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2" r:id="rId1"/>
  </p:sldMasterIdLst>
  <p:notesMasterIdLst>
    <p:notesMasterId r:id="rId16"/>
  </p:notesMasterIdLst>
  <p:sldIdLst>
    <p:sldId id="256" r:id="rId2"/>
    <p:sldId id="269" r:id="rId3"/>
    <p:sldId id="257" r:id="rId4"/>
    <p:sldId id="270" r:id="rId5"/>
    <p:sldId id="262" r:id="rId6"/>
    <p:sldId id="261" r:id="rId7"/>
    <p:sldId id="263" r:id="rId8"/>
    <p:sldId id="264" r:id="rId9"/>
    <p:sldId id="260" r:id="rId10"/>
    <p:sldId id="265" r:id="rId11"/>
    <p:sldId id="266" r:id="rId12"/>
    <p:sldId id="271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FF33"/>
    <a:srgbClr val="C57946"/>
    <a:srgbClr val="CC99FF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5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27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FF4DA-A068-46D1-AC47-93AD51C2CB70}" type="datetimeFigureOut">
              <a:rPr lang="vi-VN" smtClean="0"/>
              <a:t>21/06/2013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A3466-9C9C-4357-AAD8-97BF91AFE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0429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A3466-9C9C-4357-AAD8-97BF91AFE265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717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A3466-9C9C-4357-AAD8-97BF91AFE26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0518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A3466-9C9C-4357-AAD8-97BF91AFE26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2671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A3466-9C9C-4357-AAD8-97BF91AFE265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5019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A3466-9C9C-4357-AAD8-97BF91AFE265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5881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A3466-9C9C-4357-AAD8-97BF91AFE26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039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A3466-9C9C-4357-AAD8-97BF91AFE26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05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 userDrawn="1"/>
        </p:nvSpPr>
        <p:spPr bwMode="auto">
          <a:xfrm>
            <a:off x="0" y="-3175"/>
            <a:ext cx="12192000" cy="6409662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Calibri(Body)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  <a:latin typeface="Calibri(Body)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1AA8-694B-4051-BB9D-0A02E43E1BE3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(Body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4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7A55-A44D-433D-984D-9B16634647E0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15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B1-7FF3-4C3D-914D-5A1E69C36B00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1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9FD-13D0-413F-B24C-29963AB12CAA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5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B5E8-C458-4ABC-9FFE-C340F6C63F16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83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8861-BF1E-4F51-B412-E859C2BFF3DB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3C83-8B7E-4466-8D7D-B2FAB040EA65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22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6B10-F4E8-4FEA-91D4-5C74735DAA28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86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1049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15" y="-54837"/>
            <a:ext cx="10571998" cy="970450"/>
          </a:xfrm>
        </p:spPr>
        <p:txBody>
          <a:bodyPr/>
          <a:lstStyle>
            <a:lvl1pPr>
              <a:defRPr>
                <a:latin typeface="Calibri(Body)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>
                <a:latin typeface="Calibri(Body)"/>
              </a:defRPr>
            </a:lvl1pPr>
            <a:lvl2pPr>
              <a:defRPr>
                <a:latin typeface="Calibri(Body)"/>
              </a:defRPr>
            </a:lvl2pPr>
            <a:lvl3pPr>
              <a:defRPr>
                <a:latin typeface="Calibri(Body)"/>
              </a:defRPr>
            </a:lvl3pPr>
            <a:lvl4pPr>
              <a:defRPr>
                <a:latin typeface="Calibri(Body)"/>
              </a:defRPr>
            </a:lvl4pPr>
            <a:lvl5pPr>
              <a:defRPr>
                <a:latin typeface="Calibri(Body)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defRPr>
                <a:latin typeface="Calibri(Body)"/>
              </a:defRPr>
            </a:lvl1pPr>
            <a:lvl2pPr>
              <a:defRPr>
                <a:latin typeface="Calibri(Body)"/>
              </a:defRPr>
            </a:lvl2pPr>
            <a:lvl3pPr>
              <a:defRPr>
                <a:latin typeface="Calibri(Body)"/>
              </a:defRPr>
            </a:lvl3pPr>
            <a:lvl4pPr>
              <a:defRPr>
                <a:latin typeface="Calibri(Body)"/>
              </a:defRPr>
            </a:lvl4pPr>
            <a:lvl5pPr>
              <a:defRPr>
                <a:latin typeface="Calibri(Body)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2CF1-6972-4F92-A069-24E9E1BDB9E5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1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0F00-9899-4B5A-8C51-D919E5137AFB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86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7991-824D-442B-A46B-3F3488931599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23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A975-E4A0-469D-BD87-4DCA9A89AF6C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84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F720-3E0F-42C0-85FC-A365D656372D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95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D2DE13-47F6-41F9-8139-0E0666E597E5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6A84AA-7DA3-4AAD-8393-E98ADFE544F0}" type="datetime1">
              <a:rPr lang="en-US" smtClean="0"/>
              <a:t>6/21/2013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23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Người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thuyết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trình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Mai Chân Chính </a:t>
            </a:r>
            <a:endParaRPr lang="vi-VN" sz="2800" dirty="0">
              <a:solidFill>
                <a:schemeClr val="accent5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32" name="Picture 8" descr="http://www.avisualidentity.com/wp-content/uploads/2013/06/jquer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1449147"/>
            <a:ext cx="7709267" cy="3854634"/>
          </a:xfrm>
          <a:prstGeom prst="rect">
            <a:avLst/>
          </a:prstGeom>
          <a:noFill/>
          <a:effectLst>
            <a:outerShdw blurRad="50800" dist="38100" dir="8100000" sx="102000" sy="102000" algn="tr" rotWithShape="0">
              <a:prstClr val="black">
                <a:alpha val="3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051317" y="6232666"/>
            <a:ext cx="5894952" cy="396733"/>
            <a:chOff x="3051317" y="6232666"/>
            <a:chExt cx="5894952" cy="396733"/>
          </a:xfrm>
        </p:grpSpPr>
        <p:pic>
          <p:nvPicPr>
            <p:cNvPr id="1026" name="Picture 2" descr="http://www.apkluv.com/wp-content/uploads/2013/03/Gmail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317" y="6232666"/>
              <a:ext cx="396733" cy="396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448050" y="6232666"/>
              <a:ext cx="2819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</a:rPr>
                <a:t>m</a:t>
              </a:r>
              <a:r>
                <a:rPr lang="en-US" dirty="0" smtClean="0">
                  <a:latin typeface="Calibri" panose="020F0502020204030204" pitchFamily="34" charset="0"/>
                </a:rPr>
                <a:t>aichanchinhls@gmail.com</a:t>
              </a:r>
              <a:endParaRPr lang="vi-VN" dirty="0">
                <a:latin typeface="Calibri" panose="020F0502020204030204" pitchFamily="34" charset="0"/>
              </a:endParaRPr>
            </a:p>
          </p:txBody>
        </p:sp>
        <p:pic>
          <p:nvPicPr>
            <p:cNvPr id="1030" name="Picture 6" descr="http://a3.mzstatic.com/us/r1000/113/Purple2/v4/dc/4a/d7/dc4ad793-dba9-ee10-cf9b-cab7db67036b/mzl.lhbouzwb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6133" y="6232666"/>
              <a:ext cx="373767" cy="373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998300" y="6260067"/>
              <a:ext cx="1947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maichanchinhls</a:t>
              </a:r>
              <a:endParaRPr lang="vi-VN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317" y="1039591"/>
            <a:ext cx="10572000" cy="1268295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alibri(Body)"/>
              </a:rPr>
              <a:t>Tìm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alibri(Body)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alibri(Body)"/>
              </a:rPr>
              <a:t>Hiểu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alibri(Body)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alibri(Body)"/>
              </a:rPr>
              <a:t>Jquery</a:t>
            </a:r>
            <a:endParaRPr lang="vi-VN" dirty="0">
              <a:solidFill>
                <a:schemeClr val="accent4">
                  <a:lumMod val="50000"/>
                </a:schemeClr>
              </a:solidFill>
              <a:latin typeface="Calibri(Body)"/>
            </a:endParaRPr>
          </a:p>
        </p:txBody>
      </p:sp>
    </p:spTree>
    <p:extLst>
      <p:ext uri="{BB962C8B-B14F-4D97-AF65-F5344CB8AC3E}">
        <p14:creationId xmlns:p14="http://schemas.microsoft.com/office/powerpoint/2010/main" val="17498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Tại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nên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dùng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JQuery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6537" y="1310185"/>
            <a:ext cx="7037504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vi-VN" sz="32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(Body)"/>
              </a:rPr>
              <a:t>So sánh Jquery với các thư viện khác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569" y="2006044"/>
            <a:ext cx="10553062" cy="394749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Khác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với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Prototype </a:t>
            </a:r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và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mooTools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...</a:t>
            </a:r>
          </a:p>
          <a:p>
            <a:pPr lvl="1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... 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Nó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không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phá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hoại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global namespace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của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bạn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.</a:t>
            </a:r>
          </a:p>
          <a:p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Khác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với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YUI...</a:t>
            </a:r>
          </a:p>
          <a:p>
            <a:pPr lvl="1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... 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Nó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rất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ngắn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gọn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,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cô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đọng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Calibri(Body)"/>
            </a:endParaRPr>
          </a:p>
          <a:p>
            <a:pPr lvl="1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YUI: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YAHOO.util.Dom.getElementsByClassName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()</a:t>
            </a:r>
          </a:p>
          <a:p>
            <a:pPr lvl="1"/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Jquery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: $()</a:t>
            </a:r>
          </a:p>
          <a:p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Khác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với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Dojo...</a:t>
            </a:r>
          </a:p>
          <a:p>
            <a:pPr lvl="1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... 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Bạn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có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thể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học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nó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trong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Nửa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Tiếng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(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với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điều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kiện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bạn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đã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nắm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vững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(Body)"/>
              </a:rPr>
              <a:t> CSS)!</a:t>
            </a:r>
          </a:p>
          <a:p>
            <a:endParaRPr lang="vi-VN" dirty="0">
              <a:solidFill>
                <a:schemeClr val="accent5">
                  <a:lumMod val="60000"/>
                  <a:lumOff val="40000"/>
                </a:schemeClr>
              </a:solidFill>
              <a:latin typeface="Calibri(Body)"/>
            </a:endParaRPr>
          </a:p>
        </p:txBody>
      </p:sp>
    </p:spTree>
    <p:extLst>
      <p:ext uri="{BB962C8B-B14F-4D97-AF65-F5344CB8AC3E}">
        <p14:creationId xmlns:p14="http://schemas.microsoft.com/office/powerpoint/2010/main" val="30114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 smtClean="0">
                <a:latin typeface="Calibri(Body)"/>
              </a:rPr>
              <a:t>Có</a:t>
            </a:r>
            <a:r>
              <a:rPr lang="en-US" dirty="0" smtClean="0">
                <a:latin typeface="Calibri(Body)"/>
              </a:rPr>
              <a:t> 3 </a:t>
            </a:r>
            <a:r>
              <a:rPr lang="en-US" dirty="0" err="1" smtClean="0">
                <a:latin typeface="Calibri(Body)"/>
              </a:rPr>
              <a:t>cấp</a:t>
            </a:r>
            <a:r>
              <a:rPr lang="en-US" dirty="0" smtClean="0">
                <a:latin typeface="Calibri(Body)"/>
              </a:rPr>
              <a:t> </a:t>
            </a:r>
            <a:r>
              <a:rPr lang="en-US" dirty="0" err="1" smtClean="0">
                <a:latin typeface="Calibri(Body)"/>
              </a:rPr>
              <a:t>độ</a:t>
            </a:r>
            <a:r>
              <a:rPr lang="en-US" dirty="0" smtClean="0">
                <a:latin typeface="Calibri(Body)"/>
              </a:rPr>
              <a:t> </a:t>
            </a:r>
            <a:r>
              <a:rPr lang="en-US" dirty="0" err="1" smtClean="0">
                <a:latin typeface="Calibri(Body)"/>
              </a:rPr>
              <a:t>sử</a:t>
            </a:r>
            <a:r>
              <a:rPr lang="en-US" dirty="0" smtClean="0">
                <a:latin typeface="Calibri(Body)"/>
              </a:rPr>
              <a:t> </a:t>
            </a:r>
            <a:r>
              <a:rPr lang="en-US" dirty="0" err="1" smtClean="0">
                <a:latin typeface="Calibri(Body)"/>
              </a:rPr>
              <a:t>dụng</a:t>
            </a:r>
            <a:r>
              <a:rPr lang="en-US" dirty="0" smtClean="0">
                <a:latin typeface="Calibri(Body)"/>
              </a:rPr>
              <a:t> </a:t>
            </a:r>
            <a:r>
              <a:rPr lang="en-US" dirty="0" err="1" smtClean="0">
                <a:latin typeface="Calibri(Body)"/>
              </a:rPr>
              <a:t>JQuery</a:t>
            </a:r>
            <a:endParaRPr lang="vi-VN" dirty="0">
              <a:latin typeface="Calibri(Body)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0000" y="2552131"/>
            <a:ext cx="10822674" cy="28500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Cấp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1: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dùng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trực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tiếp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Jquery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hoặc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Plugin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của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nó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mà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không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cần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hiểu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bản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chất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Cấp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2: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hiểu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bản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chất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của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Jquery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và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Plugin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của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nó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để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có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thể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tự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viết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ra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Plugin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của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riêng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mình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hoặc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chỉnh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sửa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mã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nguồn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Jquery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Cấp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3: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tham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khảo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Jquery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để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tự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viết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ra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thư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viện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yourname.js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nổi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tiếng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thế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giới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như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Jquery</a:t>
            </a:r>
            <a:r>
              <a:rPr lang="en-US" sz="2800" dirty="0">
                <a:latin typeface="Calibri(Body)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vi-VN" sz="2800" dirty="0">
              <a:latin typeface="Calibri(Body)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/>
              <a:t>Hưỡng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JQuery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9815" y="1405719"/>
            <a:ext cx="5336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alibri" panose="020F0502020204030204" pitchFamily="34" charset="0"/>
              </a:rPr>
              <a:t>Để</a:t>
            </a:r>
            <a:r>
              <a:rPr lang="en-US" sz="3200" dirty="0" smtClean="0">
                <a:latin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</a:rPr>
              <a:t>cài</a:t>
            </a:r>
            <a:r>
              <a:rPr lang="en-US" sz="3200" dirty="0" smtClean="0">
                <a:latin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</a:rPr>
              <a:t>đặt</a:t>
            </a:r>
            <a:r>
              <a:rPr lang="en-US" sz="3200" dirty="0" smtClean="0">
                <a:latin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</a:rPr>
              <a:t>JQuery</a:t>
            </a:r>
            <a:r>
              <a:rPr lang="en-US" sz="3200" dirty="0" smtClean="0">
                <a:latin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</a:rPr>
              <a:t>rất</a:t>
            </a:r>
            <a:r>
              <a:rPr lang="en-US" sz="3200" dirty="0" smtClean="0">
                <a:latin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</a:rPr>
              <a:t>đơn</a:t>
            </a:r>
            <a:r>
              <a:rPr lang="en-US" sz="3200" dirty="0" smtClean="0">
                <a:latin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</a:rPr>
              <a:t>giản</a:t>
            </a:r>
            <a:r>
              <a:rPr lang="en-US" sz="3200" dirty="0" smtClean="0">
                <a:latin typeface="Calibri" panose="020F0502020204030204" pitchFamily="34" charset="0"/>
              </a:rPr>
              <a:t>:</a:t>
            </a:r>
            <a:endParaRPr lang="vi-VN" sz="32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8041" y="2477307"/>
            <a:ext cx="6646591" cy="1200329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</a:rPr>
              <a:t>&lt;head&gt;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</a:rPr>
            </a:br>
            <a:r>
              <a:rPr lang="en-US" sz="24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   &lt;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</a:rPr>
              <a:t>script </a:t>
            </a:r>
            <a:r>
              <a:rPr lang="en-US" sz="2400" dirty="0" err="1">
                <a:solidFill>
                  <a:srgbClr val="FFFF00"/>
                </a:solidFill>
                <a:latin typeface="Calibri" panose="020F0502020204030204" pitchFamily="34" charset="0"/>
              </a:rPr>
              <a:t>src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</a:rPr>
              <a:t>="jquery-1.10.1.min.js"&gt;&lt;/script&gt;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</a:rPr>
            </a:b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</a:rPr>
              <a:t>&lt;/head&gt;</a:t>
            </a:r>
            <a:endParaRPr lang="vi-VN" sz="24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8041" y="3844358"/>
            <a:ext cx="10563499" cy="156966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</a:rPr>
              <a:t>&lt;head&gt;</a:t>
            </a:r>
          </a:p>
          <a:p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</a:rPr>
              <a:t>&lt;script </a:t>
            </a:r>
            <a:r>
              <a:rPr lang="en-US" sz="2400" dirty="0" err="1">
                <a:solidFill>
                  <a:srgbClr val="FFFF00"/>
                </a:solidFill>
                <a:latin typeface="Calibri" panose="020F0502020204030204" pitchFamily="34" charset="0"/>
              </a:rPr>
              <a:t>src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</a:rPr>
              <a:t>="//ajax.googleapis.com/</a:t>
            </a:r>
            <a:r>
              <a:rPr lang="en-US" sz="2400" dirty="0" err="1">
                <a:solidFill>
                  <a:srgbClr val="FFFF00"/>
                </a:solidFill>
                <a:latin typeface="Calibri" panose="020F0502020204030204" pitchFamily="34" charset="0"/>
              </a:rPr>
              <a:t>ajax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</a:rPr>
              <a:t>/libs/</a:t>
            </a:r>
            <a:r>
              <a:rPr lang="en-US" sz="2400" dirty="0" err="1">
                <a:solidFill>
                  <a:srgbClr val="FFFF00"/>
                </a:solidFill>
                <a:latin typeface="Calibri" panose="020F0502020204030204" pitchFamily="34" charset="0"/>
              </a:rPr>
              <a:t>jquery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</a:rPr>
              <a:t>/1.10.1/jquery.min.js"&gt;</a:t>
            </a:r>
          </a:p>
          <a:p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</a:rPr>
              <a:t>&lt;/script&gt;</a:t>
            </a:r>
          </a:p>
          <a:p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</a:rPr>
              <a:t>&lt;/head&gt;</a:t>
            </a:r>
            <a:endParaRPr lang="vi-VN" sz="24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3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59" y="395785"/>
            <a:ext cx="10790597" cy="1269242"/>
          </a:xfrm>
          <a:effectLst>
            <a:outerShdw blurRad="50800" dist="38100" dir="5400000" algn="t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/>
          <a:p>
            <a:pPr algn="l"/>
            <a:r>
              <a:rPr lang="es-ES" sz="6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s-ES" sz="6000" dirty="0" err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s-ES" sz="6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000" dirty="0" err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s-ES" sz="6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000" dirty="0" err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s-ES" sz="6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000" dirty="0" err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s-ES" sz="6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000" dirty="0" err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s-ES" sz="6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sz="6000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3526" y="6009754"/>
            <a:ext cx="5721828" cy="396733"/>
            <a:chOff x="3051317" y="6232666"/>
            <a:chExt cx="5721828" cy="396733"/>
          </a:xfrm>
        </p:grpSpPr>
        <p:pic>
          <p:nvPicPr>
            <p:cNvPr id="6" name="Picture 2" descr="http://www.apkluv.com/wp-content/uploads/2013/03/Gmail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317" y="6232666"/>
              <a:ext cx="396733" cy="396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448050" y="6232666"/>
              <a:ext cx="2819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</a:rPr>
                <a:t>m</a:t>
              </a:r>
              <a:r>
                <a:rPr lang="en-US" dirty="0" smtClean="0">
                  <a:latin typeface="Calibri" panose="020F0502020204030204" pitchFamily="34" charset="0"/>
                </a:rPr>
                <a:t>aichanchinhls@gmail.com</a:t>
              </a:r>
              <a:endParaRPr lang="vi-VN" dirty="0">
                <a:latin typeface="Calibri" panose="020F0502020204030204" pitchFamily="34" charset="0"/>
              </a:endParaRPr>
            </a:p>
          </p:txBody>
        </p:sp>
        <p:pic>
          <p:nvPicPr>
            <p:cNvPr id="8" name="Picture 6" descr="http://a3.mzstatic.com/us/r1000/113/Purple2/v4/dc/4a/d7/dc4ad793-dba9-ee10-cf9b-cab7db67036b/mzl.lhbouzwb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6133" y="6232666"/>
              <a:ext cx="373767" cy="373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998300" y="6260067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alibri(Body)"/>
                </a:rPr>
                <a:t>maichanchinhls</a:t>
              </a:r>
              <a:endParaRPr lang="vi-VN" dirty="0">
                <a:latin typeface="Calibri(Body)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323833" y="1828799"/>
            <a:ext cx="9354498" cy="175432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600" dirty="0" err="1" smtClean="0">
                <a:solidFill>
                  <a:srgbClr val="FF6600"/>
                </a:solidFill>
                <a:latin typeface="Calibri" panose="020F0502020204030204" pitchFamily="34" charset="0"/>
              </a:rPr>
              <a:t>Hiệu</a:t>
            </a:r>
            <a:r>
              <a:rPr lang="en-US" sz="3600" dirty="0" smtClean="0">
                <a:solidFill>
                  <a:srgbClr val="FF66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latin typeface="Calibri" panose="020F0502020204030204" pitchFamily="34" charset="0"/>
              </a:rPr>
              <a:t>ứng</a:t>
            </a:r>
            <a:r>
              <a:rPr lang="en-US" sz="3600" dirty="0" smtClean="0">
                <a:solidFill>
                  <a:srgbClr val="FF66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latin typeface="Calibri" panose="020F0502020204030204" pitchFamily="34" charset="0"/>
              </a:rPr>
              <a:t>trong</a:t>
            </a:r>
            <a:r>
              <a:rPr lang="en-US" sz="3600" dirty="0" smtClean="0">
                <a:solidFill>
                  <a:srgbClr val="FF66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latin typeface="Calibri" panose="020F0502020204030204" pitchFamily="34" charset="0"/>
              </a:rPr>
              <a:t>JQuery</a:t>
            </a:r>
            <a:endParaRPr lang="en-US" sz="3600" dirty="0" smtClean="0">
              <a:solidFill>
                <a:srgbClr val="FF6600"/>
              </a:solidFill>
              <a:latin typeface="Calibri" panose="020F0502020204030204" pitchFamily="34" charset="0"/>
            </a:endParaRPr>
          </a:p>
          <a:p>
            <a:endParaRPr lang="en-US" sz="3600" dirty="0" smtClean="0">
              <a:solidFill>
                <a:srgbClr val="FF6600"/>
              </a:solidFill>
              <a:latin typeface="Calibri" panose="020F0502020204030204" pitchFamily="34" charset="0"/>
            </a:endParaRPr>
          </a:p>
          <a:p>
            <a:r>
              <a:rPr lang="en-US" sz="3600" dirty="0" smtClean="0">
                <a:solidFill>
                  <a:srgbClr val="FF6600"/>
                </a:solidFill>
                <a:latin typeface="Calibri" panose="020F0502020204030204" pitchFamily="34" charset="0"/>
              </a:rPr>
              <a:t>2. </a:t>
            </a:r>
            <a:r>
              <a:rPr lang="en-US" sz="3600" dirty="0" err="1" smtClean="0">
                <a:solidFill>
                  <a:srgbClr val="FF6600"/>
                </a:solidFill>
                <a:latin typeface="Calibri" panose="020F0502020204030204" pitchFamily="34" charset="0"/>
              </a:rPr>
              <a:t>Sự</a:t>
            </a:r>
            <a:r>
              <a:rPr lang="en-US" sz="3600" dirty="0" smtClean="0">
                <a:solidFill>
                  <a:srgbClr val="FF66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latin typeface="Calibri" panose="020F0502020204030204" pitchFamily="34" charset="0"/>
              </a:rPr>
              <a:t>kiện</a:t>
            </a:r>
            <a:r>
              <a:rPr lang="en-US" sz="3600" dirty="0" smtClean="0">
                <a:solidFill>
                  <a:srgbClr val="FF66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latin typeface="Calibri" panose="020F0502020204030204" pitchFamily="34" charset="0"/>
              </a:rPr>
              <a:t>trong</a:t>
            </a:r>
            <a:r>
              <a:rPr lang="en-US" sz="3600" dirty="0" smtClean="0">
                <a:solidFill>
                  <a:srgbClr val="FF66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latin typeface="Calibri" panose="020F0502020204030204" pitchFamily="34" charset="0"/>
              </a:rPr>
              <a:t>Jquery</a:t>
            </a:r>
            <a:r>
              <a:rPr lang="en-US" sz="3600" dirty="0" smtClean="0">
                <a:solidFill>
                  <a:srgbClr val="FF6600"/>
                </a:solidFill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962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941696"/>
            <a:ext cx="10561418" cy="23730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vi-VN" sz="6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Trả lời , giải đáp các </a:t>
            </a:r>
            <a:r>
              <a:rPr lang="vi-VN" sz="6000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6000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ấ</a:t>
            </a:r>
            <a:r>
              <a:rPr lang="vi-VN" sz="6000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vi-VN" sz="6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liên </a:t>
            </a:r>
            <a:r>
              <a:rPr lang="vi-VN" sz="6000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vi-VN" sz="6000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5757" y="5922295"/>
            <a:ext cx="5721828" cy="396733"/>
            <a:chOff x="3051317" y="6232666"/>
            <a:chExt cx="5721828" cy="396733"/>
          </a:xfrm>
        </p:grpSpPr>
        <p:pic>
          <p:nvPicPr>
            <p:cNvPr id="8" name="Picture 2" descr="http://www.apkluv.com/wp-content/uploads/2013/03/Gmail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317" y="6232666"/>
              <a:ext cx="396733" cy="396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448050" y="6232666"/>
              <a:ext cx="2819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</a:rPr>
                <a:t>m</a:t>
              </a:r>
              <a:r>
                <a:rPr lang="en-US" dirty="0" smtClean="0">
                  <a:latin typeface="Calibri" panose="020F0502020204030204" pitchFamily="34" charset="0"/>
                </a:rPr>
                <a:t>aichanchinhls@gmail.com</a:t>
              </a:r>
              <a:endParaRPr lang="vi-VN" dirty="0">
                <a:latin typeface="Calibri" panose="020F0502020204030204" pitchFamily="34" charset="0"/>
              </a:endParaRPr>
            </a:p>
          </p:txBody>
        </p:sp>
        <p:pic>
          <p:nvPicPr>
            <p:cNvPr id="10" name="Picture 6" descr="http://a3.mzstatic.com/us/r1000/113/Purple2/v4/dc/4a/d7/dc4ad793-dba9-ee10-cf9b-cab7db67036b/mzl.lhbouzwb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6133" y="6232666"/>
              <a:ext cx="373767" cy="373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998300" y="6260067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alibri(Body)"/>
                </a:rPr>
                <a:t>maichanchinhls</a:t>
              </a:r>
              <a:endParaRPr lang="vi-VN" dirty="0">
                <a:latin typeface="Calibri(Body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76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5283" y="1692642"/>
            <a:ext cx="11281916" cy="4327407"/>
            <a:chOff x="810000" y="2292496"/>
            <a:chExt cx="11281916" cy="341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TextBox 6"/>
            <p:cNvSpPr txBox="1"/>
            <p:nvPr/>
          </p:nvSpPr>
          <p:spPr>
            <a:xfrm>
              <a:off x="810000" y="2292496"/>
              <a:ext cx="11281916" cy="584775"/>
            </a:xfrm>
            <a:prstGeom prst="rect">
              <a:avLst/>
            </a:prstGeom>
            <a:noFill/>
            <a:effectLst>
              <a:outerShdw blurRad="50800" dist="38100" dir="3000000" sx="86000" sy="86000" algn="tr" rotWithShape="0">
                <a:schemeClr val="tx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1.Giới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thiệu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WEB 2.0,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Vai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trò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của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WEB 2.0</a:t>
              </a:r>
              <a:endParaRPr lang="vi-VN" sz="3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0000" y="2992249"/>
              <a:ext cx="8258992" cy="584775"/>
            </a:xfrm>
            <a:prstGeom prst="rect">
              <a:avLst/>
            </a:prstGeom>
            <a:noFill/>
            <a:effectLst>
              <a:outerShdw blurRad="50800" dist="38100" dir="3000000" sx="86000" sy="86000" algn="tr" rotWithShape="0">
                <a:schemeClr val="tx1">
                  <a:lumMod val="50000"/>
                  <a:alpha val="4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2.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Giới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thiệu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một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số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thư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viện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javascript</a:t>
              </a:r>
              <a:endParaRPr lang="vi-VN" sz="3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0000" y="5122721"/>
              <a:ext cx="10930486" cy="584775"/>
            </a:xfrm>
            <a:prstGeom prst="rect">
              <a:avLst/>
            </a:prstGeom>
            <a:noFill/>
            <a:effectLst>
              <a:outerShdw blurRad="50800" dist="38100" dir="3000000" sx="86000" sy="86000" algn="tr" rotWithShape="0">
                <a:schemeClr val="tx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5.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Trả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lời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,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giải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đáp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các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vẫn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đề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liên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quan</a:t>
              </a:r>
              <a:endParaRPr lang="vi-VN" sz="3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4172" y="3692000"/>
              <a:ext cx="10722358" cy="584775"/>
            </a:xfrm>
            <a:prstGeom prst="rect">
              <a:avLst/>
            </a:prstGeom>
            <a:noFill/>
            <a:effectLst>
              <a:outerShdw blurRad="50800" dist="38100" dir="3000000" sx="86000" sy="86000" algn="tr" rotWithShape="0">
                <a:schemeClr val="tx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Tại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sao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nên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dùng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JQuery</a:t>
              </a:r>
              <a:endParaRPr lang="vi-VN" sz="3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0000" y="4422969"/>
              <a:ext cx="10930486" cy="584775"/>
            </a:xfrm>
            <a:prstGeom prst="rect">
              <a:avLst/>
            </a:prstGeom>
            <a:noFill/>
            <a:effectLst>
              <a:outerShdw blurRad="50800" dist="38100" dir="3000000" sx="86000" sy="86000" algn="tr" rotWithShape="0">
                <a:schemeClr val="tx1">
                  <a:lumMod val="50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 Demo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một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số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ví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dụ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3200" dirty="0" err="1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Jquery</a:t>
              </a:r>
              <a:r>
                <a:rPr lang="en-US" sz="3200" dirty="0" smtClean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lang="vi-VN" sz="3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8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1.Giới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thiệu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2.0</a:t>
            </a:r>
            <a:endParaRPr lang="vi-V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6368" y="1269240"/>
            <a:ext cx="11464118" cy="39703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vi-VN" sz="3600" dirty="0"/>
              <a:t>Được xem là một cuộc cách mạng trên thế giới mạng, thế hệ web mới có những thay đổi quan trọng không chỉ ở nền tảng công nghệ mà còn cả ở cách thức sử dụng - hình thành nên môi trường cộng đồng, ở đó mọi người cùng tham gia đóng góp cho xã hội "ảo" chứ không chỉ "duyệt và xem".</a:t>
            </a:r>
          </a:p>
        </p:txBody>
      </p:sp>
    </p:spTree>
    <p:extLst>
      <p:ext uri="{BB962C8B-B14F-4D97-AF65-F5344CB8AC3E}">
        <p14:creationId xmlns:p14="http://schemas.microsoft.com/office/powerpoint/2010/main" val="15775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1.Giới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thiệu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2.0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222" y="1488407"/>
            <a:ext cx="11597184" cy="40318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 </a:t>
            </a:r>
            <a:r>
              <a:rPr lang="en-US" sz="3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đặc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tính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của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2.0:</a:t>
            </a:r>
          </a:p>
          <a:p>
            <a:pPr marL="914400" lvl="1" indent="-457200">
              <a:buFont typeface="+mj-lt"/>
              <a:buAutoNum type="arabicPeriod"/>
            </a:pPr>
            <a:r>
              <a:rPr lang="vi-V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</a:t>
            </a:r>
            <a:r>
              <a:rPr lang="vi-V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có vai trò nền tảng, có thể chạy mọi ứng </a:t>
            </a:r>
            <a:r>
              <a:rPr lang="vi-V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dụng</a:t>
            </a:r>
            <a:endParaRPr lang="en-US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vi-V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Tập </a:t>
            </a:r>
            <a:r>
              <a:rPr lang="vi-V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hợp trí tuệ cộng </a:t>
            </a:r>
            <a:r>
              <a:rPr lang="vi-V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đồng</a:t>
            </a:r>
            <a:endParaRPr lang="en-US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vi-V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Dữ </a:t>
            </a:r>
            <a:r>
              <a:rPr lang="vi-V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liệu có vai trò then </a:t>
            </a:r>
            <a:r>
              <a:rPr lang="vi-V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chốt</a:t>
            </a:r>
            <a:endParaRPr lang="en-US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vi-V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Phần </a:t>
            </a:r>
            <a:r>
              <a:rPr lang="vi-V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mềm được cung cấp ở dạng dịch vụ web và được cập nhật không </a:t>
            </a:r>
            <a:r>
              <a:rPr lang="vi-V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ngừng</a:t>
            </a:r>
            <a:endParaRPr lang="en-US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vi-V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Phát </a:t>
            </a:r>
            <a:r>
              <a:rPr lang="vi-V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triển ứng dụng dễ dàng và nhanh </a:t>
            </a:r>
            <a:r>
              <a:rPr lang="vi-V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chóng</a:t>
            </a:r>
            <a:endParaRPr lang="en-US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vi-V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Phần </a:t>
            </a:r>
            <a:r>
              <a:rPr lang="vi-V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mềm có thể chạy trên nhiều thiết </a:t>
            </a:r>
            <a:r>
              <a:rPr lang="vi-V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bị</a:t>
            </a:r>
            <a:endParaRPr lang="en-US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vi-V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Giao </a:t>
            </a:r>
            <a:r>
              <a:rPr lang="vi-V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diện ứng dụng phong </a:t>
            </a:r>
            <a:r>
              <a:rPr lang="vi-V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phú</a:t>
            </a:r>
            <a:endParaRPr lang="vi-V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78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1.Giới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thiệu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2.0</a:t>
            </a:r>
            <a:endParaRPr lang="vi-V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4" name="Picture 6" descr="http://wiki-project-diuoa.wikispaces.com/file/view/web20.jpg/177585249/web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66" y="1145866"/>
            <a:ext cx="8851948" cy="484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78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1194" y="313899"/>
            <a:ext cx="11030619" cy="60171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</a:t>
            </a:r>
            <a:r>
              <a:rPr lang="vi-VN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Giới </a:t>
            </a:r>
            <a:r>
              <a:rPr lang="vi-VN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thiệu một số thư viện javascript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1194" y="1119117"/>
            <a:ext cx="7818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Trước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khi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vào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nội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dung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chính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tôi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có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một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câu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hỏi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1194" y="1784286"/>
            <a:ext cx="8619475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Bạn</a:t>
            </a:r>
            <a:r>
              <a:rPr lang="en-US" sz="280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muốn</a:t>
            </a:r>
            <a:r>
              <a:rPr lang="en-US" sz="280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viết</a:t>
            </a:r>
            <a:r>
              <a:rPr lang="en-US" sz="280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code JavaScript </a:t>
            </a:r>
            <a:r>
              <a:rPr lang="en-US" sz="2800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theo</a:t>
            </a:r>
            <a:r>
              <a:rPr lang="en-US" sz="280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cách</a:t>
            </a:r>
            <a:r>
              <a:rPr lang="en-US" sz="280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nào</a:t>
            </a:r>
            <a:r>
              <a:rPr lang="en-US" sz="2800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vi-VN" sz="2800" dirty="0">
              <a:solidFill>
                <a:srgbClr val="FFFF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194" y="2511009"/>
            <a:ext cx="10740788" cy="2677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Tìm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trong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sách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hoặc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trên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Internet)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và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copy-and-paste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Tập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hợp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những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đoạn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code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thường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dùng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vào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một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nơi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khi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cần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đoạn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nào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thì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lấy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đoạn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đó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và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chỉnh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sửa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bổ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sung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Muốn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làm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gì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thì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viết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từ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đầu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vi-V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6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1194" y="313899"/>
            <a:ext cx="11030619" cy="60171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</a:t>
            </a:r>
            <a:r>
              <a:rPr lang="vi-VN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Giới </a:t>
            </a:r>
            <a:r>
              <a:rPr lang="vi-VN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thiệu một số thư viện javascript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1194" y="1119117"/>
            <a:ext cx="7542258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Tại</a:t>
            </a:r>
            <a:r>
              <a:rPr lang="en-US" sz="28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sao</a:t>
            </a:r>
            <a:r>
              <a:rPr lang="en-US" sz="28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nên</a:t>
            </a:r>
            <a:r>
              <a:rPr lang="en-US" sz="28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dùng</a:t>
            </a:r>
            <a:r>
              <a:rPr lang="en-US" sz="28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các</a:t>
            </a:r>
            <a:r>
              <a:rPr lang="en-US" sz="28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thư</a:t>
            </a:r>
            <a:r>
              <a:rPr lang="en-US" sz="28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viện</a:t>
            </a:r>
            <a:r>
              <a:rPr lang="en-US" sz="28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en-US" sz="2800" dirty="0" smtClean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194" y="1951630"/>
            <a:ext cx="11286699" cy="120032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nhanh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hơn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ngắn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gọn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hơn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giảm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thiểu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vấn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đề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cross-browser 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vấn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đề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làm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chạy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giống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nhau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trên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mọi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trình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duyệt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endParaRPr lang="vi-VN" sz="24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668" y="3151959"/>
            <a:ext cx="4700517" cy="311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20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1194" y="313899"/>
            <a:ext cx="11030619" cy="60171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</a:t>
            </a:r>
            <a:r>
              <a:rPr lang="vi-VN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Giới </a:t>
            </a:r>
            <a:r>
              <a:rPr lang="vi-VN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thiệu một số thư viện javascript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1194" y="1119117"/>
            <a:ext cx="1123076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Thống</a:t>
            </a:r>
            <a:r>
              <a:rPr lang="en-US" sz="28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kê</a:t>
            </a:r>
            <a:r>
              <a:rPr lang="en-US" sz="28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các</a:t>
            </a:r>
            <a:r>
              <a:rPr lang="en-US" sz="28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thư</a:t>
            </a:r>
            <a:r>
              <a:rPr lang="en-US" sz="28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viện</a:t>
            </a:r>
            <a:r>
              <a:rPr lang="en-US" sz="28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r>
              <a:rPr lang="en-US" sz="28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được</a:t>
            </a:r>
            <a:r>
              <a:rPr lang="en-US" sz="28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sử</a:t>
            </a:r>
            <a:r>
              <a:rPr lang="en-US" sz="28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dụng</a:t>
            </a:r>
            <a:r>
              <a:rPr lang="en-US" sz="28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trên</a:t>
            </a:r>
            <a:r>
              <a:rPr lang="en-US" sz="28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toàn</a:t>
            </a:r>
            <a:r>
              <a:rPr lang="en-US" sz="28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cầu</a:t>
            </a:r>
            <a:endParaRPr lang="en-US" sz="2800" dirty="0" smtClean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94" y="1752413"/>
            <a:ext cx="7601803" cy="31716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194" y="5207023"/>
            <a:ext cx="11643508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 : </a:t>
            </a:r>
            <a:r>
              <a:rPr lang="vi-VN" sz="28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http://wappalyzer.com/categories/javascript-frameworks</a:t>
            </a:r>
          </a:p>
        </p:txBody>
      </p:sp>
    </p:spTree>
    <p:extLst>
      <p:ext uri="{BB962C8B-B14F-4D97-AF65-F5344CB8AC3E}">
        <p14:creationId xmlns:p14="http://schemas.microsoft.com/office/powerpoint/2010/main" val="31283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Tại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nên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dùng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JQuery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3469" y="1286742"/>
            <a:ext cx="10773486" cy="1588127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Calibri(Body)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Calibri(Body)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Calibri(Body)"/>
              </a:rPr>
              <a:t>Dễ</a:t>
            </a:r>
            <a:r>
              <a:rPr lang="en-US" sz="2400" dirty="0" smtClean="0">
                <a:solidFill>
                  <a:srgbClr val="00B050"/>
                </a:solidFill>
                <a:latin typeface="Calibri(Body)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Calibri(Body)"/>
              </a:rPr>
              <a:t>dùng</a:t>
            </a:r>
            <a:r>
              <a:rPr lang="en-US" sz="2400" dirty="0">
                <a:solidFill>
                  <a:srgbClr val="00B050"/>
                </a:solidFill>
                <a:latin typeface="Calibri(Body)"/>
              </a:rPr>
              <a:t>, code </a:t>
            </a:r>
            <a:r>
              <a:rPr lang="en-US" sz="2400" dirty="0" err="1">
                <a:solidFill>
                  <a:srgbClr val="00B050"/>
                </a:solidFill>
                <a:latin typeface="Calibri(Body)"/>
              </a:rPr>
              <a:t>ngắn</a:t>
            </a:r>
            <a:r>
              <a:rPr lang="en-US" sz="2400" dirty="0">
                <a:solidFill>
                  <a:srgbClr val="00B050"/>
                </a:solidFill>
                <a:latin typeface="Calibri(Body)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Calibri(Body)"/>
              </a:rPr>
              <a:t>gọn</a:t>
            </a:r>
            <a:r>
              <a:rPr lang="en-US" sz="2400" dirty="0">
                <a:solidFill>
                  <a:srgbClr val="00B050"/>
                </a:solidFill>
                <a:latin typeface="Calibri(Body)"/>
              </a:rPr>
              <a:t>, </a:t>
            </a:r>
            <a:r>
              <a:rPr lang="en-US" sz="2400" dirty="0" err="1">
                <a:solidFill>
                  <a:srgbClr val="00B050"/>
                </a:solidFill>
                <a:latin typeface="Calibri(Body)"/>
              </a:rPr>
              <a:t>dễ</a:t>
            </a:r>
            <a:r>
              <a:rPr lang="en-US" sz="2400" dirty="0">
                <a:solidFill>
                  <a:srgbClr val="00B050"/>
                </a:solidFill>
                <a:latin typeface="Calibri(Body)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Calibri(Body)"/>
              </a:rPr>
              <a:t>hiểu</a:t>
            </a:r>
            <a:endParaRPr lang="en-US" sz="2400" dirty="0" smtClean="0">
              <a:solidFill>
                <a:srgbClr val="00B050"/>
              </a:solidFill>
              <a:latin typeface="Calibri(Body)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Calibri(Body)"/>
              </a:rPr>
              <a:t>File </a:t>
            </a:r>
            <a:r>
              <a:rPr lang="en-US" sz="2800" dirty="0" err="1">
                <a:solidFill>
                  <a:srgbClr val="00B050"/>
                </a:solidFill>
                <a:latin typeface="Calibri(Body)"/>
              </a:rPr>
              <a:t>thư</a:t>
            </a:r>
            <a:r>
              <a:rPr lang="en-US" sz="2800" dirty="0">
                <a:solidFill>
                  <a:srgbClr val="00B050"/>
                </a:solidFill>
                <a:latin typeface="Calibri(Body)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Calibri(Body)"/>
              </a:rPr>
              <a:t>viện</a:t>
            </a:r>
            <a:r>
              <a:rPr lang="en-US" sz="2800" dirty="0">
                <a:solidFill>
                  <a:srgbClr val="00B050"/>
                </a:solidFill>
                <a:latin typeface="Calibri(Body)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Calibri(Body)"/>
              </a:rPr>
              <a:t>nhỏ</a:t>
            </a:r>
            <a:r>
              <a:rPr lang="en-US" sz="2800" dirty="0">
                <a:solidFill>
                  <a:srgbClr val="00B050"/>
                </a:solidFill>
                <a:latin typeface="Calibri(Body)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Calibri(Body)"/>
              </a:rPr>
              <a:t>gọn</a:t>
            </a:r>
            <a:endParaRPr lang="en-US" sz="2800" dirty="0">
              <a:solidFill>
                <a:srgbClr val="00B050"/>
              </a:solidFill>
              <a:latin typeface="Calibri(Body)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B050"/>
                </a:solidFill>
                <a:latin typeface="Calibri(Body)"/>
              </a:rPr>
              <a:t>Có</a:t>
            </a:r>
            <a:r>
              <a:rPr lang="en-US" sz="2800" dirty="0">
                <a:solidFill>
                  <a:srgbClr val="00B050"/>
                </a:solidFill>
                <a:latin typeface="Calibri(Body)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Calibri(Body)"/>
              </a:rPr>
              <a:t>nhiều</a:t>
            </a:r>
            <a:r>
              <a:rPr lang="en-US" sz="2800" dirty="0">
                <a:solidFill>
                  <a:srgbClr val="00B050"/>
                </a:solidFill>
                <a:latin typeface="Calibri(Body)"/>
              </a:rPr>
              <a:t> Plugin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B050"/>
                </a:solidFill>
                <a:latin typeface="Calibri(Body)"/>
              </a:rPr>
              <a:t>Nhiều</a:t>
            </a:r>
            <a:r>
              <a:rPr lang="en-US" sz="2800" dirty="0">
                <a:solidFill>
                  <a:srgbClr val="00B050"/>
                </a:solidFill>
                <a:latin typeface="Calibri(Body)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Calibri(Body)"/>
              </a:rPr>
              <a:t>công</a:t>
            </a:r>
            <a:r>
              <a:rPr lang="en-US" sz="2800" dirty="0">
                <a:solidFill>
                  <a:srgbClr val="00B050"/>
                </a:solidFill>
                <a:latin typeface="Calibri(Body)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Calibri(Body)"/>
              </a:rPr>
              <a:t>ty</a:t>
            </a:r>
            <a:r>
              <a:rPr lang="en-US" sz="2800" dirty="0">
                <a:solidFill>
                  <a:srgbClr val="00B050"/>
                </a:solidFill>
                <a:latin typeface="Calibri(Body)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Calibri(Body)"/>
              </a:rPr>
              <a:t>lớn</a:t>
            </a:r>
            <a:r>
              <a:rPr lang="en-US" sz="2800" dirty="0">
                <a:solidFill>
                  <a:srgbClr val="00B050"/>
                </a:solidFill>
                <a:latin typeface="Calibri(Body)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Calibri(Body)"/>
              </a:rPr>
              <a:t>dùng</a:t>
            </a:r>
            <a:r>
              <a:rPr lang="en-US" sz="2800" dirty="0">
                <a:solidFill>
                  <a:srgbClr val="00B050"/>
                </a:solidFill>
                <a:latin typeface="Calibri(Body)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Calibri(Body)"/>
              </a:rPr>
              <a:t>nó</a:t>
            </a:r>
            <a:r>
              <a:rPr lang="en-US" sz="2800" dirty="0" smtClean="0">
                <a:solidFill>
                  <a:srgbClr val="00B050"/>
                </a:solidFill>
                <a:latin typeface="Calibri(Body)"/>
              </a:rPr>
              <a:t>:</a:t>
            </a:r>
            <a:endParaRPr lang="en-US" sz="2800" dirty="0">
              <a:solidFill>
                <a:srgbClr val="00B050"/>
              </a:solidFill>
              <a:latin typeface="Calibri(Body)"/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7413" y="3027538"/>
            <a:ext cx="1328643" cy="5580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559" y="4138138"/>
            <a:ext cx="531457" cy="5314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427" y="4961112"/>
            <a:ext cx="1851242" cy="34544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202" y="5019321"/>
            <a:ext cx="912334" cy="91233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56" y="4827950"/>
            <a:ext cx="938907" cy="70860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779" y="4003152"/>
            <a:ext cx="1567798" cy="4871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613" y="3924474"/>
            <a:ext cx="903476" cy="9034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549" y="2944380"/>
            <a:ext cx="983195" cy="9477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213" y="4246737"/>
            <a:ext cx="1328643" cy="25687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751" y="3065637"/>
            <a:ext cx="1266637" cy="46945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363" y="3084688"/>
            <a:ext cx="1293211" cy="3631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475" y="5038845"/>
            <a:ext cx="1107202" cy="5314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88" y="3870499"/>
            <a:ext cx="1133774" cy="8857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5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198</TotalTime>
  <Words>626</Words>
  <Application>Microsoft Office PowerPoint</Application>
  <PresentationFormat>Widescreen</PresentationFormat>
  <Paragraphs>91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Calibri(Body)</vt:lpstr>
      <vt:lpstr>Century Gothic</vt:lpstr>
      <vt:lpstr>Verdana</vt:lpstr>
      <vt:lpstr>Wingdings 2</vt:lpstr>
      <vt:lpstr>Quotable</vt:lpstr>
      <vt:lpstr>Tìm Hiểu Jquery</vt:lpstr>
      <vt:lpstr>Nội dung thuyết trình</vt:lpstr>
      <vt:lpstr>1.Giới thiệu WEB 2.0</vt:lpstr>
      <vt:lpstr>1.Giới thiệu WEB 2.0</vt:lpstr>
      <vt:lpstr>1.Giới thiệu WEB 2.0</vt:lpstr>
      <vt:lpstr>2.Giới thiệu một số thư viện javascript</vt:lpstr>
      <vt:lpstr>2.Giới thiệu một số thư viện javascript</vt:lpstr>
      <vt:lpstr>2.Giới thiệu một số thư viện javascript</vt:lpstr>
      <vt:lpstr>3. Tại sao nên dùng JQuery</vt:lpstr>
      <vt:lpstr>3. Tại sao nên dùng JQuery</vt:lpstr>
      <vt:lpstr>Có 3 cấp độ sử dụng JQuery</vt:lpstr>
      <vt:lpstr>Hưỡng dẫn cài đặt JQuery</vt:lpstr>
      <vt:lpstr>Demo một số ví dụ Jquery </vt:lpstr>
      <vt:lpstr>5. Trả lời , giải đáp các vấn đề liên quan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Jquery</dc:title>
  <dc:creator>Mai Chan Chinh</dc:creator>
  <cp:lastModifiedBy>Mai Chan Chinh</cp:lastModifiedBy>
  <cp:revision>49</cp:revision>
  <dcterms:created xsi:type="dcterms:W3CDTF">2013-06-19T09:57:55Z</dcterms:created>
  <dcterms:modified xsi:type="dcterms:W3CDTF">2013-06-21T04:17:35Z</dcterms:modified>
</cp:coreProperties>
</file>