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93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04326" y="1493935"/>
            <a:ext cx="11271547" cy="378565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6600"/>
                </a:solidFill>
              </a:rPr>
              <a:t>G2M Insight for Cab Investment </a:t>
            </a:r>
          </a:p>
          <a:p>
            <a:pPr algn="ctr"/>
            <a:r>
              <a:rPr lang="en-US" sz="6600" dirty="0" smtClean="0">
                <a:solidFill>
                  <a:srgbClr val="FF6600"/>
                </a:solidFill>
              </a:rPr>
              <a:t>Firm</a:t>
            </a:r>
            <a:endParaRPr lang="en-US" sz="6600" dirty="0">
              <a:solidFill>
                <a:srgbClr val="FF6600"/>
              </a:solidFill>
            </a:endParaRPr>
          </a:p>
          <a:p>
            <a:r>
              <a:rPr lang="en-US" sz="4000" dirty="0" smtClean="0"/>
              <a:t>Virtual Internship</a:t>
            </a:r>
            <a:endParaRPr lang="en-US" sz="4000" dirty="0"/>
          </a:p>
          <a:p>
            <a:r>
              <a:rPr lang="en-US" sz="4000" dirty="0" smtClean="0"/>
              <a:t>Submitted by: Mark </a:t>
            </a:r>
            <a:r>
              <a:rPr lang="en-US" sz="4000" dirty="0" err="1" smtClean="0"/>
              <a:t>Maina</a:t>
            </a:r>
            <a:r>
              <a:rPr lang="en-US" sz="4000" dirty="0" smtClean="0"/>
              <a:t> </a:t>
            </a:r>
            <a:endParaRPr lang="en-US" sz="40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751884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transactions for each payment mode.</a:t>
            </a:r>
          </a:p>
          <a:p>
            <a:r>
              <a:rPr lang="en-US" dirty="0" smtClean="0"/>
              <a:t>Total amount paid per payment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23" y="62663"/>
            <a:ext cx="7896420" cy="57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751884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transactions for by customer gender.</a:t>
            </a:r>
          </a:p>
          <a:p>
            <a:r>
              <a:rPr lang="en-US" dirty="0" smtClean="0"/>
              <a:t>Total number of customer transactions by gender per city.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92" y="1"/>
            <a:ext cx="8499507" cy="57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751884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customer transactions by gender per cab company.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34" y="126351"/>
            <a:ext cx="9037233" cy="39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751884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customer transactions per day of the month.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Seasonality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7047"/>
          <a:stretch/>
        </p:blipFill>
        <p:spPr>
          <a:xfrm>
            <a:off x="3105509" y="297413"/>
            <a:ext cx="9082037" cy="34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4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617029"/>
            <a:ext cx="9086490" cy="11061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Total number of customer transactions per month for all the years captured.</a:t>
            </a:r>
          </a:p>
          <a:p>
            <a:r>
              <a:rPr lang="en-US" dirty="0"/>
              <a:t>Total number of customer transactions per </a:t>
            </a:r>
            <a:r>
              <a:rPr lang="en-US" dirty="0" smtClean="0"/>
              <a:t>quarter </a:t>
            </a:r>
            <a:r>
              <a:rPr lang="en-US" dirty="0"/>
              <a:t>for all the years captured.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Seasonality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145"/>
          <a:stretch/>
        </p:blipFill>
        <p:spPr>
          <a:xfrm>
            <a:off x="3105509" y="0"/>
            <a:ext cx="9086491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617029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Overall profits per company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9" y="0"/>
            <a:ext cx="6794271" cy="56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751885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Profits for each company per year.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96" y="-1"/>
            <a:ext cx="7702518" cy="57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2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751885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Profits for each company per state.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9" y="-147346"/>
            <a:ext cx="8915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2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751885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Total KMs travelled by each company per year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8" y="-1"/>
            <a:ext cx="7801977" cy="5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751885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Distance distribution vs number of transactions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40" y="0"/>
            <a:ext cx="8338554" cy="58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0"/>
            <a:ext cx="9086491" cy="68579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XYZ is a private equity firm in US. Due to remarkable growth in the Cab Industry in last few years and</a:t>
            </a:r>
            <a:br>
              <a:rPr lang="en-US" dirty="0"/>
            </a:br>
            <a:r>
              <a:rPr lang="en-US" dirty="0"/>
              <a:t>multiple key players in the market, it is planning for an investment in Cab </a:t>
            </a:r>
            <a:r>
              <a:rPr lang="en-US" dirty="0" smtClean="0"/>
              <a:t>industry.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Objective </a:t>
            </a:r>
            <a:r>
              <a:rPr lang="en-US" dirty="0"/>
              <a:t>: Provide actionable insights to help XYZ firm in identifying the right company for making</a:t>
            </a:r>
            <a:br>
              <a:rPr lang="en-US" dirty="0"/>
            </a:br>
            <a:r>
              <a:rPr lang="en-US" dirty="0" smtClean="0"/>
              <a:t>investment.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analysis has been divided into four parts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Data Understanding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Forecasting </a:t>
            </a:r>
            <a:r>
              <a:rPr lang="en-US" dirty="0"/>
              <a:t>profit and number of rides for each cab </a:t>
            </a:r>
            <a:r>
              <a:rPr lang="en-US" dirty="0" smtClean="0"/>
              <a:t>type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Finding </a:t>
            </a:r>
            <a:r>
              <a:rPr lang="en-US" dirty="0"/>
              <a:t>the most profitable Cab </a:t>
            </a:r>
            <a:r>
              <a:rPr lang="en-US" dirty="0" smtClean="0"/>
              <a:t>company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Recommendations </a:t>
            </a:r>
            <a:r>
              <a:rPr lang="en-US" dirty="0"/>
              <a:t>for investment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Problem Statement</a:t>
            </a:r>
            <a:endParaRPr lang="en-US" sz="4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89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751885"/>
            <a:ext cx="9086490" cy="1106115"/>
          </a:xfrm>
        </p:spPr>
        <p:txBody>
          <a:bodyPr>
            <a:normAutofit/>
          </a:bodyPr>
          <a:lstStyle/>
          <a:p>
            <a:r>
              <a:rPr lang="en-US" dirty="0" smtClean="0"/>
              <a:t>Profit per KM for each company per year.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02" y="7937"/>
            <a:ext cx="8173422" cy="57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0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845196"/>
            <a:ext cx="9086490" cy="975486"/>
          </a:xfrm>
        </p:spPr>
        <p:txBody>
          <a:bodyPr>
            <a:normAutofit/>
          </a:bodyPr>
          <a:lstStyle/>
          <a:p>
            <a:r>
              <a:rPr lang="en-US" dirty="0" smtClean="0"/>
              <a:t>Profit per quarter for each company per year.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3" y="65314"/>
            <a:ext cx="8831390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845196"/>
            <a:ext cx="9086490" cy="975486"/>
          </a:xfrm>
        </p:spPr>
        <p:txBody>
          <a:bodyPr>
            <a:normAutofit/>
          </a:bodyPr>
          <a:lstStyle/>
          <a:p>
            <a:r>
              <a:rPr lang="en-US" dirty="0" smtClean="0"/>
              <a:t>Profits for each company per year.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9" y="160337"/>
            <a:ext cx="8203193" cy="57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5845196"/>
            <a:ext cx="9086490" cy="975486"/>
          </a:xfrm>
        </p:spPr>
        <p:txBody>
          <a:bodyPr>
            <a:normAutofit/>
          </a:bodyPr>
          <a:lstStyle/>
          <a:p>
            <a:r>
              <a:rPr lang="en-US" dirty="0" smtClean="0"/>
              <a:t>Profit prediction for each company for the year 2019.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Profits</a:t>
            </a: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60" y="160337"/>
            <a:ext cx="8515058" cy="5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0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160337"/>
            <a:ext cx="9086490" cy="1659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Hypothesis 1</a:t>
            </a:r>
          </a:p>
          <a:p>
            <a:r>
              <a:rPr lang="en-US" dirty="0" smtClean="0"/>
              <a:t> </a:t>
            </a:r>
            <a:r>
              <a:rPr lang="en-US" dirty="0"/>
              <a:t>H0 = There is no difference between average profits from male customers transactions and female customer transactions</a:t>
            </a:r>
          </a:p>
          <a:p>
            <a:r>
              <a:rPr lang="en-US" dirty="0" smtClean="0"/>
              <a:t> </a:t>
            </a:r>
            <a:r>
              <a:rPr lang="en-US" dirty="0"/>
              <a:t>H1 = There is a difference between average profits from male customers transactions and female customer transactions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Hypothesis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Testing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9" y="1979805"/>
            <a:ext cx="9086491" cy="5239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105509" y="2664090"/>
            <a:ext cx="9086490" cy="1659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Hypothesis 2</a:t>
            </a:r>
          </a:p>
          <a:p>
            <a:r>
              <a:rPr lang="en-US" dirty="0" smtClean="0"/>
              <a:t> H0 </a:t>
            </a:r>
            <a:r>
              <a:rPr lang="en-US" dirty="0"/>
              <a:t>= There is no difference between average profits made from card payments and cash </a:t>
            </a:r>
            <a:r>
              <a:rPr lang="en-US" dirty="0" smtClean="0"/>
              <a:t>payments</a:t>
            </a:r>
          </a:p>
          <a:p>
            <a:r>
              <a:rPr lang="en-US" dirty="0" smtClean="0"/>
              <a:t> H1 </a:t>
            </a:r>
            <a:r>
              <a:rPr lang="en-US" dirty="0"/>
              <a:t>= There is a difference between average profits made from card payments and cash payments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09" y="4483558"/>
            <a:ext cx="908649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6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160337"/>
            <a:ext cx="9086490" cy="16591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Hypothesis 3</a:t>
            </a:r>
          </a:p>
          <a:p>
            <a:r>
              <a:rPr lang="en-US" dirty="0" smtClean="0"/>
              <a:t> </a:t>
            </a:r>
            <a:r>
              <a:rPr lang="en-US" dirty="0"/>
              <a:t>H0 = There is no difference between average profits for each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 </a:t>
            </a:r>
            <a:r>
              <a:rPr lang="en-US" dirty="0"/>
              <a:t>H1 = There is a difference between average profits for each company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Hypothesis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Testing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5509" y="2290868"/>
            <a:ext cx="9086490" cy="1659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Hypothesis 4</a:t>
            </a:r>
          </a:p>
          <a:p>
            <a:r>
              <a:rPr lang="en-US" dirty="0" smtClean="0"/>
              <a:t> H0 </a:t>
            </a:r>
            <a:r>
              <a:rPr lang="en-US" dirty="0"/>
              <a:t>= There is no difference between average profits for 2016, 2017 and 2018 for Pink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 H1 </a:t>
            </a:r>
            <a:r>
              <a:rPr lang="en-US" dirty="0"/>
              <a:t>= There is a difference between average profits for 2016, 2017 and 2018 for Pink company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40" y="1677331"/>
            <a:ext cx="6630325" cy="609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540" y="3943991"/>
            <a:ext cx="8335538" cy="50489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105509" y="4605351"/>
            <a:ext cx="9086490" cy="1659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Hypothesis 5</a:t>
            </a:r>
          </a:p>
          <a:p>
            <a:r>
              <a:rPr lang="en-US" dirty="0" smtClean="0"/>
              <a:t> H0 </a:t>
            </a:r>
            <a:r>
              <a:rPr lang="en-US" dirty="0"/>
              <a:t>= There is no difference between average profits for 2016, 2017 and 2018 for Yellow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 H1 </a:t>
            </a:r>
            <a:r>
              <a:rPr lang="en-US" dirty="0"/>
              <a:t>= There is a difference between average profits for 2016, 2017 and 2018 for Yellow company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840" y="6311726"/>
            <a:ext cx="844985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160337"/>
            <a:ext cx="9086490" cy="6445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From the EDA exercise it was observed that:</a:t>
            </a:r>
          </a:p>
          <a:p>
            <a:r>
              <a:rPr lang="en-US" sz="2400" dirty="0" smtClean="0"/>
              <a:t>Customer wise: Yellow cab company has more customers than Pink cab company</a:t>
            </a:r>
          </a:p>
          <a:p>
            <a:r>
              <a:rPr lang="en-US" sz="2400" dirty="0" smtClean="0"/>
              <a:t>Transaction wise: Yellow cab company has conducted significantly more transactions than Pink cab company</a:t>
            </a:r>
          </a:p>
          <a:p>
            <a:r>
              <a:rPr lang="en-US" sz="2400" dirty="0" smtClean="0"/>
              <a:t>Seasonality wise: Both companies transactions tend to start low and end higher towards the end of the year</a:t>
            </a:r>
          </a:p>
          <a:p>
            <a:r>
              <a:rPr lang="en-US" sz="2400" dirty="0" smtClean="0"/>
              <a:t>Profit wise: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Yellow company’s profits are significantly higher than Pink company’s.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Yellow company’s profit per KM are also </a:t>
            </a:r>
            <a:r>
              <a:rPr lang="en-US" dirty="0" err="1" smtClean="0"/>
              <a:t>atleast</a:t>
            </a:r>
            <a:r>
              <a:rPr lang="en-US" dirty="0" smtClean="0"/>
              <a:t> double those of Pink company’s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Yellow company’s profit </a:t>
            </a:r>
            <a:r>
              <a:rPr lang="en-US" dirty="0" smtClean="0"/>
              <a:t>for 2019 is projected to be higher than Pink company’s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recommended that Yellow Cab Company be chosen for investment based on the above observations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Recommendations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AutoShape 2" descr="data:image/png;base64,iVBORw0KGgoAAAANSUhEUgAAAl4AAAHwCAYAAAB332GFAAAAOXRFWHRTb2Z0d2FyZQBNYXRwbG90bGliIHZlcnNpb24zLjUuMSwgaHR0cHM6Ly9tYXRwbG90bGliLm9yZy/YYfK9AAAACXBIWXMAAAsTAAALEwEAmpwYAABBRUlEQVR4nO3dd5gV5dnH8e+9u3RE6VUBGxbsKCrYoyKKxoIltojRaGKNJZJojBhjNL6aqInGxF5iiRVjIypR7Niigl2kSBOkt93lef84h3WBBRbdnQPL93Nd5+KcmWdm7jnM7vnt88yZiZQSkiRJqn1FhS5AkiRpTWHwkiRJyojBS5IkKSMGL0mSpIwYvCRJkjJi8JIkScqIwUvKQET0iohPImJWRPwwIp6MiOMLXVehRUSKiA3zz2+LiN99x/Usc9mI+HFEDPs+dUpSTTF4ScsQEaMiYm4+LE2MiFsjoul3XN0g4PqUUtOU0iMppf1SSrfnt7PMYBARH0fExksGi4jYPCLGR8Q5lWpdEBGtllj+nXy46bKM9Q+NiJ98x31aI0XEvhHxQkTMjIjJEfHfiDiw0HWtjiLisoh4dolpG0fEjIjYolB1SbXJ4CUtX7+UUlNgW2B74MIlG0RESTXW0xn4YGU2HBEbAEUppY+XmL418DxwWUrp/yrN+gI4qlK7LYBGK7PNKmqozr6tMSLiMOAB4A6gE9AW+A3Qr5B1rS4ioniJSYOAdhFxUn5+AH8Hrk4pvVdD2/QY1irF4CVVQ0ppHPAk0B0qhsh+HhGfAJ/kp50UEZ9GxNSIeCwiOuSnfwasDwzO9541WNTTFBGbAjcCO+XnTau02f2BJyrXERE7AP8BfpVSun6JMu8Ejqv0+nhyAaFKEXEZsAtwfX7b1y9n3/4cEWPyPRFvRsQu+ekd8r2CLSqtd5uI+Doi6uVfD4iIkRHxTUQ8HRGdV/B2L1rPAfkeu2kR8XJEbLnENt7K9zrdBzRc8eriuoiYHhEfRsRe+Yn9I+LNJRqeExGPVLUC4Grg0pTSP1JK01NKC1NK/00pLQoORRFxYUR8GRGTIuKOiFg7P69L/r09If9efhMRp0TE9hHxv/x+Xl9pez+OiJeqqjs//4T8+zozIj6PiJ9Wmrd7RIzN78ukyPWOnpCft33kenBLKrU/NCLeWcYbd1tE3BgRQ/Lb+m/l/8OI2CQ/b2pEfBQRhy+x7A0R8UREzAb2qLzulNJ8YADwh4joCJwMNAcuW8F694+It/PH45iI+G2leYve5xMjYjTwXFX7JRVMSsmHDx9VPIBRwA/yz9cl12N1af51AoYALcj1Ku0JfE2uZ6wBcB3wQlXryr8eCvwk//zHwLAqtv8UsG/++W3AM8BU4Nhl1Qp8BGwKFANjyPW0JaDLMvaxoo5K0xbbt/y0Y4CWQAlwDjABaJif9xxwUqXl/wjcmH/+Q+DTfE0l5HoMX15iWxtW2sff5Z9vC0wCeub35fj8PjYA6gNfAmcD9YDDgNJFy1axjz8Gyiq1PwKYnt+/Bvn3dNNK7d8GDq1iPZvk6+26nGNmQH5/1weaAg8Bd+bndckvfyO5oLgPMA94BGgDdMzv824rqjs/f39gAyCA3YA5wLb5ebvnlx2UX7Zvfn7z/PwRwH6V6n4YOGcZ+3QbMBPYNf9+/Zn88Qo0IXecnZD//92W3M/B5pWWnQ70IveHfsNlbOP/gGfzy/aoxnp3B7bIr3NLYCLwwyXe5zvy62lU6N8lPnxUfhS8AB8+VtUHuQ/6WcA0ch/0f+XbIJKAPSu1vRm4stLrpuTCQJdK66p28AIaA1P4NtzcBswgN5zYahm1/oBcsLkc6EMuPJXw3YLXnit4b74Btso//wnwXP555D8wd82/fhI4sdJyReQCQOdK26oqeN1APuRWWvYjcgFjV+ArICrNe5nlB68l279OPsDmt3VZ/vnm+X1rUMV6euXrrTI85Ns8C/ys0utu+eOgpFIg6Fhp/hTgiEqvHwTOqk7dVWz7EeDM/PPdgblASaX5k4Ad889/Cdydf94i/3/SfhnrvQ24d4lju5zcHyNHAC8u0f5vwMWVlr2jGj9rjcj9jF2Tf73c9Vax/J8qLbvofV6/Oj/nPnxk/XCoUVq+H6aU1kkpdU4p/SylNLfSvDGVnncg98EBQEppFrkP1Y7fcbt7kesZmldp2l+AN4AhEdF8GcvdCfyI3If2MocZq6Hyvi0afhuZH/KaBqwNLDqR/1/khko7kAtFCXgxP68z8Of8MNo0cr1LwYrfl87AOYuWyy+7Lrn3uQMwLqWUKrX/sop1VFZV+w7557cDP8oPJR4L3J9yQ2BLmpL/t/1ytrPYcZB/XkLuXLBFJlZ6PreK15W/wLHMuiNiv4h4NT8UN41cr1blL1dMSSmVVXo9p9K67wL6Re7LIoeTCznjl7NfFcdD/tiemq+jM9Bzif+no4F2VS27LPmfqy/49jzI5a43InpGxPOR+3LDdOCUJfa9WtuVCsHgJX13lT8QvyL3YQFARDQhNzQ3biXXs0hf4N9LTCsn9+EzGng6IpottaKUviT3AdaX3DDXd9n2YtMjdz7XL8l9QDdPKa1Dbvgo8tucRm4Y9HByoe+flcLCGOCn+fC66NEopfTyCuoaQ64XqvJyjVNK/wTGAx3zQWmR9Vawvqraf5Wv/1VgAbnz3X5ELrxW5aN8XYcuZzuLHQf57ZSxeLhaGVXWHRENyPWOXQW0zf+fPEH+/2RFUu6cxVeAg8mFzWXt8yLrLnqSD2styO3rGOC/S/w/NU0pnVp5c9WpaQkrWu89wGPAuimltckN3y65799lu1KtM3hJNeMe4ISI2Dr/ofh74LWU0qhqLDsR6BQR9StN248lTqwHSCmVAv3Jne/yRD7gLelEckOFs6u57fVX0GYtcuFhMlASEb8Blgx995A7sf/Q/PNFbgQGRsTmABGxdkT0r0ZdfwdOyfdsREQ0yZ9QvRa5wFAGnBERJRFxCLDDCtbXJt++Xn77m7L4+3sHcD1QllKq8tIe+TD5C+Ci/IntzSJ3Mn3viLgp3+yfwNkR0TUfUH4P3LdEz9PKWFbd9cmdbzUZKIuI/cidM7Yy7gDOJ3eu1MMraNs3v5/1gUvJHdtjgMeBjSPi2HyN9fIn72+6krUsaUXrXQuYmlKaF7kvnPzoe25PyozBS6oBKaVngYvI9UKMJ3fS85HVXPw5ckMsEyL3bcDuwKyU0uhlbGsBcAi5E7MHR0SjJeZ/llIaXs1t/xk4LHLfsLt2GW2eJneu1sfkhrrmsfQwzmPARsDElNK7lWp5GLgCuDciZgDvkwuVy5Wv/yRyYegbcies/zg/b9H+/zg/7whW3Lv3Wr6+r4HLgMNSSlMqzb+T3DdWl9vzk1L6V357A8j1+EwEfgc8mm9yS34dL5DreZwHnL6C2la67pTSTOAM4H5y78GPyP0frIyHyfXOPVyNkH4PcDG5IcbtyPW8kq9jH3LH+lfkvnRxBblQ+J1VY70/AwZFxExyl/O4//tsT8pSLH76gKRCi4jzyZ1Af36ha1lT5MPrJHLfCvyk0PVA7nIS5L740LsWt/EZuaHg/yynzW3A2JTSUtewk7TyvLCctOoZBQwudBFrmFOBN1aV0JWFiDiU3HlQXudKypDBS1rFpJQcNslQRIwid2L2DwtbSXYiYiiwGblLUywscDnSGsWhRkmSpIx4cr0kSVJGDF6SJEkZWS3O8WrVqlXq0qVLocuQJElaoTfffPPrlFLrquatFsGrS5cuDB9e3csSSZIkFU5ELPM2Zg41SpIkZcTgJUmSlBGDlyRJUkZWi3O8JEnSyistLWXs2LHMmzev0KXUSQ0bNqRTp07Uq1ev2ssYvCRJqqPGjh3LWmutRZcuXYiIQpdTp6SUmDJlCmPHjqVr167VXs6hRkmS6qh58+bRsmVLQ1ctiAhatmy50r2JBi9JkuowQ1ft+S7vrcFLkiTVipQSvXv35sknn6yYdv/999OnT5+l2g4dOpQDDjgAgNtuu43TTjutRmt5/fXX2XXXXenWrRubbLIJP/nJT5gzZ84y29dGDeA5XpIkrTFGjar+uUjV0aXLF8udHxHceOON9O/fnz322IPy8nJ+/etf89RTT9VoHSsyceJE+vfvz7333stOO+1ESokHH3yQmTNn0rhx40xrscdLkiTVmu7du9OvXz+uuOIKLrnkEo455hguu+wytt9+e7bZZhseffTR5S7/5Zdfstdee7Hllluy1157MXr0aMrLy1l//fVJKTFt2jSKiop44YUXANhll1349NNPF1vHX/7yF44//nh22mknIBcIDzvsMNq2bcvrr7/OzjvvzDbbbMPOO+/MRx99VLHcmDFj6NOnD926deOSSy6pkffD4CVJkmrVxRdfzD333MOTTz7JvHnz2HPPPXnjjTd4/vnnOe+885g9e/Yylz3ttNM47rjj+N///sfRRx/NGWecQXFxMRtvvDEjRoxg2LBhbLfddrz44ovMnz+fsWPHsuGGGy62jvfff5/tttuuyvVvsskmvPDCC7z99tsMGjSIX/3qVxXzXn/9de6++27eeecdHnjggRq5faFDjZIkqVY1adKEI444gqZNm3L//fczePBgrrrqKiD3zcvRo0cvc9lXXnmFhx56CIBjjz2W888/H8j1bL3wwgt88cUXDBw4kL///e/stttubL/99itV2/Tp0zn++OP55JNPiAhKS0sr5u299960bNkSgEMOOYRhw4bRo0ePlVr/kuzxkiRJta6oqIiioqKK86veeecd3nnnHUaPHs2mm25a7fUs+ibhLrvswosvvsjrr79O3759mTZtGkOHDmXXXXddapnNN9+cN998s8r1XXTRReyxxx68//77DB48eLHLQyz5rcWa+IaowUuSJGVm33335brrriOlBMDbb7+93PY777wz9957LwB33303vXv3BqBnz568/PLLFBUV0bBhQ7beemv+9re/scsuuyy1jtNOO43bb7+d1157rWLaXXfdxYQJE5g+fTodO3YEct9krGzIkCFMnTqVuXPn8sgjj9CrV6/vvN+LGLwkSVJmLrroIkpLS9lyyy3p3r07F1100XLbX3vttdx6661sueWW3Hnnnfz5z38GoEGDBqy77rrsuOOOQK4HbObMmWyxxRZLraNt27bce++9nHvuuXTr1o1NN92UF198kWbNmnH++eczcOBAevXqRXl5+WLL9e7dm2OPPZatt96aQw899HsPMwLEosS5KuvRo0eqiRPaJElak4wcOXKlhvG08qp6jyPizZRSlSnNHi9JkqSMGLwkSZIyYvCSJEnKSJ2+jldN3xpB2VrRrSgkSVrd2OMlSZKUkTrd4yVVl72jqzd7RyWtLuzxkiRJtaa4uJitt96a7t27079/f+bMmcPw4cM544wzlrvcqFGj6N69+wrX//HHH9O3b1823HBDNt10Uw4//HAmTpy4zPZDhw7lgAMOWOn9qCn2eEmStIaY99q7Nbq+hj23WmGbRo0a8c477wBw9NFHc+ONN/KLX/yiRi5GOm/ePPbff3+uvvpq+vXrB8Dzzz/P5MmTadu27fdef22wx0uSJGVil1124dNPP12s1+m3v/0tAwYMYPfdd2f99dfn2muvXWq5zz//nG222YY33nhjsen33HMPO+20U0XoAthjjz3o3r07o0aNYpdddmHbbbdl22235eWXX65oM2PGDA4++GA222wzTjnlFBYuXFhLe7w0e7wkSVKtKysr48knn6RPnz5Lzfvwww95/vnnmTlzJt26dePUU0+tmPfRRx9x5JFHcuutt7L11lsvttz777/PdtttV+X22rRpw5AhQ2jYsCGffPIJRx11FIvugvP6668zYsQIOnfuTJ8+fXjooYc47LDDam5nl8MeL0mSVGvmzp3L1ltvTY8ePVhvvfU48cQTl2qz//7706BBA1q1akWbNm0qztGaPHkyBx10EHfddddSoWtFSktLOemkk9hiiy3o378/I0aMqJi3ww47sP7661NcXMxRRx3FsGHDvtc+rgx7vCRJUq2pfI7XsjRo0KDieXFxMWVlZQCsvfbarLvuurz00ktsvvnmSy23+eab89///rfKdV5zzTW0bduWd999l4ULF9KwYcOKeRGxWNslX9cme7wkSdIqqX79+jzyyCPccccd3HPPPUvN/9GPfsTLL7/Mv//974ppTz31FO+99x7Tp0+nffv2FBUVceedd1JeXl7R5vXXX+eLL75g4cKF3HffffTu3TuT/QGDlyRJWoU1adKExx9/nGuuuYZHH310sXmNGjXi8ccf57rrrmOjjTZis80247bbbqNNmzb87Gc/4/bbb2fHHXfk448/pkmTJhXL7bTTTlxwwQV0796drl27cvDBB2e2P5FSymxj31WPHj3SohPiVoYXxVy9ZXlRTI+V1ZsXUJWqNnLkSDbddNNCl1GnVfUeR8SbKaUqr5dhj5ckSVJGDF6SJEkZMXhJkiRlxOAlSVIdtjqcy726+i7vba0Fr4i4JSImRcT7laa1iIghEfFJ/t/mtbV9SZLWdA0bNmTKlCmGr1qQUmLKlCmLXR+sOmrzAqq3AdcDd1SadgHwbErpDxFxQf71L2uxBkmS1lidOnVi7NixTJ48udCl1EkNGzakU6dOK7VMrQWvlNILEdFlickHAbvnn98ODMXgJUlSrahXrx5du3q5nFVJ1ud4tU0pjQfI/9sm4+1LkiQVzCp7cn1EnBwRwyNiuF2kkiSpLsg6eE2MiPYA+X8nLathSummlFKPlFKP1q1bZ1agJElSbck6eD0GHJ9/fjzw6HLaSpIk1Sm1eTmJfwKvAN0iYmxEnAj8Adg7Ij4B9s6/liRJWiPU5rcaj1rGrL1qa5uSJEmrslX25HpJkqS6xuAlSZKUEYOXJElSRgxekiRJGTF4SZIkZcTgJUmSlBGDlyRJUkYMXpIkSRkx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pKXQBkrS6GTWqa6FL0PfQpcsXhS5BazB7vCRJkjJi8JIkScqIwUuSJCkjBi9JkqSMGLwkSZIyYvCSJEnKiMFLkiQpIwYvSZKkjBi8JEmSMmLwkiRJyojBS5IkKSMGL0mSpIwYvCRJkjJi8JIkScqIwUuSJCkjBi9JkqSMGLwkSZIyYvCSJEnKiMFLkiQpIwYvSZKkjBi8JEmSMmLwkiRJyojBS5IkKSMGL0mSpIwYvCRJkjJSkOAVEWdHxAcR8X5E/DMiGhaiDkmSpCxlHrwioiNwBtAjpdQdKAaOzLoOSZKkrBVqqLEEaBQRJUBj4KsC1SFJkpSZzINXSmkccBUwGhgPTE8pPZN1HZIkSVkrxFBjc+AgoCvQAWgSEcdU0e7kiBgeEcMnT56cdZmSJEk1rhBDjT8AvkgpTU4plQIPATsv2SildFNKqUdKqUfr1q0zL1KSJKmmFSJ4jQZ2jIjGERHAXsDIAtQhSZKUqUKc4/Ua8C/gLeC9fA03ZV2HJElS1koKsdGU0sXAxYXYtiRJUqF45XpJkqSMGLwkSZIyYvCSJEnKiMFLkiQpIwYvSZKkjBi8JEmSMmLwkiRJyojBS5IkKSMGL0mSpIwYvCRJkjJi8JIkScqIwUuSJCkjBi9JkqSMGLwkSZIyYvCSJEnKiMFLkiQpIwYvSZKkjBi8JEmSMmLwkiRJyojBS5IkKSMlhS5AkqS6atSoroUuQd9Dly5f1Pg67fGSJEnKiMFLkiQpIwYvSZKkjBi8JEmSMmLwkiRJyojBS5IkKSMGL0mSpIwYvCRJkjJi8JIkScqIwUuSJCkjBi9JkqSMGLwkSZIyYvCSJEnKiMFLkiQpIwYvSZKkjBi8JEmSMmLwkiRJyojBq0A++6yUvn3HVTy22OJLbrllepVt3313PhtsMIonnphdMe3mm6ezzz7j2HffcZxxxmTmz18IwIgRCzjkkPH06TOOE0+cyMyZuenvvDO/Ylv77TeOp5+eXeW2JElS7SkpdAFrqg02qMcTT3QEoLw8seOOY9hnnyZLtSsvT1xxxTfsumujimkTJpRx220zGTKkAw0bFvHzn09i8ODZHHbYWgwc+DUDB7Zgxx0bcv/9M7nppumcc05zunWrx2OPdaCkJJg0qYy+fb9ir70aU1ISme2zJElrOnu8VgEvvTSPzp3r0anT0jn49ttn0KdPY1q2XPy/qrw8MW9eoqws92+bNrllP/+8lJ49GwDQu3cjnnpqDgCNGhVVhKz581Nt7o4kSVoGg9cq4PHHZ9Ov39K9XRMmlPH003M4+ui1Fpverl0JJ520Nr16jaVnzzGstVZRRY/YxhvXZ8iQuQA88cRsxo8vq1ju7bfns88+4+jT5ysuu6ylvV2rsNoail7kppum07XrKKZOLa+YNnJkbpg6d4yMY/78hcyatXCxOrbddjSDBk2pnZ2WpDWAwavAFixI/Oc/c+jbd+ngNWjQVC64oDnFxYsHpOnTyxkyZA4vvNCJV19dlzlzFvLww7MAuPLKltx55wz69fuK2bMT9ep9u+w22zTgmWc68uij7fnrX6cv9WGsVceioegnnujI4MEdaNgwVnoo+rHH2vP00x0pL08MHvxtKPvqqzKGDZtLhw7FFdPKyhJnnz2Z3/2uJc8805F//rMdJSVB06ZFFXU88URHOnYsYd99l65DklQ9nuNVYEOHzmXzzevTunXxUvPee28Bp58+GYBvvlnI0KFzKSmB0lJYd90SWrbMLbPvvk146635HHxwUzbYoD533tkOyA07PvfcnKXWu+GG9WncuIiPPiplyy0b1OLeqSZUZyj6f/+bv9j0RUPRJSWLD0UDXHrpVC64oAUnnzyxYtqLL85lk03qs9lm9QFo3nzp4/GLL0qZMqWcHXbwmJGk78rgVWCDB8/iwAOr7kF48cVOFc/PPXcye+7ZmH32acLbb8/n7bfnM3fuQho2DF5+eS5bbJH7MPz663JatSpm4cLE9ddPqximHDOmlPbtSygpCcaOLePzz0ur/CDXqmdFQ9H33NNuseBVeSi6YcNgl10aVfSIDRkyh3btiisC1iJffFFKBBx33ASmTl3IAQc04ZRT1l6szeDBs9l//yZEOEQtSd+Vn7wFNHfuQoYNm8dll7WqmHb33TMAOProZstcbpttGrDffo054ICvKCkJNtusPkcdlQtYgwfP5o47cuvo06cx/fs3BeCNN+Zz442TKCmBoqLg0ktb0KLF0r0aWrUsGoo+77zmS82rzlB0s2a5b70+/PAs+vRpzF/+Mo077mi31LrKymD48Pk8+mh7GjUKjj56IltsUZ9evb4dwhw8eDZXX91qqWUlSdVn8CqgRo2KePvt9RabtqzAddVVrRd7ffbZzTn77KU/jE84oRknnLD0Og45pCmHHNL0e1SrQqjJoehNN63P2LFl9O07DoAJE8rp1+8rHnmkPe3bF9OzZ4OKML777o14//0FFcFrxIgFlJWlip5VSdJ3Y/CSVmE1ORS9ySb1GT7826Dfu/cYHnusAy1aFLPrro34299mMHfuQurVC15/fR4DBnwb4JdXhySp+gxe0iqqNoail2XttYs58cRmHHTQeCJyPV577tm4Yv6//z2HW29t8z33SJIUKa36F9Ps0aNHGj58+EovN2pU11qoRlnp0uWLzLblsbJ6y/JYAY+X1Z2/W1Rd3/VYiYg3U0o9qprndbwkSZIyYvCSJEnKiMFLkiQpIwYvSZKkjBi8JEmSMmLwkiRJyojBS5IkKSMGL0mSpIwYvCRJkjJi8JIkScqIwUuSJCkjBi9JkqSMGLwkSZIyYvCSJEnKiMFLkiQpIwYvSZKkjBi8JEmSMmLwkiRJyojBS5IkKSMGL0mSpIwUJHhFxDoR8a+I+DAiRkbEToWoQ5IkKUslBdrun4GnUkqHRUR9oHGB6pAkScpMtYJXRBQD+wNdKi+TUrp6ZTcYEc2AXYEf59exAFiwsuuRJEla3VS3x2swMA94D1j4Pbe5PjAZuDUitgLeBM5MKc2u3CgiTgZOBlhvvfW+5yYlSZIKr7rBq1NKacsa3Oa2wOkppdci4s/ABcBFlRullG4CbgLo0aNHqqFtS5IkFUx1T65/MiL2qaFtjgXGppRey7/+F7kgJkmSVKdVN3i9CjwcEXMjYkZEzIyIGd9lgymlCcCYiOiWn7QXMOK7rEuSJGl1Ut2hxv8DdgLeSynVxLDf6cDd+W80fg6cUAPrlCRJWqVVN3h9ArxfQ6GLlNI7QI+aWJckSdLqorrBazwwNCKeBOYvmvhdLichSZK0pqpu8Poi/6iffwD4TUNJkqSVUN3gdXtKaVTlCRGxfc2XI0mSVHdV91uND0ZEx0UvImJX4JbaKUmSJKluqm7wOgV4JCLaRURf4Fqgb+2VJUmSVPdUa6gxpfRGRJwBPEPu1kF7p5Qm12plkiRJdcxyg1dEDGbxk+gbA9OBmyOClNKBtVmcJElSXbKiHq+rMqlCkvS9zJhRzi9/OYWPP15ARHDllS3ZdtuGFfOfeWYOV1/9DUVFUFISXHRRC7bfviGffVbK6adPqmg3ZkwZZ5+9DgMGrM2IEQu48MIpzJmzkI4dS/jTn1qz1lq5M1T++tdp3H//LIqK4OKLW7Lbbo0AeOyxWfz1r9MBaNu2mGuuaU2LFsUZvhPSqm1FwetXwFPAkymlDzOoR5L0HVxyyVR2260RN9zQhgULEvPmLVxsfq9eDdl77w5EBCNHLuC00ybx7LOd2GCDejzxRO67U+XliR13HMM++zQBYODArxk4sAU77tiQ+++fyU03Teecc5rzyScLGDx4Nk8/3ZFJk8o45piJPPdcR1KCQYOm8swzHWnRopjLL5/KHXfM4Kyzmmf+fkirqhWdXH888A3w24h4KyJuiIiDIqJpBrVJkqph5syFvP76fI44IveruX79oFmzxXuZmjQpIiIAmDt3YcXzyl56aR6dO9ejU6fc3+Sff15Kz54NAOjduxFPPTUHgCFD5tCvXxMaNAjWXbcenTuX8O6780kJUoI5cxIpJWbNWkibNtW9apG0Zlhu8EopTUgp3ZZSOpLcLX7uALYDno6I/0TE+VkUKUlatjFjSmnRoojzzvua/ff/il/+8mvmzFm4VLunn57NXnuNZcCASVx5Zcul5j/++Gz69WtS8XrjjeszZMhcAJ54Yjbjx5cBMGFCOe3bfxuo2rcvYcKEcurVCy69tCX77TeOnj3H8sknpRVhUFJOtS4nERG9UkoLU0qvpJR+k1LqBfwWGFer1UmSVqisDD74YAFHH92Mf/+7A40bBzfcMH2pdvvu24Rnn+3E3/7WhquvnrbYvAULEv/5zxz69v02eF15ZUvuvHMG/fp9xezZiXr1cr1kVd21NwJKSxN33z2Txx/vwGuvdWKTTepXnO8lKae61/G6ropp16aU7q7JYiRJK699+2LatStmm21yw4L77deEDz5YsMz2PXs25Msvy5g6tbxi2tChc9l88/q0bv3tEOUGG9TnzjvbMXhwB/r1a8J665VUbG9R7xfA+PFltG1bzIgRuW127lyPiGD//Zvw1lsVt/eVxAqCV0TsFBHnAK0j4heVHr8F/JqKJK0CWrcuoX37Ej77rBSAl1+ey4Yb1luszahRpaR8V9X778+ntDTRvPm3HwGDB8/iwAObLLbM11/ngtnChYnrr5/G0UevBcAPftCYwYNnM39+YsyYUkaNKmOrrRrQrl0xn3xSypQpueWGDZvLBhssXoe0plvRWY/1gab5dmtVmj4DOKy2ipIkrZxLLmnB2WdPZsGCxHrrlfDHP7bi7rtnAHD00c146qk5PPTQLEpKoGHDIq67rvViJ9sPGzaPyy5rtdg6Bw+ezR135NbRp09j+vfPna+18cb12X//JuyzzziKi2HQoBYUFwdt25Zw5plrc8QREygpgY4dS7jqqsXXKa3pIlU1WL9ko4jOKaUvM6inSj169EjDhw9f6eVGjepaC9UoK126fJHZtjxWVm9ZHivg8bK683eLquu7HisR8WZKqUdV81Z05fo/pZTOAq6PiKUSmleulyRJqr4VDTXekf/XK9hLkiR9TysKXn8E9gL6ppR+mUE9kiSplpWXJw48cDzt2hVz881tF5v32WcLOO+8KXzwwXzOOac5J5+8dsW83r3H0LRpUcWtpx57rAMA06aVc9ppkxk3royOHUv4y19as/baue/gjRy5gF//egqzZi2kqAgefbQ9DRoU8fjjs7n++mksXAh77NGIgQNbZPcGFNCKglf7iNgNODAi7gUWu9RxSumtWqtMkiTViltvncGGG9Zj1qylL7S79trFXHxxC555Zk6Vy95zT7ul7r95ww3T6dWrIaeeug433DCNG26YzgUXtKCsLHH22ZO5+urWbLZZfb75ppySkuCbb8q5/PKpPPZYB1q2LOaccybz0ktz6dWrUa3s76pkRdfx+g1wAdAJuBr4v0oPhx8lSVrNjB9fxvPPz13mXQVatSpmq60aUG8lrgQyZMgcDj00t75DD21aEdpefHEum2xSn802qw9A8+bFFBcHo0eX0bVrPVq2zAW4Xr2+vSVVXbfcHq+U0r+Af0XERSmlSzOqSZIk1ZJBg6ZywQXNmT176d6uFYkIjjtuIhFw1FFr8aMf5a409fXX5RX35WzTpoQpU3Lr/uKLUiLguOMmMHXqQg44oAmnnLI2Xbrkrjs3dmwp7dqVMGTIHBYsWPFVFuqCat29NKV0aUQcCOyanzQ0pfR47ZUlSZJq2rPPzqFVq2K22KIBr746d6WX/9e/2tG2bQlff13OscdOYIMN6tGzZ8Nlti8rg+HD5/Poo+1p1Cg4+uiJbLFFfXr1asSll7bktNMmU1QUbLttA8aMKVvmeuqS6t6r8XLgTGBE/nFmfpokSVpNvPnmfP7znzn07j2G00+fzMsvz+OssyZXe/m2bXP9Na1aFbPvvo159935Fa8nTcoFp0mTymjZMhcv2rcvpmfPBrRoUUyjRkXsvnsj3n8/d2upH/ygMY880oGHHmrP+uvXo0uXavUFrfaqe6/G/YG9U0q3pJRuAfrkp0mSpNXE+ec355VX1mXYsHW57rrW7LxzQ/70p9bVWnbOnIUVJ+PPmbOQF1+cR7duuRPBfvCDxjz44CwAHnxwFnvv3RiAXXdtxIcfljJ37kLKyhKvvz6PjTbKLbPollTTp5dz110zOOKItZbcZJ20MvFyHWBq/vnay2knSZJWI5VvLzV5chkHHjieWbMWEpH7BuQzz3Tkm2/K+elPJwFQXg4HHtiE3XbLBaxTT12b006bzP33j6VDh9zlJCD3DckTT2zGQQeNJwJ2370Re+6ZW2bQoKmMHJnr/TrjjLVZf/01476e1b1l0JHAFcDz5C4psSswMKV0b+2Wl+Mtg9ZM3tZD1eUtg7Qy/N2i6sr8lkH5hYuAhcCOwPbkgtcvU0oTvlM1kiRJa6gVBq+U0sKIOC2ldD/wWAY1SZIk1UnVPbl+SEScGxHrRkSLRY9arUySJKmOqe7J9QOABPxsienr12w5kiRJdVd1g9dm5EJXb3IB7EXgxtoqSpIkqS6qbvC6HZgBXJt/fVR+2uG1UZQkSVJdVN3g1S2ltFWl189HxLu1UZAkSVJdVd2T69+OiB0XvYiInsBLtVOSJElS3VTdHq+ewHERMTr/ej1gZES8B6SU0pa1Up0kSVIdUt3g1adWq5AkSVoDVCt4pZS+rO1CJEmS6rrqnuMlSZKk78ngJUmSlBGDlyRJUkYMXpIkSRkxeEmSJGXE4CVJkpQRg5ckSVJGDF6SJEkZMXhJkiRlxOAlSZKUEYOXJElSRgxekiRJGTF4SZIkZcTgJUmSlBGDlyRJUkYMXpIkSRkxeEmSJGXE4CVJkpQRg5ckSVJGDF6SJEkZMXhJkiRlxOAlSZKUEYOXJElSRgxekiRJGTF4SZIkZcTgJUmSlBGDlyRJUkYMXpIkSRkxeEmSJGXE4CVJkpQRg5ckSVJGDF6SJEkZKVjwiojiiHg7Ih4vVA2SJElZKmSP15nAyAJuX5IkKVMFCV4R0QnYH/hHIbYvSZJUCIXq8foTcD6wcFkNIuLkiBgeEcMnT56cWWGSJEm1JfPgFREHAJNSSm8ur11K6aaUUo+UUo/WrVtnVJ0kSVLtKUSPVy/gwIgYBdwL7BkRdxWgDkmSpExlHrxSSgNTSp1SSl2AI4HnUkrHZF2HJElS1ryOlyRJUkZKCrnxlNJQYGgha5AkScqKPV6SJEkZMXhJkiRlxOAlSZKUEYOXJElSRgxekiRJGTF4SZIkZcTgJUmSlBGDlyRJUkYMXpIkSRkxeEmSJGXE4CVJkpQRg5ckSVJGDF6SJEkZMXhJkiRlxOAlSZKUEYOXJElSRgxekiRJGTF4SZIkZcTgJUmSlBGDlyRJUkYMXpIkSRkxeEmSJGXE4CVJkpQRg5ckSVJGDF6SJEkZMXhJkiRlpKTQBUiSVFe1m/hIoUvQ99Gl5ldpj5ckSVJGDF6SJEkZMXhJkiRlxOAlSZKUEYOXJElSRgxekiRJGanTl5Pwa7yruS6FLkCSpJplj5ckSVJG6nSPl1Rd9o6u5roUugBJqh57vCRJkjJi8JIkScqIwUuSJCkjBi9JkqSMGLwkSZIyYvCSJEnKiMFLkiQpIwYvSZKkjBi8JEmSMmLwkiRJyojBS5IkKSMGL0mSpIwYvCRJkjJi8JIkScqIwUuSJCkjBi9JkqSMGLwkSZIyYvCSJEnKiMFLkiQpIwYvSZKkjBi8JEmSMmLwkiRJykhJoQuQpNVNu4mPFLoEfR9dCl2A1mT2eEmSJGXE4CVJkpQRg5ckSVJGDF6SJEkZMXhJkiRlxOAlSZKUEYOXJElSRgxekiRJGTF4SZIkZcTgJUmSlJHMg1dErBsRz0fEyIj4ICLOzLoGSZKkQijEvRrLgHNSSm9FxFrAmxExJKU0ogC1SJIkZSbzHq+U0viU0lv55zOBkUDHrOuQJEnKWkHP8YqILsA2wGuFrEOSJCkLBQteEdEUeBA4K6U0o4r5J0fE8IgYPnny5OwLlCRJqmEFCV4RUY9c6Lo7pfRQVW1SSjellHqklHq0bt062wIlSZJqQSG+1RjAzcDIlNLVWW9fkiSpUArR49ULOBbYMyLeyT/6FqAOSZKkTGV+OYmU0jAgst6uJElSoXnlekmSpIwYvCRJkjJi8JIkScqIwUuSJCkjBi9JkqSMGLwkSZIykvnlJCRJUmHMmz+fH5w6gAULSikrL+PgPX/ARSf9bLE2/3zq31x9520ANGnciGvP/zVbbtQNgGdeeYlzr7mS8oUL+fGBB3PecQMAmDp9OsdeeD5fjv+Kzu07cNdlf6R5s2Y8+9orXPTXa1lQVkr9knr8/vSz2b3HDsyZN5ejf3Uen48bS3FREX1778bvfn5mpu9FodjjJUnSGqJB/fo8df3fef2u+3ntzvt45pWXee39/y3WpkuHjjxzw828cfcDDDzhZH5++aUAlJeXc9ZVl/PoNX/h7X8+xAPPPMXILz4D4Ko7bmH37Xvy/r8Gs/v2PbnqjlsAaLlOc/511Z8Zfve/+PtvLmXAJb+u2M5ZRx/Pu/c9wqt33Mcr/3uHp18eltG7UFgGL0mS1hARQdPGjQEoLSujrKyMWOKa5jttuTXNmzUDYIfuWzJu8kQA3hjxPht0WpeuHTtRv149+u+9L4+/MBSAx18cyjF9+wFwTN9+DH7heQC27rYJHVq3AWCz9Tdg/vwFzF+wgMYNG7HbdtsDUL9ePbbutgnjJk2s1X1fVRi8JElag5SXl9Pz2MNZb7892XOHHdmh+xbLbHvb4IfZd8feAHw1eRKd2rSrmNexTVvGTZ4EwKSpU2jfqjUA7Vu1ZvI3U5da18PP/4etNt6EBvXrLzZ92swZPDHsBfbYvuf33rfVgcErQ/Pmz6f3gKPZ4ZjD2faoQ7j0739dqk1KiV/83xVsflg/tj+6P29/OBKAMRMnsO/PfsLWRxzMtkcdwvX33b3UstfcfTuNdtyar6d9A8CU6dPY92c/odUeO3HWVZcv1nZBaSk/v3wQW/Q/kK2O+CEPP/efWthjSdKqpri4mNfuvJ9PH3ua4SPe54PPPq2y3X/ffIPbH3uE352WO/cqpbRUmyV7y5ZlxOefcuFf/sz1F1y42PSysjKOv2ggPzv8KLp27LSSe7J68uT6DC0aW2/auDGlZaXsefIJ7LNTb3p237KizdOvDOOzMaN5/4HHeP2D9zjjyst48Za7KCku5g9nnMM2m2zKzNmz2fnHR7HXDjuyadcNgFwwe+71V1m3XfuKdTWs34DfnPxzRnz+KR98vvgP1hW3/Z3WzVvw3gOPsXDhQqbOmJ7Nm6BqGTNxAj+55EImTplCUVEw4IeHctoRRy/W5psZM/jpZRfzxdixNGhQn7/9+hI232BDIPcX5Km/H8SIzz8lCG688LfsuMVW/O7vN3DLYw/Rep3mAFxy6un02XkXvvxqHFsfdQgbr9cZyA0vXPfL3C/IBaWlnH3V5bzw1nCKior47U9P4+A9f5DhuyGpNqyzVjN23bYHz7z6UsXvjkXe++RjTv39JTx6zV9oufY6QK6Ha+ykCRVtxk2aSIfWuV6uNi1aMv7rybRv1ZrxX0+mdfMWFe3GTprIEb/8Bf/4zaWs32ndxbbz8z9cygbrrsfpRx5TS3u56jF4Zag6Y+uPvzCUH/U9gIigZ/ctmT5rZsXBvKgbd60mTdiky/p8NWlSRfA6/09XcdlpZ9H/vLMq1tWkUSN6bb0Nn48dvVQttw9+lHfvewSAoqIiWuU/iLVqWFHQBrjy9n+w1UbduP+Ka/ho1BecddXlPHn9TQCce82V7LPjzvzz8qtYUFrKnHlzK5Y7/chjOPvo45fa5vodO/HanfcvNd2QLtUdk7+ZSr2SEtZZqxlz583juTde45xjT1iszegJ4zly4DncfPHv2Cj/xxhAj00359Mxoxn11Tg6tG7DA0Oe5rZBvwdg/112464nBnPecQO464nBHLDL7kDuj8BDfnE6g049g5232max7fz2xuuZPmsWN/zq4trd6VWMwStj5eXl7Pzjo/hs7Bh+eugRS42tVzWG/tXkSRWhC+DLr8bxzscfsn1+2cdfGEqH1q0rvu67ItNmzgDgkr/9hRffGk7XTp245pyBtG3Z8vvunmrIioI2wIdffM65x50IQLcuXfly/FdMnDKFRg0bMOztt/j7RblvItWvV4/69ep951oM6VLdMeHrrznp0osoL1/IwrSQQ/fah769d+XvDz0AwEmH9Ofym29i6vRpnPXHXKgqKS7hpdvuoaSkhGvOvYB+Z55K+cKFHH/AQWy2fq6n7NzjBnDMr8/n9sceZt127bn7sj8CcOMD9/HZ2NH84dab+MOtuT8MB//5RhaUlXLFbf+gW+eu7HT8kQCcctiRnHDQIVm/JZkzeGVs0dj6tJkzOOKXv+CDzz5drIu3yjH0+LZXbNacORw18Fz+eNZ5NGvSlDnz5nLFbf/g8WtvqHYNZeXljJs0kZ223JorzzqXP99zJwOvu5pbfnvZ99s51Yolg/YiW2y0MY8OfZZeW2/DGx+8x+gJ4xk3eSLFRUW0at6cky/9De99+jHbdNuMq35xPk0aNQLgxgfu5Z4nHmfbTTfjD2ecU/HtpVFfjWPH445grSZNufinP6f31tsa0qU6ZouNNubVO+5bavpJh/SveH7Dry/mhl9X3QvVZ+dd6LPzLktNb7n2OhU97pVdMOAkLhhwUpXrmvvqO9Wsum7x5PoCqTy2XllVY+iLej5Ky0o5auA5HLFvX364x14AfD52LF+OH8cOxxxOtx/ux7jJk9jp+KOYMOXrZW675drr0LhhQw7afU8ADtlrb975aGRN76JqwJJBu7JzjxvAtJkz6Hns4dzwwL1stXE3SoqLKSsv552PPuSkQw7n1Tvuo3GjhhXX1DnpkMMZ8eDjvHbnfbRr2YoLrv0/ANq1as3Hjz7Fq3fcxxVnnsOPfzOQGbNnLRbSX7njXnp234qB112d+fsgSXWFwStDk7+ZWtGDsGhsvVvnrou12X+X3bjnicdJKfHa+/+jWdOmtG/VmpQSp1x2Cd26dOXMHx1b0b77hhsx+snn+eiRJ/nokSfp2LoNr9z+T9q1bLXMOiKCvr1344W3hgMw9I3X2KTr+rWwx/o+qgralTVr0pSbLhrEa3fez80X/46vv/mGLh060rFNWzq2blMxjH3wnt8G67YtW1JcXExRUREDDjqE4SPeB3Jf/Fh0Au22m2zG+h078cnoLw3pklTDHGrMUHXG1vvsvAtPvzyMzQ/rR+OGDfnbhZcA8PK773DPk4/TfYON6Hns4cC330hbnm4/3I+Zc2azoLSUwf99nsevvYFNu27A735+JideciHnXfNHWjVvXrEdrRqWFbQrmzZzBo0bNqJ+vXrc+uhD9N5mO5o1aUqzJk3p1LYdH385io07d1ksWC/6ogbAo/99ruL8jMnfTKVFs7UpLi7mi3Fj+XTsaLp26LRYSN+9xw6GdEn6nqKqc4pWNT169EjDhw9f6eXmvfZuLVSjrDTsuVVm21rVjpWX3nmbH5xyAt032Iiiotw5fpecejpjJuSGoU86pD+vvvcuP7nkQoqLi9mky/rc+OvfVpyv9e7HH/Kz3w9iQWkpXTp25KYLB9G8WTMG/PbX/O+TjwiCzu07cN0FF9K+VWsefu4/XPr3v1JSXEJxUREXnnQq+++yGwBfjv+KEy+5kOkzZ1aE9PUqXbZkVZDlsQKr3vGilbMm/27Ryvmux0pEvJlS6lHlPIOXVlX+clR1Gby0MvzdouqqjeDlOV6SJEkZMXhJkiRlxOAlSau56tzLdfALz7P90f3peezh9Prxj3jpnbcB+PjLUfQ89vCKR5s9e3HdvXcttuyS94EF+OPtN7P5Yf3Y8vCDGPLqyxXTHxjyNNsf3Z9tjzqEX113TS3tsbT68luNkrSaq84tpvbo0ZMDdtmdiOC9Tz7mmAvP5937HmHjzl0qbhVVXl7OBv324cDd9qxYrqr7wI784jMeGPI0b93zIOO/nkzf03/Ke/c/yrRZM/nV9dfw8m330Lp5C34y6EKef+M19ti+Z3ZvhrSKs8dLklZz7Vu1ZptNNgUWv8VUZU0bN664C8bseXOXuk8swPPDX6Nrx050bt+hYtqi+8BWbv34C0Ppv/e+NKhfny4dOrJBp3V5Y8T7fDFuLBut27niBsl7br8jjzz/nxreW2n1Zo+XJNUhy7rFFMCjQ5/jNzdcy+RvpvLQ/1231PwHhjzN4fvsV/F6WfeBHTd5Ej0337Li9aJ7yu7RoycfffkFX341jo5t2vLYf5+ntLS0BvdOWv3Z4yVJdcTybjEFcNDue/LufY9w/xXXMOhvf11s3oLSUv794n85ZM+9ASruA/ubk3+29IaquqcsQfNmzbj2/F9zzIW/ZK9TBtC5fQeKS4prZuekOsIeL0mqA1Z0i6nKem+zHZ+PG8PX076h1TrNAXj6lWFs3W2TihugV74PLFBxH9gXb7mr6nvKts7dEWH/XXaruPjuzY/8i+Ii/76XKvMnQpJWc9W5xdRnY0az6ILZb384kgVlpRX35wS4/5mnOHyfPhWvl3cf2P132Y0HhjzN/AULGPXVOD4dM5rtN+sOwKSpUwH4ZsYMbnrwfk446JBa2mtp9WSPlySt5pZ1L9fKt5h6+PlnuefJwdQrKaFhg4bceemVFSfbz5k3l+def5XrL7iwWtvbbP0NOXSvvdnmqEMoKS7mT+cOpLg4N6R47jVX8t4nHwMw8MST2Wi9zjW9u9JqzVsGaZXlbT1UXd4ySCvD3y2qLm8ZJEmStBozeEmSJGXE4CVJkpQRg5ckSVJGDF6SJEkZMXhJkiRlxOAlSZKUEYOXJElSRgxekiRJGTF4SZIkZcTgJUmSlBGDlyRJUkYMXpIkSRkxeEmSJGXE4CVJkpQRg5ckSVJGDF6SJEkZMXhJkiRlxOAlSZKUEYOXJElSRgxekiRJGTF4SZIkZcTgJUmSlBGDlyRJUkYMXpIkSRkxeEmSJGXE4CVJkpQRg5ckSVJGDF6SJEkZMXhJkiRlxOAlSZKUEYOXJElSRgxekiRJGTF4SZIkZcTgJUmSlBGDlyRJUkYMXpIkSRkxeEmSJGXE4CVJkpSRggSviOgTER9FxKcRcUEhapAkScpa5sErIoqBvwD7AZsBR0XEZlnXIUmSlLVC9HjtAHyaUvo8pbQAuBc4qAB1SJIkZaoQwasjMKbS67H5aZIkSXVaSQG2GVVMS0s1ijgZODn/clZEfFSrVa2eWgFfF7oIrRY8VrQyPF5UXR4rVeu8rBmFCF5jgXUrve4EfLVko5TSTcBNWRW1OoqI4SmlHoWuQ6s+jxWtDI8XVZfHysorxFDjG8BGEdE1IuoDRwKPFaAOSZKkTGXe45VSKouI04CngWLglpTSB1nXIUmSlLVCDDWSUnoCeKIQ265jHIpVdXmsaGV4vKi6PFZWUqS01HntkiRJqgXeMkiSJCkjBq9VSESsGxHPR8TIiPggIs7MT28REUMi4pP8v83z01vm28+KiOuXWFf9iLgpIj6OiA8j4tBC7JNqR00dKxGxVkS8U+nxdUT8qUC7pVpSw79bjoqI9yLifxHxVES0KsQ+qXbU8LFyRP44+SAirizE/qyKHGpchUREe6B9SumtiFgLeBP4IfBjYGpK6Q/5e1s2Tyn9MiKaANsA3YHuKaXTKq3rEqA4pXRhRBQBLVJKXmuljqjJY2WJ9b4JnJ1SeiGL/VA2aup4iYgScpf/2Syl9HX+w3ROSum3me+UakUNHistgbeB7VJKkyPiduCOlNKz2e/VqsUer1VISml8Sumt/POZwEhyV/U/CLg93+x2cj8EpJRmp5SGAfOqWN0A4PJ8u4WGrrqlho8VACJiI6AN8GLtVa5CqMHjJfKPJhERQDOquA6jVl81eKysD3ycUpqcf/0fwJEXDF6rrIjoQu6viNeAtiml8ZD7oSD34bi8ZdfJP700It6KiAciom0tlqsC+j7HyhKOAu5LdoPXad/neEkplQKnAu+R7/kCbq7NelU43/N3y6fAJhHRJd9T+kMWv3j6GsvgtQqKiKbAg8BZKaUZ32EVJeTuCPBSSmlb4BXgqhosUauIGjhWKjsS+Of3r0qrqu97vEREPXLBaxugA/A/YGCNFqlVwvc9VlJK35A7Vu4j14s+CiiryRpXVwavVUz+F9uDwN0ppYfykyfmx90Xjb9PWsFqpgBzgIfzrx8Atq2FclVANXSsLFrXVkBJSunNWilWBVdDx8vWACmlz/I9o/cDO9dOxSqUmvrdklIanFLqmVLaCfgI+KS2al6dGLxWIflzJm4GRqaUrq406zHg+Pzz44FHl7ee/C/EwcDu+Ul7ASNqtFgVVE0dK5Uchb1ddVYNHi/jgM0ionX+9d7kzgFSHVGTv1siok3+3+bAz4B/1Gy1qye/1bgKiYje5Lpk3wMW5if/itz4+v3AesBooH9KaWp+mVHkTnCtD0wD9kkpjYiIzsCdwDrAZOCElNLorPZFtasmj5X8vM+BvimlD7PbC2Wlhn+3nAKcCZQCXwI/TilNyWxnVKtq+Fj5J7BVfh2DUkr3ZrQbqzSDlyRJUkYcapQkScqIwUuSJCkjBi9JkqSMGLwkSZIyYvCSJEnKiMFLkiQpIwYvSVqBiCgudA2S6gaDl6Q6JSIujYgzK72+LCLOiIjzIuKNiPhfRFxSaf4jEfFmRHwQESdXmj4rIgZFxGvAThnvhqQ6yuAlqa65mfytTSKiiNzNvycCGwE7kLvf4HYRsWu+/YCU0nZAD+CMiGiZn94EeD9/r7lhGdYvqQ4rKXQBklSTUkqjImJKRGwDtAXeBrYH9sk/B2hKLoi9QC5sHZyfvm5++hSgnNyNgiWpxhi8JNVF/wB+DLQDbiF3o/jLU0p/q9woInYHfgDslFKaExFDgYb52fNSSuUZ1StpDeFQo6S66GGgD7merqfzjwER0RQgIjpGRBtgbeCbfOjaBNixUAVLWjPY4yWpzkkpLYiI54Fp+V6rZyJiU+CViACYBRwDPAWcEhH/Az4CXi1UzZLWDJFSKnQNklSj8ifVvwX0Tyl9Uuh6JGkRhxol1SkRsRnwKfCsoUvSqsYeL0mSpIzY4yVJkpQRg5ckSVJGDF6SJEkZMXhJkiRlxOAlSZKUEYOXJElSRv4fjLtliwp6+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655" y="2444621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09" y="0"/>
            <a:ext cx="9086491" cy="6857999"/>
          </a:xfrm>
        </p:spPr>
        <p:txBody>
          <a:bodyPr/>
          <a:lstStyle/>
          <a:p>
            <a:r>
              <a:rPr lang="en-US" b="1" dirty="0" smtClean="0"/>
              <a:t>Cab_Data.csv</a:t>
            </a:r>
            <a:r>
              <a:rPr lang="en-US" dirty="0" smtClean="0"/>
              <a:t> – This file contains information about individual trips for both cab companies.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City.csv</a:t>
            </a:r>
            <a:r>
              <a:rPr lang="en-US" dirty="0" smtClean="0"/>
              <a:t> </a:t>
            </a:r>
            <a:r>
              <a:rPr lang="en-US" dirty="0"/>
              <a:t>– This file contains information </a:t>
            </a:r>
            <a:r>
              <a:rPr lang="en-US" dirty="0" smtClean="0"/>
              <a:t>about the cities where the cab companies operate along with their populations vs the number of users.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Customer_ID.csv</a:t>
            </a:r>
            <a:r>
              <a:rPr lang="en-US" dirty="0" smtClean="0"/>
              <a:t> </a:t>
            </a:r>
            <a:r>
              <a:rPr lang="en-US" dirty="0"/>
              <a:t>– This file contains information about </a:t>
            </a:r>
            <a:r>
              <a:rPr lang="en-US" dirty="0" smtClean="0"/>
              <a:t>each customer’s details.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Transaction_ID.csv</a:t>
            </a:r>
            <a:r>
              <a:rPr lang="en-US" dirty="0" smtClean="0"/>
              <a:t> </a:t>
            </a:r>
            <a:r>
              <a:rPr lang="en-US" dirty="0"/>
              <a:t>– This file contains information about </a:t>
            </a:r>
            <a:r>
              <a:rPr lang="en-US" dirty="0" smtClean="0"/>
              <a:t>each transaction’s payment details.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Information</a:t>
            </a:r>
            <a:endParaRPr lang="en-US" sz="4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5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434642"/>
            <a:ext cx="8419382" cy="134572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user per city vs the total population of the city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742950" indent="-742950"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Customers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55" y="618625"/>
            <a:ext cx="7554224" cy="47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434642"/>
            <a:ext cx="8419382" cy="1345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customer per income band</a:t>
            </a:r>
          </a:p>
          <a:p>
            <a:r>
              <a:rPr lang="en-US" dirty="0" smtClean="0"/>
              <a:t>Number of customers in each band with respect to gender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742950" indent="-742950"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Customers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20" y="0"/>
            <a:ext cx="7466880" cy="53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434642"/>
            <a:ext cx="8419382" cy="1345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customer per age bracket.</a:t>
            </a:r>
          </a:p>
          <a:p>
            <a:r>
              <a:rPr lang="en-US" dirty="0" smtClean="0"/>
              <a:t>Number of customers in each bracket with respect to gender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742950" indent="-742950"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Customers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02" y="1"/>
            <a:ext cx="9125398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434642"/>
            <a:ext cx="8419382" cy="508958"/>
          </a:xfrm>
        </p:spPr>
        <p:txBody>
          <a:bodyPr>
            <a:normAutofit/>
          </a:bodyPr>
          <a:lstStyle/>
          <a:p>
            <a:r>
              <a:rPr lang="en-US" dirty="0" smtClean="0"/>
              <a:t>Total number of transactions per company.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93" y="264906"/>
            <a:ext cx="7148834" cy="51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434642"/>
            <a:ext cx="8419382" cy="5089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Total number of transactions for each year  per company.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8" y="-1"/>
            <a:ext cx="7447413" cy="54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0" y="5751885"/>
            <a:ext cx="8419382" cy="5089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Total number of transactions for each company per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31055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Exploratory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Data </a:t>
            </a:r>
          </a:p>
          <a:p>
            <a:r>
              <a:rPr lang="en-US" sz="4000" dirty="0" smtClean="0">
                <a:solidFill>
                  <a:schemeClr val="accent2"/>
                </a:solidFill>
                <a:latin typeface="+mj-lt"/>
              </a:rPr>
              <a:t>Analysis</a:t>
            </a:r>
          </a:p>
          <a:p>
            <a:endParaRPr lang="en-US" sz="4000" dirty="0">
              <a:solidFill>
                <a:schemeClr val="accent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Transactions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9" y="-159229"/>
            <a:ext cx="88106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(1)</Template>
  <TotalTime>164</TotalTime>
  <Words>701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15</cp:revision>
  <dcterms:created xsi:type="dcterms:W3CDTF">2024-10-02T06:34:44Z</dcterms:created>
  <dcterms:modified xsi:type="dcterms:W3CDTF">2024-10-02T09:19:23Z</dcterms:modified>
</cp:coreProperties>
</file>