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80" r:id="rId6"/>
    <p:sldId id="262" r:id="rId7"/>
    <p:sldId id="270" r:id="rId8"/>
    <p:sldId id="316" r:id="rId9"/>
    <p:sldId id="275" r:id="rId10"/>
    <p:sldId id="276" r:id="rId11"/>
    <p:sldId id="289" r:id="rId12"/>
    <p:sldId id="317" r:id="rId13"/>
    <p:sldId id="318" r:id="rId14"/>
    <p:sldId id="321" r:id="rId15"/>
    <p:sldId id="292" r:id="rId16"/>
    <p:sldId id="311" r:id="rId17"/>
    <p:sldId id="279" r:id="rId18"/>
    <p:sldId id="319" r:id="rId19"/>
    <p:sldId id="282" r:id="rId20"/>
    <p:sldId id="283" r:id="rId21"/>
    <p:sldId id="320" r:id="rId22"/>
    <p:sldId id="310"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11B5DBE2-5347-40A2-A3D2-C394064CB899}">
          <p14:sldIdLst>
            <p14:sldId id="257"/>
            <p14:sldId id="259"/>
            <p14:sldId id="260"/>
            <p14:sldId id="261"/>
            <p14:sldId id="280"/>
            <p14:sldId id="262"/>
            <p14:sldId id="270"/>
            <p14:sldId id="316"/>
            <p14:sldId id="275"/>
            <p14:sldId id="276"/>
            <p14:sldId id="289"/>
            <p14:sldId id="317"/>
            <p14:sldId id="318"/>
            <p14:sldId id="321"/>
            <p14:sldId id="292"/>
            <p14:sldId id="311"/>
            <p14:sldId id="279"/>
            <p14:sldId id="319"/>
            <p14:sldId id="282"/>
            <p14:sldId id="283"/>
            <p14:sldId id="320"/>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7" autoAdjust="0"/>
    <p:restoredTop sz="94097" autoAdjust="0"/>
  </p:normalViewPr>
  <p:slideViewPr>
    <p:cSldViewPr snapToGrid="0">
      <p:cViewPr varScale="1">
        <p:scale>
          <a:sx n="109" d="100"/>
          <a:sy n="109" d="100"/>
        </p:scale>
        <p:origin x="5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83DE2FF0-D7F4-4F94-87C5-F5E5CDABD4CA}" type="datetimeFigureOut">
              <a:rPr lang="es-CO" smtClean="0"/>
              <a:t>30/10/2017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249474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83DE2FF0-D7F4-4F94-87C5-F5E5CDABD4CA}" type="datetimeFigureOut">
              <a:rPr lang="es-CO" smtClean="0"/>
              <a:t>30/10/2017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257503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83DE2FF0-D7F4-4F94-87C5-F5E5CDABD4CA}" type="datetimeFigureOut">
              <a:rPr lang="es-CO" smtClean="0"/>
              <a:t>30/10/2017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4113504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5870733" y="3192122"/>
            <a:ext cx="6321268"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pPr/>
              <a:t>30/10/2017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12360163"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06816" y="4525926"/>
            <a:ext cx="3092216"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5573770" y="3357565"/>
            <a:ext cx="3314700"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92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30/10/2017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839714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30/10/2017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2319627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30/10/2017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2424601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30/10/2017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4083752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30/10/2017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16866168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30/10/2017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3106786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9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pPr/>
              <a:t>30/10/2017</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pPr/>
              <a:t>‹Nº›</a:t>
            </a:fld>
            <a:endParaRPr lang="es-ES" dirty="0"/>
          </a:p>
        </p:txBody>
      </p:sp>
      <p:sp>
        <p:nvSpPr>
          <p:cNvPr id="17" name="16 Rectángulo"/>
          <p:cNvSpPr/>
          <p:nvPr userDrawn="1"/>
        </p:nvSpPr>
        <p:spPr>
          <a:xfrm rot="20796637">
            <a:off x="-3056268" y="-163131"/>
            <a:ext cx="15922224"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8" name="17 Rectángulo"/>
          <p:cNvSpPr/>
          <p:nvPr userDrawn="1"/>
        </p:nvSpPr>
        <p:spPr>
          <a:xfrm rot="21241341">
            <a:off x="-1337314" y="180847"/>
            <a:ext cx="14174675"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
        <p:nvSpPr>
          <p:cNvPr id="19" name="18 Rectángulo"/>
          <p:cNvSpPr/>
          <p:nvPr userDrawn="1"/>
        </p:nvSpPr>
        <p:spPr>
          <a:xfrm>
            <a:off x="-1291082" y="198126"/>
            <a:ext cx="14174675"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1800" dirty="0"/>
          </a:p>
        </p:txBody>
      </p:sp>
    </p:spTree>
    <p:extLst>
      <p:ext uri="{BB962C8B-B14F-4D97-AF65-F5344CB8AC3E}">
        <p14:creationId xmlns:p14="http://schemas.microsoft.com/office/powerpoint/2010/main" val="144728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83DE2FF0-D7F4-4F94-87C5-F5E5CDABD4CA}" type="datetimeFigureOut">
              <a:rPr lang="es-CO" smtClean="0"/>
              <a:t>30/10/2017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106751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3DE2FF0-D7F4-4F94-87C5-F5E5CDABD4CA}" type="datetimeFigureOut">
              <a:rPr lang="es-CO" smtClean="0"/>
              <a:t>30/10/2017</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340654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83DE2FF0-D7F4-4F94-87C5-F5E5CDABD4CA}" type="datetimeFigureOut">
              <a:rPr lang="es-CO" smtClean="0"/>
              <a:t>30/10/2017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311464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83DE2FF0-D7F4-4F94-87C5-F5E5CDABD4CA}" type="datetimeFigureOut">
              <a:rPr lang="es-CO" smtClean="0"/>
              <a:t>30/10/2017</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132308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83DE2FF0-D7F4-4F94-87C5-F5E5CDABD4CA}" type="datetimeFigureOut">
              <a:rPr lang="es-CO" smtClean="0"/>
              <a:t>30/10/2017</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155012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3DE2FF0-D7F4-4F94-87C5-F5E5CDABD4CA}" type="datetimeFigureOut">
              <a:rPr lang="es-CO" smtClean="0"/>
              <a:t>30/10/2017</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10824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3DE2FF0-D7F4-4F94-87C5-F5E5CDABD4CA}" type="datetimeFigureOut">
              <a:rPr lang="es-CO" smtClean="0"/>
              <a:t>30/10/2017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216760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3DE2FF0-D7F4-4F94-87C5-F5E5CDABD4CA}" type="datetimeFigureOut">
              <a:rPr lang="es-CO" smtClean="0"/>
              <a:t>30/10/2017</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EDDFABB2-146B-4A55-A7CA-7527F5D177B0}" type="slidenum">
              <a:rPr lang="es-CO" smtClean="0"/>
              <a:t>‹Nº›</a:t>
            </a:fld>
            <a:endParaRPr lang="es-CO"/>
          </a:p>
        </p:txBody>
      </p:sp>
    </p:spTree>
    <p:extLst>
      <p:ext uri="{BB962C8B-B14F-4D97-AF65-F5344CB8AC3E}">
        <p14:creationId xmlns:p14="http://schemas.microsoft.com/office/powerpoint/2010/main" val="357757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E2FF0-D7F4-4F94-87C5-F5E5CDABD4CA}" type="datetimeFigureOut">
              <a:rPr lang="es-CO" smtClean="0"/>
              <a:t>30/10/2017</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FABB2-146B-4A55-A7CA-7527F5D177B0}" type="slidenum">
              <a:rPr lang="es-CO" smtClean="0"/>
              <a:t>‹Nº›</a:t>
            </a:fld>
            <a:endParaRPr lang="es-CO"/>
          </a:p>
        </p:txBody>
      </p:sp>
    </p:spTree>
    <p:extLst>
      <p:ext uri="{BB962C8B-B14F-4D97-AF65-F5344CB8AC3E}">
        <p14:creationId xmlns:p14="http://schemas.microsoft.com/office/powerpoint/2010/main" val="1023023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73" r:id="rId17"/>
    <p:sldLayoutId id="2147483678" r:id="rId18"/>
    <p:sldLayoutId id="214748367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localhost:8080/sebastian/?view=index"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BPMN.pdf"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relacional%20g3.pdf" TargetMode="External"/><Relationship Id="rId7" Type="http://schemas.openxmlformats.org/officeDocument/2006/relationships/hyperlink" Target="distribucionG3.vpp.pdf" TargetMode="External"/><Relationship Id="rId2" Type="http://schemas.openxmlformats.org/officeDocument/2006/relationships/hyperlink" Target="Casos%20de%20Usos%20g3.pdf" TargetMode="External"/><Relationship Id="rId1" Type="http://schemas.openxmlformats.org/officeDocument/2006/relationships/slideLayout" Target="../slideLayouts/slideLayout16.xml"/><Relationship Id="rId6" Type="http://schemas.openxmlformats.org/officeDocument/2006/relationships/hyperlink" Target="Diagrama%20de%20clases%20g3.pdf" TargetMode="External"/><Relationship Id="rId5" Type="http://schemas.openxmlformats.org/officeDocument/2006/relationships/hyperlink" Target="GANTT%20GRUPO3.gan" TargetMode="External"/><Relationship Id="rId4" Type="http://schemas.openxmlformats.org/officeDocument/2006/relationships/hyperlink" Target="diccionario%20G3.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2273401" y="210684"/>
            <a:ext cx="8054637" cy="187775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288000"/>
            <a:endParaRPr lang="es-CO" sz="2800" dirty="0">
              <a:solidFill>
                <a:schemeClr val="accent5">
                  <a:lumMod val="75000"/>
                </a:schemeClr>
              </a:solidFill>
              <a:latin typeface="Arial" pitchFamily="34" charset="0"/>
              <a:cs typeface="Arial" pitchFamily="34" charset="0"/>
            </a:endParaRPr>
          </a:p>
        </p:txBody>
      </p:sp>
      <p:sp>
        <p:nvSpPr>
          <p:cNvPr id="12" name="Título 1"/>
          <p:cNvSpPr txBox="1">
            <a:spLocks/>
          </p:cNvSpPr>
          <p:nvPr/>
        </p:nvSpPr>
        <p:spPr>
          <a:xfrm>
            <a:off x="1944623"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2400" b="1" dirty="0">
              <a:solidFill>
                <a:schemeClr val="bg1">
                  <a:lumMod val="75000"/>
                </a:schemeClr>
              </a:solidFill>
            </a:endParaRPr>
          </a:p>
        </p:txBody>
      </p:sp>
      <p:sp>
        <p:nvSpPr>
          <p:cNvPr id="3" name="2 CuadroTexto"/>
          <p:cNvSpPr txBox="1"/>
          <p:nvPr/>
        </p:nvSpPr>
        <p:spPr>
          <a:xfrm>
            <a:off x="7251053" y="4542212"/>
            <a:ext cx="3417796" cy="791570"/>
          </a:xfrm>
          <a:prstGeom prst="rect">
            <a:avLst/>
          </a:prstGeom>
        </p:spPr>
        <p:txBody>
          <a:bodyPr vert="horz" wrap="square" lIns="91440" tIns="45720" rIns="91440" bIns="45720" rtlCol="0" anchor="ctr">
            <a:noAutofit/>
          </a:bodyPr>
          <a:lstStyle/>
          <a:p>
            <a:r>
              <a:rPr lang="es-CO" sz="2800" dirty="0">
                <a:latin typeface="Times New Roman" pitchFamily="18" charset="0"/>
                <a:cs typeface="Times New Roman" pitchFamily="18" charset="0"/>
              </a:rPr>
              <a:t>Ficha </a:t>
            </a:r>
            <a:r>
              <a:rPr lang="es-CO" sz="2800" b="1" dirty="0">
                <a:latin typeface="Times New Roman" pitchFamily="18" charset="0"/>
                <a:cs typeface="Times New Roman" pitchFamily="18" charset="0"/>
              </a:rPr>
              <a:t>1193354 (</a:t>
            </a:r>
            <a:r>
              <a:rPr lang="es-CO" sz="2800" b="1" dirty="0"/>
              <a:t>ADSI)</a:t>
            </a:r>
            <a:r>
              <a:rPr lang="es-CO" sz="2800" dirty="0">
                <a:latin typeface="Times New Roman" pitchFamily="18" charset="0"/>
                <a:cs typeface="Times New Roman" pitchFamily="18" charset="0"/>
              </a:rPr>
              <a:t>                 </a:t>
            </a:r>
          </a:p>
        </p:txBody>
      </p:sp>
      <p:sp>
        <p:nvSpPr>
          <p:cNvPr id="4" name="3 Rectángulo"/>
          <p:cNvSpPr/>
          <p:nvPr/>
        </p:nvSpPr>
        <p:spPr>
          <a:xfrm>
            <a:off x="171450" y="210684"/>
            <a:ext cx="9763125" cy="1846659"/>
          </a:xfrm>
          <a:prstGeom prst="rect">
            <a:avLst/>
          </a:prstGeom>
        </p:spPr>
        <p:txBody>
          <a:bodyPr wrap="square">
            <a:spAutoFit/>
          </a:bodyPr>
          <a:lstStyle/>
          <a:p>
            <a:r>
              <a:rPr lang="es-CO" sz="4800" dirty="0">
                <a:latin typeface="Script MT Bold" panose="03040602040607080904" pitchFamily="66" charset="0"/>
              </a:rPr>
              <a:t>Appliances Home Online</a:t>
            </a:r>
            <a:r>
              <a:rPr lang="es-CO" sz="6600" dirty="0"/>
              <a:t/>
            </a:r>
            <a:br>
              <a:rPr lang="es-CO" sz="6600" dirty="0"/>
            </a:br>
            <a:r>
              <a:rPr lang="es-CO" sz="6600" dirty="0" smtClean="0">
                <a:solidFill>
                  <a:schemeClr val="bg2"/>
                </a:solidFill>
              </a:rPr>
              <a:t>Sexto Trimestre</a:t>
            </a:r>
            <a:endParaRPr lang="es-CO" sz="6600" dirty="0">
              <a:solidFill>
                <a:schemeClr val="bg2"/>
              </a:solidFill>
              <a:latin typeface="Times New Roman" pitchFamily="18" charset="0"/>
              <a:cs typeface="Times New Roman" pitchFamily="18" charset="0"/>
            </a:endParaRPr>
          </a:p>
        </p:txBody>
      </p:sp>
      <p:sp>
        <p:nvSpPr>
          <p:cNvPr id="6" name="5 Rectángulo"/>
          <p:cNvSpPr/>
          <p:nvPr/>
        </p:nvSpPr>
        <p:spPr>
          <a:xfrm>
            <a:off x="1409700" y="5724524"/>
            <a:ext cx="4975806" cy="923330"/>
          </a:xfrm>
          <a:prstGeom prst="rect">
            <a:avLst/>
          </a:prstGeom>
        </p:spPr>
        <p:txBody>
          <a:bodyPr wrap="square">
            <a:spAutoFit/>
          </a:bodyPr>
          <a:lstStyle/>
          <a:p>
            <a:r>
              <a:rPr lang="es-CO" b="1">
                <a:latin typeface="Times New Roman" pitchFamily="18" charset="0"/>
                <a:cs typeface="Times New Roman" pitchFamily="18" charset="0"/>
              </a:rPr>
              <a:t>DANIEL </a:t>
            </a:r>
            <a:r>
              <a:rPr lang="es-CO" b="1" dirty="0">
                <a:latin typeface="Times New Roman" pitchFamily="18" charset="0"/>
                <a:cs typeface="Times New Roman" pitchFamily="18" charset="0"/>
              </a:rPr>
              <a:t>FELIPE LIZARAZO </a:t>
            </a:r>
          </a:p>
          <a:p>
            <a:r>
              <a:rPr lang="es-CO" b="1" dirty="0">
                <a:latin typeface="Times New Roman" pitchFamily="18" charset="0"/>
                <a:cs typeface="Times New Roman" pitchFamily="18" charset="0"/>
              </a:rPr>
              <a:t>JUAN SEBASTIAN RODRIGUEZ</a:t>
            </a:r>
          </a:p>
          <a:p>
            <a:r>
              <a:rPr lang="es-CO" b="1" dirty="0">
                <a:latin typeface="Times New Roman" pitchFamily="18" charset="0"/>
                <a:cs typeface="Times New Roman" pitchFamily="18" charset="0"/>
              </a:rPr>
              <a:t>MICHAEL ESTINEN PUENTES</a:t>
            </a:r>
          </a:p>
        </p:txBody>
      </p:sp>
      <p:pic>
        <p:nvPicPr>
          <p:cNvPr id="1026" name="Picture 2" descr="http://localhost:8080/sebastian/views/images/_logo_.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654" y="179591"/>
            <a:ext cx="1442197" cy="1442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791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7066" y="2496334"/>
            <a:ext cx="11344275" cy="2602764"/>
          </a:xfrm>
          <a:prstGeom prst="rect">
            <a:avLst/>
          </a:prstGeom>
        </p:spPr>
        <p:txBody>
          <a:bodyPr wrap="square">
            <a:spAutoFit/>
          </a:bodyPr>
          <a:lstStyle/>
          <a:p>
            <a:pPr algn="just">
              <a:lnSpc>
                <a:spcPct val="107000"/>
              </a:lnSpc>
              <a:spcAft>
                <a:spcPts val="800"/>
              </a:spcAft>
            </a:pPr>
            <a:r>
              <a:rPr lang="es-CO" sz="2600" dirty="0">
                <a:solidFill>
                  <a:srgbClr val="000000"/>
                </a:solidFill>
                <a:latin typeface="Arial" panose="020B0604020202020204" pitchFamily="34" charset="0"/>
                <a:ea typeface="Calibri" panose="020F0502020204030204" pitchFamily="34" charset="0"/>
                <a:cs typeface="Arial" panose="020B0604020202020204" pitchFamily="34" charset="0"/>
              </a:rPr>
              <a:t>¿Cómo </a:t>
            </a:r>
            <a:r>
              <a:rPr lang="es-CO" sz="2600" dirty="0" smtClean="0">
                <a:solidFill>
                  <a:srgbClr val="000000"/>
                </a:solidFill>
                <a:latin typeface="Arial" panose="020B0604020202020204" pitchFamily="34" charset="0"/>
                <a:ea typeface="Calibri" panose="020F0502020204030204" pitchFamily="34" charset="0"/>
                <a:cs typeface="Arial" panose="020B0604020202020204" pitchFamily="34" charset="0"/>
              </a:rPr>
              <a:t>desea </a:t>
            </a:r>
            <a:r>
              <a:rPr lang="es-CO" sz="2600" dirty="0">
                <a:solidFill>
                  <a:srgbClr val="000000"/>
                </a:solidFill>
                <a:latin typeface="Arial" panose="020B0604020202020204" pitchFamily="34" charset="0"/>
                <a:ea typeface="Calibri" panose="020F0502020204030204" pitchFamily="34" charset="0"/>
                <a:cs typeface="Arial" panose="020B0604020202020204" pitchFamily="34" charset="0"/>
              </a:rPr>
              <a:t>que le llegue la información sobre la tienda online?, se evidencia que con un 61,9% prefiere el e-mail para que llegue la información correspondiente a su producto así evidenciamos que la forma más factible para la mayoría es el e-mail.</a:t>
            </a:r>
            <a:endParaRPr lang="es-CO" sz="26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CO" dirty="0">
                <a:solidFill>
                  <a:srgbClr val="000000"/>
                </a:solidFill>
                <a:latin typeface="Goudy Old Style" panose="02020502050305020303" pitchFamily="18" charset="0"/>
                <a:ea typeface="Calibri" panose="020F0502020204030204" pitchFamily="34" charset="0"/>
                <a:cs typeface="Helvetica" panose="020B0604020202020204" pitchFamily="34" charset="0"/>
              </a:rPr>
              <a:t> </a:t>
            </a: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dirty="0">
                <a:solidFill>
                  <a:srgbClr val="000000"/>
                </a:solidFill>
                <a:latin typeface="Goudy Old Style" panose="02020502050305020303" pitchFamily="18" charset="0"/>
                <a:ea typeface="Calibri" panose="020F0502020204030204" pitchFamily="34" charset="0"/>
                <a:cs typeface="Helvetica" panose="020B0604020202020204" pitchFamily="34" charset="0"/>
              </a:rPr>
              <a:t> </a:t>
            </a:r>
            <a:endParaRPr lang="es-CO"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3067930" y="4301271"/>
            <a:ext cx="5502548" cy="2442429"/>
          </a:xfrm>
          <a:prstGeom prst="rect">
            <a:avLst/>
          </a:prstGeom>
        </p:spPr>
      </p:pic>
      <p:sp>
        <p:nvSpPr>
          <p:cNvPr id="3" name="Rectángulo 2"/>
          <p:cNvSpPr/>
          <p:nvPr/>
        </p:nvSpPr>
        <p:spPr>
          <a:xfrm>
            <a:off x="3843432" y="390067"/>
            <a:ext cx="3951541" cy="923330"/>
          </a:xfrm>
          <a:prstGeom prst="rect">
            <a:avLst/>
          </a:prstGeom>
        </p:spPr>
        <p:txBody>
          <a:bodyPr wrap="square">
            <a:spAutoFit/>
          </a:bodyPr>
          <a:lstStyle/>
          <a:p>
            <a:r>
              <a:rPr lang="es-ES" sz="5400" b="1" dirty="0"/>
              <a:t>RESULTADOS</a:t>
            </a:r>
            <a:endParaRPr lang="es-ES" sz="5400" dirty="0"/>
          </a:p>
        </p:txBody>
      </p:sp>
    </p:spTree>
    <p:extLst>
      <p:ext uri="{BB962C8B-B14F-4D97-AF65-F5344CB8AC3E}">
        <p14:creationId xmlns:p14="http://schemas.microsoft.com/office/powerpoint/2010/main" val="3234321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66018" y="2441120"/>
            <a:ext cx="11296650" cy="3323987"/>
          </a:xfrm>
          <a:prstGeom prst="rect">
            <a:avLst/>
          </a:prstGeom>
          <a:noFill/>
        </p:spPr>
        <p:txBody>
          <a:bodyPr wrap="square" rtlCol="0">
            <a:spAutoFit/>
          </a:bodyPr>
          <a:lstStyle/>
          <a:p>
            <a:pPr algn="just"/>
            <a:r>
              <a:rPr lang="es-CO" sz="3200" dirty="0">
                <a:latin typeface="Arial" panose="020B0604020202020204" pitchFamily="34" charset="0"/>
                <a:cs typeface="Arial" panose="020B0604020202020204" pitchFamily="34" charset="0"/>
              </a:rPr>
              <a:t>Con esta encuesta se pudo evidenciar que a las personas les parece mejor pagar los productos en efectivo, también que las personas al comprar en línea han tenido algún tipo de problema ya sea por registro , por la forma de pago o entrega y esta puede ser la causa por la cual las personas evitan comprar por ese medio .</a:t>
            </a:r>
          </a:p>
          <a:p>
            <a:endParaRPr lang="es-CO" dirty="0"/>
          </a:p>
        </p:txBody>
      </p:sp>
      <p:sp>
        <p:nvSpPr>
          <p:cNvPr id="3" name="CuadroTexto 2"/>
          <p:cNvSpPr txBox="1"/>
          <p:nvPr/>
        </p:nvSpPr>
        <p:spPr>
          <a:xfrm>
            <a:off x="4175300" y="408214"/>
            <a:ext cx="6237514" cy="923330"/>
          </a:xfrm>
          <a:prstGeom prst="rect">
            <a:avLst/>
          </a:prstGeom>
          <a:noFill/>
        </p:spPr>
        <p:txBody>
          <a:bodyPr wrap="square" rtlCol="0">
            <a:spAutoFit/>
          </a:bodyPr>
          <a:lstStyle/>
          <a:p>
            <a:r>
              <a:rPr lang="es-ES" sz="5400" b="1" dirty="0" smtClean="0"/>
              <a:t>CONCLUSION  </a:t>
            </a:r>
            <a:endParaRPr lang="es-ES" b="1" dirty="0"/>
          </a:p>
        </p:txBody>
      </p:sp>
    </p:spTree>
    <p:extLst>
      <p:ext uri="{BB962C8B-B14F-4D97-AF65-F5344CB8AC3E}">
        <p14:creationId xmlns:p14="http://schemas.microsoft.com/office/powerpoint/2010/main" val="3268319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90106" y="389600"/>
            <a:ext cx="10145486" cy="923330"/>
          </a:xfrm>
          <a:prstGeom prst="rect">
            <a:avLst/>
          </a:prstGeom>
          <a:noFill/>
        </p:spPr>
        <p:txBody>
          <a:bodyPr wrap="square" rtlCol="0">
            <a:spAutoFit/>
          </a:bodyPr>
          <a:lstStyle/>
          <a:p>
            <a:pPr algn="ctr"/>
            <a:r>
              <a:rPr lang="es-CO" sz="5400" b="1" dirty="0" smtClean="0">
                <a:latin typeface="Arial" panose="020B0604020202020204" pitchFamily="34" charset="0"/>
                <a:cs typeface="Arial" panose="020B0604020202020204" pitchFamily="34" charset="0"/>
              </a:rPr>
              <a:t>ENTREVISTA</a:t>
            </a:r>
            <a:endParaRPr lang="es-CO" sz="4400" b="1" dirty="0">
              <a:latin typeface="Arial" panose="020B0604020202020204" pitchFamily="34" charset="0"/>
              <a:cs typeface="Arial" panose="020B0604020202020204" pitchFamily="34" charset="0"/>
            </a:endParaRPr>
          </a:p>
        </p:txBody>
      </p:sp>
      <p:sp>
        <p:nvSpPr>
          <p:cNvPr id="3" name="CuadroTexto 2"/>
          <p:cNvSpPr txBox="1"/>
          <p:nvPr/>
        </p:nvSpPr>
        <p:spPr>
          <a:xfrm>
            <a:off x="382534" y="1896400"/>
            <a:ext cx="11567885" cy="1200329"/>
          </a:xfrm>
          <a:prstGeom prst="rect">
            <a:avLst/>
          </a:prstGeom>
          <a:noFill/>
        </p:spPr>
        <p:txBody>
          <a:bodyPr wrap="square" rtlCol="0">
            <a:spAutoFit/>
          </a:bodyPr>
          <a:lstStyle/>
          <a:p>
            <a:r>
              <a:rPr lang="es-ES" sz="3600" dirty="0"/>
              <a:t>En esta entrevista aplicada a </a:t>
            </a:r>
            <a:r>
              <a:rPr lang="es-ES" sz="3600" dirty="0" smtClean="0"/>
              <a:t>4  </a:t>
            </a:r>
            <a:r>
              <a:rPr lang="es-ES" sz="3600" dirty="0"/>
              <a:t>dueños de negocios con las siguientes  preguntas </a:t>
            </a:r>
            <a:endParaRPr lang="es-CO" sz="3600" dirty="0"/>
          </a:p>
        </p:txBody>
      </p:sp>
      <p:sp>
        <p:nvSpPr>
          <p:cNvPr id="4" name="CuadroTexto 3"/>
          <p:cNvSpPr txBox="1"/>
          <p:nvPr/>
        </p:nvSpPr>
        <p:spPr>
          <a:xfrm>
            <a:off x="382534" y="3096729"/>
            <a:ext cx="11560629" cy="3539430"/>
          </a:xfrm>
          <a:prstGeom prst="rect">
            <a:avLst/>
          </a:prstGeom>
          <a:noFill/>
        </p:spPr>
        <p:txBody>
          <a:bodyPr wrap="square" rtlCol="0">
            <a:spAutoFit/>
          </a:bodyPr>
          <a:lstStyle/>
          <a:p>
            <a:r>
              <a:rPr lang="es-ES" sz="3200" dirty="0"/>
              <a:t>1. Con qué medios de pago cuenta para sus productos</a:t>
            </a:r>
            <a:endParaRPr lang="es-CO" sz="3200" dirty="0"/>
          </a:p>
          <a:p>
            <a:r>
              <a:rPr lang="es-ES" sz="3200" dirty="0"/>
              <a:t>Negocio 1: efectivo, tarjetas de crédito y débito a través de un datafono </a:t>
            </a:r>
            <a:endParaRPr lang="es-CO" sz="3200" dirty="0"/>
          </a:p>
          <a:p>
            <a:r>
              <a:rPr lang="es-ES" sz="3200" dirty="0"/>
              <a:t>Negocio 2: solo el efectivo</a:t>
            </a:r>
            <a:endParaRPr lang="es-CO" sz="3200" dirty="0"/>
          </a:p>
          <a:p>
            <a:r>
              <a:rPr lang="es-ES" sz="3200" dirty="0"/>
              <a:t>Negocio 3: efectivo, tarjetas de crédito y débito a través de un datafono además de la opción de tarjeta condensa</a:t>
            </a:r>
            <a:endParaRPr lang="es-CO" sz="3200" dirty="0"/>
          </a:p>
          <a:p>
            <a:r>
              <a:rPr lang="es-ES" sz="3200" dirty="0"/>
              <a:t>Negocio 4: efectivo, tarjetas debito </a:t>
            </a:r>
            <a:endParaRPr lang="es-CO" sz="3200" dirty="0"/>
          </a:p>
        </p:txBody>
      </p:sp>
    </p:spTree>
    <p:extLst>
      <p:ext uri="{BB962C8B-B14F-4D97-AF65-F5344CB8AC3E}">
        <p14:creationId xmlns:p14="http://schemas.microsoft.com/office/powerpoint/2010/main" val="3951428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64457" y="1928586"/>
            <a:ext cx="11001828" cy="5109091"/>
          </a:xfrm>
          <a:prstGeom prst="rect">
            <a:avLst/>
          </a:prstGeom>
          <a:noFill/>
        </p:spPr>
        <p:txBody>
          <a:bodyPr wrap="square" rtlCol="0">
            <a:spAutoFit/>
          </a:bodyPr>
          <a:lstStyle/>
          <a:p>
            <a:r>
              <a:rPr lang="es-ES" sz="2800" dirty="0"/>
              <a:t>2. Maneja algún software o método (cuadernos) que ayude con la venta, registro y control  de sus productos</a:t>
            </a:r>
            <a:endParaRPr lang="es-CO" sz="2800" dirty="0"/>
          </a:p>
          <a:p>
            <a:r>
              <a:rPr lang="es-ES" sz="2800" dirty="0"/>
              <a:t>Negocio 1: se tiene registros bancarios que se incluyen en el inventario mensual (se hace Excel) pero las ventas que se pagan en efectivo algunas no se anexan en este inventario</a:t>
            </a:r>
            <a:endParaRPr lang="es-CO" sz="2800" dirty="0"/>
          </a:p>
          <a:p>
            <a:r>
              <a:rPr lang="es-ES" sz="2800" dirty="0"/>
              <a:t>Negocio 2: se lleva un registro manual de las ventas más importantes del mes  pero el inventario de productos no tiene un control escrito.</a:t>
            </a:r>
            <a:endParaRPr lang="es-CO" sz="2800" dirty="0"/>
          </a:p>
          <a:p>
            <a:r>
              <a:rPr lang="es-ES" sz="2800" dirty="0"/>
              <a:t>Negocio 3: se tiene un software que controla las ventas tanto en efectivo como en tarjetas  y así mismo estas se  registran en un inventario </a:t>
            </a:r>
            <a:endParaRPr lang="es-CO" sz="2800" dirty="0"/>
          </a:p>
          <a:p>
            <a:r>
              <a:rPr lang="es-ES" sz="2800" dirty="0"/>
              <a:t>Negocio 4: se lleva registro de la actividad bancaria y del inventario manualmente y se realiza mensualmente </a:t>
            </a:r>
            <a:endParaRPr lang="es-CO" sz="2800" dirty="0"/>
          </a:p>
          <a:p>
            <a:endParaRPr lang="es-CO" dirty="0"/>
          </a:p>
        </p:txBody>
      </p:sp>
    </p:spTree>
    <p:extLst>
      <p:ext uri="{BB962C8B-B14F-4D97-AF65-F5344CB8AC3E}">
        <p14:creationId xmlns:p14="http://schemas.microsoft.com/office/powerpoint/2010/main" val="881253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79694" y="2483224"/>
            <a:ext cx="4966447" cy="923330"/>
          </a:xfrm>
          <a:prstGeom prst="rect">
            <a:avLst/>
          </a:prstGeom>
          <a:noFill/>
        </p:spPr>
        <p:txBody>
          <a:bodyPr wrap="square" rtlCol="0">
            <a:spAutoFit/>
          </a:bodyPr>
          <a:lstStyle/>
          <a:p>
            <a:r>
              <a:rPr lang="es-ES" sz="5400" dirty="0" smtClean="0">
                <a:hlinkClick r:id="rId2" action="ppaction://hlinkfile"/>
              </a:rPr>
              <a:t>Diagrama BPMN</a:t>
            </a:r>
            <a:endParaRPr lang="es-ES" sz="5400" dirty="0"/>
          </a:p>
        </p:txBody>
      </p:sp>
    </p:spTree>
    <p:extLst>
      <p:ext uri="{BB962C8B-B14F-4D97-AF65-F5344CB8AC3E}">
        <p14:creationId xmlns:p14="http://schemas.microsoft.com/office/powerpoint/2010/main" val="803141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41533" y="498446"/>
            <a:ext cx="11229975" cy="646331"/>
          </a:xfrm>
          <a:prstGeom prst="rect">
            <a:avLst/>
          </a:prstGeom>
          <a:noFill/>
        </p:spPr>
        <p:txBody>
          <a:bodyPr wrap="square" rtlCol="0">
            <a:spAutoFit/>
          </a:bodyPr>
          <a:lstStyle/>
          <a:p>
            <a:pPr algn="ctr"/>
            <a:r>
              <a:rPr lang="es-CO" sz="3600" b="1" dirty="0"/>
              <a:t>Hardware, software con el que cuenta el cliente.</a:t>
            </a:r>
          </a:p>
        </p:txBody>
      </p:sp>
      <p:sp>
        <p:nvSpPr>
          <p:cNvPr id="9" name="Rectángulo 8"/>
          <p:cNvSpPr/>
          <p:nvPr/>
        </p:nvSpPr>
        <p:spPr>
          <a:xfrm>
            <a:off x="4420057" y="1315604"/>
            <a:ext cx="3023584" cy="769441"/>
          </a:xfrm>
          <a:prstGeom prst="rect">
            <a:avLst/>
          </a:prstGeom>
        </p:spPr>
        <p:txBody>
          <a:bodyPr wrap="square">
            <a:spAutoFit/>
          </a:bodyPr>
          <a:lstStyle/>
          <a:p>
            <a:r>
              <a:rPr lang="es-CO" sz="4400" b="1" dirty="0">
                <a:latin typeface="Arial" panose="020B0604020202020204" pitchFamily="34" charset="0"/>
                <a:cs typeface="Arial" panose="020B0604020202020204" pitchFamily="34" charset="0"/>
              </a:rPr>
              <a:t>Hardware</a:t>
            </a:r>
            <a:endParaRPr lang="es-ES" sz="4400" dirty="0">
              <a:latin typeface="Arial" panose="020B0604020202020204" pitchFamily="34" charset="0"/>
              <a:cs typeface="Arial" panose="020B0604020202020204" pitchFamily="34" charset="0"/>
            </a:endParaRPr>
          </a:p>
        </p:txBody>
      </p:sp>
      <p:graphicFrame>
        <p:nvGraphicFramePr>
          <p:cNvPr id="13" name="Tabla 12"/>
          <p:cNvGraphicFramePr>
            <a:graphicFrameLocks noGrp="1"/>
          </p:cNvGraphicFramePr>
          <p:nvPr>
            <p:extLst>
              <p:ext uri="{D42A27DB-BD31-4B8C-83A1-F6EECF244321}">
                <p14:modId xmlns:p14="http://schemas.microsoft.com/office/powerpoint/2010/main" val="3698075771"/>
              </p:ext>
            </p:extLst>
          </p:nvPr>
        </p:nvGraphicFramePr>
        <p:xfrm>
          <a:off x="2840506" y="2447288"/>
          <a:ext cx="6182686" cy="2242316"/>
        </p:xfrm>
        <a:graphic>
          <a:graphicData uri="http://schemas.openxmlformats.org/drawingml/2006/table">
            <a:tbl>
              <a:tblPr firstRow="1" bandRow="1">
                <a:tableStyleId>{5C22544A-7EE6-4342-B048-85BDC9FD1C3A}</a:tableStyleId>
              </a:tblPr>
              <a:tblGrid>
                <a:gridCol w="1845232">
                  <a:extLst>
                    <a:ext uri="{9D8B030D-6E8A-4147-A177-3AD203B41FA5}">
                      <a16:colId xmlns:a16="http://schemas.microsoft.com/office/drawing/2014/main" xmlns="" val="20000"/>
                    </a:ext>
                  </a:extLst>
                </a:gridCol>
                <a:gridCol w="1246110">
                  <a:extLst>
                    <a:ext uri="{9D8B030D-6E8A-4147-A177-3AD203B41FA5}">
                      <a16:colId xmlns:a16="http://schemas.microsoft.com/office/drawing/2014/main" xmlns="" val="20001"/>
                    </a:ext>
                  </a:extLst>
                </a:gridCol>
                <a:gridCol w="1545672">
                  <a:extLst>
                    <a:ext uri="{9D8B030D-6E8A-4147-A177-3AD203B41FA5}">
                      <a16:colId xmlns:a16="http://schemas.microsoft.com/office/drawing/2014/main" xmlns="" val="20002"/>
                    </a:ext>
                  </a:extLst>
                </a:gridCol>
                <a:gridCol w="1545672">
                  <a:extLst>
                    <a:ext uri="{9D8B030D-6E8A-4147-A177-3AD203B41FA5}">
                      <a16:colId xmlns:a16="http://schemas.microsoft.com/office/drawing/2014/main" xmlns="" val="20003"/>
                    </a:ext>
                  </a:extLst>
                </a:gridCol>
              </a:tblGrid>
              <a:tr h="687836">
                <a:tc>
                  <a:txBody>
                    <a:bodyPr/>
                    <a:lstStyle/>
                    <a:p>
                      <a:r>
                        <a:rPr lang="es-419" dirty="0"/>
                        <a:t>DISPOSITIVOS</a:t>
                      </a:r>
                      <a:endParaRPr lang="es-ES" dirty="0"/>
                    </a:p>
                  </a:txBody>
                  <a:tcPr/>
                </a:tc>
                <a:tc>
                  <a:txBody>
                    <a:bodyPr/>
                    <a:lstStyle/>
                    <a:p>
                      <a:r>
                        <a:rPr lang="es-419" dirty="0"/>
                        <a:t>MARCA</a:t>
                      </a:r>
                      <a:endParaRPr lang="es-E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dirty="0"/>
                        <a:t>PROCESADOR</a:t>
                      </a:r>
                      <a:endParaRPr lang="es-ES" dirty="0"/>
                    </a:p>
                    <a:p>
                      <a:endParaRPr lang="es-ES" dirty="0"/>
                    </a:p>
                  </a:txBody>
                  <a:tcPr/>
                </a:tc>
                <a:tc>
                  <a:txBody>
                    <a:bodyPr/>
                    <a:lstStyle/>
                    <a:p>
                      <a:r>
                        <a:rPr lang="es-419" dirty="0"/>
                        <a:t>MEMORIA</a:t>
                      </a:r>
                      <a:endParaRPr lang="es-ES" dirty="0"/>
                    </a:p>
                  </a:txBody>
                  <a:tcPr/>
                </a:tc>
                <a:extLst>
                  <a:ext uri="{0D108BD9-81ED-4DB2-BD59-A6C34878D82A}">
                    <a16:rowId xmlns:a16="http://schemas.microsoft.com/office/drawing/2014/main" xmlns="" val="10000"/>
                  </a:ext>
                </a:extLst>
              </a:tr>
              <a:tr h="398508">
                <a:tc>
                  <a:txBody>
                    <a:bodyPr/>
                    <a:lstStyle/>
                    <a:p>
                      <a:r>
                        <a:rPr lang="es-419" dirty="0"/>
                        <a:t>PC ESCRITORIO</a:t>
                      </a:r>
                      <a:endParaRPr lang="es-ES" dirty="0"/>
                    </a:p>
                  </a:txBody>
                  <a:tcPr/>
                </a:tc>
                <a:tc>
                  <a:txBody>
                    <a:bodyPr/>
                    <a:lstStyle/>
                    <a:p>
                      <a:r>
                        <a:rPr lang="es-419" dirty="0"/>
                        <a:t>PC SMART</a:t>
                      </a:r>
                      <a:endParaRPr lang="es-ES" dirty="0"/>
                    </a:p>
                  </a:txBody>
                  <a:tcPr/>
                </a:tc>
                <a:tc>
                  <a:txBody>
                    <a:bodyPr/>
                    <a:lstStyle/>
                    <a:p>
                      <a:r>
                        <a:rPr lang="es-419" dirty="0"/>
                        <a:t>CORE i5</a:t>
                      </a:r>
                      <a:endParaRPr lang="es-ES" dirty="0"/>
                    </a:p>
                  </a:txBody>
                  <a:tcPr/>
                </a:tc>
                <a:tc>
                  <a:txBody>
                    <a:bodyPr/>
                    <a:lstStyle/>
                    <a:p>
                      <a:r>
                        <a:rPr lang="es-ES" dirty="0"/>
                        <a:t>Disco</a:t>
                      </a:r>
                      <a:r>
                        <a:rPr lang="es-ES" baseline="0" dirty="0"/>
                        <a:t> duro crucial 1 </a:t>
                      </a:r>
                      <a:r>
                        <a:rPr lang="es-ES" baseline="0"/>
                        <a:t>tr</a:t>
                      </a:r>
                      <a:endParaRPr lang="es-ES" dirty="0"/>
                    </a:p>
                  </a:txBody>
                  <a:tcPr/>
                </a:tc>
                <a:extLst>
                  <a:ext uri="{0D108BD9-81ED-4DB2-BD59-A6C34878D82A}">
                    <a16:rowId xmlns:a16="http://schemas.microsoft.com/office/drawing/2014/main" xmlns="" val="10001"/>
                  </a:ext>
                </a:extLst>
              </a:tr>
              <a:tr h="3985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dirty="0"/>
                        <a:t>PC PORTATIL</a:t>
                      </a:r>
                      <a:endParaRPr lang="es-ES" dirty="0"/>
                    </a:p>
                  </a:txBody>
                  <a:tcPr/>
                </a:tc>
                <a:tc>
                  <a:txBody>
                    <a:bodyPr/>
                    <a:lstStyle/>
                    <a:p>
                      <a:r>
                        <a:rPr lang="es-419" dirty="0"/>
                        <a:t>HP</a:t>
                      </a:r>
                      <a:endParaRPr lang="es-ES" dirty="0"/>
                    </a:p>
                  </a:txBody>
                  <a:tcPr/>
                </a:tc>
                <a:tc>
                  <a:txBody>
                    <a:bodyPr/>
                    <a:lstStyle/>
                    <a:p>
                      <a:r>
                        <a:rPr lang="es-419" dirty="0"/>
                        <a:t>CORE i7</a:t>
                      </a:r>
                      <a:endParaRPr lang="es-ES" dirty="0"/>
                    </a:p>
                  </a:txBody>
                  <a:tcPr/>
                </a:tc>
                <a:tc>
                  <a:txBody>
                    <a:bodyPr/>
                    <a:lstStyle/>
                    <a:p>
                      <a:r>
                        <a:rPr lang="es-ES" dirty="0"/>
                        <a:t>Disco duro Kingston</a:t>
                      </a:r>
                      <a:r>
                        <a:rPr lang="es-ES" baseline="0" dirty="0"/>
                        <a:t> 500 </a:t>
                      </a:r>
                      <a:r>
                        <a:rPr lang="es-ES" baseline="0" dirty="0" err="1"/>
                        <a:t>gb</a:t>
                      </a:r>
                      <a:endParaRPr lang="es-ES" dirty="0"/>
                    </a:p>
                  </a:txBody>
                  <a:tcPr/>
                </a:tc>
                <a:extLst>
                  <a:ext uri="{0D108BD9-81ED-4DB2-BD59-A6C34878D82A}">
                    <a16:rowId xmlns:a16="http://schemas.microsoft.com/office/drawing/2014/main" xmlns="" val="10002"/>
                  </a:ext>
                </a:extLst>
              </a:tr>
            </a:tbl>
          </a:graphicData>
        </a:graphic>
      </p:graphicFrame>
      <p:graphicFrame>
        <p:nvGraphicFramePr>
          <p:cNvPr id="15" name="Tabla 14"/>
          <p:cNvGraphicFramePr>
            <a:graphicFrameLocks noGrp="1"/>
          </p:cNvGraphicFramePr>
          <p:nvPr>
            <p:extLst>
              <p:ext uri="{D42A27DB-BD31-4B8C-83A1-F6EECF244321}">
                <p14:modId xmlns:p14="http://schemas.microsoft.com/office/powerpoint/2010/main" val="4027154795"/>
              </p:ext>
            </p:extLst>
          </p:nvPr>
        </p:nvGraphicFramePr>
        <p:xfrm>
          <a:off x="2985676" y="5476223"/>
          <a:ext cx="7232116" cy="731520"/>
        </p:xfrm>
        <a:graphic>
          <a:graphicData uri="http://schemas.openxmlformats.org/drawingml/2006/table">
            <a:tbl>
              <a:tblPr firstRow="1" bandRow="1">
                <a:tableStyleId>{5C22544A-7EE6-4342-B048-85BDC9FD1C3A}</a:tableStyleId>
              </a:tblPr>
              <a:tblGrid>
                <a:gridCol w="1862938">
                  <a:extLst>
                    <a:ext uri="{9D8B030D-6E8A-4147-A177-3AD203B41FA5}">
                      <a16:colId xmlns:a16="http://schemas.microsoft.com/office/drawing/2014/main" xmlns="" val="20000"/>
                    </a:ext>
                  </a:extLst>
                </a:gridCol>
                <a:gridCol w="1728355">
                  <a:extLst>
                    <a:ext uri="{9D8B030D-6E8A-4147-A177-3AD203B41FA5}">
                      <a16:colId xmlns:a16="http://schemas.microsoft.com/office/drawing/2014/main" xmlns="" val="20001"/>
                    </a:ext>
                  </a:extLst>
                </a:gridCol>
                <a:gridCol w="1832794">
                  <a:extLst>
                    <a:ext uri="{9D8B030D-6E8A-4147-A177-3AD203B41FA5}">
                      <a16:colId xmlns:a16="http://schemas.microsoft.com/office/drawing/2014/main" xmlns="" val="20002"/>
                    </a:ext>
                  </a:extLst>
                </a:gridCol>
                <a:gridCol w="1808029">
                  <a:extLst>
                    <a:ext uri="{9D8B030D-6E8A-4147-A177-3AD203B41FA5}">
                      <a16:colId xmlns:a16="http://schemas.microsoft.com/office/drawing/2014/main" xmlns="" val="20003"/>
                    </a:ext>
                  </a:extLst>
                </a:gridCol>
              </a:tblGrid>
              <a:tr h="711278">
                <a:tc>
                  <a:txBody>
                    <a:bodyPr/>
                    <a:lstStyle/>
                    <a:p>
                      <a:pPr algn="ctr"/>
                      <a:r>
                        <a:rPr lang="es-419" dirty="0"/>
                        <a:t>IMPRESORA</a:t>
                      </a:r>
                    </a:p>
                  </a:txBody>
                  <a:tcPr/>
                </a:tc>
                <a:tc>
                  <a:txBody>
                    <a:bodyPr/>
                    <a:lstStyle/>
                    <a:p>
                      <a:pPr algn="ctr"/>
                      <a:r>
                        <a:rPr lang="es-419" dirty="0"/>
                        <a:t>CANON</a:t>
                      </a:r>
                      <a:endParaRPr lang="es-ES" dirty="0"/>
                    </a:p>
                  </a:txBody>
                  <a:tcPr/>
                </a:tc>
                <a:tc>
                  <a:txBody>
                    <a:bodyPr/>
                    <a:lstStyle/>
                    <a:p>
                      <a:pPr algn="ctr"/>
                      <a:r>
                        <a:rPr lang="es-419" sz="1400" dirty="0"/>
                        <a:t>CONEXI</a:t>
                      </a:r>
                      <a:r>
                        <a:rPr lang="es-ES" sz="1400" dirty="0" err="1"/>
                        <a:t>Ó</a:t>
                      </a:r>
                      <a:r>
                        <a:rPr lang="es-419" sz="1400" dirty="0"/>
                        <a:t>N INALAMBRICA</a:t>
                      </a:r>
                      <a:endParaRPr lang="es-E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sz="1400" dirty="0"/>
                        <a:t>MEMORIA INTEGRADA</a:t>
                      </a:r>
                      <a:endParaRPr lang="es-ES" sz="1400" dirty="0"/>
                    </a:p>
                    <a:p>
                      <a:pPr algn="ctr"/>
                      <a:endParaRPr lang="es-ES" sz="1400" dirty="0"/>
                    </a:p>
                  </a:txBody>
                  <a:tcPr/>
                </a:tc>
                <a:extLst>
                  <a:ext uri="{0D108BD9-81ED-4DB2-BD59-A6C34878D82A}">
                    <a16:rowId xmlns:a16="http://schemas.microsoft.com/office/drawing/2014/main" xmlns="" val="10000"/>
                  </a:ext>
                </a:extLst>
              </a:tr>
            </a:tbl>
          </a:graphicData>
        </a:graphic>
      </p:graphicFrame>
      <p:graphicFrame>
        <p:nvGraphicFramePr>
          <p:cNvPr id="17" name="Tabla 16"/>
          <p:cNvGraphicFramePr>
            <a:graphicFrameLocks noGrp="1"/>
          </p:cNvGraphicFramePr>
          <p:nvPr>
            <p:extLst>
              <p:ext uri="{D42A27DB-BD31-4B8C-83A1-F6EECF244321}">
                <p14:modId xmlns:p14="http://schemas.microsoft.com/office/powerpoint/2010/main" val="1737300350"/>
              </p:ext>
            </p:extLst>
          </p:nvPr>
        </p:nvGraphicFramePr>
        <p:xfrm>
          <a:off x="2996735" y="4748169"/>
          <a:ext cx="6331823" cy="722183"/>
        </p:xfrm>
        <a:graphic>
          <a:graphicData uri="http://schemas.openxmlformats.org/drawingml/2006/table">
            <a:tbl>
              <a:tblPr firstRow="1" bandRow="1">
                <a:tableStyleId>{5C22544A-7EE6-4342-B048-85BDC9FD1C3A}</a:tableStyleId>
              </a:tblPr>
              <a:tblGrid>
                <a:gridCol w="1614943">
                  <a:extLst>
                    <a:ext uri="{9D8B030D-6E8A-4147-A177-3AD203B41FA5}">
                      <a16:colId xmlns:a16="http://schemas.microsoft.com/office/drawing/2014/main" xmlns="" val="20000"/>
                    </a:ext>
                  </a:extLst>
                </a:gridCol>
                <a:gridCol w="1535385">
                  <a:extLst>
                    <a:ext uri="{9D8B030D-6E8A-4147-A177-3AD203B41FA5}">
                      <a16:colId xmlns:a16="http://schemas.microsoft.com/office/drawing/2014/main" xmlns="" val="20001"/>
                    </a:ext>
                  </a:extLst>
                </a:gridCol>
                <a:gridCol w="2055874">
                  <a:extLst>
                    <a:ext uri="{9D8B030D-6E8A-4147-A177-3AD203B41FA5}">
                      <a16:colId xmlns:a16="http://schemas.microsoft.com/office/drawing/2014/main" xmlns="" val="20002"/>
                    </a:ext>
                  </a:extLst>
                </a:gridCol>
                <a:gridCol w="1125621">
                  <a:extLst>
                    <a:ext uri="{9D8B030D-6E8A-4147-A177-3AD203B41FA5}">
                      <a16:colId xmlns:a16="http://schemas.microsoft.com/office/drawing/2014/main" xmlns="" val="20003"/>
                    </a:ext>
                  </a:extLst>
                </a:gridCol>
              </a:tblGrid>
              <a:tr h="722183">
                <a:tc>
                  <a:txBody>
                    <a:bodyPr/>
                    <a:lstStyle/>
                    <a:p>
                      <a:pPr algn="ctr" fontAlgn="t"/>
                      <a:r>
                        <a:rPr lang="es-ES" dirty="0">
                          <a:effectLst/>
                        </a:rPr>
                        <a:t>Smartphone</a:t>
                      </a:r>
                    </a:p>
                  </a:txBody>
                  <a:tcPr marL="76200" marR="76200" marT="76200" marB="76200"/>
                </a:tc>
                <a:tc>
                  <a:txBody>
                    <a:bodyPr/>
                    <a:lstStyle/>
                    <a:p>
                      <a:pPr algn="ctr" fontAlgn="t"/>
                      <a:r>
                        <a:rPr lang="es-ES" dirty="0">
                          <a:effectLst/>
                        </a:rPr>
                        <a:t>Motorola</a:t>
                      </a:r>
                    </a:p>
                  </a:txBody>
                  <a:tcPr marL="76200" marR="76200" marT="76200" marB="76200"/>
                </a:tc>
                <a:tc>
                  <a:txBody>
                    <a:bodyPr/>
                    <a:lstStyle/>
                    <a:p>
                      <a:r>
                        <a:rPr lang="it-IT" sz="1800" b="1" i="0" kern="1200" dirty="0">
                          <a:solidFill>
                            <a:schemeClr val="lt1"/>
                          </a:solidFill>
                          <a:effectLst/>
                          <a:latin typeface="+mn-lt"/>
                          <a:ea typeface="+mn-ea"/>
                          <a:cs typeface="+mn-cs"/>
                        </a:rPr>
                        <a:t>Snapdragon Quad Core 1.2 Ghz</a:t>
                      </a:r>
                      <a:endParaRPr lang="es-ES" b="1" dirty="0"/>
                    </a:p>
                  </a:txBody>
                  <a:tcPr/>
                </a:tc>
                <a:tc>
                  <a:txBody>
                    <a:bodyPr/>
                    <a:lstStyle/>
                    <a:p>
                      <a:pPr algn="ctr"/>
                      <a:r>
                        <a:rPr lang="es-419" dirty="0"/>
                        <a:t>RAM 2GB</a:t>
                      </a:r>
                      <a:endParaRPr lang="es-ES"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440747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195484" y="675098"/>
            <a:ext cx="4738791" cy="769441"/>
          </a:xfrm>
          <a:prstGeom prst="rect">
            <a:avLst/>
          </a:prstGeom>
        </p:spPr>
        <p:txBody>
          <a:bodyPr wrap="square">
            <a:spAutoFit/>
          </a:bodyPr>
          <a:lstStyle/>
          <a:p>
            <a:pPr algn="ctr"/>
            <a:r>
              <a:rPr lang="es-CO" sz="4400" b="1" dirty="0">
                <a:latin typeface="Ar"/>
              </a:rPr>
              <a:t>SOFTWARE </a:t>
            </a:r>
            <a:endParaRPr lang="es-ES" sz="4400" dirty="0">
              <a:latin typeface="Ar"/>
            </a:endParaRPr>
          </a:p>
        </p:txBody>
      </p:sp>
      <p:graphicFrame>
        <p:nvGraphicFramePr>
          <p:cNvPr id="5" name="Tabla 4"/>
          <p:cNvGraphicFramePr>
            <a:graphicFrameLocks noGrp="1"/>
          </p:cNvGraphicFramePr>
          <p:nvPr>
            <p:extLst>
              <p:ext uri="{D42A27DB-BD31-4B8C-83A1-F6EECF244321}">
                <p14:modId xmlns:p14="http://schemas.microsoft.com/office/powerpoint/2010/main" val="2337324686"/>
              </p:ext>
            </p:extLst>
          </p:nvPr>
        </p:nvGraphicFramePr>
        <p:xfrm>
          <a:off x="1912689" y="1724957"/>
          <a:ext cx="9840287" cy="2726214"/>
        </p:xfrm>
        <a:graphic>
          <a:graphicData uri="http://schemas.openxmlformats.org/drawingml/2006/table">
            <a:tbl>
              <a:tblPr firstRow="1" bandRow="1">
                <a:tableStyleId>{5C22544A-7EE6-4342-B048-85BDC9FD1C3A}</a:tableStyleId>
              </a:tblPr>
              <a:tblGrid>
                <a:gridCol w="2496581">
                  <a:extLst>
                    <a:ext uri="{9D8B030D-6E8A-4147-A177-3AD203B41FA5}">
                      <a16:colId xmlns:a16="http://schemas.microsoft.com/office/drawing/2014/main" xmlns="" val="20000"/>
                    </a:ext>
                  </a:extLst>
                </a:gridCol>
                <a:gridCol w="3161150">
                  <a:extLst>
                    <a:ext uri="{9D8B030D-6E8A-4147-A177-3AD203B41FA5}">
                      <a16:colId xmlns:a16="http://schemas.microsoft.com/office/drawing/2014/main" xmlns="" val="20001"/>
                    </a:ext>
                  </a:extLst>
                </a:gridCol>
                <a:gridCol w="1900751">
                  <a:extLst>
                    <a:ext uri="{9D8B030D-6E8A-4147-A177-3AD203B41FA5}">
                      <a16:colId xmlns:a16="http://schemas.microsoft.com/office/drawing/2014/main" xmlns="" val="20002"/>
                    </a:ext>
                  </a:extLst>
                </a:gridCol>
                <a:gridCol w="2281805">
                  <a:extLst>
                    <a:ext uri="{9D8B030D-6E8A-4147-A177-3AD203B41FA5}">
                      <a16:colId xmlns:a16="http://schemas.microsoft.com/office/drawing/2014/main" xmlns="" val="20003"/>
                    </a:ext>
                  </a:extLst>
                </a:gridCol>
              </a:tblGrid>
              <a:tr h="623094">
                <a:tc>
                  <a:txBody>
                    <a:bodyPr/>
                    <a:lstStyle/>
                    <a:p>
                      <a:pPr algn="ctr"/>
                      <a:r>
                        <a:rPr lang="es-419" dirty="0"/>
                        <a:t>DISPOSITIVOS</a:t>
                      </a:r>
                      <a:endParaRPr lang="es-ES" dirty="0"/>
                    </a:p>
                  </a:txBody>
                  <a:tcPr/>
                </a:tc>
                <a:tc>
                  <a:txBody>
                    <a:bodyPr/>
                    <a:lstStyle/>
                    <a:p>
                      <a:pPr algn="ctr"/>
                      <a:r>
                        <a:rPr lang="es-419" dirty="0"/>
                        <a:t>SISTEMA OPERATIVO</a:t>
                      </a:r>
                      <a:endParaRPr lang="es-ES" dirty="0"/>
                    </a:p>
                  </a:txBody>
                  <a:tcPr/>
                </a:tc>
                <a:tc>
                  <a:txBody>
                    <a:bodyPr/>
                    <a:lstStyle/>
                    <a:p>
                      <a:pPr algn="ctr"/>
                      <a:r>
                        <a:rPr lang="es-419" dirty="0"/>
                        <a:t>APLICACIONES</a:t>
                      </a:r>
                      <a:endParaRPr lang="es-ES" dirty="0"/>
                    </a:p>
                  </a:txBody>
                  <a:tcPr/>
                </a:tc>
                <a:tc>
                  <a:txBody>
                    <a:bodyPr/>
                    <a:lstStyle/>
                    <a:p>
                      <a:pPr algn="ctr"/>
                      <a:r>
                        <a:rPr lang="es-419" dirty="0"/>
                        <a:t>ALMACENAMIENTO</a:t>
                      </a:r>
                      <a:endParaRPr lang="es-ES" dirty="0"/>
                    </a:p>
                  </a:txBody>
                  <a:tcPr/>
                </a:tc>
                <a:extLst>
                  <a:ext uri="{0D108BD9-81ED-4DB2-BD59-A6C34878D82A}">
                    <a16:rowId xmlns:a16="http://schemas.microsoft.com/office/drawing/2014/main" xmlns="" val="10000"/>
                  </a:ext>
                </a:extLst>
              </a:tr>
              <a:tr h="828333">
                <a:tc>
                  <a:txBody>
                    <a:bodyPr/>
                    <a:lstStyle/>
                    <a:p>
                      <a:pPr algn="ctr"/>
                      <a:r>
                        <a:rPr lang="es-419" dirty="0"/>
                        <a:t>PC ESCRITORIO</a:t>
                      </a:r>
                      <a:endParaRPr lang="es-ES" dirty="0"/>
                    </a:p>
                  </a:txBody>
                  <a:tcPr/>
                </a:tc>
                <a:tc>
                  <a:txBody>
                    <a:bodyPr/>
                    <a:lstStyle/>
                    <a:p>
                      <a:pPr algn="ctr"/>
                      <a:r>
                        <a:rPr lang="es-419" u="none" dirty="0">
                          <a:solidFill>
                            <a:schemeClr val="tx1"/>
                          </a:solidFill>
                        </a:rPr>
                        <a:t>WIDOWS 8.1</a:t>
                      </a:r>
                      <a:endParaRPr lang="es-ES" u="none"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b="0" u="none" dirty="0">
                          <a:solidFill>
                            <a:schemeClr val="tx1"/>
                          </a:solidFill>
                        </a:rPr>
                        <a:t>Navegadores</a:t>
                      </a:r>
                      <a:r>
                        <a:rPr lang="es-419" b="0" u="none" baseline="0" dirty="0">
                          <a:solidFill>
                            <a:schemeClr val="tx1"/>
                          </a:solidFill>
                        </a:rPr>
                        <a:t> web</a:t>
                      </a:r>
                      <a:r>
                        <a:rPr lang="es-419" b="0" u="none" dirty="0">
                          <a:solidFill>
                            <a:schemeClr val="tx1"/>
                          </a:solidFill>
                        </a:rPr>
                        <a:t>,Oficce,skype,</a:t>
                      </a:r>
                    </a:p>
                    <a:p>
                      <a:pPr marL="0" marR="0" indent="0" algn="ctr" defTabSz="914400" rtl="0" eaLnBrk="1" fontAlgn="auto" latinLnBrk="0" hangingPunct="1">
                        <a:lnSpc>
                          <a:spcPct val="100000"/>
                        </a:lnSpc>
                        <a:spcBef>
                          <a:spcPts val="0"/>
                        </a:spcBef>
                        <a:spcAft>
                          <a:spcPts val="0"/>
                        </a:spcAft>
                        <a:buClrTx/>
                        <a:buSzTx/>
                        <a:buFontTx/>
                        <a:buNone/>
                        <a:tabLst/>
                        <a:defRPr/>
                      </a:pPr>
                      <a:r>
                        <a:rPr lang="es-419" b="0" u="none" dirty="0">
                          <a:solidFill>
                            <a:schemeClr val="tx1"/>
                          </a:solidFill>
                        </a:rPr>
                        <a:t>avast.</a:t>
                      </a:r>
                      <a:endParaRPr lang="es-ES" b="0" u="none"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dirty="0"/>
                        <a:t>32GB</a:t>
                      </a:r>
                      <a:endParaRPr lang="es-ES" dirty="0"/>
                    </a:p>
                    <a:p>
                      <a:pPr algn="ctr"/>
                      <a:endParaRPr lang="es-ES" dirty="0"/>
                    </a:p>
                  </a:txBody>
                  <a:tcPr/>
                </a:tc>
                <a:extLst>
                  <a:ext uri="{0D108BD9-81ED-4DB2-BD59-A6C34878D82A}">
                    <a16:rowId xmlns:a16="http://schemas.microsoft.com/office/drawing/2014/main" xmlns="" val="10001"/>
                  </a:ext>
                </a:extLst>
              </a:tr>
              <a:tr h="10768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dirty="0"/>
                        <a:t>PC PORTATIL</a:t>
                      </a:r>
                      <a:endParaRPr lang="es-ES" dirty="0"/>
                    </a:p>
                  </a:txBody>
                  <a:tcPr/>
                </a:tc>
                <a:tc>
                  <a:txBody>
                    <a:bodyPr/>
                    <a:lstStyle/>
                    <a:p>
                      <a:pPr algn="ctr"/>
                      <a:r>
                        <a:rPr lang="es-419" dirty="0"/>
                        <a:t>WINDOWS 10</a:t>
                      </a:r>
                      <a:endParaRPr lang="es-E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u="none" dirty="0">
                          <a:solidFill>
                            <a:schemeClr val="tx1"/>
                          </a:solidFill>
                        </a:rPr>
                        <a:t>Navegadores</a:t>
                      </a:r>
                      <a:r>
                        <a:rPr lang="es-419" u="none" baseline="0" dirty="0">
                          <a:solidFill>
                            <a:schemeClr val="tx1"/>
                          </a:solidFill>
                        </a:rPr>
                        <a:t> web</a:t>
                      </a:r>
                      <a:r>
                        <a:rPr lang="es-419" u="none" dirty="0">
                          <a:solidFill>
                            <a:schemeClr val="tx1"/>
                          </a:solidFill>
                        </a:rPr>
                        <a:t>,Oficce,skype,</a:t>
                      </a:r>
                    </a:p>
                    <a:p>
                      <a:pPr marL="0" marR="0" indent="0" algn="ctr" defTabSz="914400" rtl="0" eaLnBrk="1" fontAlgn="auto" latinLnBrk="0" hangingPunct="1">
                        <a:lnSpc>
                          <a:spcPct val="100000"/>
                        </a:lnSpc>
                        <a:spcBef>
                          <a:spcPts val="0"/>
                        </a:spcBef>
                        <a:spcAft>
                          <a:spcPts val="0"/>
                        </a:spcAft>
                        <a:buClrTx/>
                        <a:buSzTx/>
                        <a:buFontTx/>
                        <a:buNone/>
                        <a:tabLst/>
                        <a:defRPr/>
                      </a:pPr>
                      <a:r>
                        <a:rPr lang="es-419" u="none" dirty="0">
                          <a:solidFill>
                            <a:schemeClr val="tx1"/>
                          </a:solidFill>
                        </a:rPr>
                        <a:t>avast.</a:t>
                      </a:r>
                      <a:endParaRPr lang="es-ES" u="none" dirty="0">
                        <a:solidFill>
                          <a:schemeClr val="tx1"/>
                        </a:solidFill>
                      </a:endParaRPr>
                    </a:p>
                    <a:p>
                      <a:pPr algn="ctr"/>
                      <a:endParaRPr lang="es-E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419" dirty="0"/>
                        <a:t>32 GB</a:t>
                      </a:r>
                      <a:endParaRPr lang="es-ES" dirty="0"/>
                    </a:p>
                    <a:p>
                      <a:pPr algn="ctr"/>
                      <a:endParaRPr lang="es-ES" dirty="0"/>
                    </a:p>
                  </a:txBody>
                  <a:tcPr/>
                </a:tc>
                <a:extLst>
                  <a:ext uri="{0D108BD9-81ED-4DB2-BD59-A6C34878D82A}">
                    <a16:rowId xmlns:a16="http://schemas.microsoft.com/office/drawing/2014/main" xmlns="" val="10002"/>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534627585"/>
              </p:ext>
            </p:extLst>
          </p:nvPr>
        </p:nvGraphicFramePr>
        <p:xfrm>
          <a:off x="1931332" y="4570213"/>
          <a:ext cx="7347357" cy="426720"/>
        </p:xfrm>
        <a:graphic>
          <a:graphicData uri="http://schemas.openxmlformats.org/drawingml/2006/table">
            <a:tbl>
              <a:tblPr firstRow="1" bandRow="1">
                <a:tableStyleId>{5C22544A-7EE6-4342-B048-85BDC9FD1C3A}</a:tableStyleId>
              </a:tblPr>
              <a:tblGrid>
                <a:gridCol w="2449119">
                  <a:extLst>
                    <a:ext uri="{9D8B030D-6E8A-4147-A177-3AD203B41FA5}">
                      <a16:colId xmlns:a16="http://schemas.microsoft.com/office/drawing/2014/main" xmlns="" val="20000"/>
                    </a:ext>
                  </a:extLst>
                </a:gridCol>
                <a:gridCol w="2449119">
                  <a:extLst>
                    <a:ext uri="{9D8B030D-6E8A-4147-A177-3AD203B41FA5}">
                      <a16:colId xmlns:a16="http://schemas.microsoft.com/office/drawing/2014/main" xmlns="" val="20001"/>
                    </a:ext>
                  </a:extLst>
                </a:gridCol>
                <a:gridCol w="2449119">
                  <a:extLst>
                    <a:ext uri="{9D8B030D-6E8A-4147-A177-3AD203B41FA5}">
                      <a16:colId xmlns:a16="http://schemas.microsoft.com/office/drawing/2014/main" xmlns="" val="20002"/>
                    </a:ext>
                  </a:extLst>
                </a:gridCol>
              </a:tblGrid>
              <a:tr h="370840">
                <a:tc>
                  <a:txBody>
                    <a:bodyPr/>
                    <a:lstStyle/>
                    <a:p>
                      <a:pPr algn="ctr" fontAlgn="t"/>
                      <a:r>
                        <a:rPr lang="es-ES" dirty="0">
                          <a:effectLst/>
                        </a:rPr>
                        <a:t>Smartphone</a:t>
                      </a:r>
                    </a:p>
                  </a:txBody>
                  <a:tcPr/>
                </a:tc>
                <a:tc>
                  <a:txBody>
                    <a:bodyPr/>
                    <a:lstStyle/>
                    <a:p>
                      <a:pPr algn="ctr" fontAlgn="t"/>
                      <a:r>
                        <a:rPr lang="es-ES" dirty="0">
                          <a:effectLst/>
                        </a:rPr>
                        <a:t>Android</a:t>
                      </a:r>
                    </a:p>
                  </a:txBody>
                  <a:tcPr marL="76200" marR="76200" marT="76200" marB="76200"/>
                </a:tc>
                <a:tc>
                  <a:txBody>
                    <a:bodyPr/>
                    <a:lstStyle/>
                    <a:p>
                      <a:pPr algn="ctr"/>
                      <a:r>
                        <a:rPr lang="es-419" dirty="0"/>
                        <a:t>16 GB</a:t>
                      </a:r>
                      <a:endParaRPr lang="es-ES" dirty="0"/>
                    </a:p>
                  </a:txBody>
                  <a:tcPr/>
                </a:tc>
                <a:extLst>
                  <a:ext uri="{0D108BD9-81ED-4DB2-BD59-A6C34878D82A}">
                    <a16:rowId xmlns:a16="http://schemas.microsoft.com/office/drawing/2014/main" xmlns="" val="10000"/>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3367620770"/>
              </p:ext>
            </p:extLst>
          </p:nvPr>
        </p:nvGraphicFramePr>
        <p:xfrm>
          <a:off x="1932730" y="5134063"/>
          <a:ext cx="7347357" cy="683966"/>
        </p:xfrm>
        <a:graphic>
          <a:graphicData uri="http://schemas.openxmlformats.org/drawingml/2006/table">
            <a:tbl>
              <a:tblPr firstRow="1" bandRow="1">
                <a:tableStyleId>{5C22544A-7EE6-4342-B048-85BDC9FD1C3A}</a:tableStyleId>
              </a:tblPr>
              <a:tblGrid>
                <a:gridCol w="2449119">
                  <a:extLst>
                    <a:ext uri="{9D8B030D-6E8A-4147-A177-3AD203B41FA5}">
                      <a16:colId xmlns:a16="http://schemas.microsoft.com/office/drawing/2014/main" xmlns="" val="20000"/>
                    </a:ext>
                  </a:extLst>
                </a:gridCol>
                <a:gridCol w="2449119">
                  <a:extLst>
                    <a:ext uri="{9D8B030D-6E8A-4147-A177-3AD203B41FA5}">
                      <a16:colId xmlns:a16="http://schemas.microsoft.com/office/drawing/2014/main" xmlns="" val="20001"/>
                    </a:ext>
                  </a:extLst>
                </a:gridCol>
                <a:gridCol w="2449119">
                  <a:extLst>
                    <a:ext uri="{9D8B030D-6E8A-4147-A177-3AD203B41FA5}">
                      <a16:colId xmlns:a16="http://schemas.microsoft.com/office/drawing/2014/main" xmlns="" val="20002"/>
                    </a:ext>
                  </a:extLst>
                </a:gridCol>
              </a:tblGrid>
              <a:tr h="683966">
                <a:tc>
                  <a:txBody>
                    <a:bodyPr/>
                    <a:lstStyle/>
                    <a:p>
                      <a:pPr algn="ctr"/>
                      <a:r>
                        <a:rPr lang="es-419" dirty="0"/>
                        <a:t>IMPRESORA</a:t>
                      </a:r>
                      <a:endParaRPr lang="es-ES" dirty="0"/>
                    </a:p>
                  </a:txBody>
                  <a:tcPr/>
                </a:tc>
                <a:tc>
                  <a:txBody>
                    <a:bodyPr/>
                    <a:lstStyle/>
                    <a:p>
                      <a:r>
                        <a:rPr lang="es-419" sz="1800" b="0" i="0" kern="1200" dirty="0">
                          <a:solidFill>
                            <a:schemeClr val="bg1"/>
                          </a:solidFill>
                          <a:effectLst/>
                          <a:latin typeface="+mn-lt"/>
                          <a:ea typeface="+mn-ea"/>
                          <a:cs typeface="+mn-cs"/>
                        </a:rPr>
                        <a:t>Resolución de impresión de 4800 ppp</a:t>
                      </a:r>
                      <a:endParaRPr lang="es-ES" dirty="0">
                        <a:solidFill>
                          <a:schemeClr val="bg1"/>
                        </a:solidFill>
                      </a:endParaRPr>
                    </a:p>
                  </a:txBody>
                  <a:tcPr/>
                </a:tc>
                <a:tc>
                  <a:txBody>
                    <a:bodyPr/>
                    <a:lstStyle/>
                    <a:p>
                      <a:r>
                        <a:rPr lang="es-ES" sz="1800" b="0" i="0" kern="1200" dirty="0">
                          <a:solidFill>
                            <a:schemeClr val="bg1"/>
                          </a:solidFill>
                          <a:effectLst/>
                          <a:latin typeface="+mn-lt"/>
                          <a:ea typeface="+mn-ea"/>
                          <a:cs typeface="+mn-cs"/>
                        </a:rPr>
                        <a:t>Resolución óptica de escáner 600 x 1200 </a:t>
                      </a:r>
                      <a:r>
                        <a:rPr lang="es-ES" sz="1800" b="0" i="0" kern="1200" dirty="0" err="1">
                          <a:solidFill>
                            <a:schemeClr val="bg1"/>
                          </a:solidFill>
                          <a:effectLst/>
                          <a:latin typeface="+mn-lt"/>
                          <a:ea typeface="+mn-ea"/>
                          <a:cs typeface="+mn-cs"/>
                        </a:rPr>
                        <a:t>ppp</a:t>
                      </a:r>
                      <a:endParaRPr lang="es-ES" b="0" dirty="0">
                        <a:solidFill>
                          <a:schemeClr val="bg1"/>
                        </a:solidFill>
                      </a:endParaRP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148550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ChangeArrowheads="1"/>
          </p:cNvSpPr>
          <p:nvPr/>
        </p:nvSpPr>
        <p:spPr bwMode="auto">
          <a:xfrm>
            <a:off x="0" y="251628"/>
            <a:ext cx="1266167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4400" b="1"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Arial" panose="020B0604020202020204" pitchFamily="34" charset="0"/>
              </a:rPr>
              <a:t>REQUERIMIENTOS FUNCIONALES (RF)   </a:t>
            </a:r>
            <a:endParaRPr kumimoji="0" lang="es-CO" altLang="es-CO" sz="4400" b="0" i="0" u="none" strike="noStrike" cap="none" normalizeH="0" baseline="0" dirty="0">
              <a:ln>
                <a:noFill/>
              </a:ln>
              <a:solidFill>
                <a:schemeClr val="tx1"/>
              </a:solidFill>
              <a:effectLst/>
              <a:latin typeface="Arial Black" panose="020B0A04020102020204" pitchFamily="34" charset="0"/>
            </a:endParaRPr>
          </a:p>
        </p:txBody>
      </p:sp>
      <p:graphicFrame>
        <p:nvGraphicFramePr>
          <p:cNvPr id="27" name="Tabla 26"/>
          <p:cNvGraphicFramePr>
            <a:graphicFrameLocks noGrp="1"/>
          </p:cNvGraphicFramePr>
          <p:nvPr>
            <p:extLst>
              <p:ext uri="{D42A27DB-BD31-4B8C-83A1-F6EECF244321}">
                <p14:modId xmlns:p14="http://schemas.microsoft.com/office/powerpoint/2010/main" val="3793966148"/>
              </p:ext>
            </p:extLst>
          </p:nvPr>
        </p:nvGraphicFramePr>
        <p:xfrm>
          <a:off x="5813001" y="4294094"/>
          <a:ext cx="4337010" cy="2414700"/>
        </p:xfrm>
        <a:graphic>
          <a:graphicData uri="http://schemas.openxmlformats.org/drawingml/2006/table">
            <a:tbl>
              <a:tblPr firstRow="1" firstCol="1" bandRow="1">
                <a:tableStyleId>{5C22544A-7EE6-4342-B048-85BDC9FD1C3A}</a:tableStyleId>
              </a:tblPr>
              <a:tblGrid>
                <a:gridCol w="1516445">
                  <a:extLst>
                    <a:ext uri="{9D8B030D-6E8A-4147-A177-3AD203B41FA5}">
                      <a16:colId xmlns:a16="http://schemas.microsoft.com/office/drawing/2014/main" xmlns="" val="20000"/>
                    </a:ext>
                  </a:extLst>
                </a:gridCol>
                <a:gridCol w="2820565">
                  <a:extLst>
                    <a:ext uri="{9D8B030D-6E8A-4147-A177-3AD203B41FA5}">
                      <a16:colId xmlns:a16="http://schemas.microsoft.com/office/drawing/2014/main" xmlns="" val="20001"/>
                    </a:ext>
                  </a:extLst>
                </a:gridCol>
              </a:tblGrid>
              <a:tr h="346512">
                <a:tc>
                  <a:txBody>
                    <a:bodyPr/>
                    <a:lstStyle/>
                    <a:p>
                      <a:pPr algn="l">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dirty="0" smtClean="0">
                          <a:effectLst/>
                        </a:rPr>
                        <a:t>RF04</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516033">
                <a:tc>
                  <a:txBody>
                    <a:bodyPr/>
                    <a:lstStyle/>
                    <a:p>
                      <a:pPr algn="l">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07000"/>
                        </a:lnSpc>
                        <a:spcAft>
                          <a:spcPts val="0"/>
                        </a:spcAft>
                      </a:pPr>
                      <a:r>
                        <a:rPr lang="es-ES_tradnl" sz="1000" dirty="0">
                          <a:effectLst/>
                        </a:rPr>
                        <a:t> </a:t>
                      </a:r>
                      <a:endParaRPr lang="es-CO" sz="1100" dirty="0">
                        <a:effectLst/>
                      </a:endParaRPr>
                    </a:p>
                    <a:p>
                      <a:pPr lvl="0" algn="l">
                        <a:lnSpc>
                          <a:spcPct val="100000"/>
                        </a:lnSpc>
                        <a:spcAft>
                          <a:spcPts val="0"/>
                        </a:spcAft>
                      </a:pPr>
                      <a:r>
                        <a:rPr lang="es-ES_tradnl" sz="1000" dirty="0">
                          <a:effectLst/>
                        </a:rPr>
                        <a:t>Filtros de búsqueda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58017">
                <a:tc>
                  <a:txBody>
                    <a:bodyPr/>
                    <a:lstStyle/>
                    <a:p>
                      <a:pPr algn="l">
                        <a:lnSpc>
                          <a:spcPct val="107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dirty="0">
                          <a:effectLst/>
                        </a:rPr>
                        <a:t> Búsquedas más  especificas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88920">
                <a:tc>
                  <a:txBody>
                    <a:bodyPr/>
                    <a:lstStyle/>
                    <a:p>
                      <a:pPr algn="l">
                        <a:lnSpc>
                          <a:spcPct val="107000"/>
                        </a:lnSpc>
                        <a:spcAft>
                          <a:spcPts val="0"/>
                        </a:spcAft>
                      </a:pPr>
                      <a:r>
                        <a:rPr lang="es-ES_tradnl" sz="1000" kern="1200" dirty="0">
                          <a:effectLst/>
                        </a:rPr>
                        <a:t>Descripción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dirty="0">
                          <a:effectLst/>
                        </a:rPr>
                        <a:t>El sistema permitirá filtrar los productos por el precio, marca y nombre.</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05218">
                <a:tc gridSpan="2">
                  <a:txBody>
                    <a:bodyPr/>
                    <a:lstStyle/>
                    <a:p>
                      <a:pPr algn="l">
                        <a:lnSpc>
                          <a:spcPct val="107000"/>
                        </a:lnSpc>
                        <a:spcAft>
                          <a:spcPts val="0"/>
                        </a:spcAft>
                      </a:pPr>
                      <a:r>
                        <a:rPr lang="es-ES_tradnl" sz="1000" dirty="0">
                          <a:effectLst/>
                        </a:rPr>
                        <a:t>Prioridad del requerimiento:</a:t>
                      </a:r>
                      <a:endParaRPr lang="es-CO" sz="1100" dirty="0">
                        <a:effectLst/>
                      </a:endParaRPr>
                    </a:p>
                    <a:p>
                      <a:pPr algn="l">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28" name="Tabla 27"/>
          <p:cNvGraphicFramePr>
            <a:graphicFrameLocks noGrp="1"/>
          </p:cNvGraphicFramePr>
          <p:nvPr>
            <p:extLst>
              <p:ext uri="{D42A27DB-BD31-4B8C-83A1-F6EECF244321}">
                <p14:modId xmlns:p14="http://schemas.microsoft.com/office/powerpoint/2010/main" val="1975001400"/>
              </p:ext>
            </p:extLst>
          </p:nvPr>
        </p:nvGraphicFramePr>
        <p:xfrm>
          <a:off x="5813001" y="1473693"/>
          <a:ext cx="4337010" cy="2473695"/>
        </p:xfrm>
        <a:graphic>
          <a:graphicData uri="http://schemas.openxmlformats.org/drawingml/2006/table">
            <a:tbl>
              <a:tblPr firstRow="1" firstCol="1" bandRow="1">
                <a:tableStyleId>{5C22544A-7EE6-4342-B048-85BDC9FD1C3A}</a:tableStyleId>
              </a:tblPr>
              <a:tblGrid>
                <a:gridCol w="1645473">
                  <a:extLst>
                    <a:ext uri="{9D8B030D-6E8A-4147-A177-3AD203B41FA5}">
                      <a16:colId xmlns:a16="http://schemas.microsoft.com/office/drawing/2014/main" xmlns="" val="20000"/>
                    </a:ext>
                  </a:extLst>
                </a:gridCol>
                <a:gridCol w="2691537">
                  <a:extLst>
                    <a:ext uri="{9D8B030D-6E8A-4147-A177-3AD203B41FA5}">
                      <a16:colId xmlns:a16="http://schemas.microsoft.com/office/drawing/2014/main" xmlns="" val="20001"/>
                    </a:ext>
                  </a:extLst>
                </a:gridCol>
              </a:tblGrid>
              <a:tr h="483776">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RF02</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36354">
                <a:tc>
                  <a:txBody>
                    <a:bodyPr/>
                    <a:lstStyle/>
                    <a:p>
                      <a:pPr>
                        <a:lnSpc>
                          <a:spcPct val="107000"/>
                        </a:lnSpc>
                        <a:spcAft>
                          <a:spcPts val="0"/>
                        </a:spcAft>
                      </a:pPr>
                      <a:r>
                        <a:rPr lang="es-ES_tradnl" sz="1000" kern="1200">
                          <a:effectLst/>
                        </a:rPr>
                        <a:t> 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Existencia del productos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13224">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Registro ventas del producto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882613">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registrar productos que se vendan y así dar un mensaje de aviso a la falta de uno de estos productos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57728">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3655171548"/>
              </p:ext>
            </p:extLst>
          </p:nvPr>
        </p:nvGraphicFramePr>
        <p:xfrm>
          <a:off x="535761" y="1473693"/>
          <a:ext cx="4337010" cy="2510918"/>
        </p:xfrm>
        <a:graphic>
          <a:graphicData uri="http://schemas.openxmlformats.org/drawingml/2006/table">
            <a:tbl>
              <a:tblPr firstRow="1" firstCol="1" bandRow="1">
                <a:tableStyleId>{5C22544A-7EE6-4342-B048-85BDC9FD1C3A}</a:tableStyleId>
              </a:tblPr>
              <a:tblGrid>
                <a:gridCol w="1645473">
                  <a:extLst>
                    <a:ext uri="{9D8B030D-6E8A-4147-A177-3AD203B41FA5}">
                      <a16:colId xmlns:a16="http://schemas.microsoft.com/office/drawing/2014/main" xmlns="" val="20000"/>
                    </a:ext>
                  </a:extLst>
                </a:gridCol>
                <a:gridCol w="2691537">
                  <a:extLst>
                    <a:ext uri="{9D8B030D-6E8A-4147-A177-3AD203B41FA5}">
                      <a16:colId xmlns:a16="http://schemas.microsoft.com/office/drawing/2014/main" xmlns="" val="20001"/>
                    </a:ext>
                  </a:extLst>
                </a:gridCol>
              </a:tblGrid>
              <a:tr h="451577">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RF01</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51577">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Registro usuario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20663">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Usuario nuevo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913404">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que el usuario se registre y tenga un rol de comprador para poder adquirir así su producto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73697">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4285168125"/>
              </p:ext>
            </p:extLst>
          </p:nvPr>
        </p:nvGraphicFramePr>
        <p:xfrm>
          <a:off x="535761" y="4308447"/>
          <a:ext cx="4337010" cy="2385477"/>
        </p:xfrm>
        <a:graphic>
          <a:graphicData uri="http://schemas.openxmlformats.org/drawingml/2006/table">
            <a:tbl>
              <a:tblPr firstRow="1" firstCol="1" bandRow="1">
                <a:tableStyleId>{5C22544A-7EE6-4342-B048-85BDC9FD1C3A}</a:tableStyleId>
              </a:tblPr>
              <a:tblGrid>
                <a:gridCol w="1645473">
                  <a:extLst>
                    <a:ext uri="{9D8B030D-6E8A-4147-A177-3AD203B41FA5}">
                      <a16:colId xmlns:a16="http://schemas.microsoft.com/office/drawing/2014/main" xmlns="" val="20000"/>
                    </a:ext>
                  </a:extLst>
                </a:gridCol>
                <a:gridCol w="2691537">
                  <a:extLst>
                    <a:ext uri="{9D8B030D-6E8A-4147-A177-3AD203B41FA5}">
                      <a16:colId xmlns:a16="http://schemas.microsoft.com/office/drawing/2014/main" xmlns="" val="20001"/>
                    </a:ext>
                  </a:extLst>
                </a:gridCol>
              </a:tblGrid>
              <a:tr h="279832">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RF03</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51577">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latin typeface="+mn-lt"/>
                          <a:ea typeface="+mn-ea"/>
                          <a:cs typeface="+mn-cs"/>
                        </a:rPr>
                        <a:t>Carrito</a:t>
                      </a:r>
                      <a:r>
                        <a:rPr lang="es-ES_tradnl" sz="1000" baseline="0" dirty="0">
                          <a:effectLst/>
                          <a:latin typeface="+mn-lt"/>
                          <a:ea typeface="+mn-ea"/>
                          <a:cs typeface="+mn-cs"/>
                        </a:rPr>
                        <a:t> de compra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20663">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Adquisición producto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913404">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que el usuario</a:t>
                      </a:r>
                      <a:r>
                        <a:rPr lang="es-ES_tradnl" sz="1000" baseline="0" dirty="0">
                          <a:effectLst/>
                        </a:rPr>
                        <a:t> realizar una suma de sus compras y que obtenga un informe de los productos comprados.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73697">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94187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992690968"/>
              </p:ext>
            </p:extLst>
          </p:nvPr>
        </p:nvGraphicFramePr>
        <p:xfrm>
          <a:off x="535761" y="1536369"/>
          <a:ext cx="4337010" cy="2564836"/>
        </p:xfrm>
        <a:graphic>
          <a:graphicData uri="http://schemas.openxmlformats.org/drawingml/2006/table">
            <a:tbl>
              <a:tblPr firstRow="1" firstCol="1" bandRow="1">
                <a:tableStyleId>{5C22544A-7EE6-4342-B048-85BDC9FD1C3A}</a:tableStyleId>
              </a:tblPr>
              <a:tblGrid>
                <a:gridCol w="1645473">
                  <a:extLst>
                    <a:ext uri="{9D8B030D-6E8A-4147-A177-3AD203B41FA5}">
                      <a16:colId xmlns:a16="http://schemas.microsoft.com/office/drawing/2014/main" xmlns="" val="20000"/>
                    </a:ext>
                  </a:extLst>
                </a:gridCol>
                <a:gridCol w="2691537">
                  <a:extLst>
                    <a:ext uri="{9D8B030D-6E8A-4147-A177-3AD203B41FA5}">
                      <a16:colId xmlns:a16="http://schemas.microsoft.com/office/drawing/2014/main" xmlns="" val="20001"/>
                    </a:ext>
                  </a:extLst>
                </a:gridCol>
              </a:tblGrid>
              <a:tr h="505495">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RF05</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51577">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s-ES" sz="1000" dirty="0" smtClean="0">
                          <a:effectLst/>
                        </a:rPr>
                        <a:t>Modificar, deshabilitar, actualizar, insertar productos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20663">
                <a:tc>
                  <a:txBody>
                    <a:bodyPr/>
                    <a:lstStyle/>
                    <a:p>
                      <a:pPr>
                        <a:lnSpc>
                          <a:spcPct val="107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a:t>
                      </a:r>
                      <a:r>
                        <a:rPr lang="es-ES_tradnl" sz="1000" dirty="0" smtClean="0">
                          <a:effectLst/>
                        </a:rPr>
                        <a:t>stado del producto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913404">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que el </a:t>
                      </a:r>
                      <a:r>
                        <a:rPr lang="es-ES_tradnl" sz="1000" dirty="0" smtClean="0">
                          <a:effectLst/>
                        </a:rPr>
                        <a:t>administrador pueda realizar una de estas acciones con los productos.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73697">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3988609437"/>
              </p:ext>
            </p:extLst>
          </p:nvPr>
        </p:nvGraphicFramePr>
        <p:xfrm>
          <a:off x="5507256" y="1536369"/>
          <a:ext cx="4337010" cy="2564836"/>
        </p:xfrm>
        <a:graphic>
          <a:graphicData uri="http://schemas.openxmlformats.org/drawingml/2006/table">
            <a:tbl>
              <a:tblPr firstRow="1" firstCol="1" bandRow="1">
                <a:tableStyleId>{5C22544A-7EE6-4342-B048-85BDC9FD1C3A}</a:tableStyleId>
              </a:tblPr>
              <a:tblGrid>
                <a:gridCol w="1645473">
                  <a:extLst>
                    <a:ext uri="{9D8B030D-6E8A-4147-A177-3AD203B41FA5}">
                      <a16:colId xmlns:a16="http://schemas.microsoft.com/office/drawing/2014/main" xmlns="" val="20000"/>
                    </a:ext>
                  </a:extLst>
                </a:gridCol>
                <a:gridCol w="2691537">
                  <a:extLst>
                    <a:ext uri="{9D8B030D-6E8A-4147-A177-3AD203B41FA5}">
                      <a16:colId xmlns:a16="http://schemas.microsoft.com/office/drawing/2014/main" xmlns="" val="20001"/>
                    </a:ext>
                  </a:extLst>
                </a:gridCol>
              </a:tblGrid>
              <a:tr h="461274">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RF06</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61274">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Generación de informes y reportes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25401">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Reportes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933018">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latin typeface="+mn-lt"/>
                          <a:ea typeface="+mn-ea"/>
                          <a:cs typeface="+mn-cs"/>
                        </a:rPr>
                        <a:t>Se</a:t>
                      </a:r>
                      <a:r>
                        <a:rPr lang="es-ES_tradnl" sz="1000" baseline="0" dirty="0" smtClean="0">
                          <a:effectLst/>
                          <a:latin typeface="+mn-lt"/>
                          <a:ea typeface="+mn-ea"/>
                          <a:cs typeface="+mn-cs"/>
                        </a:rPr>
                        <a:t> podrá obtener resultados detallados de los productos en sus diferentes estados tales como: agotado, menos vendido, visitas.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83869">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dirty="0"/>
                    </a:p>
                  </a:txBody>
                  <a:tcPr/>
                </a:tc>
                <a:extLst>
                  <a:ext uri="{0D108BD9-81ED-4DB2-BD59-A6C34878D82A}">
                    <a16:rowId xmlns:a16="http://schemas.microsoft.com/office/drawing/2014/main" xmlns="" val="10004"/>
                  </a:ext>
                </a:extLst>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2765033722"/>
              </p:ext>
            </p:extLst>
          </p:nvPr>
        </p:nvGraphicFramePr>
        <p:xfrm>
          <a:off x="535761" y="4347082"/>
          <a:ext cx="4337010" cy="2510918"/>
        </p:xfrm>
        <a:graphic>
          <a:graphicData uri="http://schemas.openxmlformats.org/drawingml/2006/table">
            <a:tbl>
              <a:tblPr firstRow="1" firstCol="1" bandRow="1">
                <a:tableStyleId>{5C22544A-7EE6-4342-B048-85BDC9FD1C3A}</a:tableStyleId>
              </a:tblPr>
              <a:tblGrid>
                <a:gridCol w="1645473">
                  <a:extLst>
                    <a:ext uri="{9D8B030D-6E8A-4147-A177-3AD203B41FA5}">
                      <a16:colId xmlns:a16="http://schemas.microsoft.com/office/drawing/2014/main" xmlns="" val="20000"/>
                    </a:ext>
                  </a:extLst>
                </a:gridCol>
                <a:gridCol w="2691537">
                  <a:extLst>
                    <a:ext uri="{9D8B030D-6E8A-4147-A177-3AD203B41FA5}">
                      <a16:colId xmlns:a16="http://schemas.microsoft.com/office/drawing/2014/main" xmlns="" val="20001"/>
                    </a:ext>
                  </a:extLst>
                </a:gridCol>
              </a:tblGrid>
              <a:tr h="451577">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RF07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51577">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Categorización productos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20663">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C</a:t>
                      </a:r>
                      <a:r>
                        <a:rPr lang="es-ES_tradnl" sz="1000" dirty="0" smtClean="0">
                          <a:effectLst/>
                        </a:rPr>
                        <a:t>ategorías del producto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913404">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a:effectLst/>
                        </a:rPr>
                        <a:t>El sistema permitirá que </a:t>
                      </a:r>
                      <a:r>
                        <a:rPr lang="es-ES_tradnl" sz="1000" dirty="0" smtClean="0">
                          <a:effectLst/>
                        </a:rPr>
                        <a:t>los productos se clasifiquen</a:t>
                      </a:r>
                      <a:r>
                        <a:rPr lang="es-ES_tradnl" sz="1000" baseline="0" dirty="0" smtClean="0">
                          <a:effectLst/>
                        </a:rPr>
                        <a:t> de acuerdo alas categorías realizadas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473697">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Alta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349447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22935" y="501105"/>
            <a:ext cx="1184734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4400" b="0" i="0" u="none" strike="noStrike" cap="none" normalizeH="0" baseline="0" dirty="0" smtClean="0">
                <a:ln>
                  <a:noFill/>
                </a:ln>
                <a:solidFill>
                  <a:schemeClr val="tx1"/>
                </a:solidFill>
                <a:effectLst/>
                <a:latin typeface="Arial Black" panose="020B0A04020102020204" pitchFamily="34" charset="0"/>
                <a:ea typeface="Calibri" panose="020F0502020204030204" pitchFamily="34" charset="0"/>
                <a:cs typeface="Times New Roman" panose="02020603050405020304" pitchFamily="18" charset="0"/>
              </a:rPr>
              <a:t>REQUISITOS NO FUNCIONALES (RNF)</a:t>
            </a:r>
            <a:endParaRPr kumimoji="0" lang="es-CO" altLang="es-CO" sz="44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a 10"/>
          <p:cNvGraphicFramePr>
            <a:graphicFrameLocks noGrp="1"/>
          </p:cNvGraphicFramePr>
          <p:nvPr>
            <p:extLst>
              <p:ext uri="{D42A27DB-BD31-4B8C-83A1-F6EECF244321}">
                <p14:modId xmlns:p14="http://schemas.microsoft.com/office/powerpoint/2010/main" val="2285980728"/>
              </p:ext>
            </p:extLst>
          </p:nvPr>
        </p:nvGraphicFramePr>
        <p:xfrm>
          <a:off x="673415" y="1605635"/>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a16="http://schemas.microsoft.com/office/drawing/2014/main" xmlns="" val="20000"/>
                    </a:ext>
                  </a:extLst>
                </a:gridCol>
                <a:gridCol w="2950711">
                  <a:extLst>
                    <a:ext uri="{9D8B030D-6E8A-4147-A177-3AD203B41FA5}">
                      <a16:colId xmlns:a16="http://schemas.microsoft.com/office/drawing/2014/main" xmlns=""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RNF01</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11980">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Seguridad</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Seguridad de usuario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 sistema brindara un</a:t>
                      </a:r>
                      <a:r>
                        <a:rPr lang="es-ES_tradnl" sz="1000" baseline="0" dirty="0" smtClean="0">
                          <a:effectLst/>
                        </a:rPr>
                        <a:t> método de encriptación</a:t>
                      </a:r>
                      <a:r>
                        <a:rPr lang="es-ES_tradnl" sz="1000" dirty="0" smtClean="0">
                          <a:effectLst/>
                        </a:rPr>
                        <a:t> a los datos del usuario, productos.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28" name="Tabla 27"/>
          <p:cNvGraphicFramePr>
            <a:graphicFrameLocks noGrp="1"/>
          </p:cNvGraphicFramePr>
          <p:nvPr>
            <p:extLst>
              <p:ext uri="{D42A27DB-BD31-4B8C-83A1-F6EECF244321}">
                <p14:modId xmlns:p14="http://schemas.microsoft.com/office/powerpoint/2010/main" val="3972591588"/>
              </p:ext>
            </p:extLst>
          </p:nvPr>
        </p:nvGraphicFramePr>
        <p:xfrm>
          <a:off x="6538594" y="1602102"/>
          <a:ext cx="4819650" cy="2332989"/>
        </p:xfrm>
        <a:graphic>
          <a:graphicData uri="http://schemas.openxmlformats.org/drawingml/2006/table">
            <a:tbl>
              <a:tblPr firstRow="1" firstCol="1" bandRow="1">
                <a:tableStyleId>{5C22544A-7EE6-4342-B048-85BDC9FD1C3A}</a:tableStyleId>
              </a:tblPr>
              <a:tblGrid>
                <a:gridCol w="1986521">
                  <a:extLst>
                    <a:ext uri="{9D8B030D-6E8A-4147-A177-3AD203B41FA5}">
                      <a16:colId xmlns:a16="http://schemas.microsoft.com/office/drawing/2014/main" xmlns="" val="20000"/>
                    </a:ext>
                  </a:extLst>
                </a:gridCol>
                <a:gridCol w="2833129">
                  <a:extLst>
                    <a:ext uri="{9D8B030D-6E8A-4147-A177-3AD203B41FA5}">
                      <a16:colId xmlns:a16="http://schemas.microsoft.com/office/drawing/2014/main" xmlns="" val="20001"/>
                    </a:ext>
                  </a:extLst>
                </a:gridCol>
              </a:tblGrid>
              <a:tr h="42798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RNF02</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40523">
                <a:tc>
                  <a:txBody>
                    <a:bodyPr/>
                    <a:lstStyle/>
                    <a:p>
                      <a:pPr>
                        <a:lnSpc>
                          <a:spcPct val="107000"/>
                        </a:lnSpc>
                        <a:spcAft>
                          <a:spcPts val="0"/>
                        </a:spcAft>
                      </a:pPr>
                      <a:r>
                        <a:rPr lang="es-ES_tradnl" sz="1000" kern="1200">
                          <a:effectLst/>
                        </a:rPr>
                        <a:t>Nombre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Publicidad</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40523">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Conocimiento del producto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681046">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a:effectLst/>
                        </a:rPr>
                        <a:t>Se contara con contactos en páginas y correos  donde se ponga publicidad de la pagina </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42908">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a:effectLst/>
                        </a:rPr>
                        <a:t>B</a:t>
                      </a:r>
                      <a:r>
                        <a:rPr lang="es-ES_tradnl" sz="1100" dirty="0" smtClean="0">
                          <a:effectLst/>
                        </a:rPr>
                        <a:t>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1697571132"/>
              </p:ext>
            </p:extLst>
          </p:nvPr>
        </p:nvGraphicFramePr>
        <p:xfrm>
          <a:off x="673415" y="4246326"/>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a16="http://schemas.microsoft.com/office/drawing/2014/main" xmlns="" val="20000"/>
                    </a:ext>
                  </a:extLst>
                </a:gridCol>
                <a:gridCol w="2950711">
                  <a:extLst>
                    <a:ext uri="{9D8B030D-6E8A-4147-A177-3AD203B41FA5}">
                      <a16:colId xmlns:a16="http://schemas.microsoft.com/office/drawing/2014/main" xmlns=""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RNF03</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Ayuda navegación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Tutorías al cliente</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En el sistema estarán las preguntas más frecuentes sobre los servicios y el uso de la tienda </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12" name="Tabla 11"/>
          <p:cNvGraphicFramePr>
            <a:graphicFrameLocks noGrp="1"/>
          </p:cNvGraphicFramePr>
          <p:nvPr>
            <p:extLst>
              <p:ext uri="{D42A27DB-BD31-4B8C-83A1-F6EECF244321}">
                <p14:modId xmlns:p14="http://schemas.microsoft.com/office/powerpoint/2010/main" val="62635265"/>
              </p:ext>
            </p:extLst>
          </p:nvPr>
        </p:nvGraphicFramePr>
        <p:xfrm>
          <a:off x="6538594" y="4246326"/>
          <a:ext cx="4819650" cy="2325924"/>
        </p:xfrm>
        <a:graphic>
          <a:graphicData uri="http://schemas.openxmlformats.org/drawingml/2006/table">
            <a:tbl>
              <a:tblPr firstRow="1" firstCol="1" bandRow="1">
                <a:tableStyleId>{5C22544A-7EE6-4342-B048-85BDC9FD1C3A}</a:tableStyleId>
              </a:tblPr>
              <a:tblGrid>
                <a:gridCol w="1986520">
                  <a:extLst>
                    <a:ext uri="{9D8B030D-6E8A-4147-A177-3AD203B41FA5}">
                      <a16:colId xmlns:a16="http://schemas.microsoft.com/office/drawing/2014/main" xmlns="" val="20000"/>
                    </a:ext>
                  </a:extLst>
                </a:gridCol>
                <a:gridCol w="2833130">
                  <a:extLst>
                    <a:ext uri="{9D8B030D-6E8A-4147-A177-3AD203B41FA5}">
                      <a16:colId xmlns:a16="http://schemas.microsoft.com/office/drawing/2014/main" xmlns=""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RNF04</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Portabilidad</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CO" sz="1000" kern="1200" dirty="0" smtClean="0">
                          <a:solidFill>
                            <a:schemeClr val="dk1"/>
                          </a:solidFill>
                          <a:effectLst/>
                          <a:latin typeface="+mn-lt"/>
                          <a:ea typeface="+mn-ea"/>
                          <a:cs typeface="+mn-cs"/>
                        </a:rPr>
                        <a:t>Comodidad del usuario</a:t>
                      </a:r>
                      <a:endParaRPr lang="es-CO" sz="10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 sistema</a:t>
                      </a:r>
                      <a:r>
                        <a:rPr lang="es-ES_tradnl" sz="1000" baseline="0" dirty="0" smtClean="0">
                          <a:effectLst/>
                        </a:rPr>
                        <a:t> brindara comodidad al usuario para navegar en la tienda web.</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536037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330350" y="1981200"/>
            <a:ext cx="11301842" cy="36174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endParaRPr lang="es-CO" dirty="0">
              <a:latin typeface="Arial" panose="020B0604020202020204" pitchFamily="34" charset="0"/>
              <a:cs typeface="Arial" panose="020B0604020202020204" pitchFamily="34" charset="0"/>
            </a:endParaRPr>
          </a:p>
          <a:p>
            <a:pPr lvl="1" algn="just"/>
            <a:endParaRPr lang="es-CO" dirty="0">
              <a:latin typeface="Arial" panose="020B0604020202020204" pitchFamily="34" charset="0"/>
              <a:cs typeface="Arial" panose="020B0604020202020204" pitchFamily="34" charset="0"/>
            </a:endParaRPr>
          </a:p>
          <a:p>
            <a:pPr lvl="1" algn="just"/>
            <a:endParaRPr lang="es-CO" dirty="0">
              <a:latin typeface="Arial" panose="020B0604020202020204" pitchFamily="34" charset="0"/>
              <a:cs typeface="Arial" panose="020B0604020202020204" pitchFamily="34" charset="0"/>
            </a:endParaRPr>
          </a:p>
          <a:p>
            <a:pPr lvl="1" algn="just"/>
            <a:r>
              <a:rPr lang="es-CO" dirty="0">
                <a:latin typeface="Arial" panose="020B0604020202020204" pitchFamily="34" charset="0"/>
                <a:cs typeface="Arial" panose="020B0604020202020204" pitchFamily="34" charset="0"/>
              </a:rPr>
              <a:t>Realizar un sistema de información que facilite la </a:t>
            </a:r>
            <a:r>
              <a:rPr lang="es-CO" dirty="0" smtClean="0">
                <a:latin typeface="Arial" panose="020B0604020202020204" pitchFamily="34" charset="0"/>
                <a:cs typeface="Arial" panose="020B0604020202020204" pitchFamily="34" charset="0"/>
              </a:rPr>
              <a:t>adquisición de </a:t>
            </a:r>
            <a:r>
              <a:rPr lang="es-CO" dirty="0">
                <a:latin typeface="Arial" panose="020B0604020202020204" pitchFamily="34" charset="0"/>
                <a:cs typeface="Arial" panose="020B0604020202020204" pitchFamily="34" charset="0"/>
              </a:rPr>
              <a:t>diferentes productos </a:t>
            </a:r>
            <a:r>
              <a:rPr lang="es-CO" dirty="0" smtClean="0">
                <a:latin typeface="Arial" panose="020B0604020202020204" pitchFamily="34" charset="0"/>
                <a:cs typeface="Arial" panose="020B0604020202020204" pitchFamily="34" charset="0"/>
              </a:rPr>
              <a:t>electrodomésticos.</a:t>
            </a:r>
            <a:endParaRPr lang="es-CO" dirty="0">
              <a:latin typeface="Arial" panose="020B0604020202020204" pitchFamily="34" charset="0"/>
              <a:cs typeface="Arial" panose="020B0604020202020204" pitchFamily="34" charset="0"/>
            </a:endParaRPr>
          </a:p>
        </p:txBody>
      </p:sp>
      <p:sp>
        <p:nvSpPr>
          <p:cNvPr id="5" name="Título 1"/>
          <p:cNvSpPr txBox="1">
            <a:spLocks/>
          </p:cNvSpPr>
          <p:nvPr/>
        </p:nvSpPr>
        <p:spPr>
          <a:xfrm>
            <a:off x="701968" y="427364"/>
            <a:ext cx="10058400" cy="125009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CO" sz="4400" b="1" dirty="0">
                <a:latin typeface="Arial" panose="020B0604020202020204" pitchFamily="34" charset="0"/>
                <a:cs typeface="Arial" panose="020B0604020202020204" pitchFamily="34" charset="0"/>
              </a:rPr>
              <a:t>Objetivo general </a:t>
            </a:r>
          </a:p>
        </p:txBody>
      </p:sp>
    </p:spTree>
    <p:extLst>
      <p:ext uri="{BB962C8B-B14F-4D97-AF65-F5344CB8AC3E}">
        <p14:creationId xmlns:p14="http://schemas.microsoft.com/office/powerpoint/2010/main" val="1566488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3139070752"/>
              </p:ext>
            </p:extLst>
          </p:nvPr>
        </p:nvGraphicFramePr>
        <p:xfrm>
          <a:off x="692465" y="1569801"/>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a16="http://schemas.microsoft.com/office/drawing/2014/main" xmlns="" val="20000"/>
                    </a:ext>
                  </a:extLst>
                </a:gridCol>
                <a:gridCol w="2950711">
                  <a:extLst>
                    <a:ext uri="{9D8B030D-6E8A-4147-A177-3AD203B41FA5}">
                      <a16:colId xmlns:a16="http://schemas.microsoft.com/office/drawing/2014/main" xmlns=""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RNF05</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Multiplataforma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latin typeface="+mn-lt"/>
                          <a:ea typeface="+mn-ea"/>
                          <a:cs typeface="+mn-cs"/>
                        </a:rPr>
                        <a:t>Navegación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 sistema funcionara en distintos tipos de sistemas</a:t>
                      </a:r>
                      <a:r>
                        <a:rPr lang="es-ES_tradnl" sz="1000" baseline="0" dirty="0" smtClean="0">
                          <a:effectLst/>
                        </a:rPr>
                        <a:t> operático y plataformas.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598457150"/>
              </p:ext>
            </p:extLst>
          </p:nvPr>
        </p:nvGraphicFramePr>
        <p:xfrm>
          <a:off x="692465" y="4084401"/>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a16="http://schemas.microsoft.com/office/drawing/2014/main" xmlns="" val="20000"/>
                    </a:ext>
                  </a:extLst>
                </a:gridCol>
                <a:gridCol w="2950711">
                  <a:extLst>
                    <a:ext uri="{9D8B030D-6E8A-4147-A177-3AD203B41FA5}">
                      <a16:colId xmlns:a16="http://schemas.microsoft.com/office/drawing/2014/main" xmlns=""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Rendimiento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23850">
                <a:tc>
                  <a:txBody>
                    <a:bodyPr/>
                    <a:lstStyle/>
                    <a:p>
                      <a:pPr>
                        <a:lnSpc>
                          <a:spcPct val="107000"/>
                        </a:lnSpc>
                        <a:spcAft>
                          <a:spcPts val="0"/>
                        </a:spcAft>
                      </a:pPr>
                      <a:r>
                        <a:rPr lang="es-ES_tradnl" sz="1000" kern="1200">
                          <a:effectLst/>
                        </a:rPr>
                        <a:t>Características: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latin typeface="+mn-lt"/>
                          <a:ea typeface="+mn-ea"/>
                          <a:cs typeface="+mn-cs"/>
                        </a:rPr>
                        <a:t>Agilidad del</a:t>
                      </a:r>
                      <a:r>
                        <a:rPr lang="es-ES_tradnl" sz="1000" baseline="0" dirty="0" smtClean="0">
                          <a:effectLst/>
                          <a:latin typeface="+mn-lt"/>
                          <a:ea typeface="+mn-ea"/>
                          <a:cs typeface="+mn-cs"/>
                        </a:rPr>
                        <a:t> sistema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45295">
                <a:tc>
                  <a:txBody>
                    <a:bodyPr/>
                    <a:lstStyle/>
                    <a:p>
                      <a:pPr>
                        <a:lnSpc>
                          <a:spcPct val="107000"/>
                        </a:lnSpc>
                        <a:spcAft>
                          <a:spcPts val="0"/>
                        </a:spcAft>
                      </a:pPr>
                      <a:r>
                        <a:rPr lang="es-ES_tradnl" sz="1000" kern="1200">
                          <a:effectLst/>
                        </a:rPr>
                        <a:t>Descripción del requerimiento: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 sistema</a:t>
                      </a:r>
                      <a:r>
                        <a:rPr lang="es-ES_tradnl" sz="1000" baseline="0" dirty="0" smtClean="0">
                          <a:effectLst/>
                        </a:rPr>
                        <a:t> soportara el manejo necesario durante el proceso.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3961455168"/>
              </p:ext>
            </p:extLst>
          </p:nvPr>
        </p:nvGraphicFramePr>
        <p:xfrm>
          <a:off x="6474140" y="1569801"/>
          <a:ext cx="5019676" cy="2325924"/>
        </p:xfrm>
        <a:graphic>
          <a:graphicData uri="http://schemas.openxmlformats.org/drawingml/2006/table">
            <a:tbl>
              <a:tblPr firstRow="1" firstCol="1" bandRow="1">
                <a:tableStyleId>{5C22544A-7EE6-4342-B048-85BDC9FD1C3A}</a:tableStyleId>
              </a:tblPr>
              <a:tblGrid>
                <a:gridCol w="2068965">
                  <a:extLst>
                    <a:ext uri="{9D8B030D-6E8A-4147-A177-3AD203B41FA5}">
                      <a16:colId xmlns:a16="http://schemas.microsoft.com/office/drawing/2014/main" xmlns="" val="20000"/>
                    </a:ext>
                  </a:extLst>
                </a:gridCol>
                <a:gridCol w="2950711">
                  <a:extLst>
                    <a:ext uri="{9D8B030D-6E8A-4147-A177-3AD203B41FA5}">
                      <a16:colId xmlns:a16="http://schemas.microsoft.com/office/drawing/2014/main" xmlns="" val="20001"/>
                    </a:ext>
                  </a:extLst>
                </a:gridCol>
              </a:tblGrid>
              <a:tr h="430449">
                <a:tc>
                  <a:txBody>
                    <a:bodyPr/>
                    <a:lstStyle/>
                    <a:p>
                      <a:pPr>
                        <a:lnSpc>
                          <a:spcPct val="107000"/>
                        </a:lnSpc>
                        <a:spcAft>
                          <a:spcPts val="0"/>
                        </a:spcAft>
                      </a:pPr>
                      <a:r>
                        <a:rPr lang="es-ES_tradnl" sz="1000" kern="1200" dirty="0">
                          <a:effectLst/>
                        </a:rPr>
                        <a:t>Identificación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RNF06</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11980">
                <a:tc>
                  <a:txBody>
                    <a:bodyPr/>
                    <a:lstStyle/>
                    <a:p>
                      <a:pPr>
                        <a:lnSpc>
                          <a:spcPct val="107000"/>
                        </a:lnSpc>
                        <a:spcAft>
                          <a:spcPts val="0"/>
                        </a:spcAft>
                      </a:pPr>
                      <a:r>
                        <a:rPr lang="es-ES_tradnl" sz="1000" kern="1200" dirty="0">
                          <a:effectLst/>
                        </a:rPr>
                        <a:t>Nombre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latin typeface="+mn-lt"/>
                          <a:ea typeface="+mn-ea"/>
                          <a:cs typeface="+mn-cs"/>
                        </a:rPr>
                        <a:t>Desempeño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23850">
                <a:tc>
                  <a:txBody>
                    <a:bodyPr/>
                    <a:lstStyle/>
                    <a:p>
                      <a:pPr>
                        <a:lnSpc>
                          <a:spcPct val="107000"/>
                        </a:lnSpc>
                        <a:spcAft>
                          <a:spcPts val="0"/>
                        </a:spcAft>
                      </a:pPr>
                      <a:r>
                        <a:rPr lang="es-ES_tradnl" sz="1000" kern="1200" dirty="0">
                          <a:effectLst/>
                        </a:rPr>
                        <a:t>Características: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Fallas</a:t>
                      </a:r>
                      <a:r>
                        <a:rPr lang="es-ES_tradnl" sz="1000" baseline="0" dirty="0" smtClean="0">
                          <a:effectLst/>
                        </a:rPr>
                        <a:t> del sistema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45295">
                <a:tc>
                  <a:txBody>
                    <a:bodyPr/>
                    <a:lstStyle/>
                    <a:p>
                      <a:pPr>
                        <a:lnSpc>
                          <a:spcPct val="107000"/>
                        </a:lnSpc>
                        <a:spcAft>
                          <a:spcPts val="0"/>
                        </a:spcAft>
                      </a:pPr>
                      <a:r>
                        <a:rPr lang="es-ES_tradnl" sz="1000" kern="1200" dirty="0">
                          <a:effectLst/>
                        </a:rPr>
                        <a:t>Descripción del requerimiento:</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_tradnl" sz="1000" dirty="0" smtClean="0">
                          <a:effectLst/>
                        </a:rPr>
                        <a:t>El</a:t>
                      </a:r>
                      <a:r>
                        <a:rPr lang="es-ES_tradnl" sz="1000" baseline="0" dirty="0" smtClean="0">
                          <a:effectLst/>
                        </a:rPr>
                        <a:t> sistema en sus primeros usos de manejo presentara algunos fallos.</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14350">
                <a:tc gridSpan="2">
                  <a:txBody>
                    <a:bodyPr/>
                    <a:lstStyle/>
                    <a:p>
                      <a:pPr>
                        <a:lnSpc>
                          <a:spcPct val="107000"/>
                        </a:lnSpc>
                        <a:spcAft>
                          <a:spcPts val="0"/>
                        </a:spcAft>
                      </a:pPr>
                      <a:r>
                        <a:rPr lang="es-ES_tradnl" sz="1000" dirty="0">
                          <a:effectLst/>
                        </a:rPr>
                        <a:t>Prioridad del requerimiento:</a:t>
                      </a:r>
                      <a:endParaRPr lang="es-CO" sz="1100" dirty="0">
                        <a:effectLst/>
                      </a:endParaRPr>
                    </a:p>
                    <a:p>
                      <a:pPr>
                        <a:lnSpc>
                          <a:spcPct val="107000"/>
                        </a:lnSpc>
                        <a:spcAft>
                          <a:spcPts val="800"/>
                        </a:spcAft>
                      </a:pPr>
                      <a:r>
                        <a:rPr lang="es-ES_tradnl" sz="1100" dirty="0" smtClean="0">
                          <a:effectLst/>
                        </a:rPr>
                        <a:t>Baja</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0214413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457575" y="390525"/>
            <a:ext cx="4972050" cy="923330"/>
          </a:xfrm>
          <a:prstGeom prst="rect">
            <a:avLst/>
          </a:prstGeom>
          <a:noFill/>
        </p:spPr>
        <p:txBody>
          <a:bodyPr wrap="square" rtlCol="0">
            <a:spAutoFit/>
          </a:bodyPr>
          <a:lstStyle/>
          <a:p>
            <a:r>
              <a:rPr lang="es-ES" sz="5400" dirty="0">
                <a:latin typeface="Arial Black" panose="020B0A04020102020204" pitchFamily="34" charset="0"/>
              </a:rPr>
              <a:t>DIAGRAMAS</a:t>
            </a:r>
            <a:endParaRPr lang="es-ES" b="1" dirty="0">
              <a:latin typeface="Arial Black" panose="020B0A04020102020204" pitchFamily="34" charset="0"/>
            </a:endParaRPr>
          </a:p>
        </p:txBody>
      </p:sp>
      <p:sp>
        <p:nvSpPr>
          <p:cNvPr id="3" name="CuadroTexto 2"/>
          <p:cNvSpPr txBox="1"/>
          <p:nvPr/>
        </p:nvSpPr>
        <p:spPr>
          <a:xfrm>
            <a:off x="1828800" y="2572871"/>
            <a:ext cx="7871012" cy="3539430"/>
          </a:xfrm>
          <a:prstGeom prst="rect">
            <a:avLst/>
          </a:prstGeom>
          <a:noFill/>
        </p:spPr>
        <p:txBody>
          <a:bodyPr wrap="square" rtlCol="0">
            <a:spAutoFit/>
          </a:bodyPr>
          <a:lstStyle/>
          <a:p>
            <a:pPr marL="285750" indent="-285750">
              <a:buFont typeface="Arial" panose="020B0604020202020204" pitchFamily="34" charset="0"/>
              <a:buChar char="•"/>
            </a:pPr>
            <a:r>
              <a:rPr lang="es-ES" sz="2800" dirty="0" smtClean="0">
                <a:hlinkClick r:id="rId2" action="ppaction://hlinkfile"/>
              </a:rPr>
              <a:t>Casos de uso</a:t>
            </a:r>
            <a:endParaRPr lang="es-ES" sz="2800" dirty="0" smtClean="0"/>
          </a:p>
          <a:p>
            <a:pPr marL="285750" indent="-285750">
              <a:buFont typeface="Arial" panose="020B0604020202020204" pitchFamily="34" charset="0"/>
              <a:buChar char="•"/>
            </a:pPr>
            <a:r>
              <a:rPr lang="es-ES" sz="2800" dirty="0" smtClean="0"/>
              <a:t>Casos de uso extendido</a:t>
            </a:r>
          </a:p>
          <a:p>
            <a:pPr marL="285750" indent="-285750">
              <a:buFont typeface="Arial" panose="020B0604020202020204" pitchFamily="34" charset="0"/>
              <a:buChar char="•"/>
            </a:pPr>
            <a:r>
              <a:rPr lang="es-ES" sz="2800" dirty="0" smtClean="0">
                <a:hlinkClick r:id="rId3" action="ppaction://hlinkfile"/>
              </a:rPr>
              <a:t>Modelo relacional</a:t>
            </a:r>
            <a:endParaRPr lang="es-ES" sz="2800" dirty="0" smtClean="0"/>
          </a:p>
          <a:p>
            <a:pPr marL="285750" indent="-285750">
              <a:buFont typeface="Arial" panose="020B0604020202020204" pitchFamily="34" charset="0"/>
              <a:buChar char="•"/>
            </a:pPr>
            <a:r>
              <a:rPr lang="es-ES" sz="2800" dirty="0" smtClean="0">
                <a:hlinkClick r:id="rId4" action="ppaction://hlinkfile"/>
              </a:rPr>
              <a:t>Diccionario de datos</a:t>
            </a:r>
            <a:endParaRPr lang="es-ES" sz="2800" dirty="0" smtClean="0"/>
          </a:p>
          <a:p>
            <a:pPr marL="285750" indent="-285750">
              <a:buFont typeface="Arial" panose="020B0604020202020204" pitchFamily="34" charset="0"/>
              <a:buChar char="•"/>
            </a:pPr>
            <a:r>
              <a:rPr lang="es-ES" sz="2800" dirty="0" smtClean="0">
                <a:hlinkClick r:id="rId5" action="ppaction://hlinkfile"/>
              </a:rPr>
              <a:t>Diagrama de Gantt</a:t>
            </a:r>
            <a:endParaRPr lang="es-ES" sz="2800" dirty="0" smtClean="0"/>
          </a:p>
          <a:p>
            <a:pPr marL="285750" indent="-285750">
              <a:buFont typeface="Arial" panose="020B0604020202020204" pitchFamily="34" charset="0"/>
              <a:buChar char="•"/>
            </a:pPr>
            <a:r>
              <a:rPr lang="es-ES" sz="2800" dirty="0" smtClean="0">
                <a:hlinkClick r:id="rId6" action="ppaction://hlinkfile"/>
              </a:rPr>
              <a:t>Diagrama de clases</a:t>
            </a:r>
            <a:endParaRPr lang="es-ES" sz="2800" dirty="0" smtClean="0"/>
          </a:p>
          <a:p>
            <a:pPr marL="285750" indent="-285750">
              <a:buFont typeface="Arial" panose="020B0604020202020204" pitchFamily="34" charset="0"/>
              <a:buChar char="•"/>
            </a:pPr>
            <a:r>
              <a:rPr lang="es-ES" sz="2800" dirty="0" smtClean="0">
                <a:hlinkClick r:id="rId7" action="ppaction://hlinkfile"/>
              </a:rPr>
              <a:t>Diagrama de distribución</a:t>
            </a:r>
            <a:endParaRPr lang="es-ES" sz="2800" dirty="0" smtClean="0"/>
          </a:p>
          <a:p>
            <a:endParaRPr lang="es-ES" sz="2800" dirty="0"/>
          </a:p>
        </p:txBody>
      </p:sp>
    </p:spTree>
    <p:extLst>
      <p:ext uri="{BB962C8B-B14F-4D97-AF65-F5344CB8AC3E}">
        <p14:creationId xmlns:p14="http://schemas.microsoft.com/office/powerpoint/2010/main" val="2144733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355759" y="3473042"/>
            <a:ext cx="4501793" cy="1200329"/>
          </a:xfrm>
          <a:prstGeom prst="rect">
            <a:avLst/>
          </a:prstGeom>
          <a:noFill/>
        </p:spPr>
        <p:txBody>
          <a:bodyPr wrap="square" rtlCol="0">
            <a:spAutoFit/>
          </a:bodyPr>
          <a:lstStyle/>
          <a:p>
            <a:r>
              <a:rPr lang="es-419" sz="7200" dirty="0">
                <a:latin typeface="Adobe Caslon Pro" panose="0205050205050A020403" pitchFamily="18" charset="0"/>
              </a:rPr>
              <a:t>GRACIAS</a:t>
            </a:r>
            <a:endParaRPr lang="es-ES" sz="7200" dirty="0">
              <a:latin typeface="Adobe Caslon Pro" panose="0205050205050A020403" pitchFamily="18" charset="0"/>
            </a:endParaRPr>
          </a:p>
        </p:txBody>
      </p:sp>
    </p:spTree>
    <p:extLst>
      <p:ext uri="{BB962C8B-B14F-4D97-AF65-F5344CB8AC3E}">
        <p14:creationId xmlns:p14="http://schemas.microsoft.com/office/powerpoint/2010/main" val="3518367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742519" y="623930"/>
            <a:ext cx="10058400" cy="82996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CO" sz="4400" b="1" dirty="0">
                <a:latin typeface="Arial" panose="020B0604020202020204" pitchFamily="34" charset="0"/>
                <a:cs typeface="Arial" panose="020B0604020202020204" pitchFamily="34" charset="0"/>
              </a:rPr>
              <a:t>Objetivos específicos  </a:t>
            </a:r>
          </a:p>
        </p:txBody>
      </p:sp>
      <p:sp>
        <p:nvSpPr>
          <p:cNvPr id="6" name="Marcador de texto 2"/>
          <p:cNvSpPr txBox="1">
            <a:spLocks/>
          </p:cNvSpPr>
          <p:nvPr/>
        </p:nvSpPr>
        <p:spPr>
          <a:xfrm>
            <a:off x="964299" y="4090086"/>
            <a:ext cx="10478058" cy="1879600"/>
          </a:xfrm>
          <a:prstGeom prst="rect">
            <a:avLst/>
          </a:prstGeom>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s-CO" sz="2100" dirty="0">
              <a:solidFill>
                <a:schemeClr val="tx1"/>
              </a:solidFill>
              <a:latin typeface="Arial" panose="020B0604020202020204" pitchFamily="34" charset="0"/>
              <a:cs typeface="Arial" panose="020B0604020202020204" pitchFamily="34" charset="0"/>
            </a:endParaRPr>
          </a:p>
        </p:txBody>
      </p:sp>
      <p:sp>
        <p:nvSpPr>
          <p:cNvPr id="8" name="Marcador de contenido 2"/>
          <p:cNvSpPr txBox="1">
            <a:spLocks/>
          </p:cNvSpPr>
          <p:nvPr/>
        </p:nvSpPr>
        <p:spPr>
          <a:xfrm>
            <a:off x="742519" y="974203"/>
            <a:ext cx="10882153" cy="4930775"/>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endParaRPr lang="es-CO" dirty="0" smtClean="0"/>
          </a:p>
          <a:p>
            <a:pPr algn="just">
              <a:lnSpc>
                <a:spcPct val="120000"/>
              </a:lnSpc>
            </a:pPr>
            <a:r>
              <a:rPr lang="es-CO" dirty="0" smtClean="0"/>
              <a:t>Contar </a:t>
            </a:r>
            <a:r>
              <a:rPr lang="es-CO" dirty="0"/>
              <a:t>con un catalogo de imágenes detallas del producto e información que me permita saber si este está agotado.</a:t>
            </a:r>
          </a:p>
          <a:p>
            <a:pPr algn="just">
              <a:lnSpc>
                <a:spcPct val="120000"/>
              </a:lnSpc>
            </a:pPr>
            <a:r>
              <a:rPr lang="es-CO" dirty="0"/>
              <a:t>Dar aviso de cualquier anormalidad del producto </a:t>
            </a:r>
          </a:p>
          <a:p>
            <a:pPr algn="just">
              <a:lnSpc>
                <a:spcPct val="120000"/>
              </a:lnSpc>
            </a:pPr>
            <a:r>
              <a:rPr lang="es-CO" dirty="0"/>
              <a:t>T</a:t>
            </a:r>
            <a:r>
              <a:rPr lang="es-CO" dirty="0" smtClean="0"/>
              <a:t>ener los datos seguros para la tranquilidad del usuario</a:t>
            </a:r>
            <a:r>
              <a:rPr lang="es-CO" dirty="0"/>
              <a:t>.</a:t>
            </a:r>
          </a:p>
          <a:p>
            <a:pPr algn="just">
              <a:lnSpc>
                <a:spcPct val="120000"/>
              </a:lnSpc>
            </a:pPr>
            <a:r>
              <a:rPr lang="es-419" dirty="0"/>
              <a:t>Diseñar la aplicación web con la información y las especificaciones </a:t>
            </a:r>
            <a:r>
              <a:rPr lang="es-419" dirty="0" smtClean="0"/>
              <a:t>dadas</a:t>
            </a:r>
            <a:r>
              <a:rPr lang="es-CO" dirty="0"/>
              <a:t>.</a:t>
            </a:r>
            <a:endParaRPr lang="es-419" dirty="0" smtClean="0"/>
          </a:p>
        </p:txBody>
      </p:sp>
    </p:spTree>
    <p:extLst>
      <p:ext uri="{BB962C8B-B14F-4D97-AF65-F5344CB8AC3E}">
        <p14:creationId xmlns:p14="http://schemas.microsoft.com/office/powerpoint/2010/main" val="717116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txBox="1">
            <a:spLocks/>
          </p:cNvSpPr>
          <p:nvPr/>
        </p:nvSpPr>
        <p:spPr>
          <a:xfrm>
            <a:off x="729519" y="488881"/>
            <a:ext cx="10058400" cy="102767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4800" b="1" dirty="0" smtClean="0">
                <a:latin typeface="Arial" panose="020B0604020202020204" pitchFamily="34" charset="0"/>
                <a:cs typeface="Arial" panose="020B0604020202020204" pitchFamily="34" charset="0"/>
              </a:rPr>
              <a:t>PROBLEMA </a:t>
            </a:r>
            <a:endParaRPr lang="es-CO" sz="4800" b="1" dirty="0">
              <a:latin typeface="Arial" panose="020B0604020202020204" pitchFamily="34" charset="0"/>
              <a:cs typeface="Arial" panose="020B0604020202020204" pitchFamily="34" charset="0"/>
            </a:endParaRPr>
          </a:p>
        </p:txBody>
      </p:sp>
      <p:sp>
        <p:nvSpPr>
          <p:cNvPr id="8" name="Marcador de texto 2"/>
          <p:cNvSpPr txBox="1">
            <a:spLocks/>
          </p:cNvSpPr>
          <p:nvPr/>
        </p:nvSpPr>
        <p:spPr>
          <a:xfrm>
            <a:off x="4201298" y="2038962"/>
            <a:ext cx="7990702" cy="45488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0" indent="-857250"/>
            <a:endParaRPr lang="es-CO" sz="6500" u="sng" dirty="0">
              <a:latin typeface="Arial" panose="020B0604020202020204" pitchFamily="34" charset="0"/>
              <a:cs typeface="Arial" panose="020B0604020202020204" pitchFamily="34" charset="0"/>
            </a:endParaRPr>
          </a:p>
          <a:p>
            <a:pPr marL="857250" indent="-857250">
              <a:buFont typeface="Wingdings" panose="05000000000000000000" pitchFamily="2" charset="2"/>
              <a:buChar char="ü"/>
            </a:pPr>
            <a:endParaRPr lang="es-CO" sz="6500" u="sng" dirty="0">
              <a:latin typeface="Arial" panose="020B0604020202020204" pitchFamily="34" charset="0"/>
              <a:cs typeface="Arial" panose="020B0604020202020204" pitchFamily="34" charset="0"/>
            </a:endParaRPr>
          </a:p>
          <a:p>
            <a:endParaRPr lang="es-CO" sz="2400" dirty="0">
              <a:latin typeface="Arial" panose="020B0604020202020204" pitchFamily="34" charset="0"/>
              <a:cs typeface="Arial" panose="020B0604020202020204" pitchFamily="34" charset="0"/>
            </a:endParaRPr>
          </a:p>
        </p:txBody>
      </p:sp>
      <p:sp>
        <p:nvSpPr>
          <p:cNvPr id="15" name="Marcador de contenido 2"/>
          <p:cNvSpPr txBox="1">
            <a:spLocks/>
          </p:cNvSpPr>
          <p:nvPr/>
        </p:nvSpPr>
        <p:spPr>
          <a:xfrm>
            <a:off x="723900" y="1690688"/>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s-CO" dirty="0">
              <a:latin typeface="Arial" panose="020B0604020202020204" pitchFamily="34" charset="0"/>
              <a:cs typeface="Arial" panose="020B0604020202020204" pitchFamily="34" charset="0"/>
            </a:endParaRPr>
          </a:p>
          <a:p>
            <a:pPr algn="just"/>
            <a:endParaRPr lang="es-CO" dirty="0">
              <a:latin typeface="Arial" panose="020B0604020202020204" pitchFamily="34" charset="0"/>
              <a:cs typeface="Arial" panose="020B0604020202020204" pitchFamily="34" charset="0"/>
            </a:endParaRPr>
          </a:p>
          <a:p>
            <a:pPr algn="just"/>
            <a:r>
              <a:rPr lang="es-CO" dirty="0">
                <a:latin typeface="Arial" panose="020B0604020202020204" pitchFamily="34" charset="0"/>
                <a:cs typeface="Arial" panose="020B0604020202020204" pitchFamily="34" charset="0"/>
              </a:rPr>
              <a:t>Actualmente, es común tener la necesidad de </a:t>
            </a:r>
            <a:r>
              <a:rPr lang="es-CO" dirty="0" smtClean="0">
                <a:latin typeface="Arial" panose="020B0604020202020204" pitchFamily="34" charset="0"/>
                <a:cs typeface="Arial" panose="020B0604020202020204" pitchFamily="34" charset="0"/>
              </a:rPr>
              <a:t>adquirir productos </a:t>
            </a:r>
            <a:r>
              <a:rPr lang="es-CO" dirty="0">
                <a:latin typeface="Arial" panose="020B0604020202020204" pitchFamily="34" charset="0"/>
                <a:cs typeface="Arial" panose="020B0604020202020204" pitchFamily="34" charset="0"/>
              </a:rPr>
              <a:t>electrodomésticos de buena calidad con facilidades </a:t>
            </a:r>
            <a:r>
              <a:rPr lang="es-CO" dirty="0" smtClean="0">
                <a:latin typeface="Arial" panose="020B0604020202020204" pitchFamily="34" charset="0"/>
                <a:cs typeface="Arial" panose="020B0604020202020204" pitchFamily="34" charset="0"/>
              </a:rPr>
              <a:t>de </a:t>
            </a:r>
            <a:r>
              <a:rPr lang="es-CO" dirty="0" err="1" smtClean="0">
                <a:latin typeface="Arial" panose="020B0604020202020204" pitchFamily="34" charset="0"/>
                <a:cs typeface="Arial" panose="020B0604020202020204" pitchFamily="34" charset="0"/>
              </a:rPr>
              <a:t>adquisicion</a:t>
            </a:r>
            <a:endParaRPr lang="es-CO" sz="3200" dirty="0">
              <a:latin typeface="Baskerville Old Face" panose="02020602080505020303" pitchFamily="18" charset="0"/>
            </a:endParaRPr>
          </a:p>
        </p:txBody>
      </p:sp>
      <p:pic>
        <p:nvPicPr>
          <p:cNvPr id="16" name="Picture 2" descr="http://previews.123rf.com/images/blamb/blamb1406/blamb140600571/29156778-Un-economista-de-dibujos-animados-pesimista-calienta-de-problemas-econ-micos-con-un-gr-fico--Foto-de-archiv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5263" y="4268018"/>
            <a:ext cx="2046913" cy="204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195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ítulo 1"/>
          <p:cNvSpPr txBox="1">
            <a:spLocks/>
          </p:cNvSpPr>
          <p:nvPr/>
        </p:nvSpPr>
        <p:spPr>
          <a:xfrm>
            <a:off x="754310" y="5264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latin typeface="Arial" panose="020B0604020202020204" pitchFamily="34" charset="0"/>
                <a:cs typeface="Arial" panose="020B0604020202020204" pitchFamily="34" charset="0"/>
              </a:rPr>
              <a:t>ALCANCES </a:t>
            </a:r>
            <a:endParaRPr lang="es-CO" b="1" dirty="0">
              <a:latin typeface="Arial" panose="020B0604020202020204" pitchFamily="34" charset="0"/>
              <a:cs typeface="Arial" panose="020B0604020202020204" pitchFamily="34" charset="0"/>
            </a:endParaRPr>
          </a:p>
        </p:txBody>
      </p:sp>
      <p:sp>
        <p:nvSpPr>
          <p:cNvPr id="23" name="Marcador de contenido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s-CO" dirty="0" smtClean="0">
              <a:latin typeface="Arial" panose="020B0604020202020204" pitchFamily="34" charset="0"/>
              <a:cs typeface="Arial" panose="020B0604020202020204" pitchFamily="34" charset="0"/>
            </a:endParaRPr>
          </a:p>
          <a:p>
            <a:pPr algn="just"/>
            <a:endParaRPr lang="es-CO" dirty="0">
              <a:latin typeface="Arial" panose="020B0604020202020204" pitchFamily="34" charset="0"/>
              <a:cs typeface="Arial" panose="020B0604020202020204" pitchFamily="34" charset="0"/>
            </a:endParaRPr>
          </a:p>
          <a:p>
            <a:pPr algn="just"/>
            <a:r>
              <a:rPr lang="es-CO" dirty="0" smtClean="0">
                <a:latin typeface="Arial" panose="020B0604020202020204" pitchFamily="34" charset="0"/>
                <a:cs typeface="Arial" panose="020B0604020202020204" pitchFamily="34" charset="0"/>
              </a:rPr>
              <a:t>Realizar un sistema de información para una tienda de electrodomésticos con fácil usabilidad.</a:t>
            </a:r>
            <a:endParaRPr lang="es-CO" dirty="0">
              <a:latin typeface="Arial" panose="020B0604020202020204" pitchFamily="34" charset="0"/>
              <a:cs typeface="Arial" panose="020B0604020202020204" pitchFamily="34" charset="0"/>
            </a:endParaRPr>
          </a:p>
        </p:txBody>
      </p:sp>
      <p:pic>
        <p:nvPicPr>
          <p:cNvPr id="1026" name="Picture 2" descr="Resultado de imagen para usabil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872" y="4001294"/>
            <a:ext cx="3800475"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218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arcador de contenido 2"/>
          <p:cNvSpPr txBox="1">
            <a:spLocks/>
          </p:cNvSpPr>
          <p:nvPr/>
        </p:nvSpPr>
        <p:spPr>
          <a:xfrm>
            <a:off x="838200" y="2171700"/>
            <a:ext cx="10515600" cy="43608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3200" dirty="0">
                <a:latin typeface="Arial" panose="020B0604020202020204" pitchFamily="34" charset="0"/>
                <a:cs typeface="Arial" panose="020B0604020202020204" pitchFamily="34" charset="0"/>
              </a:rPr>
              <a:t>Surge la idea de crear este sistema de información  que a diferencia de los otros facilite el registro, el proceso </a:t>
            </a:r>
            <a:r>
              <a:rPr lang="es-CO" sz="3200" dirty="0" smtClean="0">
                <a:latin typeface="Arial" panose="020B0604020202020204" pitchFamily="34" charset="0"/>
                <a:cs typeface="Arial" panose="020B0604020202020204" pitchFamily="34" charset="0"/>
              </a:rPr>
              <a:t>de la </a:t>
            </a:r>
            <a:r>
              <a:rPr lang="es-CO" sz="3200" dirty="0">
                <a:latin typeface="Arial" panose="020B0604020202020204" pitchFamily="34" charset="0"/>
                <a:cs typeface="Arial" panose="020B0604020202020204" pitchFamily="34" charset="0"/>
              </a:rPr>
              <a:t>adquisición del producto.</a:t>
            </a:r>
          </a:p>
        </p:txBody>
      </p:sp>
      <p:sp>
        <p:nvSpPr>
          <p:cNvPr id="30" name="Título 1"/>
          <p:cNvSpPr txBox="1">
            <a:spLocks/>
          </p:cNvSpPr>
          <p:nvPr/>
        </p:nvSpPr>
        <p:spPr>
          <a:xfrm>
            <a:off x="645253" y="54851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b="1" dirty="0" smtClean="0">
                <a:latin typeface="Arial" panose="020B0604020202020204" pitchFamily="34" charset="0"/>
                <a:cs typeface="Arial" panose="020B0604020202020204" pitchFamily="34" charset="0"/>
              </a:rPr>
              <a:t>JUSTIFICACIÓN </a:t>
            </a:r>
            <a:endParaRPr lang="es-CO" b="1" dirty="0">
              <a:latin typeface="Arial" panose="020B0604020202020204" pitchFamily="34" charset="0"/>
              <a:cs typeface="Arial" panose="020B0604020202020204" pitchFamily="34" charset="0"/>
            </a:endParaRPr>
          </a:p>
        </p:txBody>
      </p:sp>
      <p:pic>
        <p:nvPicPr>
          <p:cNvPr id="31" name="Picture 2" descr="http://www.iesgaroe.org/web/images/inscripc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726" y="416834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1.bp.blogspot.com/-bOKMa0WYxtA/TxNn9GY9v5I/AAAAAAAAKl8/RCVmLR2V03g/s1600/Captura+de+pantalla+2012-01-15+a+la%2528s%2529+20.55.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05" y="4131769"/>
            <a:ext cx="2848558" cy="194157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https://thumbs.dreamstime.com/z/paquete-del-envo-express-en-un-carro-3757103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12506" y="3853191"/>
            <a:ext cx="2076404" cy="2220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531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881286" y="1982926"/>
            <a:ext cx="10372725" cy="4524315"/>
          </a:xfrm>
          <a:prstGeom prst="rect">
            <a:avLst/>
          </a:prstGeom>
        </p:spPr>
        <p:txBody>
          <a:bodyPr wrap="square">
            <a:spAutoFit/>
          </a:bodyPr>
          <a:lstStyle/>
          <a:p>
            <a:endParaRPr lang="es-CO" sz="3200" b="1" dirty="0"/>
          </a:p>
          <a:p>
            <a:r>
              <a:rPr lang="es-ES" sz="3200" dirty="0"/>
              <a:t>Para la realización tanto de la encuesta como de la entrevista se tomaron en cuenta los siguientes datos del barrio de Kennedy central ubicado en la localidad de Kennedy en Bogotá. En este barrio hay 9 negocios dedicados a la venta de electrodomésticos además para realizar la recolección de información, obtuvimos un promedio de personas que compran al día en estos negocios  en la semana es 15 Personas</a:t>
            </a:r>
            <a:endParaRPr lang="es-CO" sz="3200" dirty="0"/>
          </a:p>
        </p:txBody>
      </p:sp>
      <p:sp>
        <p:nvSpPr>
          <p:cNvPr id="11" name="CuadroTexto 10"/>
          <p:cNvSpPr txBox="1"/>
          <p:nvPr/>
        </p:nvSpPr>
        <p:spPr>
          <a:xfrm>
            <a:off x="1387925" y="228600"/>
            <a:ext cx="9359449" cy="1754326"/>
          </a:xfrm>
          <a:prstGeom prst="rect">
            <a:avLst/>
          </a:prstGeom>
          <a:noFill/>
        </p:spPr>
        <p:txBody>
          <a:bodyPr wrap="square" rtlCol="0">
            <a:spAutoFit/>
          </a:bodyPr>
          <a:lstStyle/>
          <a:p>
            <a:pPr algn="ctr"/>
            <a:r>
              <a:rPr lang="es-CO" sz="3600" b="1" dirty="0" smtClean="0">
                <a:latin typeface="Arial" panose="020B0604020202020204" pitchFamily="34" charset="0"/>
                <a:cs typeface="Arial" panose="020B0604020202020204" pitchFamily="34" charset="0"/>
              </a:rPr>
              <a:t>INFORME SISTEMAS DE RECOLECCIÓN DE INFORMACIÓN</a:t>
            </a:r>
          </a:p>
          <a:p>
            <a:pPr algn="ctr"/>
            <a:endParaRPr lang="es-CO" sz="3600" b="1" dirty="0"/>
          </a:p>
        </p:txBody>
      </p:sp>
    </p:spTree>
    <p:extLst>
      <p:ext uri="{BB962C8B-B14F-4D97-AF65-F5344CB8AC3E}">
        <p14:creationId xmlns:p14="http://schemas.microsoft.com/office/powerpoint/2010/main" val="3356125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712685" y="484415"/>
            <a:ext cx="8940800" cy="923330"/>
          </a:xfrm>
          <a:prstGeom prst="rect">
            <a:avLst/>
          </a:prstGeom>
          <a:noFill/>
        </p:spPr>
        <p:txBody>
          <a:bodyPr wrap="square" rtlCol="0">
            <a:spAutoFit/>
          </a:bodyPr>
          <a:lstStyle/>
          <a:p>
            <a:pPr algn="ctr"/>
            <a:r>
              <a:rPr lang="es-CO" sz="5400" b="1" dirty="0" smtClean="0">
                <a:latin typeface="Arial" panose="020B0604020202020204" pitchFamily="34" charset="0"/>
                <a:cs typeface="Arial" panose="020B0604020202020204" pitchFamily="34" charset="0"/>
              </a:rPr>
              <a:t>ENCUESTA</a:t>
            </a:r>
            <a:endParaRPr lang="es-CO" sz="5400" b="1" dirty="0">
              <a:latin typeface="Arial" panose="020B0604020202020204" pitchFamily="34" charset="0"/>
              <a:cs typeface="Arial" panose="020B0604020202020204" pitchFamily="34" charset="0"/>
            </a:endParaRPr>
          </a:p>
        </p:txBody>
      </p:sp>
      <p:sp>
        <p:nvSpPr>
          <p:cNvPr id="3" name="CuadroTexto 2"/>
          <p:cNvSpPr txBox="1"/>
          <p:nvPr/>
        </p:nvSpPr>
        <p:spPr>
          <a:xfrm>
            <a:off x="304799" y="2539466"/>
            <a:ext cx="11756572" cy="2554545"/>
          </a:xfrm>
          <a:prstGeom prst="rect">
            <a:avLst/>
          </a:prstGeom>
          <a:noFill/>
        </p:spPr>
        <p:txBody>
          <a:bodyPr wrap="square" rtlCol="0">
            <a:spAutoFit/>
          </a:bodyPr>
          <a:lstStyle/>
          <a:p>
            <a:r>
              <a:rPr lang="es-ES" sz="3200" dirty="0"/>
              <a:t>Lo siguiente muestra  la recolección de información, a través de una encuesta que se realizó a un grupo de 57 personas a través del correo en estas personas se encuentran clientes de los negocios de electrodomésticos </a:t>
            </a:r>
            <a:endParaRPr lang="es-CO" sz="3200" dirty="0"/>
          </a:p>
          <a:p>
            <a:r>
              <a:rPr lang="es-ES" sz="3200" dirty="0"/>
              <a:t>En las preguntas:</a:t>
            </a:r>
            <a:endParaRPr lang="es-CO" sz="3200" dirty="0"/>
          </a:p>
        </p:txBody>
      </p:sp>
    </p:spTree>
    <p:extLst>
      <p:ext uri="{BB962C8B-B14F-4D97-AF65-F5344CB8AC3E}">
        <p14:creationId xmlns:p14="http://schemas.microsoft.com/office/powerpoint/2010/main" val="1885503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0631" y="2553965"/>
            <a:ext cx="11182351" cy="2273315"/>
          </a:xfrm>
          <a:prstGeom prst="rect">
            <a:avLst/>
          </a:prstGeom>
        </p:spPr>
        <p:txBody>
          <a:bodyPr wrap="square">
            <a:spAutoFit/>
          </a:bodyPr>
          <a:lstStyle/>
          <a:p>
            <a:pPr algn="just">
              <a:lnSpc>
                <a:spcPct val="107000"/>
              </a:lnSpc>
              <a:spcAft>
                <a:spcPts val="800"/>
              </a:spcAft>
            </a:pPr>
            <a:r>
              <a:rPr lang="es-CO" sz="2800" dirty="0">
                <a:ln w="0"/>
                <a:latin typeface="Arial" panose="020B0604020202020204" pitchFamily="34" charset="0"/>
                <a:ea typeface="Calibri" panose="020F0502020204030204" pitchFamily="34" charset="0"/>
                <a:cs typeface="Arial" panose="020B0604020202020204" pitchFamily="34" charset="0"/>
              </a:rPr>
              <a:t>¿Qué método de compra </a:t>
            </a:r>
            <a:r>
              <a:rPr lang="es-CO" sz="2800" dirty="0" smtClean="0">
                <a:ln w="0"/>
                <a:latin typeface="Arial" panose="020B0604020202020204" pitchFamily="34" charset="0"/>
                <a:ea typeface="Calibri" panose="020F0502020204030204" pitchFamily="34" charset="0"/>
                <a:cs typeface="Arial" panose="020B0604020202020204" pitchFamily="34" charset="0"/>
              </a:rPr>
              <a:t>le </a:t>
            </a:r>
            <a:r>
              <a:rPr lang="es-CO" sz="2800" dirty="0">
                <a:ln w="0"/>
                <a:latin typeface="Arial" panose="020B0604020202020204" pitchFamily="34" charset="0"/>
                <a:ea typeface="Calibri" panose="020F0502020204030204" pitchFamily="34" charset="0"/>
                <a:cs typeface="Arial" panose="020B0604020202020204" pitchFamily="34" charset="0"/>
              </a:rPr>
              <a:t>parece más fiable?, se evidencia que con un 74,4% les parece más fiable el pago en efectivo, así confirmamos que la gente confía más en el pago en efectivo.</a:t>
            </a:r>
          </a:p>
          <a:p>
            <a:pPr>
              <a:lnSpc>
                <a:spcPct val="107000"/>
              </a:lnSpc>
              <a:spcAft>
                <a:spcPts val="800"/>
              </a:spcAft>
            </a:pPr>
            <a:r>
              <a:rPr lang="es-CO" dirty="0">
                <a:solidFill>
                  <a:srgbClr val="000000"/>
                </a:solidFill>
                <a:latin typeface="Goudy Old Style" panose="02020502050305020303" pitchFamily="18" charset="0"/>
                <a:ea typeface="Calibri" panose="020F0502020204030204" pitchFamily="34" charset="0"/>
                <a:cs typeface="Helvetica" panose="020B0604020202020204" pitchFamily="34" charset="0"/>
              </a:rPr>
              <a:t> </a:t>
            </a: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dirty="0">
                <a:solidFill>
                  <a:srgbClr val="000000"/>
                </a:solidFill>
                <a:latin typeface="Goudy Old Style" panose="02020502050305020303" pitchFamily="18" charset="0"/>
                <a:ea typeface="Calibri" panose="020F0502020204030204" pitchFamily="34" charset="0"/>
                <a:cs typeface="Helvetica" panose="020B0604020202020204" pitchFamily="34" charset="0"/>
              </a:rPr>
              <a:t> </a:t>
            </a:r>
            <a:endParaRPr lang="es-CO"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p:nvPr/>
        </p:nvPicPr>
        <p:blipFill>
          <a:blip r:embed="rId2"/>
          <a:stretch>
            <a:fillRect/>
          </a:stretch>
        </p:blipFill>
        <p:spPr>
          <a:xfrm>
            <a:off x="2650422" y="3975974"/>
            <a:ext cx="6582770" cy="2920357"/>
          </a:xfrm>
          <a:prstGeom prst="rect">
            <a:avLst/>
          </a:prstGeom>
        </p:spPr>
      </p:pic>
      <p:sp>
        <p:nvSpPr>
          <p:cNvPr id="3" name="CuadroTexto 2"/>
          <p:cNvSpPr txBox="1"/>
          <p:nvPr/>
        </p:nvSpPr>
        <p:spPr>
          <a:xfrm>
            <a:off x="3632492" y="484914"/>
            <a:ext cx="5600700" cy="923330"/>
          </a:xfrm>
          <a:prstGeom prst="rect">
            <a:avLst/>
          </a:prstGeom>
          <a:noFill/>
        </p:spPr>
        <p:txBody>
          <a:bodyPr wrap="square" rtlCol="0">
            <a:spAutoFit/>
          </a:bodyPr>
          <a:lstStyle/>
          <a:p>
            <a:r>
              <a:rPr lang="es-ES" sz="5400" b="1" dirty="0" smtClean="0"/>
              <a:t>RESULTADOS</a:t>
            </a:r>
            <a:endParaRPr lang="es-ES" b="1" dirty="0"/>
          </a:p>
        </p:txBody>
      </p:sp>
    </p:spTree>
    <p:extLst>
      <p:ext uri="{BB962C8B-B14F-4D97-AF65-F5344CB8AC3E}">
        <p14:creationId xmlns:p14="http://schemas.microsoft.com/office/powerpoint/2010/main" val="2601463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1907</TotalTime>
  <Words>1320</Words>
  <Application>Microsoft Office PowerPoint</Application>
  <PresentationFormat>Panorámica</PresentationFormat>
  <Paragraphs>251</Paragraphs>
  <Slides>22</Slides>
  <Notes>0</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22</vt:i4>
      </vt:variant>
    </vt:vector>
  </HeadingPairs>
  <TitlesOfParts>
    <vt:vector size="36" baseType="lpstr">
      <vt:lpstr>Adobe Caslon Pro</vt:lpstr>
      <vt:lpstr>Ar</vt:lpstr>
      <vt:lpstr>Arial</vt:lpstr>
      <vt:lpstr>Arial Black</vt:lpstr>
      <vt:lpstr>Baskerville Old Face</vt:lpstr>
      <vt:lpstr>Calibri</vt:lpstr>
      <vt:lpstr>Calibri Light</vt:lpstr>
      <vt:lpstr>Goudy Old Style</vt:lpstr>
      <vt:lpstr>Helvetica</vt:lpstr>
      <vt:lpstr>Script MT Bold</vt:lpstr>
      <vt:lpstr>Times New Roman</vt:lpstr>
      <vt:lpstr>Wingdings</vt:lpstr>
      <vt:lpstr>Wingdings 3</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SENA</dc:creator>
  <cp:lastModifiedBy>SOPORTE</cp:lastModifiedBy>
  <cp:revision>121</cp:revision>
  <dcterms:created xsi:type="dcterms:W3CDTF">2016-09-02T12:53:11Z</dcterms:created>
  <dcterms:modified xsi:type="dcterms:W3CDTF">2017-10-30T13:04:55Z</dcterms:modified>
</cp:coreProperties>
</file>