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93" r:id="rId25"/>
    <p:sldId id="281" r:id="rId26"/>
    <p:sldId id="283" r:id="rId27"/>
    <p:sldId id="284" r:id="rId28"/>
    <p:sldId id="285" r:id="rId29"/>
    <p:sldId id="289" r:id="rId30"/>
    <p:sldId id="290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A16C12-9C4B-4939-A01A-C3FE557BE61F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à inteligência artificial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Agentes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Racionais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Os agentes podem (e devem!) executar ações para </a:t>
            </a:r>
            <a:r>
              <a:rPr lang="pt-BR" sz="2400" b="1" dirty="0"/>
              <a:t>coleta de informações</a:t>
            </a:r>
            <a:r>
              <a:rPr lang="pt-BR" sz="2400" dirty="0"/>
              <a:t>.</a:t>
            </a:r>
          </a:p>
          <a:p>
            <a:pPr lvl="1"/>
            <a:endParaRPr lang="pt-BR" sz="1000" dirty="0"/>
          </a:p>
          <a:p>
            <a:pPr lvl="1"/>
            <a:r>
              <a:rPr lang="pt-BR" sz="2000" dirty="0"/>
              <a:t>Um tipo importante de coleta de informação é a exploração de um ambiente desconhecido.</a:t>
            </a:r>
          </a:p>
          <a:p>
            <a:endParaRPr lang="pt-BR" sz="1050" dirty="0"/>
          </a:p>
          <a:p>
            <a:r>
              <a:rPr lang="pt-BR" sz="2400" dirty="0"/>
              <a:t>Os agentes também podem (e devem!) aprender, ou seja, </a:t>
            </a:r>
            <a:r>
              <a:rPr lang="pt-BR" sz="2400" b="1" dirty="0"/>
              <a:t>modificar seu comportamento</a:t>
            </a:r>
            <a:r>
              <a:rPr lang="pt-BR" sz="2400" dirty="0"/>
              <a:t> dependendo do que ele percebe ao longo do tempo.</a:t>
            </a:r>
          </a:p>
          <a:p>
            <a:pPr lvl="1"/>
            <a:endParaRPr lang="pt-BR" sz="900" dirty="0"/>
          </a:p>
          <a:p>
            <a:pPr lvl="1"/>
            <a:r>
              <a:rPr lang="pt-BR" sz="2000" dirty="0"/>
              <a:t>Nesse caso o agente é chamado de autônomo.</a:t>
            </a:r>
          </a:p>
          <a:p>
            <a:pPr lvl="1"/>
            <a:endParaRPr lang="pt-BR" sz="1100" dirty="0"/>
          </a:p>
          <a:p>
            <a:pPr lvl="1"/>
            <a:r>
              <a:rPr lang="pt-BR" sz="2000" dirty="0"/>
              <a:t>Um agente que aprende pode ter sucesso em uma ampla variedade de ambientes</a:t>
            </a:r>
            <a:r>
              <a:rPr lang="pt-B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99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um Agente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/>
              <a:t>O processo de modelagem de um agente envolve a definição de:</a:t>
            </a:r>
          </a:p>
          <a:p>
            <a:pPr lvl="1"/>
            <a:endParaRPr lang="pt-BR" dirty="0"/>
          </a:p>
          <a:p>
            <a:pPr lvl="1"/>
            <a:r>
              <a:rPr lang="pt-BR" sz="2400" dirty="0"/>
              <a:t>Medida de Desempenho</a:t>
            </a:r>
          </a:p>
          <a:p>
            <a:pPr lvl="1"/>
            <a:r>
              <a:rPr lang="pt-BR" sz="2400" dirty="0"/>
              <a:t>Ambiente</a:t>
            </a:r>
          </a:p>
          <a:p>
            <a:pPr lvl="1"/>
            <a:r>
              <a:rPr lang="pt-BR" sz="2400" dirty="0"/>
              <a:t>Atuadores</a:t>
            </a:r>
          </a:p>
          <a:p>
            <a:pPr lvl="1"/>
            <a:r>
              <a:rPr lang="pt-BR" sz="2400" dirty="0"/>
              <a:t>Sensores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59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Exemplo</a:t>
            </a:r>
            <a:r>
              <a:rPr lang="en-US" dirty="0"/>
              <a:t> - </a:t>
            </a:r>
            <a:r>
              <a:rPr lang="pt-BR" dirty="0"/>
              <a:t>Motorista de Táxi Automatizado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Medida de desempenho: </a:t>
            </a:r>
            <a:r>
              <a:rPr lang="pt-BR" dirty="0"/>
              <a:t>viagem segura, rápida, sem violações às leis de trânsito, confortável para os passageiros, maximizando os lucros.</a:t>
            </a:r>
          </a:p>
          <a:p>
            <a:endParaRPr lang="pt-BR" dirty="0"/>
          </a:p>
          <a:p>
            <a:r>
              <a:rPr lang="pt-BR" b="1" dirty="0"/>
              <a:t>Ambiente:</a:t>
            </a:r>
            <a:r>
              <a:rPr lang="pt-BR" dirty="0"/>
              <a:t> ruas, estradas, outros veículos, pedestres, clientes.</a:t>
            </a:r>
          </a:p>
          <a:p>
            <a:endParaRPr lang="pt-BR" dirty="0"/>
          </a:p>
          <a:p>
            <a:r>
              <a:rPr lang="pt-BR" b="1" dirty="0"/>
              <a:t>Atuadores: </a:t>
            </a:r>
            <a:r>
              <a:rPr lang="pt-BR" dirty="0"/>
              <a:t>direção, acelerador, freio, embreagem, marcha, seta, buzina.</a:t>
            </a:r>
          </a:p>
          <a:p>
            <a:endParaRPr lang="pt-BR" dirty="0"/>
          </a:p>
          <a:p>
            <a:r>
              <a:rPr lang="pt-BR" b="1" dirty="0"/>
              <a:t>Sensores: </a:t>
            </a:r>
            <a:r>
              <a:rPr lang="pt-BR" dirty="0"/>
              <a:t>câmera, sonar, velocímetro, GPS, acelerômetro, sensores do motor, teclado ou microfone</a:t>
            </a:r>
            <a:r>
              <a:rPr lang="pt-B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16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Exemplo</a:t>
            </a:r>
            <a:r>
              <a:rPr lang="en-US" dirty="0"/>
              <a:t> - </a:t>
            </a:r>
            <a:r>
              <a:rPr lang="pt-BR" dirty="0"/>
              <a:t>Sistema de Diagnóstico Médico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Medida de desempenho: </a:t>
            </a:r>
            <a:r>
              <a:rPr lang="pt-BR" dirty="0"/>
              <a:t>paciente saudável, minimizar custos, processos judiciais.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b="1" dirty="0"/>
              <a:t>Ambiente:</a:t>
            </a:r>
            <a:r>
              <a:rPr lang="pt-BR" dirty="0"/>
              <a:t> paciente, hospital, equipe.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b="1" dirty="0"/>
              <a:t>Atuadores: </a:t>
            </a:r>
            <a:r>
              <a:rPr lang="pt-BR" dirty="0"/>
              <a:t>exibir perguntas na tela, testes, diagnósticos, tratamentos.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b="1" dirty="0"/>
              <a:t>Sensores: </a:t>
            </a:r>
            <a:r>
              <a:rPr lang="pt-BR" dirty="0"/>
              <a:t>entrada pelo teclado para sintomas, descobertas, respostas do paciente.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92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Exemplo</a:t>
            </a:r>
            <a:r>
              <a:rPr lang="en-US" dirty="0"/>
              <a:t> - </a:t>
            </a:r>
            <a:r>
              <a:rPr lang="pt-BR" dirty="0"/>
              <a:t>Robô de seleção de peças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Medida de desempenho: </a:t>
            </a:r>
            <a:r>
              <a:rPr lang="pt-BR" dirty="0"/>
              <a:t>porcentagem de peças em bandejas corretas.</a:t>
            </a:r>
          </a:p>
          <a:p>
            <a:endParaRPr lang="pt-BR" dirty="0"/>
          </a:p>
          <a:p>
            <a:r>
              <a:rPr lang="pt-BR" b="1" dirty="0"/>
              <a:t>Ambiente: </a:t>
            </a:r>
            <a:r>
              <a:rPr lang="pt-BR" dirty="0"/>
              <a:t>correia transportadora com peças</a:t>
            </a:r>
            <a:r>
              <a:rPr lang="en-US" dirty="0"/>
              <a:t>; </a:t>
            </a:r>
            <a:r>
              <a:rPr lang="pt-BR" dirty="0"/>
              <a:t>bandejas.</a:t>
            </a:r>
          </a:p>
          <a:p>
            <a:endParaRPr lang="pt-BR" dirty="0"/>
          </a:p>
          <a:p>
            <a:r>
              <a:rPr lang="pt-BR" b="1" dirty="0"/>
              <a:t>Atuadores: </a:t>
            </a:r>
            <a:r>
              <a:rPr lang="pt-BR" dirty="0"/>
              <a:t>braço e mão articulados.</a:t>
            </a:r>
          </a:p>
          <a:p>
            <a:endParaRPr lang="pt-BR" dirty="0"/>
          </a:p>
          <a:p>
            <a:r>
              <a:rPr lang="pt-BR" b="1" dirty="0"/>
              <a:t>Sensores: </a:t>
            </a:r>
            <a:r>
              <a:rPr lang="pt-BR" dirty="0"/>
              <a:t>câmera, sensores angulares articulados.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8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do Ambientes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Determinístico:</a:t>
            </a:r>
          </a:p>
          <a:p>
            <a:pPr lvl="1"/>
            <a:r>
              <a:rPr lang="pt-BR" sz="2400" dirty="0"/>
              <a:t>O próximo estado do ambiente é completamente determinado pelo estado atual e pela ação executada pelo agente.</a:t>
            </a:r>
            <a:endParaRPr lang="pt-BR" b="1" dirty="0"/>
          </a:p>
          <a:p>
            <a:endParaRPr lang="pt-BR" sz="2800" b="1" dirty="0"/>
          </a:p>
          <a:p>
            <a:r>
              <a:rPr lang="pt-BR" sz="2800" b="1" dirty="0"/>
              <a:t>Não-Determinístico:</a:t>
            </a:r>
          </a:p>
          <a:p>
            <a:pPr lvl="1"/>
            <a:r>
              <a:rPr lang="pt-BR" sz="2400" dirty="0"/>
              <a:t>O próximo estado do ambiente é desconhecido. Não se tem certeza do que pode acontecer com o ambiente ao executar uma ação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11903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do Ambientes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Estático:</a:t>
            </a:r>
          </a:p>
          <a:p>
            <a:pPr lvl="1"/>
            <a:r>
              <a:rPr lang="pt-BR" sz="2400" dirty="0"/>
              <a:t>O ambiente não muda enquanto o agente pensa</a:t>
            </a:r>
            <a:r>
              <a:rPr lang="pt-BR" sz="2400" dirty="0" smtClean="0"/>
              <a:t>.</a:t>
            </a:r>
            <a:endParaRPr lang="pt-BR" sz="2400" dirty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r>
              <a:rPr lang="pt-BR" sz="2800" b="1" dirty="0"/>
              <a:t>Dinâmico:</a:t>
            </a:r>
          </a:p>
          <a:p>
            <a:pPr lvl="1"/>
            <a:r>
              <a:rPr lang="pt-BR" sz="2400" dirty="0"/>
              <a:t>O ambiente pode mudar enquanto o agente pensa ou está executando uma ação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794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do Ambientes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Discreto:</a:t>
            </a:r>
          </a:p>
          <a:p>
            <a:pPr lvl="1"/>
            <a:r>
              <a:rPr lang="pt-BR" sz="2400" dirty="0"/>
              <a:t>Um número limitado e claramente definido de percepções, ações e estados.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r>
              <a:rPr lang="pt-BR" sz="2800" b="1" dirty="0"/>
              <a:t>Contínuo:</a:t>
            </a:r>
          </a:p>
          <a:p>
            <a:pPr lvl="1"/>
            <a:r>
              <a:rPr lang="pt-BR" sz="2400" dirty="0"/>
              <a:t>Um número possivelmente infinito de percepções, ações e estados.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6639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do Ambientes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Agente Único:</a:t>
            </a:r>
          </a:p>
          <a:p>
            <a:pPr lvl="1"/>
            <a:r>
              <a:rPr lang="pt-BR" sz="2400" dirty="0"/>
              <a:t>Um único agente operando sozinho no ambiente</a:t>
            </a:r>
            <a:r>
              <a:rPr lang="pt-BR" sz="2400" dirty="0" smtClean="0"/>
              <a:t>.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r>
              <a:rPr lang="pt-BR" sz="2800" b="1" dirty="0" err="1" smtClean="0"/>
              <a:t>Multi-Agente</a:t>
            </a:r>
            <a:endParaRPr lang="pt-BR" sz="2800" b="1" dirty="0"/>
          </a:p>
          <a:p>
            <a:pPr lvl="1"/>
            <a:r>
              <a:rPr lang="pt-BR" sz="2400" dirty="0"/>
              <a:t>Vários agentes interagindo </a:t>
            </a:r>
            <a:r>
              <a:rPr lang="pt-BR" sz="2400" dirty="0" smtClean="0"/>
              <a:t>no ambiente</a:t>
            </a:r>
            <a:r>
              <a:rPr lang="pt-BR" sz="2400" dirty="0"/>
              <a:t>.</a:t>
            </a:r>
          </a:p>
          <a:p>
            <a:pPr lvl="1"/>
            <a:r>
              <a:rPr lang="pt-BR" sz="2400" dirty="0" err="1"/>
              <a:t>Multi-agente</a:t>
            </a:r>
            <a:r>
              <a:rPr lang="pt-BR" sz="2400" dirty="0"/>
              <a:t> cooperativo</a:t>
            </a:r>
          </a:p>
          <a:p>
            <a:pPr lvl="1"/>
            <a:r>
              <a:rPr lang="pt-BR" sz="2400" dirty="0" err="1"/>
              <a:t>Multi-agente</a:t>
            </a:r>
            <a:r>
              <a:rPr lang="pt-BR" sz="2400" dirty="0"/>
              <a:t> </a:t>
            </a:r>
            <a:r>
              <a:rPr lang="pt-BR" sz="2400" dirty="0" smtClean="0"/>
              <a:t>competitivo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2773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endParaRPr lang="en-US" dirty="0"/>
          </a:p>
        </p:txBody>
      </p:sp>
      <p:graphicFrame>
        <p:nvGraphicFramePr>
          <p:cNvPr id="4" name="Group 1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32323679"/>
              </p:ext>
            </p:extLst>
          </p:nvPr>
        </p:nvGraphicFramePr>
        <p:xfrm>
          <a:off x="395536" y="1898948"/>
          <a:ext cx="8496944" cy="2682087"/>
        </p:xfrm>
        <a:graphic>
          <a:graphicData uri="http://schemas.openxmlformats.org/drawingml/2006/table">
            <a:tbl>
              <a:tblPr/>
              <a:tblGrid>
                <a:gridCol w="3024336"/>
                <a:gridCol w="1152128"/>
                <a:gridCol w="1440160"/>
                <a:gridCol w="1368152"/>
                <a:gridCol w="1512168"/>
              </a:tblGrid>
              <a:tr h="109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Característica do Ambiente / Agente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Xadrez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Taxista Automático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Poker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Diagnostico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Medico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Determinístico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Estático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Discreto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Agente único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711876" y="303195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Sim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11876" y="3436296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Sim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1876" y="3824046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Sim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7904" y="4184086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4049" y="303195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049" y="3436296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13933" y="3837901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04048" y="4207233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44207" y="3036521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44207" y="3440859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Sim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54091" y="3842464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Sim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44206" y="4211796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22243" y="3036521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822243" y="344085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32127" y="3842464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Não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822242" y="4211796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Sim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318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Inteligentes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</a:t>
            </a:r>
            <a:r>
              <a:rPr lang="pt-BR" sz="2400" b="1" dirty="0"/>
              <a:t>agente</a:t>
            </a:r>
            <a:r>
              <a:rPr lang="pt-BR" sz="2400" dirty="0"/>
              <a:t> é algo capaz de perceber seu </a:t>
            </a:r>
            <a:r>
              <a:rPr lang="pt-BR" sz="2400" b="1" dirty="0"/>
              <a:t>ambiente</a:t>
            </a:r>
            <a:r>
              <a:rPr lang="pt-BR" sz="2400" dirty="0"/>
              <a:t> por meio de </a:t>
            </a:r>
            <a:r>
              <a:rPr lang="pt-BR" sz="2400" b="1" dirty="0"/>
              <a:t>sensores</a:t>
            </a:r>
            <a:r>
              <a:rPr lang="pt-BR" sz="2400" dirty="0"/>
              <a:t> e de agir sobre esse ambiente por meio de </a:t>
            </a:r>
            <a:r>
              <a:rPr lang="pt-BR" sz="2400" b="1" dirty="0"/>
              <a:t>atuadores</a:t>
            </a:r>
            <a:r>
              <a:rPr lang="pt-BR" sz="2400" dirty="0"/>
              <a:t>.</a:t>
            </a:r>
            <a:endParaRPr lang="pt-BR" sz="2000" dirty="0"/>
          </a:p>
          <a:p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550294" y="3228687"/>
            <a:ext cx="2871402" cy="2936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+mn-lt"/>
              </a:rPr>
              <a:t>Agente</a:t>
            </a:r>
          </a:p>
          <a:p>
            <a:endParaRPr lang="pt-BR" sz="2400" dirty="0" smtClean="0">
              <a:latin typeface="+mn-lt"/>
            </a:endParaRPr>
          </a:p>
          <a:p>
            <a:endParaRPr lang="pt-BR" sz="2400" dirty="0" smtClean="0">
              <a:latin typeface="+mn-lt"/>
            </a:endParaRPr>
          </a:p>
          <a:p>
            <a:endParaRPr lang="pt-BR" sz="2400" dirty="0" smtClean="0">
              <a:latin typeface="+mn-lt"/>
            </a:endParaRPr>
          </a:p>
          <a:p>
            <a:endParaRPr lang="pt-BR" sz="2400" dirty="0" smtClean="0">
              <a:latin typeface="+mn-lt"/>
            </a:endParaRPr>
          </a:p>
          <a:p>
            <a:endParaRPr lang="pt-BR" sz="2400" dirty="0" smtClean="0">
              <a:latin typeface="+mn-lt"/>
            </a:endParaRPr>
          </a:p>
          <a:p>
            <a:endParaRPr lang="pt-BR" sz="2400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41158" y="3228687"/>
            <a:ext cx="1863290" cy="2858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2400" dirty="0" smtClean="0">
              <a:latin typeface="+mn-lt"/>
            </a:endParaRPr>
          </a:p>
          <a:p>
            <a:endParaRPr lang="pt-BR" sz="2400" dirty="0" smtClean="0">
              <a:latin typeface="+mn-lt"/>
            </a:endParaRPr>
          </a:p>
          <a:p>
            <a:endParaRPr lang="pt-BR" sz="2400" dirty="0" smtClean="0">
              <a:latin typeface="+mn-lt"/>
            </a:endParaRPr>
          </a:p>
          <a:p>
            <a:pPr algn="ctr"/>
            <a:r>
              <a:rPr lang="pt-BR" sz="2400" dirty="0" smtClean="0">
                <a:latin typeface="+mn-lt"/>
              </a:rPr>
              <a:t>Ambiente</a:t>
            </a:r>
          </a:p>
          <a:p>
            <a:endParaRPr lang="pt-BR" sz="2400" dirty="0" smtClean="0">
              <a:latin typeface="+mn-lt"/>
            </a:endParaRPr>
          </a:p>
          <a:p>
            <a:endParaRPr lang="pt-BR" sz="2400" dirty="0" smtClean="0">
              <a:latin typeface="+mn-lt"/>
            </a:endParaRPr>
          </a:p>
          <a:p>
            <a:endParaRPr lang="pt-BR" sz="2400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7963" y="3964069"/>
            <a:ext cx="576064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+mn-lt"/>
            </a:endParaRPr>
          </a:p>
          <a:p>
            <a:pPr algn="ctr"/>
            <a:r>
              <a:rPr lang="pt-BR" sz="3200" b="1" dirty="0" smtClean="0">
                <a:latin typeface="+mn-lt"/>
              </a:rPr>
              <a:t>?</a:t>
            </a:r>
          </a:p>
          <a:p>
            <a:endParaRPr lang="pt-BR" dirty="0">
              <a:latin typeface="+mn-lt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4876620" y="4166380"/>
            <a:ext cx="1872208" cy="3306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09040" y="3983461"/>
            <a:ext cx="9509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sensores</a:t>
            </a:r>
            <a:endParaRPr lang="pt-BR" sz="1400" dirty="0">
              <a:latin typeface="+mn-lt"/>
            </a:endParaRP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 bwMode="auto">
          <a:xfrm>
            <a:off x="2274027" y="4118424"/>
            <a:ext cx="1635013" cy="18926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909040" y="4783865"/>
            <a:ext cx="9509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atuadores</a:t>
            </a:r>
            <a:endParaRPr lang="pt-BR" sz="1400" dirty="0">
              <a:latin typeface="+mn-lt"/>
            </a:endParaRPr>
          </a:p>
        </p:txBody>
      </p:sp>
      <p:cxnSp>
        <p:nvCxnSpPr>
          <p:cNvPr id="55" name="Straight Arrow Connector 54"/>
          <p:cNvCxnSpPr>
            <a:endCxn id="54" idx="1"/>
          </p:cNvCxnSpPr>
          <p:nvPr/>
        </p:nvCxnSpPr>
        <p:spPr bwMode="auto">
          <a:xfrm>
            <a:off x="2274027" y="4909775"/>
            <a:ext cx="1635013" cy="27979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V="1">
            <a:off x="4860032" y="4956879"/>
            <a:ext cx="1872208" cy="3306"/>
          </a:xfrm>
          <a:prstGeom prst="straightConnector1">
            <a:avLst/>
          </a:prstGeom>
          <a:solidFill>
            <a:schemeClr val="hlink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436096" y="3884524"/>
            <a:ext cx="1152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percepções</a:t>
            </a:r>
            <a:endParaRPr lang="pt-BR" sz="1400" dirty="0"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64088" y="4667559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ações</a:t>
            </a:r>
            <a:endParaRPr lang="pt-BR" sz="14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94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Agentes reativos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Principais tipos </a:t>
            </a:r>
            <a:r>
              <a:rPr lang="pt-BR" sz="2400" b="1" dirty="0"/>
              <a:t>de agentes:</a:t>
            </a:r>
          </a:p>
          <a:p>
            <a:pPr lvl="1"/>
            <a:endParaRPr lang="pt-BR" sz="2400" dirty="0"/>
          </a:p>
          <a:p>
            <a:pPr lvl="1"/>
            <a:r>
              <a:rPr lang="pt-BR" sz="2200" dirty="0"/>
              <a:t>Agentes reativos simples.</a:t>
            </a:r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Agentes reativos baseados em modelos.</a:t>
            </a:r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Agentes baseados em objetivos.</a:t>
            </a:r>
          </a:p>
          <a:p>
            <a:pPr lvl="1">
              <a:buNone/>
            </a:pPr>
            <a:endParaRPr lang="pt-BR" sz="2200" dirty="0"/>
          </a:p>
          <a:p>
            <a:pPr lvl="1"/>
            <a:r>
              <a:rPr lang="pt-BR" sz="2200" dirty="0"/>
              <a:t>Agentes com aprendizagem</a:t>
            </a:r>
            <a:r>
              <a:rPr lang="pt-BR" sz="2200" dirty="0" smtClean="0"/>
              <a:t>.</a:t>
            </a:r>
            <a:endParaRPr lang="pt-BR" sz="2200" dirty="0"/>
          </a:p>
        </p:txBody>
      </p:sp>
    </p:spTree>
    <p:extLst>
      <p:ext uri="{BB962C8B-B14F-4D97-AF65-F5344CB8AC3E}">
        <p14:creationId xmlns="" xmlns:p14="http://schemas.microsoft.com/office/powerpoint/2010/main" val="2524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 Reativo Simples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/>
              <a:t>Agentes reativos selecionam ações com base somente na percepção atual.</a:t>
            </a:r>
          </a:p>
          <a:p>
            <a:pPr lvl="1"/>
            <a:endParaRPr lang="pt-BR" sz="1800" dirty="0"/>
          </a:p>
          <a:p>
            <a:pPr lvl="1"/>
            <a:r>
              <a:rPr lang="pt-BR" sz="1800" b="1" dirty="0"/>
              <a:t>Exemplo: </a:t>
            </a:r>
            <a:r>
              <a:rPr lang="pt-BR" sz="1800" dirty="0"/>
              <a:t>agente aspirador de pó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Função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AGENTE-ASPIRADOR-REATIVO ([posição, estado]) </a:t>
            </a: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ação</a:t>
            </a:r>
          </a:p>
          <a:p>
            <a:pPr marL="0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marL="400050" lvl="1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estado = sujo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então </a:t>
            </a:r>
          </a:p>
          <a:p>
            <a:pPr marL="400050" lvl="1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aspirar</a:t>
            </a:r>
          </a:p>
          <a:p>
            <a:pPr marL="400050" lvl="1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senão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posição = A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então </a:t>
            </a:r>
          </a:p>
          <a:p>
            <a:pPr marL="400050" lvl="1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direita</a:t>
            </a:r>
          </a:p>
          <a:p>
            <a:pPr marL="400050" lvl="1" indent="0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senão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posição = B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então </a:t>
            </a:r>
          </a:p>
          <a:p>
            <a:pPr marL="400050" lvl="1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esquerda</a:t>
            </a:r>
          </a:p>
          <a:p>
            <a:pPr marL="0" indent="0"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Fim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86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 Reativo Simples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07" y="1628800"/>
            <a:ext cx="6246440" cy="46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587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Agentes Reativos Baseados em Modelos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Um agente reativo baseado em modelo pode lidar com </a:t>
            </a:r>
            <a:r>
              <a:rPr lang="pt-BR" sz="2400" b="1" dirty="0"/>
              <a:t>ambientes parcialmente observáveis</a:t>
            </a:r>
            <a:r>
              <a:rPr lang="pt-BR" sz="2400" dirty="0" smtClean="0"/>
              <a:t>.</a:t>
            </a:r>
            <a:endParaRPr lang="pt-BR" sz="1200" dirty="0"/>
          </a:p>
          <a:p>
            <a:pPr lvl="1"/>
            <a:endParaRPr lang="pt-BR" sz="1600" dirty="0"/>
          </a:p>
          <a:p>
            <a:r>
              <a:rPr lang="pt-BR" sz="2400" dirty="0"/>
              <a:t>O agente deve manter um estado interno que dependa do histórico de percepções e reflita os aspectos não observados no estado atual.</a:t>
            </a:r>
          </a:p>
          <a:p>
            <a:endParaRPr lang="pt-BR" sz="1600" dirty="0"/>
          </a:p>
          <a:p>
            <a:r>
              <a:rPr lang="pt-BR" sz="2400" dirty="0"/>
              <a:t>Agente baseado em modelo é um agente que usa um </a:t>
            </a:r>
            <a:r>
              <a:rPr lang="pt-BR" sz="2400" b="1" dirty="0"/>
              <a:t>modelo de mundo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22236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Agentes Reativos Baseados em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De uma forma mais genérica, podemos definir o comportamento de um agente reativo </a:t>
            </a:r>
            <a:r>
              <a:rPr lang="pt-BR" sz="2000" dirty="0" smtClean="0"/>
              <a:t>baseado em modelo da </a:t>
            </a:r>
            <a:r>
              <a:rPr lang="pt-BR" sz="2000" dirty="0"/>
              <a:t>seguinte forma:</a:t>
            </a:r>
          </a:p>
          <a:p>
            <a:endParaRPr lang="pt-BR" sz="2000" dirty="0"/>
          </a:p>
        </p:txBody>
      </p:sp>
      <p:sp>
        <p:nvSpPr>
          <p:cNvPr id="4" name="Rectangle 3"/>
          <p:cNvSpPr/>
          <p:nvPr/>
        </p:nvSpPr>
        <p:spPr>
          <a:xfrm>
            <a:off x="395536" y="2726918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REFLEX-AGENT-WITH-STATE(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 action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static: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state,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description of the current world state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rules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set of condition-action rules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action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most recent action, initially none</a:t>
            </a:r>
          </a:p>
          <a:p>
            <a:endParaRPr lang="pt-BR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←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UPDATE_INPUT(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state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action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percept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←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RULE_MATCH(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state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rules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←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RULE_ACTION(</a:t>
            </a:r>
            <a:r>
              <a:rPr lang="pt-BR" i="1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action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36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Agentes Reativos Baseados em Modelos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0" y="2019871"/>
            <a:ext cx="8289694" cy="364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901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Baseados em 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b="1" dirty="0"/>
              <a:t>Agentes baseados em objetivos </a:t>
            </a:r>
            <a:r>
              <a:rPr lang="pt-BR" sz="2400" dirty="0"/>
              <a:t>expandem as capacidades dos agentes baseados em modelos através de um “</a:t>
            </a:r>
            <a:r>
              <a:rPr lang="pt-BR" sz="2400" b="1" dirty="0"/>
              <a:t>objetivo</a:t>
            </a:r>
            <a:r>
              <a:rPr lang="pt-BR" sz="2400" dirty="0"/>
              <a:t>”. </a:t>
            </a:r>
          </a:p>
          <a:p>
            <a:endParaRPr lang="pt-PT" sz="2400" dirty="0"/>
          </a:p>
          <a:p>
            <a:r>
              <a:rPr lang="pt-BR" sz="2400" dirty="0"/>
              <a:t>O objetivos descreve situações desejáveis. </a:t>
            </a:r>
          </a:p>
          <a:p>
            <a:pPr lvl="1"/>
            <a:r>
              <a:rPr lang="pt-BR" sz="2000" b="1" dirty="0"/>
              <a:t>Exemplo: </a:t>
            </a:r>
            <a:r>
              <a:rPr lang="pt-BR" sz="2000" dirty="0"/>
              <a:t>estar no destino</a:t>
            </a:r>
          </a:p>
          <a:p>
            <a:pPr lvl="1"/>
            <a:endParaRPr lang="pt-BR" sz="2000" dirty="0"/>
          </a:p>
          <a:p>
            <a:r>
              <a:rPr lang="pt-BR" sz="2400" dirty="0"/>
              <a:t>A seleção da ação baseada em objetivo pode ser:</a:t>
            </a:r>
          </a:p>
          <a:p>
            <a:pPr lvl="1"/>
            <a:r>
              <a:rPr lang="pt-BR" sz="2000" b="1" dirty="0"/>
              <a:t>Direta: </a:t>
            </a:r>
            <a:r>
              <a:rPr lang="pt-BR" sz="2000" dirty="0"/>
              <a:t>quando o resultado de uma única ação atinge o objetivo.</a:t>
            </a:r>
          </a:p>
          <a:p>
            <a:pPr lvl="1"/>
            <a:r>
              <a:rPr lang="pt-BR" sz="2000" b="1" dirty="0"/>
              <a:t>Mais complexa: </a:t>
            </a:r>
            <a:r>
              <a:rPr lang="pt-BR" sz="2000" dirty="0"/>
              <a:t>quando será necessário longas sequências de ações para atingir o objetivo</a:t>
            </a:r>
            <a:r>
              <a:rPr lang="pt-BR" sz="2000" dirty="0" smtClean="0"/>
              <a:t>.</a:t>
            </a:r>
            <a:endParaRPr lang="pt-PT" sz="2000" dirty="0"/>
          </a:p>
        </p:txBody>
      </p:sp>
    </p:spTree>
    <p:extLst>
      <p:ext uri="{BB962C8B-B14F-4D97-AF65-F5344CB8AC3E}">
        <p14:creationId xmlns="" xmlns:p14="http://schemas.microsoft.com/office/powerpoint/2010/main" val="34737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Baseados em 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Para encontrar sequências de ações que alcançam os objetivos são utilizados algoritmos de </a:t>
            </a:r>
            <a:r>
              <a:rPr lang="pt-BR" sz="2400" b="1" dirty="0"/>
              <a:t>Busca </a:t>
            </a:r>
            <a:r>
              <a:rPr lang="pt-BR" sz="2400" dirty="0"/>
              <a:t>e</a:t>
            </a:r>
            <a:r>
              <a:rPr lang="pt-BR" sz="2400" b="1" dirty="0"/>
              <a:t> Planejamento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A tomada de decisão envolve a </a:t>
            </a:r>
            <a:r>
              <a:rPr lang="pt-BR" sz="2400" b="1" dirty="0"/>
              <a:t>consideração do futuro</a:t>
            </a:r>
            <a:r>
              <a:rPr lang="pt-BR" sz="2400" dirty="0"/>
              <a:t>, o que não acontece com o uso de regras de condição-ação.</a:t>
            </a:r>
          </a:p>
          <a:p>
            <a:endParaRPr lang="pt-BR" sz="2400" dirty="0"/>
          </a:p>
          <a:p>
            <a:pPr lvl="1"/>
            <a:r>
              <a:rPr lang="pt-BR" sz="2000" dirty="0"/>
              <a:t>“O que acontecerá se eu fizer isso ou aquilo?”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“O quanto isso me ajudará a atingir o objetivo</a:t>
            </a:r>
            <a:r>
              <a:rPr lang="pt-BR" sz="2000" dirty="0" smtClean="0"/>
              <a:t>?”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3784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Baseados em Objetivos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83376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979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com Aprendizagem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Agentes com aprendizado </a:t>
            </a:r>
            <a:r>
              <a:rPr lang="pt-BR" sz="2800" dirty="0"/>
              <a:t>podem atuar em ambientes totalmente desconhecidos e se tornar mais eficientes do que o seu conhecimento inicial poderia permitir.</a:t>
            </a:r>
          </a:p>
          <a:p>
            <a:endParaRPr lang="pt-BR" sz="2800" dirty="0"/>
          </a:p>
          <a:p>
            <a:r>
              <a:rPr lang="pt-BR" sz="2800" dirty="0"/>
              <a:t>Em agentes sem aprendizagem, tudo o que o agente sabe foi colocado nele pelo projetista.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749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b="1" dirty="0"/>
              <a:t>Agente humano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Sensores: Olhos, ouvidos e outros órgãos.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Atuadores: Mãos, pernas, boca e outras partes do corpo. </a:t>
            </a:r>
          </a:p>
          <a:p>
            <a:pPr lvl="1">
              <a:lnSpc>
                <a:spcPct val="90000"/>
              </a:lnSpc>
            </a:pPr>
            <a:endParaRPr lang="pt-BR" sz="2000" dirty="0"/>
          </a:p>
          <a:p>
            <a:pPr>
              <a:lnSpc>
                <a:spcPct val="90000"/>
              </a:lnSpc>
            </a:pPr>
            <a:r>
              <a:rPr lang="pt-BR" sz="2400" b="1" dirty="0"/>
              <a:t>Agente robótico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Sensores: câmeras e outros sensores.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Atuadores: vários motores.</a:t>
            </a:r>
          </a:p>
          <a:p>
            <a:pPr lvl="1">
              <a:lnSpc>
                <a:spcPct val="90000"/>
              </a:lnSpc>
            </a:pPr>
            <a:endParaRPr lang="pt-BR" sz="2000" dirty="0"/>
          </a:p>
          <a:p>
            <a:pPr>
              <a:lnSpc>
                <a:spcPct val="90000"/>
              </a:lnSpc>
            </a:pPr>
            <a:r>
              <a:rPr lang="pt-BR" sz="2400" b="1" dirty="0"/>
              <a:t>Agente de software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Sensores: entrada do teclado, conteúdo de arquivos e pacotes vindos da rede.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Atuadores: tela, disco rígido, envio de pacotes pela rede. </a:t>
            </a:r>
          </a:p>
          <a:p>
            <a:endParaRPr lang="pt-BR" sz="28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69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com Aprendizagem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56792"/>
            <a:ext cx="787161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13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Inteligentes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Agentes são diferente de meros programas, pois operam sob controle autônomo, percebem seu ambiente, adaptam-se a mudanças e são capazes de assumir metas.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4959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19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Mapeando Percepções em 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3230" y="1600200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O comportamento de um agente é dado abstratamente pela </a:t>
            </a:r>
            <a:r>
              <a:rPr lang="pt-BR" sz="2400" b="1" dirty="0"/>
              <a:t>função do agente</a:t>
            </a:r>
            <a:r>
              <a:rPr lang="pt-BR" sz="2400" dirty="0"/>
              <a:t>:</a:t>
            </a:r>
          </a:p>
          <a:p>
            <a:pPr>
              <a:lnSpc>
                <a:spcPct val="90000"/>
              </a:lnSpc>
              <a:buNone/>
            </a:pPr>
            <a:endParaRPr lang="pt-BR" sz="1800" dirty="0"/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f = </a:t>
            </a:r>
            <a:r>
              <a:rPr lang="pt-BR" sz="2400" dirty="0" smtClean="0"/>
              <a:t>P 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 A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pt-BR" sz="18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pt-BR" sz="2400" dirty="0"/>
              <a:t>	onde é a </a:t>
            </a:r>
            <a:r>
              <a:rPr lang="pt-BR" sz="2400" b="1" dirty="0" smtClean="0"/>
              <a:t>P</a:t>
            </a:r>
            <a:r>
              <a:rPr lang="pt-BR" sz="2400" dirty="0" smtClean="0"/>
              <a:t> </a:t>
            </a:r>
            <a:r>
              <a:rPr lang="pt-BR" sz="2400" dirty="0"/>
              <a:t>é uma sequência de percepções e </a:t>
            </a:r>
            <a:r>
              <a:rPr lang="pt-BR" sz="2400" b="1" dirty="0"/>
              <a:t>A</a:t>
            </a:r>
            <a:r>
              <a:rPr lang="pt-BR" sz="2400" dirty="0"/>
              <a:t> é uma ação.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b="1" dirty="0"/>
              <a:t>Sequência de percepções: </a:t>
            </a:r>
            <a:r>
              <a:rPr lang="pt-BR" sz="2400" dirty="0"/>
              <a:t>histórico completo de tudo que o agente percebeu.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615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Exemplo: O Mundo do Aspirador de Pó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b="1" dirty="0"/>
              <a:t>Percepções:</a:t>
            </a:r>
            <a:r>
              <a:rPr lang="pt-BR" sz="2400" dirty="0"/>
              <a:t> Local e conteúdo.</a:t>
            </a:r>
          </a:p>
          <a:p>
            <a:pPr lvl="1"/>
            <a:r>
              <a:rPr lang="pt-BR" sz="2000" dirty="0"/>
              <a:t>Exemplo: </a:t>
            </a:r>
            <a:r>
              <a:rPr lang="en-US" sz="2000" dirty="0"/>
              <a:t>[A</a:t>
            </a:r>
            <a:r>
              <a:rPr lang="pt-BR" sz="2000" dirty="0"/>
              <a:t>, sujo]</a:t>
            </a:r>
          </a:p>
          <a:p>
            <a:endParaRPr lang="pt-BR" sz="2400" dirty="0"/>
          </a:p>
          <a:p>
            <a:r>
              <a:rPr lang="pt-BR" sz="2400" b="1" dirty="0"/>
              <a:t>Ações: </a:t>
            </a:r>
            <a:r>
              <a:rPr lang="pt-BR" sz="2400" dirty="0"/>
              <a:t>Esquerda, Direita, Aspirar, </a:t>
            </a:r>
            <a:r>
              <a:rPr lang="pt-BR" sz="2400" dirty="0" err="1"/>
              <a:t>NoOp</a:t>
            </a:r>
            <a:endParaRPr lang="pt-BR" sz="2800" dirty="0"/>
          </a:p>
          <a:p>
            <a:endParaRPr lang="en-US" dirty="0"/>
          </a:p>
        </p:txBody>
      </p:sp>
      <p:pic>
        <p:nvPicPr>
          <p:cNvPr id="4" name="Picture 4" descr="vacuum2-enviro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683" y="3933056"/>
            <a:ext cx="2808461" cy="143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577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O Mundo do Aspirador de Pó</a:t>
            </a:r>
            <a:endParaRPr lang="en-US" dirty="0"/>
          </a:p>
        </p:txBody>
      </p:sp>
      <p:graphicFrame>
        <p:nvGraphicFramePr>
          <p:cNvPr id="4" name="Group 6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2988336"/>
              </p:ext>
            </p:extLst>
          </p:nvPr>
        </p:nvGraphicFramePr>
        <p:xfrm>
          <a:off x="1547813" y="1484313"/>
          <a:ext cx="6264275" cy="4023360"/>
        </p:xfrm>
        <a:graphic>
          <a:graphicData uri="http://schemas.openxmlformats.org/drawingml/2006/table">
            <a:tbl>
              <a:tblPr/>
              <a:tblGrid>
                <a:gridCol w="3587750"/>
                <a:gridCol w="267652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Sequência</a:t>
                      </a: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 de Percepções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Ação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Limpo]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Direita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Sujo]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Aspirar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[B, Limpo]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Esquerda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[B, Sujo]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Aspirar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Limpo]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Limpo]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Direita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Limpo]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Sujo]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Aspirar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...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Limpo]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Limpo]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Limpo]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Direita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Limpo]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Limpo]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[A, Sujo]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Aspirar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...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2680741" y="5661025"/>
            <a:ext cx="46275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latin typeface="+mn-lt"/>
              </a:rPr>
              <a:t>Comportamento do Agente</a:t>
            </a:r>
            <a:r>
              <a:rPr lang="en-US" b="1" dirty="0" smtClean="0">
                <a:latin typeface="+mn-lt"/>
              </a:rPr>
              <a:t>: </a:t>
            </a:r>
            <a:r>
              <a:rPr lang="pt-BR" dirty="0">
                <a:latin typeface="+mn-lt"/>
              </a:rPr>
              <a:t>Se o quadrado atual estiver sujo, então aspirar, caso contrário mover para o outro lado.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49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Medindo o Desempenho </a:t>
            </a:r>
            <a:r>
              <a:rPr lang="pt-BR" dirty="0" smtClean="0"/>
              <a:t>do Agente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O agente deve </a:t>
            </a:r>
            <a:r>
              <a:rPr lang="pt-BR" sz="2800" dirty="0" smtClean="0"/>
              <a:t>sempre executar a </a:t>
            </a:r>
            <a:r>
              <a:rPr lang="pt-BR" sz="2800" dirty="0"/>
              <a:t>ação “</a:t>
            </a:r>
            <a:r>
              <a:rPr lang="pt-BR" sz="2800" b="1" dirty="0"/>
              <a:t>correta</a:t>
            </a:r>
            <a:r>
              <a:rPr lang="pt-BR" sz="2800" dirty="0"/>
              <a:t>” baseado no que ele percebe para ter sucesso.</a:t>
            </a:r>
          </a:p>
          <a:p>
            <a:endParaRPr lang="pt-BR" sz="2800" dirty="0"/>
          </a:p>
          <a:p>
            <a:pPr lvl="1"/>
            <a:r>
              <a:rPr lang="pt-BR" sz="2400" dirty="0"/>
              <a:t>O conceito de sucesso do agente depende uma </a:t>
            </a:r>
            <a:r>
              <a:rPr lang="pt-BR" sz="2400" b="1" dirty="0"/>
              <a:t>medida de desempenho</a:t>
            </a:r>
            <a:r>
              <a:rPr lang="pt-BR" sz="2400" dirty="0"/>
              <a:t> objetiva.</a:t>
            </a:r>
          </a:p>
          <a:p>
            <a:pPr lvl="2"/>
            <a:endParaRPr lang="pt-BR" sz="2000" dirty="0"/>
          </a:p>
          <a:p>
            <a:pPr lvl="2"/>
            <a:r>
              <a:rPr lang="pt-BR" sz="2000" b="1" dirty="0"/>
              <a:t>Exemplos: </a:t>
            </a:r>
            <a:r>
              <a:rPr lang="pt-BR" sz="2000" dirty="0"/>
              <a:t>quantidade de sujeira aspirada, gasto de energia, gasto de tempo, quantidade de barulho gerado, etc.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A medida de desempenho deve refletir o resultado realmente desejado.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18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Agentes Racionais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b="1" dirty="0"/>
              <a:t>Agente racional: </a:t>
            </a:r>
          </a:p>
          <a:p>
            <a:pPr lvl="1"/>
            <a:r>
              <a:rPr lang="pt-BR" sz="2400" dirty="0"/>
              <a:t>Para cada sequência de percepções possíveis deve-se selecionar uma ação que espera-se que venha a maximizar sua medida de desempenho, dada a evidência fornecida pela sequência de percepções e por qualquer conhecimento interno do agente.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Qual seria a medida de desempenho ideal para o agente aspirador de pó racional?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8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2926</TotalTime>
  <Words>1295</Words>
  <Application>Microsoft Office PowerPoint</Application>
  <PresentationFormat>Apresentação na tela (4:3)</PresentationFormat>
  <Paragraphs>251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Mediano</vt:lpstr>
      <vt:lpstr>Introdução à inteligência artificial</vt:lpstr>
      <vt:lpstr>Agentes Inteligentes</vt:lpstr>
      <vt:lpstr>Exemplos</vt:lpstr>
      <vt:lpstr>Agentes Inteligentes</vt:lpstr>
      <vt:lpstr>Mapeando Percepções em Ações</vt:lpstr>
      <vt:lpstr>Exemplo: O Mundo do Aspirador de Pó</vt:lpstr>
      <vt:lpstr>Exemplo: O Mundo do Aspirador de Pó</vt:lpstr>
      <vt:lpstr>Medindo o Desempenho do Agente</vt:lpstr>
      <vt:lpstr>Agentes Racionais</vt:lpstr>
      <vt:lpstr>Agentes Racionais</vt:lpstr>
      <vt:lpstr>Modelagem de um Agente</vt:lpstr>
      <vt:lpstr>Exemplo - Motorista de Táxi Automatizado</vt:lpstr>
      <vt:lpstr>Exemplo - Sistema de Diagnóstico Médico </vt:lpstr>
      <vt:lpstr>Exemplo - Robô de seleção de peças </vt:lpstr>
      <vt:lpstr>Propriedades do Ambientes</vt:lpstr>
      <vt:lpstr>Propriedades do Ambientes</vt:lpstr>
      <vt:lpstr>Propriedades do Ambientes</vt:lpstr>
      <vt:lpstr>Propriedades do Ambientes</vt:lpstr>
      <vt:lpstr>Exemplos</vt:lpstr>
      <vt:lpstr>Agentes reativos</vt:lpstr>
      <vt:lpstr>Agente Reativo Simples</vt:lpstr>
      <vt:lpstr>Agente Reativo Simples</vt:lpstr>
      <vt:lpstr>Agentes Reativos Baseados em Modelos</vt:lpstr>
      <vt:lpstr>Agentes Reativos Baseados em Modelos</vt:lpstr>
      <vt:lpstr>Agentes Reativos Baseados em Modelos</vt:lpstr>
      <vt:lpstr>Agentes Baseados em Objetivos</vt:lpstr>
      <vt:lpstr>Agentes Baseados em Objetivos</vt:lpstr>
      <vt:lpstr>Agentes Baseados em Objetivos</vt:lpstr>
      <vt:lpstr>Agentes com Aprendizagem</vt:lpstr>
      <vt:lpstr>Agentes com Aprendizagem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Inteligentes</dc:title>
  <dc:creator>Edirlei Soares de Lima</dc:creator>
  <cp:lastModifiedBy>Dell</cp:lastModifiedBy>
  <cp:revision>241</cp:revision>
  <cp:lastPrinted>2011-10-02T19:34:20Z</cp:lastPrinted>
  <dcterms:created xsi:type="dcterms:W3CDTF">2011-09-17T12:50:29Z</dcterms:created>
  <dcterms:modified xsi:type="dcterms:W3CDTF">2015-08-22T00:05:25Z</dcterms:modified>
</cp:coreProperties>
</file>