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 Explicar el modelo lineal gener</a:t>
            </a:r>
            <a:endParaRPr/>
          </a:p>
          <a:p>
            <a:pPr indent="0" lvl="0" marL="0" rtl="0" algn="l">
              <a:spcBef>
                <a:spcPts val="0"/>
              </a:spcBef>
              <a:spcAft>
                <a:spcPts val="0"/>
              </a:spcAft>
              <a:buNone/>
            </a:pPr>
            <a:r>
              <a:rPr lang="es"/>
              <a:t>alizado con la distribución Beta y aplicarlo en el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84862813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8486281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La distribución beta permite visualizar la probabilidad de que ocurra un evento dado un número de éxitos alpha y fracasos beta.</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Esto es nos devuelve la probabilidad de que la probabilidad verdadera del experimento sea un valores especifico.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por ejemplo si queremos calcular la prob de que la verdadera prob. del experimento sea 0.9 o mayor, tenemos que calcular este area de la curva. hacemos 1 - beta (0.9) y nos da.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4517b88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84517b88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84517b88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84517b88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Vamos a hacer una simluación donde se va a tomar una variable aleatoria con un dominio de 0 100, con muuestras distribuidas de forma aleatoria</a:t>
            </a:r>
            <a:endParaRPr/>
          </a:p>
          <a:p>
            <a:pPr indent="0" lvl="0" marL="0" rtl="0" algn="l">
              <a:spcBef>
                <a:spcPts val="0"/>
              </a:spcBef>
              <a:spcAft>
                <a:spcPts val="0"/>
              </a:spcAft>
              <a:buNone/>
            </a:pPr>
            <a:r>
              <a:rPr lang="es"/>
              <a:t>genero 10000 mil de estos experimentos donde tengo 10 chances y la probabilidad es en funcion de X. tiene una ordenada en 0.5 y aumenta en función de X</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84517b88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84517b88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Generamos el modelo lineal generalizado con una distribución Beta. Donde se ve que la fduncion de link es una logistica tanto para la media como para el desvio, auntuqe ahora solo estamos calculando la media y la función que proponemos es una lineal.</a:t>
            </a:r>
            <a:endParaRPr/>
          </a:p>
          <a:p>
            <a:pPr indent="0" lvl="0" marL="0" rtl="0" algn="l">
              <a:spcBef>
                <a:spcPts val="0"/>
              </a:spcBef>
              <a:spcAft>
                <a:spcPts val="0"/>
              </a:spcAft>
              <a:buNone/>
            </a:pPr>
            <a:r>
              <a:rPr lang="es"/>
              <a:t>Podemos observar en el resultado que devulve una función Beta para cada valor de X.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84517b88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84517b88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8486281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8486281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8486281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8486281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84517b88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84517b88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84517b88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84517b88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84517b88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84517b88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84517b88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84517b88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MODELO LINEAL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Busca encontrar la relacion entre la variable aleatoria predictor X y la variable aleatoria dependiente Y.</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Donde existe una relación lineal más una cantidad de error e que se distribuye de forma normal con esperanza cero y varianza sigma  cuadrado.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Las betas son los parámetros del modelo y son constantes desconocidas.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Por medio minimizar la suma de la diferencia de los cuadrados de las observaciones se obtienen los betas estimados que mejor se adaptan a los datos.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84517b88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84517b88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1 la distribución de la normal de la variable respuesta es reemplaza por un familia de distribuciones exponenciales.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2 se utiliza una función link para modelar la relación entre la esperanza de y y las variables explicativas. Por ejemplo se suele utilizar una función logistica cuando el dominio de la Y es 0 a 1 y logaritmo cuando es de 0 a +inf.</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3 - para encontrar la máxima verosimilitud de los parámetros beta se usa un algoritmo de mínimos cuadrados ponderados iterativamente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Gamlss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Este modelo se puede </a:t>
            </a:r>
            <a:r>
              <a:rPr lang="es">
                <a:solidFill>
                  <a:schemeClr val="dk1"/>
                </a:solidFill>
              </a:rPr>
              <a:t>extender</a:t>
            </a:r>
            <a:r>
              <a:rPr lang="es">
                <a:solidFill>
                  <a:schemeClr val="dk1"/>
                </a:solidFill>
              </a:rPr>
              <a:t> a una </a:t>
            </a:r>
            <a:r>
              <a:rPr lang="es">
                <a:solidFill>
                  <a:schemeClr val="dk1"/>
                </a:solidFill>
              </a:rPr>
              <a:t>distribución</a:t>
            </a:r>
            <a:r>
              <a:rPr lang="es">
                <a:solidFill>
                  <a:schemeClr val="dk1"/>
                </a:solidFill>
              </a:rPr>
              <a:t> de cuatro </a:t>
            </a:r>
            <a:r>
              <a:rPr lang="es">
                <a:solidFill>
                  <a:schemeClr val="dk1"/>
                </a:solidFill>
              </a:rPr>
              <a:t>parámetros</a:t>
            </a:r>
            <a:r>
              <a:rPr lang="es">
                <a:solidFill>
                  <a:schemeClr val="dk1"/>
                </a:solidFill>
              </a:rPr>
              <a:t> donde nu y tao son </a:t>
            </a:r>
            <a:r>
              <a:rPr lang="es">
                <a:solidFill>
                  <a:schemeClr val="dk1"/>
                </a:solidFill>
              </a:rPr>
              <a:t>parámetros</a:t>
            </a:r>
            <a:r>
              <a:rPr lang="es">
                <a:solidFill>
                  <a:schemeClr val="dk1"/>
                </a:solidFill>
              </a:rPr>
              <a:t> de forma, relacionados </a:t>
            </a:r>
            <a:r>
              <a:rPr lang="es">
                <a:solidFill>
                  <a:schemeClr val="dk1"/>
                </a:solidFill>
              </a:rPr>
              <a:t>generalmente</a:t>
            </a:r>
            <a:r>
              <a:rPr lang="es">
                <a:solidFill>
                  <a:schemeClr val="dk1"/>
                </a:solidFill>
              </a:rPr>
              <a:t> a la asimetría y la curtosis. Este paquete solo necesita que la distribución sea descripta de forma </a:t>
            </a:r>
            <a:r>
              <a:rPr lang="es">
                <a:solidFill>
                  <a:schemeClr val="dk1"/>
                </a:solidFill>
              </a:rPr>
              <a:t>paramétrica</a:t>
            </a:r>
            <a:r>
              <a:rPr lang="es">
                <a:solidFill>
                  <a:schemeClr val="dk1"/>
                </a:solidFill>
              </a:rPr>
              <a:t>, esto hace que haya más de 100 distribuciónones disponibles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84517b88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84517b88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Se basa en que:</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1 - las observaciones son independientes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2 - la media de la observaicon es un afuncion lineal de ciertas covariables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3 - La varianza es constante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El modelo lineal generalizado difiere en que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2 - la m edia de la observacion esta asociadna con un afuncion lineal de las covariables a traves de una funcion link</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3 - La </a:t>
            </a:r>
            <a:r>
              <a:rPr lang="es">
                <a:solidFill>
                  <a:schemeClr val="dk1"/>
                </a:solidFill>
              </a:rPr>
              <a:t>varianza y los parametros de forma</a:t>
            </a:r>
            <a:r>
              <a:rPr lang="es">
                <a:solidFill>
                  <a:schemeClr val="dk1"/>
                </a:solidFill>
              </a:rPr>
              <a:t> son </a:t>
            </a:r>
            <a:r>
              <a:rPr lang="es">
                <a:solidFill>
                  <a:schemeClr val="dk1"/>
                </a:solidFill>
              </a:rPr>
              <a:t>función</a:t>
            </a:r>
            <a:r>
              <a:rPr lang="es">
                <a:solidFill>
                  <a:schemeClr val="dk1"/>
                </a:solidFill>
              </a:rPr>
              <a:t> de la media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84517b88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84517b88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Esta distribución tiene la caracteristeica que tiene densidad positiva para X en un intervalo de longitud finita. </a:t>
            </a:r>
            <a:endParaRPr>
              <a:solidFill>
                <a:schemeClr val="dk1"/>
              </a:solidFill>
            </a:endParaRPr>
          </a:p>
          <a:p>
            <a:pPr indent="0" lvl="0" marL="0" rtl="0" algn="l">
              <a:spcBef>
                <a:spcPts val="0"/>
              </a:spcBef>
              <a:spcAft>
                <a:spcPts val="0"/>
              </a:spcAft>
              <a:buNone/>
            </a:pPr>
            <a:r>
              <a:rPr lang="es">
                <a:solidFill>
                  <a:schemeClr val="dk1"/>
                </a:solidFill>
              </a:rPr>
              <a:t>tiene dos prametros alha y beta mayores a cero.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La distribución beta se usa para dar la probabilidad de probabilidades. Que esto? lo vamos a ver con un ejempolo</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84517b88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84517b88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Vamos a generar una distribución binomial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mostramos un codigo en r para generar una distribución binmial de 10 chances con un proporcion de 0.9</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84517b88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84517b88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esto quiere decir que si muchas veces hago 10 tiros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Si yo por ejemplo quiero hago una prueba de 10 tiros, obtengo 8 bien y haciendo un test de hipotesis nula es que la probabilidad es 0.9 puedo manternela porque siendo está la posibilidad de obteser 0.8 es bastante alta.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Pero al mismo tiempo si mi hipotesis nula dice que la probabilidad es 0.8 o 0.7 tampoco podría rechazarla por obtener este resultado.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84517b88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84517b88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La distribución beta permite visualizar la probabilidad de que ocurra un evento dado un número de éxitos alpha y fracasos beta.</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Esto es nos devuelve la probabilidad de que la probabilidad verdadera del experimento sea un valores especifico.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por ejemplo si queremos calcular la prob de que la verdadera prob. del experimento sea 0.9 o mayor, tenemos que calcular este area de la curva. hacemos 1 - beta (0.9) y nos da.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3.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8.png"/><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maiconfialho/TPFi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85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GLM Beta </a:t>
            </a:r>
            <a:endParaRPr/>
          </a:p>
          <a:p>
            <a:pPr indent="0" lvl="0" marL="0" rtl="0" algn="l">
              <a:spcBef>
                <a:spcPts val="0"/>
              </a:spcBef>
              <a:spcAft>
                <a:spcPts val="0"/>
              </a:spcAft>
              <a:buNone/>
            </a:pPr>
            <a:r>
              <a:rPr b="0" lang="es" sz="2422"/>
              <a:t>Análisis de la Probabilidad y Factores de Evasión</a:t>
            </a:r>
            <a:endParaRPr b="0" sz="2422"/>
          </a:p>
          <a:p>
            <a:pPr indent="0" lvl="0" marL="0" rtl="0" algn="l">
              <a:spcBef>
                <a:spcPts val="0"/>
              </a:spcBef>
              <a:spcAft>
                <a:spcPts val="0"/>
              </a:spcAft>
              <a:buNone/>
            </a:pPr>
            <a:r>
              <a:rPr b="0" lang="es" sz="2422"/>
              <a:t>Estudiantil basado en el Historial Académico y</a:t>
            </a:r>
            <a:endParaRPr b="0" sz="2422"/>
          </a:p>
          <a:p>
            <a:pPr indent="0" lvl="0" marL="0" rtl="0" algn="l">
              <a:spcBef>
                <a:spcPts val="0"/>
              </a:spcBef>
              <a:spcAft>
                <a:spcPts val="0"/>
              </a:spcAft>
              <a:buNone/>
            </a:pPr>
            <a:r>
              <a:rPr b="0" lang="es" sz="2422"/>
              <a:t>datos de Perfil Educacional y Socioeconómico.</a:t>
            </a:r>
            <a:endParaRPr b="0" sz="2422"/>
          </a:p>
        </p:txBody>
      </p:sp>
      <p:sp>
        <p:nvSpPr>
          <p:cNvPr id="87" name="Google Shape;87;p13"/>
          <p:cNvSpPr txBox="1"/>
          <p:nvPr/>
        </p:nvSpPr>
        <p:spPr>
          <a:xfrm>
            <a:off x="7124700" y="4221500"/>
            <a:ext cx="13641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Elsesser Tomas</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Fialho Maicon</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Distribución Beta</a:t>
            </a:r>
            <a:endParaRPr/>
          </a:p>
          <a:p>
            <a:pPr indent="0" lvl="0" marL="0" rtl="0" algn="l">
              <a:spcBef>
                <a:spcPts val="0"/>
              </a:spcBef>
              <a:spcAft>
                <a:spcPts val="0"/>
              </a:spcAft>
              <a:buNone/>
            </a:pPr>
            <a:r>
              <a:t/>
            </a:r>
            <a:endParaRPr/>
          </a:p>
        </p:txBody>
      </p:sp>
      <p:pic>
        <p:nvPicPr>
          <p:cNvPr id="159" name="Google Shape;159;p22"/>
          <p:cNvPicPr preferRelativeResize="0"/>
          <p:nvPr/>
        </p:nvPicPr>
        <p:blipFill>
          <a:blip r:embed="rId3">
            <a:alphaModFix/>
          </a:blip>
          <a:stretch>
            <a:fillRect/>
          </a:stretch>
        </p:blipFill>
        <p:spPr>
          <a:xfrm>
            <a:off x="122300" y="1853850"/>
            <a:ext cx="3819525" cy="1781175"/>
          </a:xfrm>
          <a:prstGeom prst="rect">
            <a:avLst/>
          </a:prstGeom>
          <a:noFill/>
          <a:ln>
            <a:noFill/>
          </a:ln>
        </p:spPr>
      </p:pic>
      <p:pic>
        <p:nvPicPr>
          <p:cNvPr id="160" name="Google Shape;160;p22"/>
          <p:cNvPicPr preferRelativeResize="0"/>
          <p:nvPr/>
        </p:nvPicPr>
        <p:blipFill>
          <a:blip r:embed="rId4">
            <a:alphaModFix/>
          </a:blip>
          <a:stretch>
            <a:fillRect/>
          </a:stretch>
        </p:blipFill>
        <p:spPr>
          <a:xfrm>
            <a:off x="4094225" y="1603550"/>
            <a:ext cx="4897375" cy="2763723"/>
          </a:xfrm>
          <a:prstGeom prst="rect">
            <a:avLst/>
          </a:prstGeom>
          <a:noFill/>
          <a:ln>
            <a:noFill/>
          </a:ln>
        </p:spPr>
      </p:pic>
      <p:pic>
        <p:nvPicPr>
          <p:cNvPr id="161" name="Google Shape;161;p22"/>
          <p:cNvPicPr preferRelativeResize="0"/>
          <p:nvPr/>
        </p:nvPicPr>
        <p:blipFill>
          <a:blip r:embed="rId5">
            <a:alphaModFix/>
          </a:blip>
          <a:stretch>
            <a:fillRect/>
          </a:stretch>
        </p:blipFill>
        <p:spPr>
          <a:xfrm>
            <a:off x="122300" y="3868175"/>
            <a:ext cx="2543175" cy="92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Lineal </a:t>
            </a:r>
            <a:r>
              <a:rPr lang="es"/>
              <a:t>Generalizado</a:t>
            </a:r>
            <a:r>
              <a:rPr lang="es"/>
              <a:t> - Distribución Beta</a:t>
            </a:r>
            <a:endParaRPr/>
          </a:p>
        </p:txBody>
      </p:sp>
      <p:sp>
        <p:nvSpPr>
          <p:cNvPr id="167" name="Google Shape;16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Utilizamos el modelo lineal generalizado para encontrar los parámetros de la función de beta que tiene una mayor verosimilitud con nuestra muestra.</a:t>
            </a:r>
            <a:endParaRPr/>
          </a:p>
          <a:p>
            <a:pPr indent="-311150" lvl="0" marL="457200" rtl="0" algn="l">
              <a:spcBef>
                <a:spcPts val="0"/>
              </a:spcBef>
              <a:spcAft>
                <a:spcPts val="0"/>
              </a:spcAft>
              <a:buSzPts val="1300"/>
              <a:buChar char="●"/>
            </a:pPr>
            <a:r>
              <a:rPr lang="es"/>
              <a:t>Es útil para calcular probabilidades, donde la variable respuesta toma valores entre 0 y 1.</a:t>
            </a:r>
            <a:endParaRPr/>
          </a:p>
          <a:p>
            <a:pPr indent="-311150" lvl="0" marL="457200" rtl="0" algn="l">
              <a:spcBef>
                <a:spcPts val="0"/>
              </a:spcBef>
              <a:spcAft>
                <a:spcPts val="0"/>
              </a:spcAft>
              <a:buSzPts val="1300"/>
              <a:buChar char="●"/>
            </a:pPr>
            <a:r>
              <a:rPr lang="es"/>
              <a:t>Se suele utilizar como función link la función logística.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Simulación</a:t>
            </a:r>
            <a:endParaRPr/>
          </a:p>
        </p:txBody>
      </p:sp>
      <p:pic>
        <p:nvPicPr>
          <p:cNvPr id="173" name="Google Shape;173;p24"/>
          <p:cNvPicPr preferRelativeResize="0"/>
          <p:nvPr/>
        </p:nvPicPr>
        <p:blipFill>
          <a:blip r:embed="rId3">
            <a:alphaModFix/>
          </a:blip>
          <a:stretch>
            <a:fillRect/>
          </a:stretch>
        </p:blipFill>
        <p:spPr>
          <a:xfrm>
            <a:off x="353775" y="1951325"/>
            <a:ext cx="3305175" cy="1495425"/>
          </a:xfrm>
          <a:prstGeom prst="rect">
            <a:avLst/>
          </a:prstGeom>
          <a:noFill/>
          <a:ln>
            <a:noFill/>
          </a:ln>
        </p:spPr>
      </p:pic>
      <p:pic>
        <p:nvPicPr>
          <p:cNvPr id="174" name="Google Shape;174;p24"/>
          <p:cNvPicPr preferRelativeResize="0"/>
          <p:nvPr/>
        </p:nvPicPr>
        <p:blipFill>
          <a:blip r:embed="rId4">
            <a:alphaModFix/>
          </a:blip>
          <a:stretch>
            <a:fillRect/>
          </a:stretch>
        </p:blipFill>
        <p:spPr>
          <a:xfrm>
            <a:off x="4139025" y="761325"/>
            <a:ext cx="4279125" cy="2233400"/>
          </a:xfrm>
          <a:prstGeom prst="rect">
            <a:avLst/>
          </a:prstGeom>
          <a:noFill/>
          <a:ln>
            <a:noFill/>
          </a:ln>
        </p:spPr>
      </p:pic>
      <p:pic>
        <p:nvPicPr>
          <p:cNvPr id="175" name="Google Shape;175;p24"/>
          <p:cNvPicPr preferRelativeResize="0"/>
          <p:nvPr/>
        </p:nvPicPr>
        <p:blipFill>
          <a:blip r:embed="rId5">
            <a:alphaModFix/>
          </a:blip>
          <a:stretch>
            <a:fillRect/>
          </a:stretch>
        </p:blipFill>
        <p:spPr>
          <a:xfrm>
            <a:off x="4394826" y="2934775"/>
            <a:ext cx="3884725" cy="202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Simulación</a:t>
            </a:r>
            <a:endParaRPr/>
          </a:p>
        </p:txBody>
      </p:sp>
      <p:pic>
        <p:nvPicPr>
          <p:cNvPr id="181" name="Google Shape;181;p25"/>
          <p:cNvPicPr preferRelativeResize="0"/>
          <p:nvPr/>
        </p:nvPicPr>
        <p:blipFill>
          <a:blip r:embed="rId3">
            <a:alphaModFix/>
          </a:blip>
          <a:stretch>
            <a:fillRect/>
          </a:stretch>
        </p:blipFill>
        <p:spPr>
          <a:xfrm>
            <a:off x="424650" y="3367675"/>
            <a:ext cx="1981200" cy="571500"/>
          </a:xfrm>
          <a:prstGeom prst="rect">
            <a:avLst/>
          </a:prstGeom>
          <a:noFill/>
          <a:ln>
            <a:noFill/>
          </a:ln>
        </p:spPr>
      </p:pic>
      <p:pic>
        <p:nvPicPr>
          <p:cNvPr id="182" name="Google Shape;182;p25"/>
          <p:cNvPicPr preferRelativeResize="0"/>
          <p:nvPr/>
        </p:nvPicPr>
        <p:blipFill>
          <a:blip r:embed="rId4">
            <a:alphaModFix/>
          </a:blip>
          <a:stretch>
            <a:fillRect/>
          </a:stretch>
        </p:blipFill>
        <p:spPr>
          <a:xfrm>
            <a:off x="3375600" y="1520000"/>
            <a:ext cx="5519156" cy="2984850"/>
          </a:xfrm>
          <a:prstGeom prst="rect">
            <a:avLst/>
          </a:prstGeom>
          <a:noFill/>
          <a:ln>
            <a:noFill/>
          </a:ln>
        </p:spPr>
      </p:pic>
      <p:pic>
        <p:nvPicPr>
          <p:cNvPr id="183" name="Google Shape;183;p25"/>
          <p:cNvPicPr preferRelativeResize="0"/>
          <p:nvPr/>
        </p:nvPicPr>
        <p:blipFill>
          <a:blip r:embed="rId5">
            <a:alphaModFix/>
          </a:blip>
          <a:stretch>
            <a:fillRect/>
          </a:stretch>
        </p:blipFill>
        <p:spPr>
          <a:xfrm>
            <a:off x="424650" y="1910675"/>
            <a:ext cx="2590800" cy="1400175"/>
          </a:xfrm>
          <a:prstGeom prst="rect">
            <a:avLst/>
          </a:prstGeom>
          <a:noFill/>
          <a:ln>
            <a:noFill/>
          </a:ln>
        </p:spPr>
      </p:pic>
      <p:pic>
        <p:nvPicPr>
          <p:cNvPr id="184" name="Google Shape;184;p25"/>
          <p:cNvPicPr preferRelativeResize="0"/>
          <p:nvPr/>
        </p:nvPicPr>
        <p:blipFill>
          <a:blip r:embed="rId6">
            <a:alphaModFix/>
          </a:blip>
          <a:stretch>
            <a:fillRect/>
          </a:stretch>
        </p:blipFill>
        <p:spPr>
          <a:xfrm>
            <a:off x="424650" y="3996000"/>
            <a:ext cx="5097675" cy="10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729450" y="1318650"/>
            <a:ext cx="7688700" cy="85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 la Probabilidad de Evasión Estudiantil </a:t>
            </a:r>
            <a:endParaRPr/>
          </a:p>
          <a:p>
            <a:pPr indent="0" lvl="0" marL="0" rtl="0" algn="l">
              <a:spcBef>
                <a:spcPts val="0"/>
              </a:spcBef>
              <a:spcAft>
                <a:spcPts val="0"/>
              </a:spcAft>
              <a:buNone/>
            </a:pPr>
            <a:r>
              <a:t/>
            </a:r>
            <a:endParaRPr/>
          </a:p>
        </p:txBody>
      </p:sp>
      <p:sp>
        <p:nvSpPr>
          <p:cNvPr id="190" name="Google Shape;190;p26"/>
          <p:cNvSpPr txBox="1"/>
          <p:nvPr>
            <p:ph idx="1" type="body"/>
          </p:nvPr>
        </p:nvSpPr>
        <p:spPr>
          <a:xfrm>
            <a:off x="727650" y="221582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Archivo con datos históricos de estudiantes universitários.</a:t>
            </a:r>
            <a:endParaRPr/>
          </a:p>
          <a:p>
            <a:pPr indent="0" lvl="0" marL="0" rtl="0" algn="l">
              <a:spcBef>
                <a:spcPts val="1200"/>
              </a:spcBef>
              <a:spcAft>
                <a:spcPts val="0"/>
              </a:spcAft>
              <a:buNone/>
            </a:pPr>
            <a:r>
              <a:rPr lang="es"/>
              <a:t>Estructura de los datos: </a:t>
            </a:r>
            <a:endParaRPr/>
          </a:p>
          <a:p>
            <a:pPr indent="0" lvl="0" marL="0" rtl="0" algn="l">
              <a:spcBef>
                <a:spcPts val="1200"/>
              </a:spcBef>
              <a:spcAft>
                <a:spcPts val="0"/>
              </a:spcAft>
              <a:buNone/>
            </a:pPr>
            <a:r>
              <a:rPr lang="es"/>
              <a:t>285757 Registros</a:t>
            </a:r>
            <a:endParaRPr/>
          </a:p>
          <a:p>
            <a:pPr indent="0" lvl="0" marL="0" rtl="0" algn="l">
              <a:spcBef>
                <a:spcPts val="1200"/>
              </a:spcBef>
              <a:spcAft>
                <a:spcPts val="0"/>
              </a:spcAft>
              <a:buNone/>
            </a:pPr>
            <a:r>
              <a:rPr lang="es"/>
              <a:t>42 Variables incluyendo la variable con la probabilidad de abandono para cada estudiante.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1" name="Google Shape;191;p26"/>
          <p:cNvSpPr txBox="1"/>
          <p:nvPr>
            <p:ph type="title"/>
          </p:nvPr>
        </p:nvSpPr>
        <p:spPr>
          <a:xfrm>
            <a:off x="729450" y="1813925"/>
            <a:ext cx="5022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740"/>
              <a:t>Estructura de los datos:</a:t>
            </a:r>
            <a:endParaRPr sz="1740"/>
          </a:p>
          <a:p>
            <a:pPr indent="0" lvl="0" marL="0" rtl="0" algn="l">
              <a:spcBef>
                <a:spcPts val="0"/>
              </a:spcBef>
              <a:spcAft>
                <a:spcPts val="0"/>
              </a:spcAft>
              <a:buSzPts val="990"/>
              <a:buNone/>
            </a:pPr>
            <a:r>
              <a:t/>
            </a:r>
            <a:endParaRPr sz="234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729450" y="1318650"/>
            <a:ext cx="7688700" cy="85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 la Probabilidad de Evasión Estudiantil </a:t>
            </a:r>
            <a:endParaRPr/>
          </a:p>
          <a:p>
            <a:pPr indent="0" lvl="0" marL="0" rtl="0" algn="l">
              <a:spcBef>
                <a:spcPts val="0"/>
              </a:spcBef>
              <a:spcAft>
                <a:spcPts val="0"/>
              </a:spcAft>
              <a:buNone/>
            </a:pPr>
            <a:r>
              <a:t/>
            </a:r>
            <a:endParaRPr/>
          </a:p>
        </p:txBody>
      </p:sp>
      <p:sp>
        <p:nvSpPr>
          <p:cNvPr id="197" name="Google Shape;197;p27"/>
          <p:cNvSpPr txBox="1"/>
          <p:nvPr>
            <p:ph idx="1" type="body"/>
          </p:nvPr>
        </p:nvSpPr>
        <p:spPr>
          <a:xfrm>
            <a:off x="727650" y="22158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Datos de 2013 a 2015</a:t>
            </a:r>
            <a:endParaRPr/>
          </a:p>
          <a:p>
            <a:pPr indent="0" lvl="0" marL="0" rtl="0" algn="l">
              <a:spcBef>
                <a:spcPts val="1200"/>
              </a:spcBef>
              <a:spcAft>
                <a:spcPts val="0"/>
              </a:spcAft>
              <a:buNone/>
            </a:pPr>
            <a:r>
              <a:rPr lang="es"/>
              <a:t>Verificación</a:t>
            </a:r>
            <a:r>
              <a:rPr lang="es"/>
              <a:t> de valores faltantes</a:t>
            </a:r>
            <a:endParaRPr/>
          </a:p>
          <a:p>
            <a:pPr indent="0" lvl="0" marL="0" rtl="0" algn="l">
              <a:spcBef>
                <a:spcPts val="1200"/>
              </a:spcBef>
              <a:spcAft>
                <a:spcPts val="0"/>
              </a:spcAft>
              <a:buNone/>
            </a:pPr>
            <a:r>
              <a:rPr lang="es"/>
              <a:t>E</a:t>
            </a:r>
            <a:r>
              <a:rPr lang="es"/>
              <a:t>liminación de datos personales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8" name="Google Shape;198;p27"/>
          <p:cNvSpPr txBox="1"/>
          <p:nvPr>
            <p:ph type="title"/>
          </p:nvPr>
        </p:nvSpPr>
        <p:spPr>
          <a:xfrm>
            <a:off x="729450" y="1813925"/>
            <a:ext cx="5022000" cy="4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740"/>
              <a:t>Preprocesamiento:</a:t>
            </a:r>
            <a:endParaRPr sz="1740"/>
          </a:p>
          <a:p>
            <a:pPr indent="0" lvl="0" marL="0" rtl="0" algn="l">
              <a:spcBef>
                <a:spcPts val="0"/>
              </a:spcBef>
              <a:spcAft>
                <a:spcPts val="0"/>
              </a:spcAft>
              <a:buSzPts val="990"/>
              <a:buNone/>
            </a:pPr>
            <a:r>
              <a:t/>
            </a:r>
            <a:endParaRPr sz="234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729450" y="1318650"/>
            <a:ext cx="7688700" cy="85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de la Probabilidad de Evasión Estudiantil </a:t>
            </a:r>
            <a:endParaRPr/>
          </a:p>
          <a:p>
            <a:pPr indent="0" lvl="0" marL="0" rtl="0" algn="l">
              <a:spcBef>
                <a:spcPts val="0"/>
              </a:spcBef>
              <a:spcAft>
                <a:spcPts val="0"/>
              </a:spcAft>
              <a:buNone/>
            </a:pPr>
            <a:r>
              <a:t/>
            </a:r>
            <a:endParaRPr/>
          </a:p>
        </p:txBody>
      </p:sp>
      <p:sp>
        <p:nvSpPr>
          <p:cNvPr id="204" name="Google Shape;204;p28"/>
          <p:cNvSpPr txBox="1"/>
          <p:nvPr>
            <p:ph idx="1" type="body"/>
          </p:nvPr>
        </p:nvSpPr>
        <p:spPr>
          <a:xfrm>
            <a:off x="727650" y="22158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205" name="Google Shape;205;p28"/>
          <p:cNvSpPr txBox="1"/>
          <p:nvPr>
            <p:ph type="title"/>
          </p:nvPr>
        </p:nvSpPr>
        <p:spPr>
          <a:xfrm>
            <a:off x="729450" y="1813925"/>
            <a:ext cx="5022000" cy="4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740"/>
              <a:t>Práctica</a:t>
            </a:r>
            <a:r>
              <a:rPr lang="es" sz="1740"/>
              <a:t>:</a:t>
            </a:r>
            <a:endParaRPr sz="1740"/>
          </a:p>
          <a:p>
            <a:pPr indent="0" lvl="0" marL="0" rtl="0" algn="l">
              <a:spcBef>
                <a:spcPts val="0"/>
              </a:spcBef>
              <a:spcAft>
                <a:spcPts val="0"/>
              </a:spcAft>
              <a:buSzPts val="990"/>
              <a:buNone/>
            </a:pPr>
            <a:r>
              <a:t/>
            </a:r>
            <a:endParaRPr sz="2340"/>
          </a:p>
        </p:txBody>
      </p:sp>
      <p:pic>
        <p:nvPicPr>
          <p:cNvPr id="206" name="Google Shape;206;p28"/>
          <p:cNvPicPr preferRelativeResize="0"/>
          <p:nvPr/>
        </p:nvPicPr>
        <p:blipFill>
          <a:blip r:embed="rId3">
            <a:alphaModFix/>
          </a:blip>
          <a:stretch>
            <a:fillRect/>
          </a:stretch>
        </p:blipFill>
        <p:spPr>
          <a:xfrm>
            <a:off x="3290463" y="2478575"/>
            <a:ext cx="2428875" cy="188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212" name="Google Shape;212;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Bibliografía</a:t>
            </a:r>
            <a:endParaRPr/>
          </a:p>
        </p:txBody>
      </p:sp>
      <p:sp>
        <p:nvSpPr>
          <p:cNvPr id="218" name="Google Shape;218;p30"/>
          <p:cNvSpPr txBox="1"/>
          <p:nvPr>
            <p:ph idx="1" type="body"/>
          </p:nvPr>
        </p:nvSpPr>
        <p:spPr>
          <a:xfrm>
            <a:off x="470550" y="2060800"/>
            <a:ext cx="80838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Flexible Regression and Smoothing Using GAMLSS in R - Mikis D. Stasinopoulos, Robert A. Rigby</a:t>
            </a:r>
            <a:endParaRPr/>
          </a:p>
          <a:p>
            <a:pPr indent="-311150" lvl="0" marL="457200" rtl="0" algn="l">
              <a:spcBef>
                <a:spcPts val="0"/>
              </a:spcBef>
              <a:spcAft>
                <a:spcPts val="0"/>
              </a:spcAft>
              <a:buSzPts val="1300"/>
              <a:buChar char="●"/>
            </a:pPr>
            <a:r>
              <a:rPr lang="es"/>
              <a:t>Beyond Multiple Linear Regression - Paul Roback, Julie Legler</a:t>
            </a:r>
            <a:endParaRPr/>
          </a:p>
          <a:p>
            <a:pPr indent="-311150" lvl="0" marL="457200" rtl="0" algn="l">
              <a:spcBef>
                <a:spcPts val="0"/>
              </a:spcBef>
              <a:spcAft>
                <a:spcPts val="0"/>
              </a:spcAft>
              <a:buSzPts val="1300"/>
              <a:buChar char="●"/>
            </a:pPr>
            <a:r>
              <a:rPr lang="es"/>
              <a:t>An Introduction to Generalized Linear Models - Annette J. Dobson, Adrian G. Barnett</a:t>
            </a:r>
            <a:endParaRPr/>
          </a:p>
          <a:p>
            <a:pPr indent="-311150" lvl="0" marL="457200" rtl="0" algn="l">
              <a:spcBef>
                <a:spcPts val="0"/>
              </a:spcBef>
              <a:spcAft>
                <a:spcPts val="0"/>
              </a:spcAft>
              <a:buSzPts val="1300"/>
              <a:buChar char="●"/>
            </a:pPr>
            <a:r>
              <a:rPr lang="es"/>
              <a:t>Essential Math for Data Science - Thomas Nield</a:t>
            </a:r>
            <a:endParaRPr/>
          </a:p>
          <a:p>
            <a:pPr indent="-311150" lvl="0" marL="457200" rtl="0" algn="l">
              <a:spcBef>
                <a:spcPts val="0"/>
              </a:spcBef>
              <a:spcAft>
                <a:spcPts val="0"/>
              </a:spcAft>
              <a:buSzPts val="1300"/>
              <a:buChar char="●"/>
            </a:pPr>
            <a:r>
              <a:rPr lang="es"/>
              <a:t>Probability with Applications in Engineering, Science, and Technology - </a:t>
            </a:r>
            <a:r>
              <a:rPr lang="es"/>
              <a:t>M. A. Carlton , J. L. Devore</a:t>
            </a:r>
            <a:endParaRPr/>
          </a:p>
          <a:p>
            <a:pPr indent="-311150" lvl="0" marL="457200" rtl="0" algn="l">
              <a:spcBef>
                <a:spcPts val="0"/>
              </a:spcBef>
              <a:spcAft>
                <a:spcPts val="0"/>
              </a:spcAft>
              <a:buSzPts val="1300"/>
              <a:buChar char="●"/>
            </a:pPr>
            <a:r>
              <a:rPr lang="es" u="sng">
                <a:solidFill>
                  <a:schemeClr val="hlink"/>
                </a:solidFill>
                <a:hlinkClick r:id="rId3"/>
              </a:rPr>
              <a:t>https://github.com/maiconfialho/TPFinal</a:t>
            </a:r>
            <a:endParaRPr/>
          </a:p>
          <a:p>
            <a:pPr indent="-311150" lvl="0" marL="457200" rtl="0" algn="l">
              <a:spcBef>
                <a:spcPts val="0"/>
              </a:spcBef>
              <a:spcAft>
                <a:spcPts val="0"/>
              </a:spcAft>
              <a:buSzPts val="1300"/>
              <a:buChar char="●"/>
            </a:pPr>
            <a:r>
              <a:rPr lang="es"/>
              <a:t>https://drive.google.com/file/d/1eBcEFeT8gk8CTyYMTc4VwmeJg9zBEOLn/view?usp=sharing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Contenido</a:t>
            </a:r>
            <a:endParaRPr/>
          </a:p>
        </p:txBody>
      </p:sp>
      <p:sp>
        <p:nvSpPr>
          <p:cNvPr id="93" name="Google Shape;93;p14"/>
          <p:cNvSpPr txBox="1"/>
          <p:nvPr/>
        </p:nvSpPr>
        <p:spPr>
          <a:xfrm>
            <a:off x="816300" y="2049775"/>
            <a:ext cx="7511400" cy="26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Explicación </a:t>
            </a:r>
            <a:r>
              <a:rPr lang="es" sz="1300">
                <a:solidFill>
                  <a:schemeClr val="accent1"/>
                </a:solidFill>
                <a:latin typeface="Lato"/>
                <a:ea typeface="Lato"/>
                <a:cs typeface="Lato"/>
                <a:sym typeface="Lato"/>
              </a:rPr>
              <a:t>Teórica</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	Modelo Lineal Generalizado</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	Distribución Beta</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	GLM Beta</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	Simulación</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Ejemplo  - A</a:t>
            </a:r>
            <a:r>
              <a:rPr lang="es" sz="1300">
                <a:solidFill>
                  <a:schemeClr val="accent1"/>
                </a:solidFill>
                <a:latin typeface="Lato"/>
                <a:ea typeface="Lato"/>
                <a:cs typeface="Lato"/>
                <a:sym typeface="Lato"/>
              </a:rPr>
              <a:t>plicación</a:t>
            </a:r>
            <a:r>
              <a:rPr lang="es" sz="1300">
                <a:solidFill>
                  <a:schemeClr val="accent1"/>
                </a:solidFill>
                <a:latin typeface="Lato"/>
                <a:ea typeface="Lato"/>
                <a:cs typeface="Lato"/>
                <a:sym typeface="Lato"/>
              </a:rPr>
              <a:t> </a:t>
            </a:r>
            <a:r>
              <a:rPr lang="es" sz="1300">
                <a:solidFill>
                  <a:schemeClr val="accent1"/>
                </a:solidFill>
                <a:latin typeface="Lato"/>
                <a:ea typeface="Lato"/>
                <a:cs typeface="Lato"/>
                <a:sym typeface="Lato"/>
              </a:rPr>
              <a:t>práctica</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	Explicación rápida sobre la base de datos de estudiantes.</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	Demostración del código R para cargar y explorar la base de datos.</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	</a:t>
            </a:r>
            <a:r>
              <a:rPr lang="es" sz="1300">
                <a:solidFill>
                  <a:schemeClr val="accent1"/>
                </a:solidFill>
                <a:latin typeface="Lato"/>
                <a:ea typeface="Lato"/>
                <a:cs typeface="Lato"/>
                <a:sym typeface="Lato"/>
              </a:rPr>
              <a:t>Aplicación de modelo</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	Visualización de los resultados: Gráficos y estadísticas relevantes.</a:t>
            </a:r>
            <a:endParaRPr sz="1300">
              <a:solidFill>
                <a:schemeClr val="accent1"/>
              </a:solidFill>
              <a:latin typeface="Lato"/>
              <a:ea typeface="Lato"/>
              <a:cs typeface="Lato"/>
              <a:sym typeface="Lato"/>
            </a:endParaRPr>
          </a:p>
          <a:p>
            <a:pPr indent="0" lvl="0" marL="0" rtl="0" algn="l">
              <a:spcBef>
                <a:spcPts val="0"/>
              </a:spcBef>
              <a:spcAft>
                <a:spcPts val="0"/>
              </a:spcAft>
              <a:buNone/>
            </a:pPr>
            <a:r>
              <a:rPr lang="es" sz="1300">
                <a:solidFill>
                  <a:schemeClr val="accent1"/>
                </a:solidFill>
                <a:latin typeface="Lato"/>
                <a:ea typeface="Lato"/>
                <a:cs typeface="Lato"/>
                <a:sym typeface="Lato"/>
              </a:rPr>
              <a:t>	•	Discusión sobre la relación de las variables predictoras con la probabilidad de abandono.</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91350" y="1288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Lineal</a:t>
            </a:r>
            <a:endParaRPr/>
          </a:p>
        </p:txBody>
      </p:sp>
      <p:pic>
        <p:nvPicPr>
          <p:cNvPr id="99" name="Google Shape;99;p15"/>
          <p:cNvPicPr preferRelativeResize="0"/>
          <p:nvPr/>
        </p:nvPicPr>
        <p:blipFill>
          <a:blip r:embed="rId3">
            <a:alphaModFix/>
          </a:blip>
          <a:stretch>
            <a:fillRect/>
          </a:stretch>
        </p:blipFill>
        <p:spPr>
          <a:xfrm>
            <a:off x="286125" y="2042525"/>
            <a:ext cx="3866775" cy="873500"/>
          </a:xfrm>
          <a:prstGeom prst="rect">
            <a:avLst/>
          </a:prstGeom>
          <a:noFill/>
          <a:ln>
            <a:noFill/>
          </a:ln>
        </p:spPr>
      </p:pic>
      <p:pic>
        <p:nvPicPr>
          <p:cNvPr id="100" name="Google Shape;100;p15"/>
          <p:cNvPicPr preferRelativeResize="0"/>
          <p:nvPr/>
        </p:nvPicPr>
        <p:blipFill>
          <a:blip r:embed="rId4">
            <a:alphaModFix/>
          </a:blip>
          <a:stretch>
            <a:fillRect/>
          </a:stretch>
        </p:blipFill>
        <p:spPr>
          <a:xfrm>
            <a:off x="4533900" y="2103500"/>
            <a:ext cx="4572000" cy="751549"/>
          </a:xfrm>
          <a:prstGeom prst="rect">
            <a:avLst/>
          </a:prstGeom>
          <a:noFill/>
          <a:ln>
            <a:noFill/>
          </a:ln>
        </p:spPr>
      </p:pic>
      <p:cxnSp>
        <p:nvCxnSpPr>
          <p:cNvPr id="101" name="Google Shape;101;p15"/>
          <p:cNvCxnSpPr>
            <a:stCxn id="99" idx="3"/>
            <a:endCxn id="100" idx="1"/>
          </p:cNvCxnSpPr>
          <p:nvPr/>
        </p:nvCxnSpPr>
        <p:spPr>
          <a:xfrm>
            <a:off x="4152900" y="2479275"/>
            <a:ext cx="381000" cy="0"/>
          </a:xfrm>
          <a:prstGeom prst="straightConnector1">
            <a:avLst/>
          </a:prstGeom>
          <a:noFill/>
          <a:ln cap="flat" cmpd="sng" w="9525">
            <a:solidFill>
              <a:schemeClr val="dk2"/>
            </a:solidFill>
            <a:prstDash val="solid"/>
            <a:round/>
            <a:headEnd len="med" w="med" type="none"/>
            <a:tailEnd len="med" w="med" type="triangle"/>
          </a:ln>
        </p:spPr>
      </p:cxnSp>
      <p:pic>
        <p:nvPicPr>
          <p:cNvPr id="102" name="Google Shape;102;p15"/>
          <p:cNvPicPr preferRelativeResize="0"/>
          <p:nvPr/>
        </p:nvPicPr>
        <p:blipFill>
          <a:blip r:embed="rId5">
            <a:alphaModFix/>
          </a:blip>
          <a:stretch>
            <a:fillRect/>
          </a:stretch>
        </p:blipFill>
        <p:spPr>
          <a:xfrm>
            <a:off x="221475" y="3168846"/>
            <a:ext cx="3479375" cy="749200"/>
          </a:xfrm>
          <a:prstGeom prst="rect">
            <a:avLst/>
          </a:prstGeom>
          <a:noFill/>
          <a:ln>
            <a:noFill/>
          </a:ln>
        </p:spPr>
      </p:pic>
      <p:pic>
        <p:nvPicPr>
          <p:cNvPr id="103" name="Google Shape;103;p15"/>
          <p:cNvPicPr preferRelativeResize="0"/>
          <p:nvPr/>
        </p:nvPicPr>
        <p:blipFill>
          <a:blip r:embed="rId6">
            <a:alphaModFix/>
          </a:blip>
          <a:stretch>
            <a:fillRect/>
          </a:stretch>
        </p:blipFill>
        <p:spPr>
          <a:xfrm>
            <a:off x="838352" y="3857100"/>
            <a:ext cx="2362025" cy="1086325"/>
          </a:xfrm>
          <a:prstGeom prst="rect">
            <a:avLst/>
          </a:prstGeom>
          <a:noFill/>
          <a:ln>
            <a:noFill/>
          </a:ln>
        </p:spPr>
      </p:pic>
      <p:pic>
        <p:nvPicPr>
          <p:cNvPr id="104" name="Google Shape;104;p15"/>
          <p:cNvPicPr preferRelativeResize="0"/>
          <p:nvPr/>
        </p:nvPicPr>
        <p:blipFill>
          <a:blip r:embed="rId7">
            <a:alphaModFix/>
          </a:blip>
          <a:stretch>
            <a:fillRect/>
          </a:stretch>
        </p:blipFill>
        <p:spPr>
          <a:xfrm>
            <a:off x="4780875" y="3691398"/>
            <a:ext cx="2660043" cy="1086325"/>
          </a:xfrm>
          <a:prstGeom prst="rect">
            <a:avLst/>
          </a:prstGeom>
          <a:noFill/>
          <a:ln>
            <a:noFill/>
          </a:ln>
        </p:spPr>
      </p:pic>
      <p:cxnSp>
        <p:nvCxnSpPr>
          <p:cNvPr id="105" name="Google Shape;105;p15"/>
          <p:cNvCxnSpPr/>
          <p:nvPr/>
        </p:nvCxnSpPr>
        <p:spPr>
          <a:xfrm>
            <a:off x="4069075" y="4132825"/>
            <a:ext cx="381000" cy="0"/>
          </a:xfrm>
          <a:prstGeom prst="straightConnector1">
            <a:avLst/>
          </a:prstGeom>
          <a:noFill/>
          <a:ln cap="flat" cmpd="sng" w="9525">
            <a:solidFill>
              <a:schemeClr val="dk2"/>
            </a:solidFill>
            <a:prstDash val="solid"/>
            <a:round/>
            <a:headEnd len="med" w="med" type="none"/>
            <a:tailEnd len="med" w="med" type="triangle"/>
          </a:ln>
        </p:spPr>
      </p:cxnSp>
      <p:pic>
        <p:nvPicPr>
          <p:cNvPr id="106" name="Google Shape;106;p15"/>
          <p:cNvPicPr preferRelativeResize="0"/>
          <p:nvPr/>
        </p:nvPicPr>
        <p:blipFill>
          <a:blip r:embed="rId8">
            <a:alphaModFix/>
          </a:blip>
          <a:stretch>
            <a:fillRect/>
          </a:stretch>
        </p:blipFill>
        <p:spPr>
          <a:xfrm>
            <a:off x="6215725" y="577800"/>
            <a:ext cx="2459127" cy="177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684250" y="1327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Lineal Generalizado</a:t>
            </a:r>
            <a:endParaRPr b="0"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12" name="Google Shape;112;p16"/>
          <p:cNvPicPr preferRelativeResize="0"/>
          <p:nvPr/>
        </p:nvPicPr>
        <p:blipFill>
          <a:blip r:embed="rId3">
            <a:alphaModFix/>
          </a:blip>
          <a:stretch>
            <a:fillRect/>
          </a:stretch>
        </p:blipFill>
        <p:spPr>
          <a:xfrm>
            <a:off x="747525" y="2010250"/>
            <a:ext cx="5688626" cy="921325"/>
          </a:xfrm>
          <a:prstGeom prst="rect">
            <a:avLst/>
          </a:prstGeom>
          <a:noFill/>
          <a:ln>
            <a:noFill/>
          </a:ln>
        </p:spPr>
      </p:pic>
      <p:pic>
        <p:nvPicPr>
          <p:cNvPr id="113" name="Google Shape;113;p16"/>
          <p:cNvPicPr preferRelativeResize="0"/>
          <p:nvPr/>
        </p:nvPicPr>
        <p:blipFill>
          <a:blip r:embed="rId4">
            <a:alphaModFix/>
          </a:blip>
          <a:stretch>
            <a:fillRect/>
          </a:stretch>
        </p:blipFill>
        <p:spPr>
          <a:xfrm>
            <a:off x="828900" y="3175650"/>
            <a:ext cx="4649075" cy="1709650"/>
          </a:xfrm>
          <a:prstGeom prst="rect">
            <a:avLst/>
          </a:prstGeom>
          <a:noFill/>
          <a:ln>
            <a:noFill/>
          </a:ln>
        </p:spPr>
      </p:pic>
      <p:sp>
        <p:nvSpPr>
          <p:cNvPr id="114" name="Google Shape;114;p16"/>
          <p:cNvSpPr txBox="1"/>
          <p:nvPr/>
        </p:nvSpPr>
        <p:spPr>
          <a:xfrm>
            <a:off x="747525" y="1862875"/>
            <a:ext cx="19887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GLM</a:t>
            </a:r>
            <a:endParaRPr sz="1300">
              <a:solidFill>
                <a:schemeClr val="accent1"/>
              </a:solidFill>
              <a:latin typeface="Lato"/>
              <a:ea typeface="Lato"/>
              <a:cs typeface="Lato"/>
              <a:sym typeface="Lato"/>
            </a:endParaRPr>
          </a:p>
        </p:txBody>
      </p:sp>
      <p:sp>
        <p:nvSpPr>
          <p:cNvPr id="115" name="Google Shape;115;p16"/>
          <p:cNvSpPr txBox="1"/>
          <p:nvPr/>
        </p:nvSpPr>
        <p:spPr>
          <a:xfrm>
            <a:off x="791450" y="2931575"/>
            <a:ext cx="19887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Paquete </a:t>
            </a:r>
            <a:r>
              <a:rPr lang="es" sz="1300">
                <a:solidFill>
                  <a:schemeClr val="accent1"/>
                </a:solidFill>
                <a:latin typeface="Lato"/>
                <a:ea typeface="Lato"/>
                <a:cs typeface="Lato"/>
                <a:sym typeface="Lato"/>
              </a:rPr>
              <a:t>GAMLSS</a:t>
            </a:r>
            <a:endParaRPr sz="1300">
              <a:solidFill>
                <a:schemeClr val="accent1"/>
              </a:solidFill>
              <a:latin typeface="Lato"/>
              <a:ea typeface="Lato"/>
              <a:cs typeface="Lato"/>
              <a:sym typeface="Lato"/>
            </a:endParaRPr>
          </a:p>
        </p:txBody>
      </p:sp>
      <p:pic>
        <p:nvPicPr>
          <p:cNvPr id="116" name="Google Shape;116;p16"/>
          <p:cNvPicPr preferRelativeResize="0"/>
          <p:nvPr/>
        </p:nvPicPr>
        <p:blipFill>
          <a:blip r:embed="rId5">
            <a:alphaModFix/>
          </a:blip>
          <a:stretch>
            <a:fillRect/>
          </a:stretch>
        </p:blipFill>
        <p:spPr>
          <a:xfrm>
            <a:off x="6879650" y="2931575"/>
            <a:ext cx="2087899" cy="2055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Resumiendo</a:t>
            </a:r>
            <a:endParaRPr/>
          </a:p>
        </p:txBody>
      </p:sp>
      <p:sp>
        <p:nvSpPr>
          <p:cNvPr id="122" name="Google Shape;122;p17"/>
          <p:cNvSpPr txBox="1"/>
          <p:nvPr/>
        </p:nvSpPr>
        <p:spPr>
          <a:xfrm>
            <a:off x="822575" y="1816975"/>
            <a:ext cx="20340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Modelo Lineal</a:t>
            </a:r>
            <a:endParaRPr sz="1300">
              <a:solidFill>
                <a:schemeClr val="accent1"/>
              </a:solidFill>
              <a:latin typeface="Lato"/>
              <a:ea typeface="Lato"/>
              <a:cs typeface="Lato"/>
              <a:sym typeface="Lato"/>
            </a:endParaRPr>
          </a:p>
        </p:txBody>
      </p:sp>
      <p:sp>
        <p:nvSpPr>
          <p:cNvPr id="123" name="Google Shape;123;p17"/>
          <p:cNvSpPr txBox="1"/>
          <p:nvPr/>
        </p:nvSpPr>
        <p:spPr>
          <a:xfrm>
            <a:off x="902650" y="3013150"/>
            <a:ext cx="23154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Modelo Lineal Generalizado</a:t>
            </a:r>
            <a:endParaRPr sz="1300">
              <a:solidFill>
                <a:schemeClr val="accent1"/>
              </a:solidFill>
              <a:latin typeface="Lato"/>
              <a:ea typeface="Lato"/>
              <a:cs typeface="Lato"/>
              <a:sym typeface="Lato"/>
            </a:endParaRPr>
          </a:p>
        </p:txBody>
      </p:sp>
      <p:pic>
        <p:nvPicPr>
          <p:cNvPr id="124" name="Google Shape;124;p17"/>
          <p:cNvPicPr preferRelativeResize="0"/>
          <p:nvPr/>
        </p:nvPicPr>
        <p:blipFill>
          <a:blip r:embed="rId3">
            <a:alphaModFix/>
          </a:blip>
          <a:stretch>
            <a:fillRect/>
          </a:stretch>
        </p:blipFill>
        <p:spPr>
          <a:xfrm>
            <a:off x="1125850" y="2214550"/>
            <a:ext cx="4858325" cy="798600"/>
          </a:xfrm>
          <a:prstGeom prst="rect">
            <a:avLst/>
          </a:prstGeom>
          <a:noFill/>
          <a:ln>
            <a:noFill/>
          </a:ln>
        </p:spPr>
      </p:pic>
      <p:pic>
        <p:nvPicPr>
          <p:cNvPr id="125" name="Google Shape;125;p17"/>
          <p:cNvPicPr preferRelativeResize="0"/>
          <p:nvPr/>
        </p:nvPicPr>
        <p:blipFill>
          <a:blip r:embed="rId4">
            <a:alphaModFix/>
          </a:blip>
          <a:stretch>
            <a:fillRect/>
          </a:stretch>
        </p:blipFill>
        <p:spPr>
          <a:xfrm>
            <a:off x="1189125" y="3432550"/>
            <a:ext cx="4189424" cy="154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Distribución Beta</a:t>
            </a:r>
            <a:endParaRPr/>
          </a:p>
          <a:p>
            <a:pPr indent="0" lvl="0" marL="0" rtl="0" algn="l">
              <a:spcBef>
                <a:spcPts val="0"/>
              </a:spcBef>
              <a:spcAft>
                <a:spcPts val="0"/>
              </a:spcAft>
              <a:buNone/>
            </a:pPr>
            <a:r>
              <a:t/>
            </a:r>
            <a:endParaRPr/>
          </a:p>
        </p:txBody>
      </p:sp>
      <p:pic>
        <p:nvPicPr>
          <p:cNvPr id="131" name="Google Shape;131;p18"/>
          <p:cNvPicPr preferRelativeResize="0"/>
          <p:nvPr/>
        </p:nvPicPr>
        <p:blipFill>
          <a:blip r:embed="rId3">
            <a:alphaModFix/>
          </a:blip>
          <a:stretch>
            <a:fillRect/>
          </a:stretch>
        </p:blipFill>
        <p:spPr>
          <a:xfrm>
            <a:off x="441700" y="3587400"/>
            <a:ext cx="5750399" cy="809525"/>
          </a:xfrm>
          <a:prstGeom prst="rect">
            <a:avLst/>
          </a:prstGeom>
          <a:noFill/>
          <a:ln>
            <a:noFill/>
          </a:ln>
        </p:spPr>
      </p:pic>
      <p:pic>
        <p:nvPicPr>
          <p:cNvPr id="132" name="Google Shape;132;p18"/>
          <p:cNvPicPr preferRelativeResize="0"/>
          <p:nvPr/>
        </p:nvPicPr>
        <p:blipFill>
          <a:blip r:embed="rId4">
            <a:alphaModFix/>
          </a:blip>
          <a:stretch>
            <a:fillRect/>
          </a:stretch>
        </p:blipFill>
        <p:spPr>
          <a:xfrm>
            <a:off x="6273450" y="2437271"/>
            <a:ext cx="2728451" cy="2255179"/>
          </a:xfrm>
          <a:prstGeom prst="rect">
            <a:avLst/>
          </a:prstGeom>
          <a:noFill/>
          <a:ln>
            <a:noFill/>
          </a:ln>
        </p:spPr>
      </p:pic>
      <p:pic>
        <p:nvPicPr>
          <p:cNvPr id="133" name="Google Shape;133;p18"/>
          <p:cNvPicPr preferRelativeResize="0"/>
          <p:nvPr/>
        </p:nvPicPr>
        <p:blipFill>
          <a:blip r:embed="rId5">
            <a:alphaModFix/>
          </a:blip>
          <a:stretch>
            <a:fillRect/>
          </a:stretch>
        </p:blipFill>
        <p:spPr>
          <a:xfrm>
            <a:off x="541125" y="1895150"/>
            <a:ext cx="5477653" cy="165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Distribución Beta</a:t>
            </a:r>
            <a:endParaRPr/>
          </a:p>
          <a:p>
            <a:pPr indent="0" lvl="0" marL="0" rtl="0" algn="l">
              <a:spcBef>
                <a:spcPts val="0"/>
              </a:spcBef>
              <a:spcAft>
                <a:spcPts val="0"/>
              </a:spcAft>
              <a:buNone/>
            </a:pPr>
            <a:r>
              <a:t/>
            </a:r>
            <a:endParaRPr/>
          </a:p>
        </p:txBody>
      </p:sp>
      <p:pic>
        <p:nvPicPr>
          <p:cNvPr id="139" name="Google Shape;139;p19"/>
          <p:cNvPicPr preferRelativeResize="0"/>
          <p:nvPr/>
        </p:nvPicPr>
        <p:blipFill>
          <a:blip r:embed="rId3">
            <a:alphaModFix/>
          </a:blip>
          <a:stretch>
            <a:fillRect/>
          </a:stretch>
        </p:blipFill>
        <p:spPr>
          <a:xfrm>
            <a:off x="2140376" y="1853850"/>
            <a:ext cx="5172650" cy="282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Distribución Beta</a:t>
            </a:r>
            <a:endParaRPr/>
          </a:p>
          <a:p>
            <a:pPr indent="0" lvl="0" marL="0" rtl="0" algn="l">
              <a:spcBef>
                <a:spcPts val="0"/>
              </a:spcBef>
              <a:spcAft>
                <a:spcPts val="0"/>
              </a:spcAft>
              <a:buNone/>
            </a:pPr>
            <a:r>
              <a:t/>
            </a:r>
            <a:endParaRPr/>
          </a:p>
        </p:txBody>
      </p:sp>
      <p:pic>
        <p:nvPicPr>
          <p:cNvPr id="145" name="Google Shape;145;p20"/>
          <p:cNvPicPr preferRelativeResize="0"/>
          <p:nvPr/>
        </p:nvPicPr>
        <p:blipFill>
          <a:blip r:embed="rId3">
            <a:alphaModFix/>
          </a:blip>
          <a:stretch>
            <a:fillRect/>
          </a:stretch>
        </p:blipFill>
        <p:spPr>
          <a:xfrm>
            <a:off x="1884825" y="1853850"/>
            <a:ext cx="5184101" cy="308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Distribución Beta</a:t>
            </a:r>
            <a:endParaRPr/>
          </a:p>
          <a:p>
            <a:pPr indent="0" lvl="0" marL="0" rtl="0" algn="l">
              <a:spcBef>
                <a:spcPts val="0"/>
              </a:spcBef>
              <a:spcAft>
                <a:spcPts val="0"/>
              </a:spcAft>
              <a:buNone/>
            </a:pPr>
            <a:r>
              <a:t/>
            </a:r>
            <a:endParaRPr/>
          </a:p>
        </p:txBody>
      </p:sp>
      <p:pic>
        <p:nvPicPr>
          <p:cNvPr id="151" name="Google Shape;151;p21"/>
          <p:cNvPicPr preferRelativeResize="0"/>
          <p:nvPr/>
        </p:nvPicPr>
        <p:blipFill>
          <a:blip r:embed="rId3">
            <a:alphaModFix/>
          </a:blip>
          <a:stretch>
            <a:fillRect/>
          </a:stretch>
        </p:blipFill>
        <p:spPr>
          <a:xfrm>
            <a:off x="122300" y="3886750"/>
            <a:ext cx="2676525" cy="914400"/>
          </a:xfrm>
          <a:prstGeom prst="rect">
            <a:avLst/>
          </a:prstGeom>
          <a:noFill/>
          <a:ln>
            <a:noFill/>
          </a:ln>
        </p:spPr>
      </p:pic>
      <p:pic>
        <p:nvPicPr>
          <p:cNvPr id="152" name="Google Shape;152;p21"/>
          <p:cNvPicPr preferRelativeResize="0"/>
          <p:nvPr/>
        </p:nvPicPr>
        <p:blipFill>
          <a:blip r:embed="rId4">
            <a:alphaModFix/>
          </a:blip>
          <a:stretch>
            <a:fillRect/>
          </a:stretch>
        </p:blipFill>
        <p:spPr>
          <a:xfrm>
            <a:off x="4142575" y="1853850"/>
            <a:ext cx="5001425" cy="3018613"/>
          </a:xfrm>
          <a:prstGeom prst="rect">
            <a:avLst/>
          </a:prstGeom>
          <a:noFill/>
          <a:ln>
            <a:noFill/>
          </a:ln>
        </p:spPr>
      </p:pic>
      <p:pic>
        <p:nvPicPr>
          <p:cNvPr id="153" name="Google Shape;153;p21"/>
          <p:cNvPicPr preferRelativeResize="0"/>
          <p:nvPr/>
        </p:nvPicPr>
        <p:blipFill>
          <a:blip r:embed="rId5">
            <a:alphaModFix/>
          </a:blip>
          <a:stretch>
            <a:fillRect/>
          </a:stretch>
        </p:blipFill>
        <p:spPr>
          <a:xfrm>
            <a:off x="280525" y="1853850"/>
            <a:ext cx="3671093" cy="172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