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73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con Machado Gerardi da Silva" initials="MMGdS" lastIdx="1" clrIdx="0">
    <p:extLst>
      <p:ext uri="{19B8F6BF-5375-455C-9EA6-DF929625EA0E}">
        <p15:presenceInfo xmlns:p15="http://schemas.microsoft.com/office/powerpoint/2012/main" userId="1fd288e54d6bb2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191" autoAdjust="0"/>
  </p:normalViewPr>
  <p:slideViewPr>
    <p:cSldViewPr snapToGrid="0">
      <p:cViewPr varScale="1">
        <p:scale>
          <a:sx n="73" d="100"/>
          <a:sy n="73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041EA-09B1-415B-B149-A7E97EB4F0AA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DCDC8-29D4-4376-B1C7-67980C844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49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FURTO:</a:t>
            </a:r>
            <a:r>
              <a:rPr lang="pt-BR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primeiro semestre de 2016 em SC 118 mil veículos Superintendência de Seguros Privados (SUSEP) (Celta, Gol, Palio)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2017, Ribeirão Preto / SC aumentou 20% o índice de roubo.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aseline="0" dirty="0" smtClean="0"/>
              <a:t>FALHAS MECÂNICAS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Nos 10 primeiros meses de 2014 (500 mil veículos parados em 6 mil quilômetros nas rodovias do estado de SP)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83 carros parados por KM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Superaquecimento do motor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78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KEVIN escreveu</a:t>
            </a:r>
            <a:r>
              <a:rPr lang="pt-BR" baseline="0" dirty="0" smtClean="0"/>
              <a:t> um artigo chamado “A coisa da Internet das Coisas” para jornal RFID.</a:t>
            </a:r>
          </a:p>
          <a:p>
            <a:r>
              <a:rPr lang="pt-BR" baseline="0" dirty="0" smtClean="0"/>
              <a:t>A falta de tempo das pessoas é um fator que contribui para a necessidade de conectar dispositivos à internet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Extensão da Internet</a:t>
            </a:r>
            <a:r>
              <a:rPr lang="pt-BR" baseline="0" dirty="0" smtClean="0"/>
              <a:t>: maior capacidade computacional e de comunicação para tarefas do dia a dia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66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Fiscalizar a emissão de gases poluentes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atuadores como </a:t>
            </a:r>
            <a:r>
              <a:rPr lang="pt-BR" sz="120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sensores de oxigênio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controlando atuadores </a:t>
            </a:r>
            <a:r>
              <a:rPr lang="pt-BR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injetores de combustível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Connector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(DLC)</a:t>
            </a:r>
          </a:p>
          <a:p>
            <a:r>
              <a:rPr lang="pt-BR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Contar vez do CELTA</a:t>
            </a:r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73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SAE – Sociedade</a:t>
            </a:r>
            <a:r>
              <a:rPr lang="pt-BR" baseline="0" dirty="0" smtClean="0"/>
              <a:t> dos Engenheiros Automotivos</a:t>
            </a:r>
          </a:p>
          <a:p>
            <a:r>
              <a:rPr lang="pt-BR" baseline="0" dirty="0" smtClean="0"/>
              <a:t>ISO – </a:t>
            </a:r>
            <a:r>
              <a:rPr lang="pt-BR" baseline="0" dirty="0" err="1" smtClean="0"/>
              <a:t>International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Standardization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Organization</a:t>
            </a:r>
            <a:endParaRPr lang="pt-BR" dirty="0" smtClean="0"/>
          </a:p>
          <a:p>
            <a:r>
              <a:rPr lang="pt-BR" dirty="0" smtClean="0"/>
              <a:t>Deve</a:t>
            </a:r>
            <a:r>
              <a:rPr lang="pt-BR" baseline="0" dirty="0" smtClean="0"/>
              <a:t> ser de fácil acesso à partir do banco do motorista</a:t>
            </a:r>
          </a:p>
          <a:p>
            <a:r>
              <a:rPr lang="pt-BR" baseline="0" dirty="0" smtClean="0"/>
              <a:t>Se tiver algum tipo de tampa deve ser possível ser retirada sem ferramenta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5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Circuito</a:t>
            </a:r>
            <a:r>
              <a:rPr lang="pt-BR" baseline="0" dirty="0" smtClean="0"/>
              <a:t> integrado baseado em outros circuitos como o ELM320 322 323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92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Comandos internos:</a:t>
            </a:r>
            <a:r>
              <a:rPr lang="pt-BR" baseline="0" dirty="0" smtClean="0"/>
              <a:t> utilização interna da ELM iniciados por AT; exemplo: ATH0</a:t>
            </a:r>
          </a:p>
          <a:p>
            <a:r>
              <a:rPr lang="pt-BR" baseline="0" dirty="0" smtClean="0"/>
              <a:t>Barramento: caracteres ASCII para dígitos hexadecimais (0 a F): exemplo: 010C</a:t>
            </a:r>
          </a:p>
          <a:p>
            <a:r>
              <a:rPr lang="pt-BR" baseline="0" dirty="0" smtClean="0"/>
              <a:t>Falar brevemente sobre aplicativos como: Torque, </a:t>
            </a:r>
            <a:r>
              <a:rPr lang="pt-BR" baseline="0" dirty="0" err="1" smtClean="0"/>
              <a:t>DashCommand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20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Existem 10 serviços (de 1 até A)</a:t>
            </a:r>
          </a:p>
          <a:p>
            <a:r>
              <a:rPr lang="pt-BR" dirty="0" smtClean="0"/>
              <a:t>Alguns </a:t>
            </a:r>
            <a:r>
              <a:rPr lang="pt-BR" dirty="0" err="1" smtClean="0"/>
              <a:t>PIDs</a:t>
            </a:r>
            <a:r>
              <a:rPr lang="pt-BR" dirty="0" smtClean="0"/>
              <a:t> são de implementação obrigatória especialmente os relacionados à emissão de gases poluentes</a:t>
            </a:r>
          </a:p>
          <a:p>
            <a:r>
              <a:rPr lang="pt-BR" dirty="0" smtClean="0"/>
              <a:t>Outros </a:t>
            </a:r>
            <a:r>
              <a:rPr lang="pt-BR" dirty="0" err="1" smtClean="0"/>
              <a:t>PIDs</a:t>
            </a:r>
            <a:r>
              <a:rPr lang="pt-BR" dirty="0" smtClean="0"/>
              <a:t> são de disponibilidade obrigatória de acordo com a necessidade da fabricante.</a:t>
            </a:r>
          </a:p>
          <a:p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0100: velocidade do veículo (km/h),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719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principal objetivo é promover o ensino da ciência da computação básica em escolas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15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3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8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39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36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24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7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7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3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75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6713-EEC7-41C3-A995-44E3FF25267E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85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06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APLICAÇÃO PARA MONITORAMENTO VEICULAR EM TEMPO REAL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370115" y="3155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Departamento de Sistemas e Computação – FURB </a:t>
            </a:r>
          </a:p>
          <a:p>
            <a:r>
              <a:rPr lang="pt-BR" dirty="0" smtClean="0"/>
              <a:t>Curso de Ciência da Computação </a:t>
            </a:r>
          </a:p>
          <a:p>
            <a:r>
              <a:rPr lang="pt-BR" dirty="0" smtClean="0"/>
              <a:t>Trabalho de Conclusão de Curso – 2017/2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24000" y="5571967"/>
            <a:ext cx="3682162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Acadêmico </a:t>
            </a:r>
          </a:p>
          <a:p>
            <a:r>
              <a:rPr lang="pt-BR" sz="2000" dirty="0" smtClean="0"/>
              <a:t>Maicon Machado Gerardi da Silva</a:t>
            </a:r>
          </a:p>
          <a:p>
            <a:r>
              <a:rPr lang="pt-BR" sz="2000" dirty="0" smtClean="0"/>
              <a:t>maicon.gerardi@gmail.com</a:t>
            </a: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6844937" y="5571967"/>
            <a:ext cx="382306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 smtClean="0"/>
              <a:t>              Orientador</a:t>
            </a:r>
          </a:p>
          <a:p>
            <a:pPr algn="r"/>
            <a:r>
              <a:rPr lang="pt-BR" sz="2000" dirty="0" smtClean="0"/>
              <a:t>Prof. Miguel Alexandre </a:t>
            </a:r>
            <a:r>
              <a:rPr lang="pt-BR" sz="2000" dirty="0" err="1" smtClean="0"/>
              <a:t>Wisintainer</a:t>
            </a:r>
            <a:endParaRPr lang="pt-BR" sz="2000" dirty="0" smtClean="0"/>
          </a:p>
          <a:p>
            <a:pPr algn="r"/>
            <a:r>
              <a:rPr lang="pt-BR" sz="2000" dirty="0" smtClean="0"/>
              <a:t>          maw@furb.br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796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OBD2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5863513" cy="4525748"/>
          </a:xfrm>
        </p:spPr>
        <p:txBody>
          <a:bodyPr/>
          <a:lstStyle/>
          <a:p>
            <a:r>
              <a:rPr lang="pt-BR" dirty="0" smtClean="0"/>
              <a:t>SAE e ISO criaram normas e padronização de informações entre </a:t>
            </a:r>
            <a:r>
              <a:rPr lang="pt-BR" dirty="0" err="1" smtClean="0"/>
              <a:t>ECUs</a:t>
            </a:r>
            <a:r>
              <a:rPr lang="pt-BR" dirty="0" smtClean="0"/>
              <a:t> e ferramentas</a:t>
            </a:r>
          </a:p>
          <a:p>
            <a:r>
              <a:rPr lang="pt-BR" dirty="0" smtClean="0"/>
              <a:t>Conector SAE J1962</a:t>
            </a:r>
          </a:p>
          <a:p>
            <a:r>
              <a:rPr lang="pt-BR" dirty="0" smtClean="0"/>
              <a:t>Fácil acesso </a:t>
            </a:r>
          </a:p>
          <a:p>
            <a:r>
              <a:rPr lang="pt-BR" dirty="0" smtClean="0"/>
              <a:t>Itens de diagnóstico adicionados:</a:t>
            </a:r>
          </a:p>
          <a:p>
            <a:pPr lvl="1"/>
            <a:r>
              <a:rPr lang="pt-BR" dirty="0" smtClean="0"/>
              <a:t>Eficiência e aquecimento de catalisador</a:t>
            </a:r>
          </a:p>
          <a:p>
            <a:pPr lvl="1"/>
            <a:r>
              <a:rPr lang="pt-BR" dirty="0" smtClean="0"/>
              <a:t>Sistemas de evaporação e ar secundário</a:t>
            </a:r>
          </a:p>
          <a:p>
            <a:pPr lvl="1"/>
            <a:r>
              <a:rPr lang="pt-BR" dirty="0" smtClean="0"/>
              <a:t>Parâmetros do motor</a:t>
            </a:r>
          </a:p>
          <a:p>
            <a:pPr lvl="1"/>
            <a:r>
              <a:rPr lang="pt-BR" dirty="0" smtClean="0"/>
              <a:t>Memorização de avarias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713" y="1825625"/>
            <a:ext cx="5257568" cy="38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Adaptadores ELM327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859" y="1690688"/>
            <a:ext cx="4446373" cy="4446373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5399903" cy="3499150"/>
          </a:xfrm>
        </p:spPr>
        <p:txBody>
          <a:bodyPr>
            <a:normAutofit/>
          </a:bodyPr>
          <a:lstStyle/>
          <a:p>
            <a:r>
              <a:rPr lang="pt-BR" sz="3500" dirty="0" smtClean="0"/>
              <a:t>Tipos:</a:t>
            </a:r>
          </a:p>
          <a:p>
            <a:pPr lvl="1"/>
            <a:r>
              <a:rPr lang="pt-BR" sz="3000" dirty="0" smtClean="0"/>
              <a:t>RS232: porta serial </a:t>
            </a:r>
          </a:p>
          <a:p>
            <a:pPr lvl="1"/>
            <a:r>
              <a:rPr lang="pt-BR" sz="3000" dirty="0" smtClean="0"/>
              <a:t>Universal Serial Bus (USB)</a:t>
            </a:r>
          </a:p>
          <a:p>
            <a:pPr lvl="1"/>
            <a:r>
              <a:rPr lang="pt-BR" sz="3000" dirty="0" smtClean="0"/>
              <a:t>Bluetooth</a:t>
            </a:r>
          </a:p>
          <a:p>
            <a:pPr lvl="1"/>
            <a:r>
              <a:rPr lang="pt-BR" sz="3000" dirty="0" smtClean="0"/>
              <a:t>Wi-Fi</a:t>
            </a:r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908" y="3756454"/>
            <a:ext cx="2723710" cy="21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Adaptadores ELM327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Comunicação serial mediante comandos AT</a:t>
            </a:r>
          </a:p>
          <a:p>
            <a:r>
              <a:rPr lang="pt-BR" sz="2400" dirty="0" smtClean="0"/>
              <a:t>Softwares para Windows: </a:t>
            </a:r>
            <a:r>
              <a:rPr lang="pt-BR" sz="2400" dirty="0" err="1" smtClean="0"/>
              <a:t>Putty</a:t>
            </a:r>
            <a:r>
              <a:rPr lang="pt-BR" sz="2400" dirty="0"/>
              <a:t> </a:t>
            </a:r>
            <a:r>
              <a:rPr lang="pt-BR" sz="2400" dirty="0" smtClean="0"/>
              <a:t>e </a:t>
            </a:r>
            <a:r>
              <a:rPr lang="pt-BR" sz="2400" dirty="0" err="1" smtClean="0"/>
              <a:t>Zterm</a:t>
            </a:r>
            <a:endParaRPr lang="pt-BR" sz="2400" dirty="0"/>
          </a:p>
          <a:p>
            <a:r>
              <a:rPr lang="pt-BR" sz="2400" dirty="0" smtClean="0"/>
              <a:t>Aplicativos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: Serial USB Terminal, </a:t>
            </a:r>
            <a:r>
              <a:rPr lang="pt-BR" sz="2400" dirty="0" err="1" smtClean="0"/>
              <a:t>UsbTerminal</a:t>
            </a:r>
            <a:endParaRPr lang="pt-BR" sz="2400" dirty="0" smtClean="0"/>
          </a:p>
          <a:p>
            <a:r>
              <a:rPr lang="pt-BR" sz="2400" dirty="0" smtClean="0"/>
              <a:t>Comandos internos e comandos para barramento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43" y="3628008"/>
            <a:ext cx="8650925" cy="31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Protocolos de Comunicação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145738"/>
              </p:ext>
            </p:extLst>
          </p:nvPr>
        </p:nvGraphicFramePr>
        <p:xfrm>
          <a:off x="838200" y="1455557"/>
          <a:ext cx="10655438" cy="522386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57994">
                  <a:extLst>
                    <a:ext uri="{9D8B030D-6E8A-4147-A177-3AD203B41FA5}">
                      <a16:colId xmlns:a16="http://schemas.microsoft.com/office/drawing/2014/main" val="4041369311"/>
                    </a:ext>
                  </a:extLst>
                </a:gridCol>
                <a:gridCol w="1828892">
                  <a:extLst>
                    <a:ext uri="{9D8B030D-6E8A-4147-A177-3AD203B41FA5}">
                      <a16:colId xmlns:a16="http://schemas.microsoft.com/office/drawing/2014/main" val="2936138678"/>
                    </a:ext>
                  </a:extLst>
                </a:gridCol>
                <a:gridCol w="6568552">
                  <a:extLst>
                    <a:ext uri="{9D8B030D-6E8A-4147-A177-3AD203B41FA5}">
                      <a16:colId xmlns:a16="http://schemas.microsoft.com/office/drawing/2014/main" val="2005830637"/>
                    </a:ext>
                  </a:extLst>
                </a:gridCol>
              </a:tblGrid>
              <a:tr h="412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i="0" dirty="0" smtClean="0">
                          <a:solidFill>
                            <a:schemeClr val="tx1"/>
                          </a:solidFill>
                          <a:effectLst/>
                        </a:rPr>
                        <a:t>Protocolo</a:t>
                      </a:r>
                      <a:endParaRPr lang="pt-BR" sz="24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i="0" dirty="0" smtClean="0">
                          <a:solidFill>
                            <a:schemeClr val="tx1"/>
                          </a:solidFill>
                          <a:effectLst/>
                        </a:rPr>
                        <a:t>Transferência</a:t>
                      </a:r>
                      <a:endParaRPr lang="pt-BR" sz="24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i="0" dirty="0" smtClean="0">
                          <a:solidFill>
                            <a:schemeClr val="tx1"/>
                          </a:solidFill>
                          <a:effectLst/>
                        </a:rPr>
                        <a:t>Observações</a:t>
                      </a:r>
                      <a:endParaRPr lang="pt-BR" sz="24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64432"/>
                  </a:ext>
                </a:extLst>
              </a:tr>
              <a:tr h="666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SAE J1850 PWM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41.6 Kbps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</a:rPr>
                        <a:t>Utilizado pela</a:t>
                      </a:r>
                      <a:r>
                        <a:rPr lang="pt-BR" sz="2400" baseline="0" dirty="0" smtClean="0">
                          <a:effectLst/>
                        </a:rPr>
                        <a:t> Ford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265268"/>
                  </a:ext>
                </a:extLst>
              </a:tr>
              <a:tr h="7283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SAE J1850 VPW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10.4 Kbps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</a:rPr>
                        <a:t>Utilizado pela Chevrolet (GM)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</a:rPr>
                        <a:t>Único fio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</a:rPr>
                        <a:t>Baixo custo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287640"/>
                  </a:ext>
                </a:extLst>
              </a:tr>
              <a:tr h="7283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ISO 1941-2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10.4 Kbps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</a:rPr>
                        <a:t>Comunicação</a:t>
                      </a:r>
                      <a:r>
                        <a:rPr lang="pt-BR" sz="2400" baseline="0" dirty="0" smtClean="0">
                          <a:effectLst/>
                        </a:rPr>
                        <a:t> assíncrona (</a:t>
                      </a:r>
                      <a:r>
                        <a:rPr lang="pt-BR" sz="2400" dirty="0" smtClean="0">
                          <a:effectLst/>
                        </a:rPr>
                        <a:t>UART)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Utilizado pela </a:t>
                      </a:r>
                      <a:r>
                        <a:rPr lang="pt-BR" sz="24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Crysler</a:t>
                      </a: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fabricantes europeus e asiáticos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488772"/>
                  </a:ext>
                </a:extLst>
              </a:tr>
              <a:tr h="4877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ISO 14230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10.4 Kbps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 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759497"/>
                  </a:ext>
                </a:extLst>
              </a:tr>
              <a:tr h="971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ISO 15765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500 Kbps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Conhecido</a:t>
                      </a: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como </a:t>
                      </a:r>
                      <a:r>
                        <a:rPr lang="pt-BR" sz="24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Controller</a:t>
                      </a: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24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Area</a:t>
                      </a: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Network (CAN)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Desenvolvido pela </a:t>
                      </a:r>
                      <a:r>
                        <a:rPr lang="pt-BR" sz="24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Bosh</a:t>
                      </a:r>
                      <a:endParaRPr lang="pt-BR" sz="2400" baseline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 padrão ISO 15765-4 determina os requisitos mínimos para uma aplicação OBD 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733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Serviços de Diagnóstico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5368" cy="4351338"/>
          </a:xfrm>
        </p:spPr>
        <p:txBody>
          <a:bodyPr/>
          <a:lstStyle/>
          <a:p>
            <a:r>
              <a:rPr lang="pt-BR" dirty="0" smtClean="0"/>
              <a:t>Disponibilizam os dados da ECU</a:t>
            </a:r>
          </a:p>
          <a:p>
            <a:r>
              <a:rPr lang="pt-BR" dirty="0" smtClean="0"/>
              <a:t>São organizados por modos de operação e código de Parâmetros (</a:t>
            </a:r>
            <a:r>
              <a:rPr lang="pt-BR" dirty="0" err="1" smtClean="0"/>
              <a:t>PIDs</a:t>
            </a:r>
            <a:r>
              <a:rPr lang="pt-BR" dirty="0" smtClean="0"/>
              <a:t>)</a:t>
            </a:r>
          </a:p>
          <a:p>
            <a:r>
              <a:rPr lang="pt-BR" dirty="0" smtClean="0"/>
              <a:t>Serviço 0x00 verifica quais </a:t>
            </a:r>
            <a:r>
              <a:rPr lang="pt-BR" dirty="0" err="1" smtClean="0"/>
              <a:t>PIDs</a:t>
            </a:r>
            <a:r>
              <a:rPr lang="pt-BR" dirty="0" smtClean="0"/>
              <a:t> a ECU do veículo suporta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63035"/>
              </p:ext>
            </p:extLst>
          </p:nvPr>
        </p:nvGraphicFramePr>
        <p:xfrm>
          <a:off x="542062" y="3741663"/>
          <a:ext cx="11107876" cy="17694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3765">
                  <a:extLst>
                    <a:ext uri="{9D8B030D-6E8A-4147-A177-3AD203B41FA5}">
                      <a16:colId xmlns:a16="http://schemas.microsoft.com/office/drawing/2014/main" val="2995417670"/>
                    </a:ext>
                  </a:extLst>
                </a:gridCol>
                <a:gridCol w="915861">
                  <a:extLst>
                    <a:ext uri="{9D8B030D-6E8A-4147-A177-3AD203B41FA5}">
                      <a16:colId xmlns:a16="http://schemas.microsoft.com/office/drawing/2014/main" val="289115799"/>
                    </a:ext>
                  </a:extLst>
                </a:gridCol>
                <a:gridCol w="764604">
                  <a:extLst>
                    <a:ext uri="{9D8B030D-6E8A-4147-A177-3AD203B41FA5}">
                      <a16:colId xmlns:a16="http://schemas.microsoft.com/office/drawing/2014/main" val="516337886"/>
                    </a:ext>
                  </a:extLst>
                </a:gridCol>
                <a:gridCol w="952818">
                  <a:extLst>
                    <a:ext uri="{9D8B030D-6E8A-4147-A177-3AD203B41FA5}">
                      <a16:colId xmlns:a16="http://schemas.microsoft.com/office/drawing/2014/main" val="4084369563"/>
                    </a:ext>
                  </a:extLst>
                </a:gridCol>
                <a:gridCol w="1220915">
                  <a:extLst>
                    <a:ext uri="{9D8B030D-6E8A-4147-A177-3AD203B41FA5}">
                      <a16:colId xmlns:a16="http://schemas.microsoft.com/office/drawing/2014/main" val="2114099010"/>
                    </a:ext>
                  </a:extLst>
                </a:gridCol>
                <a:gridCol w="1650492">
                  <a:extLst>
                    <a:ext uri="{9D8B030D-6E8A-4147-A177-3AD203B41FA5}">
                      <a16:colId xmlns:a16="http://schemas.microsoft.com/office/drawing/2014/main" val="3907086452"/>
                    </a:ext>
                  </a:extLst>
                </a:gridCol>
                <a:gridCol w="1167638">
                  <a:extLst>
                    <a:ext uri="{9D8B030D-6E8A-4147-A177-3AD203B41FA5}">
                      <a16:colId xmlns:a16="http://schemas.microsoft.com/office/drawing/2014/main" val="1034377367"/>
                    </a:ext>
                  </a:extLst>
                </a:gridCol>
                <a:gridCol w="961200">
                  <a:extLst>
                    <a:ext uri="{9D8B030D-6E8A-4147-A177-3AD203B41FA5}">
                      <a16:colId xmlns:a16="http://schemas.microsoft.com/office/drawing/2014/main" val="1830028486"/>
                    </a:ext>
                  </a:extLst>
                </a:gridCol>
                <a:gridCol w="1167257">
                  <a:extLst>
                    <a:ext uri="{9D8B030D-6E8A-4147-A177-3AD203B41FA5}">
                      <a16:colId xmlns:a16="http://schemas.microsoft.com/office/drawing/2014/main" val="1986528267"/>
                    </a:ext>
                  </a:extLst>
                </a:gridCol>
                <a:gridCol w="1143326">
                  <a:extLst>
                    <a:ext uri="{9D8B030D-6E8A-4147-A177-3AD203B41FA5}">
                      <a16:colId xmlns:a16="http://schemas.microsoft.com/office/drawing/2014/main" val="3146127971"/>
                    </a:ext>
                  </a:extLst>
                </a:gridCol>
              </a:tblGrid>
              <a:tr h="59430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01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02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03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04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05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06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07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08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09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0A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00247341"/>
                  </a:ext>
                </a:extLst>
              </a:tr>
              <a:tr h="117514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Sensores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Freeze</a:t>
                      </a:r>
                      <a:endParaRPr lang="pt-BR" sz="2000" dirty="0" smtClean="0"/>
                    </a:p>
                    <a:p>
                      <a:pPr algn="ctr"/>
                      <a:r>
                        <a:rPr lang="pt-BR" sz="2000" dirty="0" smtClean="0"/>
                        <a:t>Frame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DTCs</a:t>
                      </a:r>
                      <a:endParaRPr lang="pt-BR" sz="2000" dirty="0" smtClean="0"/>
                    </a:p>
                    <a:p>
                      <a:pPr algn="ctr"/>
                      <a:r>
                        <a:rPr lang="pt-BR" sz="2000" dirty="0" smtClean="0"/>
                        <a:t>Conf.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Limpar</a:t>
                      </a:r>
                    </a:p>
                    <a:p>
                      <a:pPr algn="ctr"/>
                      <a:r>
                        <a:rPr lang="pt-BR" sz="2000" dirty="0" err="1" smtClean="0"/>
                        <a:t>DTCs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Testes</a:t>
                      </a:r>
                    </a:p>
                    <a:p>
                      <a:pPr algn="ctr"/>
                      <a:r>
                        <a:rPr lang="pt-BR" sz="2000" dirty="0" smtClean="0"/>
                        <a:t>Sensores</a:t>
                      </a:r>
                      <a:r>
                        <a:rPr lang="pt-BR" sz="2000" baseline="0" dirty="0" smtClean="0"/>
                        <a:t> </a:t>
                      </a:r>
                    </a:p>
                    <a:p>
                      <a:pPr algn="ctr"/>
                      <a:r>
                        <a:rPr lang="pt-BR" sz="2000" baseline="0" dirty="0" smtClean="0"/>
                        <a:t>Oxigênio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Monitoram.</a:t>
                      </a:r>
                    </a:p>
                    <a:p>
                      <a:pPr algn="ctr"/>
                      <a:r>
                        <a:rPr lang="pt-BR" sz="2000" dirty="0" smtClean="0"/>
                        <a:t>de </a:t>
                      </a:r>
                    </a:p>
                    <a:p>
                      <a:pPr algn="ctr"/>
                      <a:r>
                        <a:rPr lang="pt-BR" sz="2000" dirty="0" smtClean="0"/>
                        <a:t>componentes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DTCs</a:t>
                      </a:r>
                      <a:endParaRPr lang="pt-BR" sz="2000" dirty="0" smtClean="0"/>
                    </a:p>
                    <a:p>
                      <a:pPr algn="ctr"/>
                      <a:r>
                        <a:rPr lang="pt-BR" sz="2000" dirty="0" err="1" smtClean="0"/>
                        <a:t>Pendent</a:t>
                      </a:r>
                      <a:r>
                        <a:rPr lang="pt-BR" sz="2000" dirty="0" smtClean="0"/>
                        <a:t>.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Alterar</a:t>
                      </a:r>
                    </a:p>
                    <a:p>
                      <a:pPr algn="ctr"/>
                      <a:r>
                        <a:rPr lang="pt-BR" sz="2000" dirty="0" err="1" smtClean="0"/>
                        <a:t>Parâm</a:t>
                      </a:r>
                      <a:r>
                        <a:rPr lang="pt-BR" sz="2000" dirty="0" smtClean="0"/>
                        <a:t>.</a:t>
                      </a:r>
                    </a:p>
                    <a:p>
                      <a:pPr algn="ctr"/>
                      <a:r>
                        <a:rPr lang="pt-BR" sz="2000" dirty="0" smtClean="0"/>
                        <a:t>Motor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Inform.</a:t>
                      </a:r>
                    </a:p>
                    <a:p>
                      <a:pPr algn="ctr"/>
                      <a:r>
                        <a:rPr lang="pt-BR" sz="2000" dirty="0" smtClean="0"/>
                        <a:t>Software</a:t>
                      </a:r>
                    </a:p>
                    <a:p>
                      <a:pPr algn="ctr"/>
                      <a:r>
                        <a:rPr lang="pt-BR" sz="2000" dirty="0" smtClean="0"/>
                        <a:t>Motor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Lista</a:t>
                      </a:r>
                      <a:r>
                        <a:rPr lang="pt-BR" sz="2000" baseline="0" dirty="0" smtClean="0"/>
                        <a:t> </a:t>
                      </a:r>
                    </a:p>
                    <a:p>
                      <a:pPr algn="ctr"/>
                      <a:r>
                        <a:rPr lang="pt-BR" sz="2000" baseline="0" dirty="0" smtClean="0"/>
                        <a:t> de</a:t>
                      </a:r>
                    </a:p>
                    <a:p>
                      <a:pPr algn="ctr"/>
                      <a:r>
                        <a:rPr lang="pt-BR" sz="2000" baseline="0" dirty="0" err="1" smtClean="0"/>
                        <a:t>DTCs</a:t>
                      </a:r>
                      <a:endParaRPr lang="pt-BR" sz="2000" baseline="0" dirty="0" smtClean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7322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7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Diagnostic</a:t>
            </a:r>
            <a:r>
              <a:rPr lang="pt-BR" dirty="0" smtClean="0"/>
              <a:t> </a:t>
            </a:r>
            <a:r>
              <a:rPr lang="pt-BR" dirty="0" err="1" smtClean="0"/>
              <a:t>Trouble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(DTC)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918"/>
            <a:ext cx="8236181" cy="46345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647" y="1468073"/>
            <a:ext cx="5072353" cy="3724146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>
            <a:off x="6689314" y="3039762"/>
            <a:ext cx="749454" cy="61783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8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8455"/>
            <a:ext cx="10606482" cy="328182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88" y="4718242"/>
            <a:ext cx="3467864" cy="211761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942" y="4740389"/>
            <a:ext cx="3217087" cy="194975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8908" y="5144327"/>
            <a:ext cx="1935892" cy="11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Trabalhos Correlatos e Ferramentas Atuais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48332" y="3509963"/>
            <a:ext cx="4895335" cy="1266568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smtClean="0"/>
              <a:t>Gestão de Frota de veículos - Pacheco (2016) 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smtClean="0"/>
              <a:t>Localização de veículos para </a:t>
            </a:r>
            <a:r>
              <a:rPr lang="pt-BR" dirty="0" err="1" smtClean="0"/>
              <a:t>Android</a:t>
            </a:r>
            <a:r>
              <a:rPr lang="pt-BR" dirty="0" smtClean="0"/>
              <a:t> - Pina (2015)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err="1" smtClean="0"/>
              <a:t>Findcar</a:t>
            </a:r>
            <a:r>
              <a:rPr lang="pt-BR" dirty="0" smtClean="0"/>
              <a:t> - Baumgarten (2016)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smtClean="0"/>
              <a:t>OBD-JRP - </a:t>
            </a:r>
            <a:r>
              <a:rPr lang="pt-BR" dirty="0" err="1" smtClean="0"/>
              <a:t>Staroski</a:t>
            </a:r>
            <a:r>
              <a:rPr lang="pt-BR" dirty="0" smtClean="0"/>
              <a:t> (2016)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7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de Frota de Veículos – Pacheco (2016)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46809"/>
            <a:ext cx="5639050" cy="39089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0529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 Geral</a:t>
            </a:r>
          </a:p>
          <a:p>
            <a:r>
              <a:rPr lang="pt-BR" dirty="0" smtClean="0"/>
              <a:t>Objetivos Específicos</a:t>
            </a:r>
          </a:p>
          <a:p>
            <a:r>
              <a:rPr lang="pt-BR" dirty="0" smtClean="0"/>
              <a:t>Fundamentação Teórica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0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97572"/>
            <a:ext cx="10515600" cy="516058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Alto índice de furtos a veículos</a:t>
            </a:r>
          </a:p>
          <a:p>
            <a:r>
              <a:rPr lang="pt-BR" sz="3200" dirty="0" smtClean="0"/>
              <a:t>Falhas mecânicas causadas por falta de manutenção</a:t>
            </a:r>
          </a:p>
          <a:p>
            <a:r>
              <a:rPr lang="pt-BR" sz="3200" dirty="0" smtClean="0"/>
              <a:t>Integrar as soluções de </a:t>
            </a:r>
            <a:r>
              <a:rPr lang="pt-BR" sz="3200" dirty="0" err="1" smtClean="0"/>
              <a:t>Staroski</a:t>
            </a:r>
            <a:r>
              <a:rPr lang="pt-BR" sz="3200" dirty="0" smtClean="0"/>
              <a:t> (2016) e Baumgarten (2016) em uma única plataforma</a:t>
            </a:r>
          </a:p>
          <a:p>
            <a:r>
              <a:rPr lang="pt-BR" sz="3200" dirty="0" smtClean="0"/>
              <a:t>Explorar os recursos de uma nova placa</a:t>
            </a:r>
          </a:p>
          <a:p>
            <a:r>
              <a:rPr lang="pt-BR" sz="3200" dirty="0" smtClean="0"/>
              <a:t>Principais interesses de aprendizado:</a:t>
            </a:r>
          </a:p>
          <a:p>
            <a:pPr lvl="1"/>
            <a:r>
              <a:rPr lang="pt-BR" sz="2800" dirty="0" smtClean="0"/>
              <a:t>Linguagem de programação Python</a:t>
            </a:r>
          </a:p>
          <a:p>
            <a:pPr lvl="1"/>
            <a:r>
              <a:rPr lang="pt-BR" sz="2800" dirty="0" smtClean="0"/>
              <a:t>Internet da Coisas (</a:t>
            </a:r>
            <a:r>
              <a:rPr lang="pt-BR" sz="2800" dirty="0" err="1" smtClean="0"/>
              <a:t>IoT</a:t>
            </a:r>
            <a:r>
              <a:rPr lang="pt-BR" sz="2800" dirty="0" smtClean="0"/>
              <a:t>)</a:t>
            </a:r>
          </a:p>
          <a:p>
            <a:pPr lvl="1"/>
            <a:r>
              <a:rPr lang="pt-BR" sz="2800" dirty="0" smtClean="0"/>
              <a:t>Hardware</a:t>
            </a:r>
          </a:p>
          <a:p>
            <a:pPr lvl="1"/>
            <a:r>
              <a:rPr lang="pt-BR" sz="2800" dirty="0" smtClean="0"/>
              <a:t>Redes</a:t>
            </a:r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693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Construir </a:t>
            </a:r>
            <a:r>
              <a:rPr lang="pt-BR" sz="3600" dirty="0"/>
              <a:t>uma aplicação que abrange desenvolver um </a:t>
            </a:r>
            <a:r>
              <a:rPr lang="pt-BR" sz="3600" b="1" dirty="0"/>
              <a:t>software </a:t>
            </a:r>
            <a:r>
              <a:rPr lang="pt-BR" sz="3600" b="1" dirty="0" smtClean="0"/>
              <a:t>embarcado </a:t>
            </a:r>
            <a:r>
              <a:rPr lang="pt-BR" sz="3600" dirty="0" smtClean="0"/>
              <a:t>e um </a:t>
            </a:r>
            <a:r>
              <a:rPr lang="pt-BR" sz="3600" b="1" dirty="0"/>
              <a:t>aplicativo </a:t>
            </a:r>
            <a:r>
              <a:rPr lang="pt-BR" sz="3600" b="1" i="1" dirty="0" smtClean="0"/>
              <a:t>mobile</a:t>
            </a:r>
            <a:r>
              <a:rPr lang="pt-BR" sz="3600" i="1" dirty="0" smtClean="0"/>
              <a:t>.</a:t>
            </a:r>
          </a:p>
          <a:p>
            <a:pPr marL="0" indent="0">
              <a:buNone/>
            </a:pPr>
            <a:r>
              <a:rPr lang="pt-BR" sz="3600" u="sng" dirty="0" smtClean="0"/>
              <a:t>Software Embarcado</a:t>
            </a:r>
            <a:r>
              <a:rPr lang="pt-BR" sz="3600" dirty="0" smtClean="0"/>
              <a:t>:</a:t>
            </a:r>
            <a:r>
              <a:rPr lang="pt-BR" sz="3600" b="1" dirty="0" smtClean="0"/>
              <a:t> </a:t>
            </a:r>
            <a:r>
              <a:rPr lang="pt-BR" sz="3600" dirty="0" smtClean="0"/>
              <a:t>coletar </a:t>
            </a:r>
            <a:r>
              <a:rPr lang="pt-BR" sz="3600" dirty="0"/>
              <a:t>a posição geográfica, imagens </a:t>
            </a:r>
            <a:r>
              <a:rPr lang="pt-BR" sz="3600" dirty="0" smtClean="0"/>
              <a:t>e </a:t>
            </a:r>
            <a:r>
              <a:rPr lang="pt-BR" sz="3600" dirty="0"/>
              <a:t>dados da porta OBD de um </a:t>
            </a:r>
            <a:r>
              <a:rPr lang="pt-BR" sz="3600" dirty="0" smtClean="0"/>
              <a:t>automóvel.</a:t>
            </a:r>
          </a:p>
          <a:p>
            <a:pPr marL="0" indent="0">
              <a:buNone/>
            </a:pPr>
            <a:r>
              <a:rPr lang="pt-BR" sz="3600" u="sng" dirty="0" smtClean="0"/>
              <a:t>Aplicativo </a:t>
            </a:r>
            <a:r>
              <a:rPr lang="pt-BR" sz="3600" i="1" u="sng" dirty="0" smtClean="0"/>
              <a:t>Mobile</a:t>
            </a:r>
            <a:r>
              <a:rPr lang="pt-BR" sz="3600" i="1" dirty="0" smtClean="0"/>
              <a:t>:</a:t>
            </a:r>
            <a:r>
              <a:rPr lang="pt-BR" sz="3600" dirty="0" smtClean="0"/>
              <a:t> capturar e disponibilizar </a:t>
            </a:r>
            <a:r>
              <a:rPr lang="pt-BR" sz="3600" dirty="0"/>
              <a:t>as informações desse software embarcado</a:t>
            </a:r>
            <a:r>
              <a:rPr lang="pt-BR" sz="3600" dirty="0" smtClean="0"/>
              <a:t>.</a:t>
            </a:r>
            <a:endParaRPr lang="pt-BR" sz="3600" dirty="0"/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1159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sz="3500" dirty="0" smtClean="0"/>
              <a:t>Integrar </a:t>
            </a:r>
            <a:r>
              <a:rPr lang="pt-BR" sz="3500" dirty="0"/>
              <a:t>a placa </a:t>
            </a:r>
            <a:r>
              <a:rPr lang="pt-BR" sz="3500" dirty="0" err="1"/>
              <a:t>Raspberry</a:t>
            </a:r>
            <a:r>
              <a:rPr lang="pt-BR" sz="3500" dirty="0"/>
              <a:t> </a:t>
            </a:r>
            <a:r>
              <a:rPr lang="pt-BR" sz="3500" dirty="0" err="1"/>
              <a:t>Pi</a:t>
            </a:r>
            <a:r>
              <a:rPr lang="pt-BR" sz="3500" dirty="0"/>
              <a:t> Zero W com um módulo Global </a:t>
            </a:r>
            <a:r>
              <a:rPr lang="pt-BR" sz="3500" dirty="0" err="1"/>
              <a:t>Positioning</a:t>
            </a:r>
            <a:r>
              <a:rPr lang="pt-BR" sz="3500" dirty="0"/>
              <a:t> System (GPS), um adaptador ELM327 Bluetooth e uma </a:t>
            </a:r>
            <a:r>
              <a:rPr lang="pt-BR" sz="3500" dirty="0" smtClean="0"/>
              <a:t>câmera</a:t>
            </a:r>
          </a:p>
          <a:p>
            <a:r>
              <a:rPr lang="pt-BR" sz="3500" dirty="0" smtClean="0"/>
              <a:t>Desenvolver </a:t>
            </a:r>
            <a:r>
              <a:rPr lang="pt-BR" sz="3500" dirty="0"/>
              <a:t>um software embarcado no qual será possível verificar a localização atual do veículo, as últimas localizações, capturar imagens e disponibilizar informações da porta </a:t>
            </a:r>
            <a:r>
              <a:rPr lang="pt-BR" sz="3500" dirty="0" smtClean="0"/>
              <a:t>OBD</a:t>
            </a:r>
          </a:p>
          <a:p>
            <a:pPr lvl="0"/>
            <a:r>
              <a:rPr lang="pt-BR" sz="3500" dirty="0" smtClean="0"/>
              <a:t>Desenvolver </a:t>
            </a:r>
            <a:r>
              <a:rPr lang="pt-BR" sz="3500" dirty="0"/>
              <a:t>um aplicativo </a:t>
            </a:r>
            <a:r>
              <a:rPr lang="pt-BR" sz="3500" i="1" dirty="0"/>
              <a:t>mobile</a:t>
            </a:r>
            <a:r>
              <a:rPr lang="pt-BR" sz="3500" dirty="0"/>
              <a:t> para consultar as informações disponíveis pelo software </a:t>
            </a:r>
            <a:r>
              <a:rPr lang="pt-BR" sz="3500" dirty="0" smtClean="0"/>
              <a:t>embarcado</a:t>
            </a:r>
          </a:p>
          <a:p>
            <a:r>
              <a:rPr lang="pt-BR" sz="3500" dirty="0" smtClean="0"/>
              <a:t>Notificar </a:t>
            </a:r>
            <a:r>
              <a:rPr lang="pt-BR" sz="3500" dirty="0"/>
              <a:t>o usuário sobre falhas no motor retornadas pela porta </a:t>
            </a:r>
            <a:r>
              <a:rPr lang="pt-BR" sz="3500" dirty="0" smtClean="0"/>
              <a:t>OBD</a:t>
            </a:r>
            <a:endParaRPr lang="pt-BR" sz="35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6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0593" y="3725606"/>
            <a:ext cx="3110814" cy="1655762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smtClean="0"/>
              <a:t>Internet das Coisas (</a:t>
            </a:r>
            <a:r>
              <a:rPr lang="pt-BR" dirty="0" err="1" smtClean="0"/>
              <a:t>IoT</a:t>
            </a:r>
            <a:r>
              <a:rPr lang="pt-BR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err="1" smtClean="0"/>
              <a:t>OnBoard</a:t>
            </a:r>
            <a:r>
              <a:rPr lang="pt-BR" dirty="0" smtClean="0"/>
              <a:t> </a:t>
            </a:r>
            <a:r>
              <a:rPr lang="pt-BR" dirty="0" err="1" smtClean="0"/>
              <a:t>Diagnostic</a:t>
            </a:r>
            <a:r>
              <a:rPr lang="pt-BR" dirty="0" smtClean="0"/>
              <a:t> (OBD)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smtClean="0"/>
              <a:t>Trabalhos Correlatos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smtClean="0"/>
              <a:t>Ferramentas Atuais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6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 das Coisas (</a:t>
            </a:r>
            <a:r>
              <a:rPr lang="pt-BR" dirty="0" err="1" smtClean="0"/>
              <a:t>IoT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Termo difundido por Kevin Aston do MIT em 1999</a:t>
            </a:r>
          </a:p>
          <a:p>
            <a:r>
              <a:rPr lang="pt-BR" dirty="0" smtClean="0"/>
              <a:t>Controlar objetos remotamente</a:t>
            </a:r>
          </a:p>
          <a:p>
            <a:r>
              <a:rPr lang="pt-BR" dirty="0" smtClean="0"/>
              <a:t>Surgiu com a convergência de tecnologias:</a:t>
            </a:r>
          </a:p>
          <a:p>
            <a:pPr lvl="1"/>
            <a:r>
              <a:rPr lang="pt-BR" dirty="0" smtClean="0"/>
              <a:t>Redes sem fio</a:t>
            </a:r>
          </a:p>
          <a:p>
            <a:pPr lvl="1"/>
            <a:r>
              <a:rPr lang="pt-BR" dirty="0" smtClean="0"/>
              <a:t>Sistemas embarcados</a:t>
            </a:r>
            <a:endParaRPr lang="pt-BR" dirty="0"/>
          </a:p>
          <a:p>
            <a:r>
              <a:rPr lang="pt-BR" dirty="0" smtClean="0"/>
              <a:t>Principais componentes:</a:t>
            </a:r>
          </a:p>
          <a:p>
            <a:pPr lvl="1"/>
            <a:r>
              <a:rPr lang="pt-BR" dirty="0" smtClean="0"/>
              <a:t>As coisas (celulares, sensores, atuadores, computadores)</a:t>
            </a:r>
          </a:p>
          <a:p>
            <a:pPr lvl="1"/>
            <a:r>
              <a:rPr lang="pt-BR" dirty="0" smtClean="0"/>
              <a:t>Redes de comunicação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OnBoard</a:t>
            </a:r>
            <a:r>
              <a:rPr lang="pt-BR" dirty="0" smtClean="0"/>
              <a:t> </a:t>
            </a:r>
            <a:r>
              <a:rPr lang="pt-BR" dirty="0" err="1" smtClean="0"/>
              <a:t>Diagnostic</a:t>
            </a:r>
            <a:r>
              <a:rPr lang="pt-BR" dirty="0" smtClean="0"/>
              <a:t> (OBD)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451389" cy="4351338"/>
          </a:xfrm>
        </p:spPr>
        <p:txBody>
          <a:bodyPr/>
          <a:lstStyle/>
          <a:p>
            <a:r>
              <a:rPr lang="pt-BR" dirty="0" smtClean="0"/>
              <a:t>Disponível na maioria dos veículos</a:t>
            </a:r>
          </a:p>
          <a:p>
            <a:r>
              <a:rPr lang="pt-BR" dirty="0" smtClean="0"/>
              <a:t>Obrigatório na Europa e Estados Unidos a partir de 1996</a:t>
            </a:r>
          </a:p>
          <a:p>
            <a:r>
              <a:rPr lang="pt-BR" dirty="0" smtClean="0"/>
              <a:t>No Brasil em 2010</a:t>
            </a:r>
          </a:p>
          <a:p>
            <a:r>
              <a:rPr lang="pt-BR" dirty="0" smtClean="0"/>
              <a:t>Unidade de Controle Eletrônico (ECU)</a:t>
            </a:r>
          </a:p>
          <a:p>
            <a:r>
              <a:rPr lang="pt-BR" dirty="0" smtClean="0"/>
              <a:t>Luz de Mal Funcionamento (MIL)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65" y="1556952"/>
            <a:ext cx="5935111" cy="39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OBD1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6316362" cy="4351338"/>
          </a:xfrm>
        </p:spPr>
        <p:txBody>
          <a:bodyPr/>
          <a:lstStyle/>
          <a:p>
            <a:r>
              <a:rPr lang="pt-BR" dirty="0" smtClean="0"/>
              <a:t>Falta de padronização entre os veículos</a:t>
            </a:r>
          </a:p>
          <a:p>
            <a:r>
              <a:rPr lang="pt-BR" dirty="0" smtClean="0"/>
              <a:t>Itens de diagnóstico</a:t>
            </a:r>
          </a:p>
          <a:p>
            <a:pPr lvl="1"/>
            <a:r>
              <a:rPr lang="pt-BR" dirty="0" smtClean="0"/>
              <a:t>Sensor de oxigênio</a:t>
            </a:r>
          </a:p>
          <a:p>
            <a:pPr lvl="1"/>
            <a:r>
              <a:rPr lang="pt-BR" smtClean="0"/>
              <a:t>Sistemas </a:t>
            </a:r>
            <a:r>
              <a:rPr lang="pt-BR" dirty="0" smtClean="0"/>
              <a:t>de combustível</a:t>
            </a:r>
            <a:r>
              <a:rPr lang="pt-BR" dirty="0"/>
              <a:t> </a:t>
            </a:r>
            <a:r>
              <a:rPr lang="pt-BR" dirty="0" smtClean="0"/>
              <a:t>e eletrônico</a:t>
            </a:r>
          </a:p>
          <a:p>
            <a:pPr lvl="1"/>
            <a:r>
              <a:rPr lang="pt-BR" dirty="0" smtClean="0"/>
              <a:t>Componentes eletrônicos</a:t>
            </a:r>
          </a:p>
          <a:p>
            <a:pPr lvl="1"/>
            <a:r>
              <a:rPr lang="pt-BR" dirty="0" smtClean="0"/>
              <a:t>Códigos de erro</a:t>
            </a:r>
          </a:p>
          <a:p>
            <a:endParaRPr lang="pt-BR" dirty="0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956" y="1588764"/>
            <a:ext cx="4182844" cy="48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943</Words>
  <Application>Microsoft Office PowerPoint</Application>
  <PresentationFormat>Widescreen</PresentationFormat>
  <Paragraphs>192</Paragraphs>
  <Slides>18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Tema do Office</vt:lpstr>
      <vt:lpstr>APLICAÇÃO PARA MONITORAMENTO VEICULAR EM TEMPO REAL</vt:lpstr>
      <vt:lpstr>Roteiro</vt:lpstr>
      <vt:lpstr>Motivação</vt:lpstr>
      <vt:lpstr>Objetivo Geral</vt:lpstr>
      <vt:lpstr>Objetivos Específicos</vt:lpstr>
      <vt:lpstr>Fundamentação Teórica</vt:lpstr>
      <vt:lpstr>Internet das Coisas (IoT)</vt:lpstr>
      <vt:lpstr>OnBoard Diagnostic (OBD)</vt:lpstr>
      <vt:lpstr>OBD1</vt:lpstr>
      <vt:lpstr>OBD2</vt:lpstr>
      <vt:lpstr>Adaptadores ELM327</vt:lpstr>
      <vt:lpstr>Adaptadores ELM327</vt:lpstr>
      <vt:lpstr>Protocolos de Comunicação</vt:lpstr>
      <vt:lpstr>Serviços de Diagnóstico</vt:lpstr>
      <vt:lpstr>Diagnostic Trouble Code (DTC)</vt:lpstr>
      <vt:lpstr>Raspberry Pi</vt:lpstr>
      <vt:lpstr>Trabalhos Correlatos e Ferramentas Atuais</vt:lpstr>
      <vt:lpstr>Gestão de Frota de Veículos – Pacheco (2016)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Maicon Machado Gerardi da Silva</dc:creator>
  <cp:lastModifiedBy>Maicon</cp:lastModifiedBy>
  <cp:revision>64</cp:revision>
  <dcterms:created xsi:type="dcterms:W3CDTF">2017-11-28T14:10:23Z</dcterms:created>
  <dcterms:modified xsi:type="dcterms:W3CDTF">2017-12-05T12:24:44Z</dcterms:modified>
</cp:coreProperties>
</file>