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 id="2147483735" r:id="rId2"/>
  </p:sldMasterIdLst>
  <p:notesMasterIdLst>
    <p:notesMasterId r:id="rId24"/>
  </p:notesMasterIdLst>
  <p:sldIdLst>
    <p:sldId id="256" r:id="rId3"/>
    <p:sldId id="271" r:id="rId4"/>
    <p:sldId id="366" r:id="rId5"/>
    <p:sldId id="301" r:id="rId6"/>
    <p:sldId id="299" r:id="rId7"/>
    <p:sldId id="300" r:id="rId8"/>
    <p:sldId id="302" r:id="rId9"/>
    <p:sldId id="303" r:id="rId10"/>
    <p:sldId id="326"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Lst>
  <p:sldSz cx="9144000" cy="5143500" type="screen16x9"/>
  <p:notesSz cx="6786563" cy="9923463"/>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93E8A5-5294-4607-B0F3-C8A5E595F5AB}">
  <a:tblStyle styleId="{ED93E8A5-5294-4607-B0F3-C8A5E595F5A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pt-BR"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5"/>
        <p:cNvGrpSpPr/>
        <p:nvPr/>
      </p:nvGrpSpPr>
      <p:grpSpPr>
        <a:xfrm>
          <a:off x="0" y="0"/>
          <a:ext cx="0" cy="0"/>
          <a:chOff x="0" y="0"/>
          <a:chExt cx="0" cy="0"/>
        </a:xfrm>
      </p:grpSpPr>
      <p:sp>
        <p:nvSpPr>
          <p:cNvPr id="206" name="Google Shape;206;p6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7" name="Google Shape;207;p63"/>
          <p:cNvSpPr txBox="1">
            <a:spLocks noGrp="1"/>
          </p:cNvSpPr>
          <p:nvPr>
            <p:ph type="subTitle" idx="1"/>
          </p:nvPr>
        </p:nvSpPr>
        <p:spPr>
          <a:xfrm>
            <a:off x="457200" y="1203480"/>
            <a:ext cx="8229300" cy="298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8"/>
        <p:cNvGrpSpPr/>
        <p:nvPr/>
      </p:nvGrpSpPr>
      <p:grpSpPr>
        <a:xfrm>
          <a:off x="0" y="0"/>
          <a:ext cx="0" cy="0"/>
          <a:chOff x="0" y="0"/>
          <a:chExt cx="0" cy="0"/>
        </a:xfrm>
      </p:grpSpPr>
      <p:sp>
        <p:nvSpPr>
          <p:cNvPr id="209" name="Google Shape;209;p64"/>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0" name="Google Shape;210;p64"/>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1"/>
        <p:cNvGrpSpPr/>
        <p:nvPr/>
      </p:nvGrpSpPr>
      <p:grpSpPr>
        <a:xfrm>
          <a:off x="0" y="0"/>
          <a:ext cx="0" cy="0"/>
          <a:chOff x="0" y="0"/>
          <a:chExt cx="0" cy="0"/>
        </a:xfrm>
      </p:grpSpPr>
      <p:sp>
        <p:nvSpPr>
          <p:cNvPr id="212" name="Google Shape;212;p65"/>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3" name="Google Shape;213;p65"/>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14" name="Google Shape;214;p65"/>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5"/>
        <p:cNvGrpSpPr/>
        <p:nvPr/>
      </p:nvGrpSpPr>
      <p:grpSpPr>
        <a:xfrm>
          <a:off x="0" y="0"/>
          <a:ext cx="0" cy="0"/>
          <a:chOff x="0" y="0"/>
          <a:chExt cx="0" cy="0"/>
        </a:xfrm>
      </p:grpSpPr>
      <p:sp>
        <p:nvSpPr>
          <p:cNvPr id="216" name="Google Shape;216;p66"/>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7"/>
        <p:cNvGrpSpPr/>
        <p:nvPr/>
      </p:nvGrpSpPr>
      <p:grpSpPr>
        <a:xfrm>
          <a:off x="0" y="0"/>
          <a:ext cx="0" cy="0"/>
          <a:chOff x="0" y="0"/>
          <a:chExt cx="0" cy="0"/>
        </a:xfrm>
      </p:grpSpPr>
      <p:sp>
        <p:nvSpPr>
          <p:cNvPr id="218" name="Google Shape;218;p67"/>
          <p:cNvSpPr txBox="1">
            <a:spLocks noGrp="1"/>
          </p:cNvSpPr>
          <p:nvPr>
            <p:ph type="subTitle" idx="1"/>
          </p:nvPr>
        </p:nvSpPr>
        <p:spPr>
          <a:xfrm>
            <a:off x="457200" y="205200"/>
            <a:ext cx="8229300" cy="3981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9"/>
        <p:cNvGrpSpPr/>
        <p:nvPr/>
      </p:nvGrpSpPr>
      <p:grpSpPr>
        <a:xfrm>
          <a:off x="0" y="0"/>
          <a:ext cx="0" cy="0"/>
          <a:chOff x="0" y="0"/>
          <a:chExt cx="0" cy="0"/>
        </a:xfrm>
      </p:grpSpPr>
      <p:sp>
        <p:nvSpPr>
          <p:cNvPr id="220" name="Google Shape;220;p68"/>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68"/>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22" name="Google Shape;222;p68"/>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23" name="Google Shape;223;p68"/>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24"/>
        <p:cNvGrpSpPr/>
        <p:nvPr/>
      </p:nvGrpSpPr>
      <p:grpSpPr>
        <a:xfrm>
          <a:off x="0" y="0"/>
          <a:ext cx="0" cy="0"/>
          <a:chOff x="0" y="0"/>
          <a:chExt cx="0" cy="0"/>
        </a:xfrm>
      </p:grpSpPr>
      <p:sp>
        <p:nvSpPr>
          <p:cNvPr id="225" name="Google Shape;225;p69"/>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6" name="Google Shape;226;p69"/>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27" name="Google Shape;227;p69"/>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28" name="Google Shape;228;p69"/>
          <p:cNvSpPr txBox="1">
            <a:spLocks noGrp="1"/>
          </p:cNvSpPr>
          <p:nvPr>
            <p:ph type="body" idx="3"/>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29"/>
        <p:cNvGrpSpPr/>
        <p:nvPr/>
      </p:nvGrpSpPr>
      <p:grpSpPr>
        <a:xfrm>
          <a:off x="0" y="0"/>
          <a:ext cx="0" cy="0"/>
          <a:chOff x="0" y="0"/>
          <a:chExt cx="0" cy="0"/>
        </a:xfrm>
      </p:grpSpPr>
      <p:sp>
        <p:nvSpPr>
          <p:cNvPr id="230" name="Google Shape;230;p70"/>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1" name="Google Shape;231;p70"/>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32" name="Google Shape;232;p70"/>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33" name="Google Shape;233;p70"/>
          <p:cNvSpPr txBox="1">
            <a:spLocks noGrp="1"/>
          </p:cNvSpPr>
          <p:nvPr>
            <p:ph type="body" idx="3"/>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34"/>
        <p:cNvGrpSpPr/>
        <p:nvPr/>
      </p:nvGrpSpPr>
      <p:grpSpPr>
        <a:xfrm>
          <a:off x="0" y="0"/>
          <a:ext cx="0" cy="0"/>
          <a:chOff x="0" y="0"/>
          <a:chExt cx="0" cy="0"/>
        </a:xfrm>
      </p:grpSpPr>
      <p:sp>
        <p:nvSpPr>
          <p:cNvPr id="235" name="Google Shape;235;p71"/>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6" name="Google Shape;236;p71"/>
          <p:cNvSpPr txBox="1">
            <a:spLocks noGrp="1"/>
          </p:cNvSpPr>
          <p:nvPr>
            <p:ph type="body" idx="1"/>
          </p:nvPr>
        </p:nvSpPr>
        <p:spPr>
          <a:xfrm>
            <a:off x="457200" y="120348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37" name="Google Shape;237;p71"/>
          <p:cNvSpPr txBox="1">
            <a:spLocks noGrp="1"/>
          </p:cNvSpPr>
          <p:nvPr>
            <p:ph type="body" idx="2"/>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38"/>
        <p:cNvGrpSpPr/>
        <p:nvPr/>
      </p:nvGrpSpPr>
      <p:grpSpPr>
        <a:xfrm>
          <a:off x="0" y="0"/>
          <a:ext cx="0" cy="0"/>
          <a:chOff x="0" y="0"/>
          <a:chExt cx="0" cy="0"/>
        </a:xfrm>
      </p:grpSpPr>
      <p:sp>
        <p:nvSpPr>
          <p:cNvPr id="239" name="Google Shape;239;p72"/>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0" name="Google Shape;240;p72"/>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1" name="Google Shape;241;p72"/>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2" name="Google Shape;242;p72"/>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3" name="Google Shape;243;p72"/>
          <p:cNvSpPr txBox="1">
            <a:spLocks noGrp="1"/>
          </p:cNvSpPr>
          <p:nvPr>
            <p:ph type="body" idx="4"/>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44"/>
        <p:cNvGrpSpPr/>
        <p:nvPr/>
      </p:nvGrpSpPr>
      <p:grpSpPr>
        <a:xfrm>
          <a:off x="0" y="0"/>
          <a:ext cx="0" cy="0"/>
          <a:chOff x="0" y="0"/>
          <a:chExt cx="0" cy="0"/>
        </a:xfrm>
      </p:grpSpPr>
      <p:sp>
        <p:nvSpPr>
          <p:cNvPr id="245" name="Google Shape;245;p7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6" name="Google Shape;246;p73"/>
          <p:cNvSpPr txBox="1">
            <a:spLocks noGrp="1"/>
          </p:cNvSpPr>
          <p:nvPr>
            <p:ph type="body" idx="1"/>
          </p:nvPr>
        </p:nvSpPr>
        <p:spPr>
          <a:xfrm>
            <a:off x="457200" y="120348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7" name="Google Shape;247;p73"/>
          <p:cNvSpPr txBox="1">
            <a:spLocks noGrp="1"/>
          </p:cNvSpPr>
          <p:nvPr>
            <p:ph type="body" idx="2"/>
          </p:nvPr>
        </p:nvSpPr>
        <p:spPr>
          <a:xfrm>
            <a:off x="3239640" y="120348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8" name="Google Shape;248;p73"/>
          <p:cNvSpPr txBox="1">
            <a:spLocks noGrp="1"/>
          </p:cNvSpPr>
          <p:nvPr>
            <p:ph type="body" idx="3"/>
          </p:nvPr>
        </p:nvSpPr>
        <p:spPr>
          <a:xfrm>
            <a:off x="6022080" y="120348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49" name="Google Shape;249;p73"/>
          <p:cNvSpPr txBox="1">
            <a:spLocks noGrp="1"/>
          </p:cNvSpPr>
          <p:nvPr>
            <p:ph type="body" idx="4"/>
          </p:nvPr>
        </p:nvSpPr>
        <p:spPr>
          <a:xfrm>
            <a:off x="457200" y="276192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50" name="Google Shape;250;p73"/>
          <p:cNvSpPr txBox="1">
            <a:spLocks noGrp="1"/>
          </p:cNvSpPr>
          <p:nvPr>
            <p:ph type="body" idx="5"/>
          </p:nvPr>
        </p:nvSpPr>
        <p:spPr>
          <a:xfrm>
            <a:off x="3239640" y="276192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251" name="Google Shape;251;p73"/>
          <p:cNvSpPr txBox="1">
            <a:spLocks noGrp="1"/>
          </p:cNvSpPr>
          <p:nvPr>
            <p:ph type="body" idx="6"/>
          </p:nvPr>
        </p:nvSpPr>
        <p:spPr>
          <a:xfrm>
            <a:off x="6022080" y="2761920"/>
            <a:ext cx="26496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5"/>
        <p:cNvGrpSpPr/>
        <p:nvPr/>
      </p:nvGrpSpPr>
      <p:grpSpPr>
        <a:xfrm>
          <a:off x="0" y="0"/>
          <a:ext cx="0" cy="0"/>
          <a:chOff x="0" y="0"/>
          <a:chExt cx="0" cy="0"/>
        </a:xfrm>
      </p:grpSpPr>
      <p:sp>
        <p:nvSpPr>
          <p:cNvPr id="36" name="Google Shape;36;p9"/>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1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0" y="0"/>
            <a:ext cx="9142920" cy="5142600"/>
          </a:xfrm>
          <a:prstGeom prst="rect">
            <a:avLst/>
          </a:prstGeom>
          <a:noFill/>
          <a:ln>
            <a:noFill/>
          </a:ln>
        </p:spPr>
      </p:pic>
      <p:pic>
        <p:nvPicPr>
          <p:cNvPr id="11" name="Google Shape;11;p1"/>
          <p:cNvPicPr preferRelativeResize="0"/>
          <p:nvPr/>
        </p:nvPicPr>
        <p:blipFill rotWithShape="1">
          <a:blip r:embed="rId15">
            <a:alphaModFix/>
          </a:blip>
          <a:srcRect/>
          <a:stretch/>
        </p:blipFill>
        <p:spPr>
          <a:xfrm>
            <a:off x="0" y="0"/>
            <a:ext cx="9142920" cy="5142600"/>
          </a:xfrm>
          <a:prstGeom prst="rect">
            <a:avLst/>
          </a:prstGeom>
          <a:noFill/>
          <a:ln>
            <a:noFill/>
          </a:ln>
        </p:spPr>
      </p:pic>
      <p:sp>
        <p:nvSpPr>
          <p:cNvPr id="12" name="Google Shape;12;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pic>
        <p:nvPicPr>
          <p:cNvPr id="201" name="Google Shape;201;p61"/>
          <p:cNvPicPr preferRelativeResize="0"/>
          <p:nvPr/>
        </p:nvPicPr>
        <p:blipFill rotWithShape="1">
          <a:blip r:embed="rId13">
            <a:alphaModFix/>
          </a:blip>
          <a:srcRect/>
          <a:stretch/>
        </p:blipFill>
        <p:spPr>
          <a:xfrm>
            <a:off x="0" y="0"/>
            <a:ext cx="9142920" cy="5142601"/>
          </a:xfrm>
          <a:prstGeom prst="rect">
            <a:avLst/>
          </a:prstGeom>
          <a:noFill/>
          <a:ln>
            <a:noFill/>
          </a:ln>
        </p:spPr>
      </p:pic>
      <p:sp>
        <p:nvSpPr>
          <p:cNvPr id="202" name="Google Shape;202;p61"/>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3" name="Google Shape;203;p61"/>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0"/>
          <p:cNvSpPr/>
          <p:nvPr/>
        </p:nvSpPr>
        <p:spPr>
          <a:xfrm>
            <a:off x="0" y="2038320"/>
            <a:ext cx="9142920" cy="684720"/>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3200"/>
              <a:buFont typeface="Calibri"/>
              <a:buNone/>
            </a:pPr>
            <a:r>
              <a:rPr lang="pt-BR" sz="2800" b="1" i="0" u="none" strike="noStrike" cap="none" dirty="0">
                <a:solidFill>
                  <a:srgbClr val="000000"/>
                </a:solidFill>
                <a:latin typeface="Calibri"/>
                <a:ea typeface="Calibri"/>
                <a:cs typeface="Calibri"/>
                <a:sym typeface="Calibri"/>
              </a:rPr>
              <a:t>Gerencia de Configuração e Controle de Versão: Ferramentas de Controle de Versão</a:t>
            </a:r>
          </a:p>
          <a:p>
            <a:pPr marL="0" marR="0" lvl="0" indent="0" algn="ctr" rtl="0">
              <a:lnSpc>
                <a:spcPct val="150000"/>
              </a:lnSpc>
              <a:spcBef>
                <a:spcPts val="0"/>
              </a:spcBef>
              <a:spcAft>
                <a:spcPts val="0"/>
              </a:spcAft>
              <a:buClr>
                <a:srgbClr val="000000"/>
              </a:buClr>
              <a:buSzPts val="3200"/>
              <a:buFont typeface="Calibri"/>
              <a:buNone/>
            </a:pPr>
            <a:r>
              <a:rPr lang="pt-BR" sz="2000" b="1" dirty="0" err="1">
                <a:latin typeface="Calibri"/>
                <a:ea typeface="Calibri"/>
                <a:cs typeface="Calibri"/>
                <a:sym typeface="Calibri"/>
              </a:rPr>
              <a:t>Prof</a:t>
            </a:r>
            <a:r>
              <a:rPr lang="pt-BR" sz="2000" b="1" dirty="0">
                <a:latin typeface="Calibri"/>
                <a:ea typeface="Calibri"/>
                <a:cs typeface="Calibri"/>
                <a:sym typeface="Calibri"/>
              </a:rPr>
              <a:t> Maicon Roger do Rosario</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dirty="0">
                <a:latin typeface="Calibri" panose="020F0502020204030204" pitchFamily="34" charset="0"/>
                <a:ea typeface="Calibri" panose="020F0502020204030204" pitchFamily="34" charset="0"/>
                <a:cs typeface="Calibri" panose="020F0502020204030204" pitchFamily="34" charset="0"/>
              </a:rPr>
              <a:t>Sistema Local de Controle de Versão</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10</a:t>
            </a:fld>
            <a:endParaRPr lang="en-US"/>
          </a:p>
        </p:txBody>
      </p:sp>
      <p:pic>
        <p:nvPicPr>
          <p:cNvPr id="7172" name="Picture 4" descr="Local version control diagram">
            <a:extLst>
              <a:ext uri="{FF2B5EF4-FFF2-40B4-BE49-F238E27FC236}">
                <a16:creationId xmlns:a16="http://schemas.microsoft.com/office/drawing/2014/main" id="{D732A141-222C-EE65-FA73-63A3FF0ADC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9200" y="1448507"/>
            <a:ext cx="3975956" cy="3394472"/>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51C0617-BB9A-6327-BBD2-D3B7F607D78C}"/>
              </a:ext>
            </a:extLst>
          </p:cNvPr>
          <p:cNvSpPr txBox="1"/>
          <p:nvPr/>
        </p:nvSpPr>
        <p:spPr>
          <a:xfrm>
            <a:off x="457200" y="1537607"/>
            <a:ext cx="4572000" cy="1938992"/>
          </a:xfrm>
          <a:prstGeom prst="rect">
            <a:avLst/>
          </a:prstGeom>
          <a:noFill/>
        </p:spPr>
        <p:txBody>
          <a:bodyPr wrap="square">
            <a:spAutoFit/>
          </a:bodyPr>
          <a:lstStyle/>
          <a:p>
            <a:pPr marL="0" indent="0"/>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Sistemas locais de controle de versão são aqueles em que as versões dos arquivos são armazenadas apenas no computador do desenvolvedor</a:t>
            </a:r>
          </a:p>
        </p:txBody>
      </p:sp>
    </p:spTree>
    <p:extLst>
      <p:ext uri="{BB962C8B-B14F-4D97-AF65-F5344CB8AC3E}">
        <p14:creationId xmlns:p14="http://schemas.microsoft.com/office/powerpoint/2010/main" val="26685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dirty="0">
                <a:latin typeface="Calibri" panose="020F0502020204030204" pitchFamily="34" charset="0"/>
                <a:ea typeface="Calibri" panose="020F0502020204030204" pitchFamily="34" charset="0"/>
                <a:cs typeface="Calibri" panose="020F0502020204030204" pitchFamily="34" charset="0"/>
              </a:rPr>
              <a:t>Sistema Local</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r>
              <a:rPr lang="pt-BR" sz="2100" dirty="0">
                <a:solidFill>
                  <a:schemeClr val="tx1"/>
                </a:solidFill>
                <a:latin typeface="Calibri" panose="020F0502020204030204" pitchFamily="34" charset="0"/>
                <a:ea typeface="Calibri" panose="020F0502020204030204" pitchFamily="34" charset="0"/>
                <a:cs typeface="Calibri" panose="020F0502020204030204" pitchFamily="34" charset="0"/>
              </a:rPr>
              <a:t>Sistemas locais de controle de versão são aqueles em que as versões dos arquivos são armazenadas apenas no computador do desenvolvedor</a:t>
            </a: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11</a:t>
            </a:fld>
            <a:endParaRPr lang="en-US"/>
          </a:p>
        </p:txBody>
      </p:sp>
    </p:spTree>
    <p:extLst>
      <p:ext uri="{BB962C8B-B14F-4D97-AF65-F5344CB8AC3E}">
        <p14:creationId xmlns:p14="http://schemas.microsoft.com/office/powerpoint/2010/main" val="380817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200"/>
            <a:ext cx="8585200" cy="858600"/>
          </a:xfrm>
        </p:spPr>
        <p:txBody>
          <a:bodyPr/>
          <a:lstStyle/>
          <a:p>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Benefícios </a:t>
            </a:r>
            <a:r>
              <a:rPr lang="pt-BR" sz="2800" dirty="0">
                <a:latin typeface="Calibri" panose="020F0502020204030204" pitchFamily="34" charset="0"/>
                <a:ea typeface="Calibri" panose="020F0502020204030204" pitchFamily="34" charset="0"/>
                <a:cs typeface="Calibri" panose="020F0502020204030204" pitchFamily="34" charset="0"/>
              </a:rPr>
              <a:t>Sistema Local</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lvl="1">
              <a:buFont typeface="Arial" panose="020B0604020202020204" pitchFamily="34" charset="0"/>
              <a:buChar char="•"/>
            </a:pPr>
            <a:r>
              <a:rPr lang="pt-BR" sz="2100" dirty="0">
                <a:solidFill>
                  <a:schemeClr val="tx1"/>
                </a:solidFill>
                <a:latin typeface="Calibri" panose="020F0502020204030204" pitchFamily="34" charset="0"/>
                <a:ea typeface="Calibri" panose="020F0502020204030204" pitchFamily="34" charset="0"/>
                <a:cs typeface="Calibri" panose="020F0502020204030204" pitchFamily="34" charset="0"/>
              </a:rPr>
              <a:t>São simples e fáceis de usar, </a:t>
            </a:r>
          </a:p>
          <a:p>
            <a:pPr lvl="1">
              <a:buFont typeface="Arial" panose="020B0604020202020204" pitchFamily="34" charset="0"/>
              <a:buChar char="•"/>
            </a:pPr>
            <a:r>
              <a:rPr lang="pt-BR" sz="2100" dirty="0">
                <a:solidFill>
                  <a:schemeClr val="tx1"/>
                </a:solidFill>
                <a:latin typeface="Calibri" panose="020F0502020204030204" pitchFamily="34" charset="0"/>
                <a:ea typeface="Calibri" panose="020F0502020204030204" pitchFamily="34" charset="0"/>
                <a:cs typeface="Calibri" panose="020F0502020204030204" pitchFamily="34" charset="0"/>
              </a:rPr>
              <a:t>Exigem apenas o uso de um único computador.</a:t>
            </a:r>
          </a:p>
          <a:p>
            <a:pPr lvl="1">
              <a:buFont typeface="Arial" panose="020B0604020202020204" pitchFamily="34" charset="0"/>
              <a:buChar char="•"/>
            </a:pPr>
            <a:r>
              <a:rPr lang="pt-BR" sz="2100" dirty="0">
                <a:solidFill>
                  <a:schemeClr val="tx1"/>
                </a:solidFill>
                <a:latin typeface="Calibri" panose="020F0502020204030204" pitchFamily="34" charset="0"/>
                <a:ea typeface="Calibri" panose="020F0502020204030204" pitchFamily="34" charset="0"/>
                <a:cs typeface="Calibri" panose="020F0502020204030204" pitchFamily="34" charset="0"/>
              </a:rPr>
              <a:t>Não há necessidade de uma conexão de rede ou internet</a:t>
            </a:r>
          </a:p>
          <a:p>
            <a:pPr lvl="1">
              <a:buFont typeface="Arial" panose="020B0604020202020204" pitchFamily="34" charset="0"/>
              <a:buChar char="•"/>
            </a:pPr>
            <a:r>
              <a:rPr lang="pt-BR" sz="2100" dirty="0">
                <a:solidFill>
                  <a:schemeClr val="tx1"/>
                </a:solidFill>
                <a:latin typeface="Calibri" panose="020F0502020204030204" pitchFamily="34" charset="0"/>
                <a:ea typeface="Calibri" panose="020F0502020204030204" pitchFamily="34" charset="0"/>
                <a:cs typeface="Calibri" panose="020F0502020204030204" pitchFamily="34" charset="0"/>
              </a:rPr>
              <a:t>Útil quando o desenvolvimento é feito offline.</a:t>
            </a:r>
          </a:p>
          <a:p>
            <a:pPr lvl="1">
              <a:buFont typeface="Arial" panose="020B0604020202020204" pitchFamily="34" charset="0"/>
              <a:buChar char="•"/>
            </a:pPr>
            <a:endParaRPr lang="pt-BR" dirty="0">
              <a:solidFill>
                <a:srgbClr val="374151"/>
              </a:solidFill>
              <a:latin typeface="Söhne"/>
            </a:endParaRP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12</a:t>
            </a:fld>
            <a:endParaRPr lang="en-US"/>
          </a:p>
        </p:txBody>
      </p:sp>
    </p:spTree>
    <p:extLst>
      <p:ext uri="{BB962C8B-B14F-4D97-AF65-F5344CB8AC3E}">
        <p14:creationId xmlns:p14="http://schemas.microsoft.com/office/powerpoint/2010/main" val="299480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Desvantagens  </a:t>
            </a: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Sistema Local</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971550" lvl="1" indent="-285750">
              <a:buFont typeface="Arial" panose="020B0604020202020204" pitchFamily="34" charset="0"/>
              <a:buChar char="•"/>
            </a:pPr>
            <a:r>
              <a:rPr lang="pt-BR" sz="2300" dirty="0">
                <a:solidFill>
                  <a:schemeClr val="tx1"/>
                </a:solidFill>
                <a:latin typeface="Söhne"/>
              </a:rPr>
              <a:t>Não há backup ou redundância.</a:t>
            </a:r>
          </a:p>
          <a:p>
            <a:pPr marL="971550" lvl="1" indent="-285750">
              <a:buFont typeface="Arial" panose="020B0604020202020204" pitchFamily="34" charset="0"/>
              <a:buChar char="•"/>
            </a:pPr>
            <a:r>
              <a:rPr lang="pt-BR" sz="2300" dirty="0">
                <a:solidFill>
                  <a:schemeClr val="tx1"/>
                </a:solidFill>
                <a:latin typeface="Söhne"/>
              </a:rPr>
              <a:t>Não há compartilhamento de arquivos entre membros da equipe ou</a:t>
            </a:r>
          </a:p>
          <a:p>
            <a:pPr marL="971550" lvl="1" indent="-285750">
              <a:buFont typeface="Arial" panose="020B0604020202020204" pitchFamily="34" charset="0"/>
              <a:buChar char="•"/>
            </a:pPr>
            <a:r>
              <a:rPr lang="pt-BR" sz="2300" dirty="0">
                <a:solidFill>
                  <a:schemeClr val="tx1"/>
                </a:solidFill>
                <a:latin typeface="Söhne"/>
              </a:rPr>
              <a:t>Dificuldade em manter um histórico completo de versões  </a:t>
            </a:r>
          </a:p>
          <a:p>
            <a:pPr marL="971550" lvl="1" indent="-285750">
              <a:buFont typeface="Arial" panose="020B0604020202020204" pitchFamily="34" charset="0"/>
              <a:buChar char="•"/>
            </a:pPr>
            <a:r>
              <a:rPr lang="pt-BR" sz="2300" dirty="0">
                <a:solidFill>
                  <a:schemeClr val="tx1"/>
                </a:solidFill>
                <a:latin typeface="Söhne"/>
              </a:rPr>
              <a:t>Difícil identificar conflitos entre diferentes versões de um arquivo.</a:t>
            </a:r>
          </a:p>
          <a:p>
            <a:pPr marL="342900" lvl="1" indent="0"/>
            <a:endParaRPr lang="pt-BR" sz="2100" dirty="0">
              <a:solidFill>
                <a:srgbClr val="374151"/>
              </a:solidFill>
              <a:latin typeface="Söhne"/>
            </a:endParaRPr>
          </a:p>
          <a:p>
            <a:pPr lvl="1">
              <a:buFont typeface="Arial" panose="020B0604020202020204" pitchFamily="34" charset="0"/>
              <a:buChar char="•"/>
            </a:pPr>
            <a:endParaRPr lang="pt-BR" dirty="0">
              <a:solidFill>
                <a:srgbClr val="374151"/>
              </a:solidFill>
              <a:latin typeface="Söhne"/>
            </a:endParaRP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13</a:t>
            </a:fld>
            <a:endParaRPr lang="en-US"/>
          </a:p>
        </p:txBody>
      </p:sp>
    </p:spTree>
    <p:extLst>
      <p:ext uri="{BB962C8B-B14F-4D97-AF65-F5344CB8AC3E}">
        <p14:creationId xmlns:p14="http://schemas.microsoft.com/office/powerpoint/2010/main" val="121715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200"/>
            <a:ext cx="7885289" cy="858600"/>
          </a:xfrm>
        </p:spPr>
        <p:txBody>
          <a:bodyPr/>
          <a:lstStyle/>
          <a:p>
            <a:pPr algn="l"/>
            <a: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t>Sistemas de Controle de Versão Centralizado</a:t>
            </a:r>
            <a:b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14</a:t>
            </a:fld>
            <a:endParaRPr lang="en-US"/>
          </a:p>
        </p:txBody>
      </p:sp>
      <p:pic>
        <p:nvPicPr>
          <p:cNvPr id="8194" name="Picture 2" descr="Diagrama de controle de versão centralizado">
            <a:extLst>
              <a:ext uri="{FF2B5EF4-FFF2-40B4-BE49-F238E27FC236}">
                <a16:creationId xmlns:a16="http://schemas.microsoft.com/office/drawing/2014/main" id="{845D18CA-EB97-E89A-B16B-DA9251625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4867" y="874514"/>
            <a:ext cx="4884132" cy="33944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429D95-3B98-0103-B960-D315AC589D22}"/>
              </a:ext>
            </a:extLst>
          </p:cNvPr>
          <p:cNvSpPr txBox="1">
            <a:spLocks/>
          </p:cNvSpPr>
          <p:nvPr/>
        </p:nvSpPr>
        <p:spPr>
          <a:xfrm>
            <a:off x="457200" y="1203480"/>
            <a:ext cx="3143956" cy="2982900"/>
          </a:xfrm>
          <a:prstGeom prst="rect">
            <a:avLst/>
          </a:prstGeom>
          <a:noFill/>
          <a:ln>
            <a:noFill/>
          </a:ln>
        </p:spPr>
        <p:txBody>
          <a:bodyPr spcFirstLastPara="1" wrap="square" lIns="0" tIns="0" rIns="0" bIns="0" anchor="t" anchorCtr="0">
            <a:normAutofit fontScale="92500" lnSpcReduction="1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indent="0"/>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Sistemas de controle de versão centralizados são aqueles em que há um servidor centralizado que contém todas as versões dos arquivos de um projeto. </a:t>
            </a:r>
          </a:p>
          <a:p>
            <a:pPr marL="0" indent="0"/>
            <a:endParaRPr lang="pt-BR"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r>
              <a:rPr lang="pt-BR" sz="1500" dirty="0">
                <a:solidFill>
                  <a:srgbClr val="374151"/>
                </a:solidFill>
                <a:latin typeface="Söhne"/>
              </a:rPr>
            </a:br>
            <a:endParaRPr lang="pt-BR" sz="2100" dirty="0">
              <a:solidFill>
                <a:srgbClr val="374151"/>
              </a:solidFill>
              <a:latin typeface="Söhne"/>
            </a:endParaRPr>
          </a:p>
          <a:p>
            <a:endParaRPr lang="pt-BR" dirty="0">
              <a:solidFill>
                <a:srgbClr val="374151"/>
              </a:solidFill>
              <a:latin typeface="Söhne"/>
            </a:endParaRPr>
          </a:p>
          <a:p>
            <a:endParaRPr lang="en-US" dirty="0"/>
          </a:p>
        </p:txBody>
      </p:sp>
    </p:spTree>
    <p:extLst>
      <p:ext uri="{BB962C8B-B14F-4D97-AF65-F5344CB8AC3E}">
        <p14:creationId xmlns:p14="http://schemas.microsoft.com/office/powerpoint/2010/main" val="168078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t>Sistemas de Controle de Versão Centralizado</a:t>
            </a:r>
            <a:b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pPr marL="0" indent="0"/>
            <a:endPar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O funcionamento dos sistemas de controle de versão centralizados é o seguinte:</a:t>
            </a:r>
          </a:p>
          <a:p>
            <a:pPr lvl="1">
              <a:buFont typeface="+mj-lt"/>
              <a:buAutoNum type="arabicPeriod"/>
            </a:pPr>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O administrador do servidor central cria um repositório, que é um local centralizado para armazenar todos os arquivos do projeto.</a:t>
            </a:r>
          </a:p>
          <a:p>
            <a:pPr lvl="1">
              <a:buFont typeface="+mj-lt"/>
              <a:buAutoNum type="arabicPeriod"/>
            </a:pPr>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Os desenvolvedores fazem </a:t>
            </a:r>
            <a:r>
              <a:rPr lang="pt-BR" sz="1900" dirty="0" err="1">
                <a:solidFill>
                  <a:schemeClr val="tx1"/>
                </a:solidFill>
                <a:latin typeface="Calibri" panose="020F0502020204030204" pitchFamily="34" charset="0"/>
                <a:ea typeface="Calibri" panose="020F0502020204030204" pitchFamily="34" charset="0"/>
                <a:cs typeface="Calibri" panose="020F0502020204030204" pitchFamily="34" charset="0"/>
              </a:rPr>
              <a:t>check-out</a:t>
            </a:r>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 dos arquivos do repositório e fazem alterações localmente em seus computadores.</a:t>
            </a:r>
          </a:p>
          <a:p>
            <a:pPr lvl="1">
              <a:buFont typeface="+mj-lt"/>
              <a:buAutoNum type="arabicPeriod"/>
            </a:pPr>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Quando as alterações são concluídas, os desenvolvedores fazem check-in das alterações de volta para o repositório central.</a:t>
            </a:r>
          </a:p>
          <a:p>
            <a:pPr lvl="1">
              <a:buFont typeface="+mj-lt"/>
              <a:buAutoNum type="arabicPeriod"/>
            </a:pPr>
            <a:r>
              <a:rPr lang="pt-BR" sz="1900" dirty="0">
                <a:solidFill>
                  <a:schemeClr val="tx1"/>
                </a:solidFill>
                <a:latin typeface="Calibri" panose="020F0502020204030204" pitchFamily="34" charset="0"/>
                <a:ea typeface="Calibri" panose="020F0502020204030204" pitchFamily="34" charset="0"/>
                <a:cs typeface="Calibri" panose="020F0502020204030204" pitchFamily="34" charset="0"/>
              </a:rPr>
              <a:t>O servidor central mantém um histórico de versões para todos os arquivos, permitindo que os desenvolvedores acessem versões anteriores, comparem versões e resolvam conflitos.</a:t>
            </a:r>
          </a:p>
          <a:p>
            <a:pPr marL="0" indent="0"/>
            <a:br>
              <a:rPr lang="pt-BR" sz="1500" dirty="0">
                <a:solidFill>
                  <a:srgbClr val="374151"/>
                </a:solidFill>
                <a:latin typeface="Söhne"/>
              </a:rPr>
            </a:br>
            <a:endParaRPr lang="pt-BR" sz="2100" dirty="0">
              <a:solidFill>
                <a:srgbClr val="374151"/>
              </a:solidFill>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15</a:t>
            </a:fld>
            <a:endParaRPr lang="en-US"/>
          </a:p>
        </p:txBody>
      </p:sp>
    </p:spTree>
    <p:extLst>
      <p:ext uri="{BB962C8B-B14F-4D97-AF65-F5344CB8AC3E}">
        <p14:creationId xmlns:p14="http://schemas.microsoft.com/office/powerpoint/2010/main" val="45669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880"/>
            <a:ext cx="8923867" cy="858600"/>
          </a:xfrm>
        </p:spPr>
        <p:txBody>
          <a:bodyPr/>
          <a:lstStyle/>
          <a:p>
            <a:r>
              <a:rPr lang="pt-BR"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Sistemas de Controle de Versão Centralizado</a:t>
            </a: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 Benefícios</a:t>
            </a:r>
            <a:br>
              <a:rPr lang="pt-BR"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pt-BR"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lgn="l"/>
            <a:endParaRPr lang="pt-BR" sz="2100" dirty="0">
              <a:solidFill>
                <a:srgbClr val="374151"/>
              </a:solidFill>
              <a:latin typeface="Söhne"/>
            </a:endParaRP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Gerenciamento centralizado</a:t>
            </a:r>
          </a:p>
          <a:p>
            <a:pPr lvl="2">
              <a:buFont typeface="Arial" panose="020B0604020202020204" pitchFamily="34" charset="0"/>
              <a:buChar char="•"/>
            </a:pPr>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arquivos e versões são armazenados em um único servidor, </a:t>
            </a:r>
          </a:p>
          <a:p>
            <a:pPr lvl="2">
              <a:buFont typeface="Arial" panose="020B0604020202020204" pitchFamily="34" charset="0"/>
              <a:buChar char="•"/>
            </a:pPr>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 que torna o gerenciamento mais fácil e organizado.</a:t>
            </a: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Controle de acesso</a:t>
            </a:r>
          </a:p>
          <a:p>
            <a:pPr marL="1485900" lvl="2" indent="-34290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Somente quem tem permissão pode acessar os arquivos</a:t>
            </a:r>
            <a:endPar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Fácil colaboração em equipe</a:t>
            </a:r>
          </a:p>
          <a:p>
            <a:pPr marL="1428750" lvl="2" indent="-28575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Compartilhamento de arquivos e o controle de versões pode ser controlado pela equipe</a:t>
            </a:r>
          </a:p>
          <a:p>
            <a:pPr marL="1600200" lvl="3" indent="0"/>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pt-BR" dirty="0">
              <a:solidFill>
                <a:srgbClr val="374151"/>
              </a:solidFill>
              <a:latin typeface="Söhne"/>
            </a:endParaRP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16</a:t>
            </a:fld>
            <a:endParaRPr lang="en-US"/>
          </a:p>
        </p:txBody>
      </p:sp>
    </p:spTree>
    <p:extLst>
      <p:ext uri="{BB962C8B-B14F-4D97-AF65-F5344CB8AC3E}">
        <p14:creationId xmlns:p14="http://schemas.microsoft.com/office/powerpoint/2010/main" val="53931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510" y="442267"/>
            <a:ext cx="9014179" cy="858600"/>
          </a:xfrm>
        </p:spPr>
        <p:txBody>
          <a:bodyPr/>
          <a:lstStyle/>
          <a:p>
            <a:r>
              <a:rPr lang="pt-BR"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Sistemas de Controle de Versão Centralizado </a:t>
            </a:r>
            <a:br>
              <a:rPr lang="pt-BR"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pt-BR"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Desvantagens</a:t>
            </a:r>
            <a:b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lgn="l"/>
            <a:endPar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Dependência do servidor</a:t>
            </a: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 se o servidor central falhar, pode ser difícil ou impossível acessar os arquivos do projeto.</a:t>
            </a:r>
          </a:p>
          <a:p>
            <a:pPr lvl="1">
              <a:buFont typeface="Arial" panose="020B0604020202020204" pitchFamily="34" charset="0"/>
              <a:buChar char="•"/>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Fluxo de trabalho restrito</a:t>
            </a: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 os desenvolvedores precisam estar conectados ao servidor para trabalhar em arquivos, o que pode tornar o trabalho offline difícil ou impossível.</a:t>
            </a:r>
          </a:p>
          <a:p>
            <a:pPr lvl="1">
              <a:buFont typeface="Arial" panose="020B0604020202020204" pitchFamily="34" charset="0"/>
              <a:buChar char="•"/>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Conflitos de edição</a:t>
            </a: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 se dois desenvolvedores editarem o mesmo arquivo ao mesmo tempo, pode haver conflitos que precisam ser resolvidos manualmente.</a:t>
            </a:r>
          </a:p>
          <a:p>
            <a:pPr marL="342900" lvl="1" indent="0"/>
            <a:endParaRPr lang="pt-BR" sz="2100" dirty="0">
              <a:solidFill>
                <a:srgbClr val="374151"/>
              </a:solidFill>
              <a:latin typeface="Söhne"/>
            </a:endParaRPr>
          </a:p>
          <a:p>
            <a:pPr lvl="1">
              <a:buFont typeface="Arial" panose="020B0604020202020204" pitchFamily="34" charset="0"/>
              <a:buChar char="•"/>
            </a:pPr>
            <a:endParaRPr lang="pt-BR" dirty="0">
              <a:solidFill>
                <a:srgbClr val="374151"/>
              </a:solidFill>
              <a:latin typeface="Söhne"/>
            </a:endParaRP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17</a:t>
            </a:fld>
            <a:endParaRPr lang="en-US"/>
          </a:p>
        </p:txBody>
      </p:sp>
    </p:spTree>
    <p:extLst>
      <p:ext uri="{BB962C8B-B14F-4D97-AF65-F5344CB8AC3E}">
        <p14:creationId xmlns:p14="http://schemas.microsoft.com/office/powerpoint/2010/main" val="161997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t>Sistemas de Controle de Versão Distribuída</a:t>
            </a:r>
            <a:b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18</a:t>
            </a:fld>
            <a:endParaRPr lang="en-US"/>
          </a:p>
        </p:txBody>
      </p:sp>
      <p:pic>
        <p:nvPicPr>
          <p:cNvPr id="9218" name="Picture 2" descr="Diagrama de controle de versão distribuído">
            <a:extLst>
              <a:ext uri="{FF2B5EF4-FFF2-40B4-BE49-F238E27FC236}">
                <a16:creationId xmlns:a16="http://schemas.microsoft.com/office/drawing/2014/main" id="{8153AC37-9F1A-5937-72DA-0BB1C0DC4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844" y="864104"/>
            <a:ext cx="3826933" cy="41777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FEF0954-82A7-6F93-1E2C-92B928510DB5}"/>
              </a:ext>
            </a:extLst>
          </p:cNvPr>
          <p:cNvSpPr txBox="1">
            <a:spLocks/>
          </p:cNvSpPr>
          <p:nvPr/>
        </p:nvSpPr>
        <p:spPr>
          <a:xfrm>
            <a:off x="457200" y="1203480"/>
            <a:ext cx="4430889" cy="2982900"/>
          </a:xfrm>
          <a:prstGeom prst="rect">
            <a:avLst/>
          </a:prstGeom>
          <a:noFill/>
          <a:ln>
            <a:noFill/>
          </a:ln>
        </p:spPr>
        <p:txBody>
          <a:bodyPr spcFirstLastPara="1" wrap="square" lIns="0" tIns="0" rIns="0" bIns="0" anchor="t" anchorCtr="0">
            <a:normAutofit fontScale="70000" lnSpcReduction="2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indent="0"/>
            <a:br>
              <a:rPr lang="pt-BR" sz="16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pt-BR" sz="2200" dirty="0">
                <a:solidFill>
                  <a:schemeClr val="tx1"/>
                </a:solidFill>
                <a:latin typeface="Calibri" panose="020F0502020204030204" pitchFamily="34" charset="0"/>
                <a:ea typeface="Calibri" panose="020F0502020204030204" pitchFamily="34" charset="0"/>
                <a:cs typeface="Calibri" panose="020F0502020204030204" pitchFamily="34" charset="0"/>
              </a:rPr>
              <a:t>Os sistemas de controle de versão distribuída são diferentes dos sistemas de controle de versão centralizados, pois cada desenvolvedor tem uma cópia completa do repositório do projeto em seu próprio computador. Essas cópias locais incluem todo o histórico de alterações do projeto, o que significa que, em caso de falha de um servidor central, cada desenvolvedor pode usar sua cópia local para recuperar as alterações mais recentes. O administrador do servidor central cria um repositório, que é um local centralizado para armazenar todos os arquivos do projeto.</a:t>
            </a:r>
          </a:p>
          <a:p>
            <a:pPr marL="0" indent="0"/>
            <a:endParaRPr lang="pt-BR"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endParaRPr lang="pt-BR"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r>
              <a:rPr lang="pt-BR" sz="1500" dirty="0">
                <a:solidFill>
                  <a:srgbClr val="374151"/>
                </a:solidFill>
                <a:latin typeface="Calibri" panose="020F0502020204030204" pitchFamily="34" charset="0"/>
                <a:ea typeface="Calibri" panose="020F0502020204030204" pitchFamily="34" charset="0"/>
                <a:cs typeface="Calibri" panose="020F0502020204030204" pitchFamily="34" charset="0"/>
              </a:rPr>
            </a:br>
            <a:endParaRPr lang="pt-BR" sz="21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pt-BR" dirty="0">
              <a:solidFill>
                <a:srgbClr val="374151"/>
              </a:solidFill>
              <a:latin typeface="Söhne"/>
            </a:endParaRPr>
          </a:p>
          <a:p>
            <a:endParaRPr lang="en-US" dirty="0"/>
          </a:p>
        </p:txBody>
      </p:sp>
    </p:spTree>
    <p:extLst>
      <p:ext uri="{BB962C8B-B14F-4D97-AF65-F5344CB8AC3E}">
        <p14:creationId xmlns:p14="http://schemas.microsoft.com/office/powerpoint/2010/main" val="329524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t>Sistemas de Controle de Versão Distribuída</a:t>
            </a:r>
            <a:br>
              <a:rPr lang="pt-BR" sz="2800" b="1"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rgbClr val="4E443C"/>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70000" lnSpcReduction="20000"/>
          </a:bodyPr>
          <a:lstStyle/>
          <a:p>
            <a:pPr marL="0" indent="0"/>
            <a:endParaRPr lang="pt-BR"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endPar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O funcionamento dos sistemas de controle de versão distribuída é o seguinte:</a:t>
            </a:r>
          </a:p>
          <a:p>
            <a:pPr lvl="1">
              <a:buFont typeface="+mj-lt"/>
              <a:buAutoNum type="arabicPeriod"/>
            </a:pP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Cada desenvolvedor clona uma cópia completa do repositório para seu próprio computador.</a:t>
            </a:r>
          </a:p>
          <a:p>
            <a:pPr lvl="1">
              <a:buFont typeface="+mj-lt"/>
              <a:buAutoNum type="arabicPeriod"/>
            </a:pP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Os desenvolvedores fazem alterações em seus próprios repositórios locais.</a:t>
            </a:r>
          </a:p>
          <a:p>
            <a:pPr lvl="1">
              <a:buFont typeface="+mj-lt"/>
              <a:buAutoNum type="arabicPeriod"/>
            </a:pP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Quando as alterações são concluídas, os desenvolvedores podem enviar (</a:t>
            </a:r>
            <a:r>
              <a:rPr lang="pt-BR"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push</a:t>
            </a: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 suas alterações para o repositório principal ou para outro desenvolvedor (</a:t>
            </a:r>
            <a:r>
              <a:rPr lang="pt-BR"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pull</a:t>
            </a: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r>
              <a:rPr lang="pt-BR" sz="1500" dirty="0">
                <a:solidFill>
                  <a:srgbClr val="374151"/>
                </a:solidFill>
                <a:latin typeface="Calibri" panose="020F0502020204030204" pitchFamily="34" charset="0"/>
                <a:ea typeface="Calibri" panose="020F0502020204030204" pitchFamily="34" charset="0"/>
                <a:cs typeface="Calibri" panose="020F0502020204030204" pitchFamily="34" charset="0"/>
              </a:rPr>
            </a:br>
            <a:endParaRPr lang="pt-BR" sz="21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19</a:t>
            </a:fld>
            <a:endParaRPr lang="en-US"/>
          </a:p>
        </p:txBody>
      </p:sp>
    </p:spTree>
    <p:extLst>
      <p:ext uri="{BB962C8B-B14F-4D97-AF65-F5344CB8AC3E}">
        <p14:creationId xmlns:p14="http://schemas.microsoft.com/office/powerpoint/2010/main" val="136110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Código </a:t>
            </a: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800" dirty="0">
                <a:latin typeface="Calibri" panose="020F0502020204030204" pitchFamily="34" charset="0"/>
                <a:ea typeface="Calibri" panose="020F0502020204030204" pitchFamily="34" charset="0"/>
                <a:cs typeface="Calibri" panose="020F0502020204030204" pitchFamily="34" charset="0"/>
              </a:rPr>
              <a:t>Código:</a:t>
            </a:r>
            <a:r>
              <a:rPr lang="pt-BR" sz="2800" b="0" i="0" dirty="0">
                <a:solidFill>
                  <a:srgbClr val="1967D2"/>
                </a:solidFill>
                <a:effectLst/>
                <a:latin typeface="Google Sans"/>
              </a:rPr>
              <a:t>om2bvyq</a:t>
            </a:r>
            <a:endParaRPr lang="en-GB"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820"/>
            <a:ext cx="8229300" cy="858600"/>
          </a:xfrm>
        </p:spPr>
        <p:txBody>
          <a:bodyPr/>
          <a:lstStyle/>
          <a:p>
            <a:r>
              <a:rPr lang="pt-BR"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Sistemas de Controle de Versão Distribuída </a:t>
            </a:r>
            <a:r>
              <a:rPr lang="pt-BR" sz="2800" b="1" dirty="0">
                <a:solidFill>
                  <a:schemeClr val="tx1"/>
                </a:solidFill>
                <a:latin typeface="Calibri" panose="020F0502020204030204" pitchFamily="34" charset="0"/>
                <a:ea typeface="Calibri" panose="020F0502020204030204" pitchFamily="34" charset="0"/>
                <a:cs typeface="Calibri" panose="020F0502020204030204" pitchFamily="34" charset="0"/>
              </a:rPr>
              <a:t>Benefícios</a:t>
            </a:r>
            <a:br>
              <a:rPr lang="pt-BR" sz="2800" b="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pt-BR"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pt-BR"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203480"/>
            <a:ext cx="8229300" cy="3412200"/>
          </a:xfrm>
        </p:spPr>
        <p:txBody>
          <a:bodyPr>
            <a:normAutofit/>
          </a:bodyPr>
          <a:lstStyle/>
          <a:p>
            <a:pPr marL="1028700" lvl="1" indent="-342900">
              <a:buFont typeface="+mj-lt"/>
              <a:buAutoNum type="arabicPeriod"/>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Menor dependência do servidor</a:t>
            </a:r>
          </a:p>
          <a:p>
            <a:pPr marL="1428750" lvl="2" indent="-28575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As cópias completas do repositório em cada computador do desenvolvedor</a:t>
            </a:r>
          </a:p>
          <a:p>
            <a:pPr marL="1428750" lvl="2" indent="-28575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O fluxo de Trabalho não é interrompido </a:t>
            </a:r>
          </a:p>
          <a:p>
            <a:pPr marL="1028700" lvl="1" indent="-342900">
              <a:buFont typeface="+mj-lt"/>
              <a:buAutoNum type="arabicPeriod"/>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Fluxo de trabalho offline</a:t>
            </a:r>
          </a:p>
          <a:p>
            <a:pPr marL="1428750" lvl="2" indent="-28575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Os desenvolvedores podem trabalhar offline.</a:t>
            </a:r>
          </a:p>
          <a:p>
            <a:pPr marL="1428750" lvl="2" indent="-28575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Alterações podem ser enviadas quando servidor estiver online</a:t>
            </a:r>
          </a:p>
          <a:p>
            <a:pPr marL="1028700" lvl="1" indent="-342900">
              <a:buFont typeface="+mj-lt"/>
              <a:buAutoNum type="arabicPeriod"/>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Maior flexibilidade</a:t>
            </a:r>
          </a:p>
          <a:p>
            <a:pPr marL="1485900" lvl="2" indent="-34290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Locais de trabalho próprios .</a:t>
            </a:r>
          </a:p>
          <a:p>
            <a:pPr marL="1028700" lvl="1" indent="-342900">
              <a:buFont typeface="+mj-lt"/>
              <a:buAutoNum type="arabicPeriod"/>
            </a:pPr>
            <a:r>
              <a:rPr lang="pt-BR" b="1" dirty="0">
                <a:solidFill>
                  <a:schemeClr val="tx1"/>
                </a:solidFill>
                <a:latin typeface="Calibri" panose="020F0502020204030204" pitchFamily="34" charset="0"/>
                <a:ea typeface="Calibri" panose="020F0502020204030204" pitchFamily="34" charset="0"/>
                <a:cs typeface="Calibri" panose="020F0502020204030204" pitchFamily="34" charset="0"/>
              </a:rPr>
              <a:t>Facilidade na colaboração em equipe</a:t>
            </a:r>
          </a:p>
          <a:p>
            <a:pPr marL="1485900" lvl="2" indent="-342900">
              <a:buFont typeface="Arial" panose="020B0604020202020204" pitchFamily="34" charset="0"/>
              <a:buChar char="•"/>
            </a:pP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Flexibilidade nas Alterações entre as cópias locais do repositório.</a:t>
            </a: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20</a:t>
            </a:fld>
            <a:endParaRPr lang="en-US"/>
          </a:p>
        </p:txBody>
      </p:sp>
    </p:spTree>
    <p:extLst>
      <p:ext uri="{BB962C8B-B14F-4D97-AF65-F5344CB8AC3E}">
        <p14:creationId xmlns:p14="http://schemas.microsoft.com/office/powerpoint/2010/main" val="114689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645"/>
            <a:ext cx="8229300" cy="858600"/>
          </a:xfrm>
        </p:spPr>
        <p:txBody>
          <a:bodyPr/>
          <a:lstStyle/>
          <a:p>
            <a:r>
              <a:rPr lang="pt-BR"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Sistemas de Controle de Versão Centralizado</a:t>
            </a:r>
            <a:br>
              <a:rPr lang="pt-BR"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Desvantagens</a:t>
            </a:r>
            <a:br>
              <a:rPr lang="pt-BR"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lgn="l"/>
            <a:endParaRPr lang="pt-BR"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Complexidade adicional</a:t>
            </a:r>
            <a:r>
              <a:rPr lang="pt-BR"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485900" lvl="2" indent="-342900">
              <a:buFont typeface="Arial" panose="020B0604020202020204" pitchFamily="34" charset="0"/>
              <a:buChar char="•"/>
            </a:pPr>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cópia completa do repositório em cada computador pode aumentar a complexidade e o tempo de configuração.</a:t>
            </a: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Problemas de conflito</a:t>
            </a:r>
          </a:p>
          <a:p>
            <a:pPr marL="1485900" lvl="2" indent="-342900">
              <a:buFont typeface="Arial" panose="020B0604020202020204" pitchFamily="34" charset="0"/>
              <a:buChar char="•"/>
            </a:pPr>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os conflitos podem ser mais difíceis de resolver, especialmente se dois ou mais desenvolvedores fizeram alterações em diferentes partes do mesmo arquivo.</a:t>
            </a:r>
          </a:p>
          <a:p>
            <a:pPr marL="1028700" lvl="1" indent="-342900">
              <a:buFont typeface="+mj-lt"/>
              <a:buAutoNum type="arabicPeriod"/>
            </a:pPr>
            <a:r>
              <a:rPr lang="pt-BR"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Maior uso de armazenamento</a:t>
            </a:r>
            <a:endPar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485900" lvl="2" indent="-342900">
              <a:buFont typeface="Arial" panose="020B0604020202020204" pitchFamily="34" charset="0"/>
              <a:buChar char="•"/>
            </a:pPr>
            <a:r>
              <a:rPr lang="pt-BR"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cada desenvolvedor precisa de espaço de armazenamento suficiente para uma cópia completa do repositório</a:t>
            </a:r>
            <a:r>
              <a:rPr lang="pt-BR" sz="75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1" indent="0"/>
            <a:endParaRPr lang="pt-BR" sz="2100" dirty="0">
              <a:solidFill>
                <a:srgbClr val="374151"/>
              </a:solidFill>
              <a:latin typeface="Söhne"/>
            </a:endParaRPr>
          </a:p>
          <a:p>
            <a:pPr lvl="1">
              <a:buFont typeface="Arial" panose="020B0604020202020204" pitchFamily="34" charset="0"/>
              <a:buChar char="•"/>
            </a:pPr>
            <a:endParaRPr lang="pt-BR" dirty="0">
              <a:solidFill>
                <a:srgbClr val="374151"/>
              </a:solidFill>
              <a:latin typeface="Söhne"/>
            </a:endParaRPr>
          </a:p>
          <a:p>
            <a:pPr lvl="1">
              <a:buFont typeface="Arial" panose="020B0604020202020204" pitchFamily="34" charset="0"/>
              <a:buChar char="•"/>
            </a:pPr>
            <a:endParaRPr lang="pt-BR" b="0" i="0" dirty="0">
              <a:solidFill>
                <a:srgbClr val="374151"/>
              </a:solidFill>
              <a:effectLst/>
              <a:latin typeface="Söhne"/>
            </a:endParaRPr>
          </a:p>
          <a:p>
            <a:endParaRPr lang="pt-BR" dirty="0">
              <a:solidFill>
                <a:srgbClr val="374151"/>
              </a:solidFill>
              <a:latin typeface="Söhne"/>
            </a:endParaRPr>
          </a:p>
          <a:p>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21</a:t>
            </a:fld>
            <a:endParaRPr lang="en-US"/>
          </a:p>
        </p:txBody>
      </p:sp>
    </p:spTree>
    <p:extLst>
      <p:ext uri="{BB962C8B-B14F-4D97-AF65-F5344CB8AC3E}">
        <p14:creationId xmlns:p14="http://schemas.microsoft.com/office/powerpoint/2010/main" val="31347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dirty="0">
                <a:latin typeface="Calibri" panose="020F0502020204030204" pitchFamily="34" charset="0"/>
                <a:ea typeface="Calibri" panose="020F0502020204030204" pitchFamily="34" charset="0"/>
                <a:cs typeface="Calibri" panose="020F0502020204030204" pitchFamily="34" charset="0"/>
              </a:rPr>
              <a:t>O que é Gerencia de configuração e Controle de Versão</a:t>
            </a:r>
            <a:endParaRPr lang="en-US" sz="2800" dirty="0">
              <a:solidFill>
                <a:schemeClr val="tx1"/>
              </a:solidFill>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É uma disciplina de Engenharia de Software</a:t>
            </a: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14350" indent="-285750">
              <a:buFont typeface="Arial" panose="020B0604020202020204" pitchFamily="34" charset="0"/>
              <a:buChar char="•"/>
            </a:pP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São práticas, processos e ferramentas.</a:t>
            </a:r>
          </a:p>
          <a:p>
            <a:pPr marL="514350" indent="-285750">
              <a:buFont typeface="Arial" panose="020B0604020202020204" pitchFamily="34" charset="0"/>
              <a:buChar char="•"/>
            </a:pPr>
            <a:r>
              <a:rPr lang="pt-BR"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Que  visa: </a:t>
            </a:r>
          </a:p>
          <a:p>
            <a:pPr marL="971550" lvl="1" indent="-285750">
              <a:buFont typeface="Arial" panose="020B0604020202020204" pitchFamily="34" charset="0"/>
              <a:buChar char="•"/>
            </a:pPr>
            <a:r>
              <a:rPr lang="pt-BR"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controlar, </a:t>
            </a:r>
          </a:p>
          <a:p>
            <a:pPr marL="971550" lvl="1" indent="-285750">
              <a:buFont typeface="Arial" panose="020B0604020202020204" pitchFamily="34" charset="0"/>
              <a:buChar char="•"/>
            </a:pPr>
            <a:r>
              <a:rPr lang="pt-BR"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organizar </a:t>
            </a:r>
          </a:p>
          <a:p>
            <a:pPr marL="971550" lvl="1" indent="-285750">
              <a:buFont typeface="Arial" panose="020B0604020202020204" pitchFamily="34" charset="0"/>
              <a:buChar char="•"/>
            </a:pPr>
            <a:r>
              <a:rPr lang="pt-BR"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rastrear as mudanças feitas ao longo do ciclo de vida</a:t>
            </a:r>
          </a:p>
          <a:p>
            <a:pPr marL="514350" indent="-285750">
              <a:buFont typeface="Arial" panose="020B0604020202020204" pitchFamily="34" charset="0"/>
              <a:buChar char="•"/>
            </a:pP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Garantir </a:t>
            </a: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que o software seja desenvolvido, mantido e entregue de forma consistente e controlada</a:t>
            </a: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2151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Quando ocorre a Gerência de Configuração e Controle de Versão</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Durante todo  o ciclo de vida do software.</a:t>
            </a: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Concepção e Planejamento</a:t>
            </a: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Análise e Requisitos:</a:t>
            </a:r>
            <a:endParaRPr lang="pt-BR" sz="2400" dirty="0">
              <a:latin typeface="Calibri" panose="020F0502020204030204" pitchFamily="34" charset="0"/>
              <a:ea typeface="Calibri" panose="020F0502020204030204" pitchFamily="34" charset="0"/>
              <a:cs typeface="Calibri" panose="020F0502020204030204" pitchFamily="34" charset="0"/>
            </a:endParaRP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Design e Implementação</a:t>
            </a: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Testes e Validação</a:t>
            </a:r>
            <a:endParaRPr lang="pt-BR" sz="2400" dirty="0">
              <a:latin typeface="Calibri" panose="020F0502020204030204" pitchFamily="34" charset="0"/>
              <a:ea typeface="Calibri" panose="020F0502020204030204" pitchFamily="34" charset="0"/>
              <a:cs typeface="Calibri" panose="020F0502020204030204" pitchFamily="34" charset="0"/>
            </a:endParaRP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Implantação e Entrega</a:t>
            </a:r>
          </a:p>
          <a:p>
            <a:pPr marL="971550" lvl="1" indent="-285750">
              <a:buFont typeface="Arial" panose="020B0604020202020204" pitchFamily="34" charset="0"/>
              <a:buChar char="•"/>
            </a:pPr>
            <a:r>
              <a:rPr lang="pt-BR" sz="2400" i="0" dirty="0">
                <a:effectLst/>
                <a:latin typeface="Calibri" panose="020F0502020204030204" pitchFamily="34" charset="0"/>
                <a:ea typeface="Calibri" panose="020F0502020204030204" pitchFamily="34" charset="0"/>
                <a:cs typeface="Calibri" panose="020F0502020204030204" pitchFamily="34" charset="0"/>
              </a:rPr>
              <a:t>Manutenção</a:t>
            </a:r>
            <a:endParaRPr lang="pt-BR"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151451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dirty="0">
                <a:latin typeface="Calibri" panose="020F0502020204030204" pitchFamily="34" charset="0"/>
                <a:ea typeface="Calibri" panose="020F0502020204030204" pitchFamily="34" charset="0"/>
                <a:cs typeface="Calibri" panose="020F0502020204030204" pitchFamily="34" charset="0"/>
              </a:rPr>
              <a:t>Por que é Importante no Processo de Desenvolvimento de Software </a:t>
            </a:r>
            <a:endParaRPr lang="en-US" sz="2800" dirty="0">
              <a:solidFill>
                <a:schemeClr val="tx1"/>
              </a:solidFill>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Evitar problemas </a:t>
            </a:r>
            <a:r>
              <a:rPr lang="pt-BR" sz="2400" b="0" i="0" dirty="0">
                <a:solidFill>
                  <a:schemeClr val="tx1"/>
                </a:solidFill>
                <a:effectLst/>
                <a:latin typeface="Söhne"/>
              </a:rPr>
              <a:t>relacionados a conflitos de versões</a:t>
            </a:r>
          </a:p>
          <a:p>
            <a:pPr marL="514350" indent="-285750">
              <a:buFont typeface="Arial" panose="020B0604020202020204" pitchFamily="34" charset="0"/>
              <a:buChar char="•"/>
            </a:pPr>
            <a:r>
              <a:rPr lang="pt-BR" sz="2400" b="0" i="0" dirty="0">
                <a:solidFill>
                  <a:schemeClr val="tx1"/>
                </a:solidFill>
                <a:effectLst/>
                <a:latin typeface="Söhne"/>
              </a:rPr>
              <a:t>Rastrear problemas de qualidade</a:t>
            </a:r>
          </a:p>
          <a:p>
            <a:pPr marL="514350" indent="-285750">
              <a:buFont typeface="Arial" panose="020B0604020202020204" pitchFamily="34" charset="0"/>
              <a:buChar char="•"/>
            </a:pPr>
            <a:r>
              <a:rPr lang="pt-BR" sz="2400" b="0" i="0" dirty="0">
                <a:solidFill>
                  <a:schemeClr val="tx1"/>
                </a:solidFill>
                <a:effectLst/>
                <a:latin typeface="Söhne"/>
              </a:rPr>
              <a:t>Facilitar a colaboração entre desenvolvedores e </a:t>
            </a:r>
          </a:p>
          <a:p>
            <a:pPr marL="514350" indent="-285750">
              <a:buFont typeface="Arial" panose="020B0604020202020204" pitchFamily="34" charset="0"/>
              <a:buChar char="•"/>
            </a:pPr>
            <a:r>
              <a:rPr lang="pt-BR" sz="2400" b="0" i="0" dirty="0">
                <a:solidFill>
                  <a:schemeClr val="tx1"/>
                </a:solidFill>
                <a:effectLst/>
                <a:latin typeface="Söhne"/>
              </a:rPr>
              <a:t>Permiti o gerenciamento eficiente de projetos de desenvolvimento de software</a:t>
            </a: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404167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Quem está envolvido na Gerência de Configuração e Controle de Versão de Software</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Desenvolvedores, </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Gerentes de projeto</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Testadores, </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Usuários finais</a:t>
            </a:r>
          </a:p>
          <a:p>
            <a:pPr marL="514350" indent="-285750">
              <a:buFont typeface="Arial" panose="020B0604020202020204" pitchFamily="34" charset="0"/>
              <a:buChar char="•"/>
            </a:pP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Outras Equipes</a:t>
            </a: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383729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Como é feito o Gerenciamento de Configuração e Controle de Versão </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Sistemas de controle de versão, </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Repositórios de código,</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Rastreamento de problemas, </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Controle de releases e revisões de código. </a:t>
            </a:r>
          </a:p>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Políticas e diretrizes para governar as atividades de gerência de configuração e garantir as melhores praticas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8963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205200"/>
            <a:ext cx="8229300" cy="858600"/>
          </a:xfrm>
        </p:spPr>
        <p:txBody>
          <a:bodyPr/>
          <a:lstStyle/>
          <a:p>
            <a:r>
              <a:rPr lang="pt-BR" sz="2800" dirty="0">
                <a:solidFill>
                  <a:schemeClr val="tx1"/>
                </a:solidFill>
                <a:latin typeface="Calibri" panose="020F0502020204030204" pitchFamily="34" charset="0"/>
                <a:ea typeface="Calibri" panose="020F0502020204030204" pitchFamily="34" charset="0"/>
                <a:cs typeface="Calibri" panose="020F0502020204030204" pitchFamily="34" charset="0"/>
              </a:rPr>
              <a:t>Salario de Profissionais?</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514350" indent="-285750">
              <a:buFont typeface="Arial" panose="020B0604020202020204" pitchFamily="34" charset="0"/>
              <a:buChar char="•"/>
            </a:pP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Analista de Configuração R$ 4000,00 a R$ 5000,00 </a:t>
            </a:r>
          </a:p>
          <a:p>
            <a:pPr marL="514350" indent="-285750">
              <a:buFont typeface="Arial" panose="020B0604020202020204" pitchFamily="34" charset="0"/>
              <a:buChar char="•"/>
            </a:pPr>
            <a:r>
              <a:rPr lang="pt-BR" sz="2400" b="0" i="0" dirty="0" err="1">
                <a:solidFill>
                  <a:srgbClr val="202124"/>
                </a:solidFill>
                <a:effectLst/>
                <a:latin typeface="Google Sans"/>
              </a:rPr>
              <a:t>Devops</a:t>
            </a:r>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R$ 4000,00  a R$ 10000,00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a:t>Introdução a Gerência de Configuração e Controle de Versão - Aula 1</a:t>
            </a:r>
            <a:endParaRPr lang="en-US" dirty="0"/>
          </a:p>
        </p:txBody>
      </p:sp>
    </p:spTree>
    <p:extLst>
      <p:ext uri="{BB962C8B-B14F-4D97-AF65-F5344CB8AC3E}">
        <p14:creationId xmlns:p14="http://schemas.microsoft.com/office/powerpoint/2010/main" val="297906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dirty="0">
                <a:latin typeface="Calibri" panose="020F0502020204030204" pitchFamily="34" charset="0"/>
                <a:ea typeface="Calibri" panose="020F0502020204030204" pitchFamily="34" charset="0"/>
                <a:cs typeface="Calibri" panose="020F0502020204030204" pitchFamily="34" charset="0"/>
              </a:rPr>
              <a:t>Sistemas  de Controle de Versão </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São ferramentas de software que permitem que equipes de</a:t>
            </a:r>
          </a:p>
          <a:p>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desenvolvimento gerenciem e acompanhem as mudanças feitas</a:t>
            </a:r>
          </a:p>
          <a:p>
            <a:r>
              <a:rPr lang="pt-BR"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código-fonte de um projeto de software ao longo do tempo.</a:t>
            </a:r>
            <a:endPar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pt-BR" dirty="0"/>
          </a:p>
          <a:p>
            <a:r>
              <a:rPr lang="pt-BR" sz="2400" dirty="0">
                <a:latin typeface="Calibri" panose="020F0502020204030204" pitchFamily="34" charset="0"/>
                <a:ea typeface="Calibri" panose="020F0502020204030204" pitchFamily="34" charset="0"/>
                <a:cs typeface="Calibri" panose="020F0502020204030204" pitchFamily="34" charset="0"/>
              </a:rPr>
              <a:t>Sistemas  de Controle de Versão </a:t>
            </a:r>
          </a:p>
          <a:p>
            <a:pPr marL="514350" indent="-28575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	Sistemas Locais.</a:t>
            </a:r>
          </a:p>
          <a:p>
            <a:pPr marL="514350" indent="-28575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	Sistemas Centralizados,</a:t>
            </a:r>
          </a:p>
          <a:p>
            <a:pPr marL="514350" indent="-28575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	Sistemas Distribuídos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t>02/05/2022</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Aula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134961-4B2C-A547-9A54-CB85DA02077E}" type="slidenum">
              <a:rPr lang="en-US" smtClean="0"/>
              <a:pPr/>
              <a:t>9</a:t>
            </a:fld>
            <a:endParaRPr lang="en-US"/>
          </a:p>
        </p:txBody>
      </p:sp>
    </p:spTree>
    <p:extLst>
      <p:ext uri="{BB962C8B-B14F-4D97-AF65-F5344CB8AC3E}">
        <p14:creationId xmlns:p14="http://schemas.microsoft.com/office/powerpoint/2010/main" val="17887279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1168</Words>
  <Application>Microsoft Office PowerPoint</Application>
  <PresentationFormat>Apresentação na tela (16:9)</PresentationFormat>
  <Paragraphs>188</Paragraphs>
  <Slides>21</Slides>
  <Notes>1</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21</vt:i4>
      </vt:variant>
    </vt:vector>
  </HeadingPairs>
  <TitlesOfParts>
    <vt:vector size="28" baseType="lpstr">
      <vt:lpstr>Arial</vt:lpstr>
      <vt:lpstr>Söhne</vt:lpstr>
      <vt:lpstr>Google Sans</vt:lpstr>
      <vt:lpstr>Times New Roman</vt:lpstr>
      <vt:lpstr>Calibri</vt:lpstr>
      <vt:lpstr>Office Theme</vt:lpstr>
      <vt:lpstr>Office Theme</vt:lpstr>
      <vt:lpstr>Apresentação do PowerPoint</vt:lpstr>
      <vt:lpstr>Código </vt:lpstr>
      <vt:lpstr>O que é Gerencia de configuração e Controle de Versão</vt:lpstr>
      <vt:lpstr>Quando ocorre a Gerência de Configuração e Controle de Versão</vt:lpstr>
      <vt:lpstr>Por que é Importante no Processo de Desenvolvimento de Software </vt:lpstr>
      <vt:lpstr>Quem está envolvido na Gerência de Configuração e Controle de Versão de Software</vt:lpstr>
      <vt:lpstr>Como é feito o Gerenciamento de Configuração e Controle de Versão </vt:lpstr>
      <vt:lpstr>Salario de Profissionais?</vt:lpstr>
      <vt:lpstr>Sistemas  de Controle de Versão </vt:lpstr>
      <vt:lpstr>Sistema Local de Controle de Versão</vt:lpstr>
      <vt:lpstr>Sistema Local</vt:lpstr>
      <vt:lpstr>Benefícios Sistema Local</vt:lpstr>
      <vt:lpstr>Desvantagens  Sistema Local</vt:lpstr>
      <vt:lpstr>Sistemas de Controle de Versão Centralizado  </vt:lpstr>
      <vt:lpstr>Sistemas de Controle de Versão Centralizado  </vt:lpstr>
      <vt:lpstr>Sistemas de Controle de Versão Centralizado Benefícios  </vt:lpstr>
      <vt:lpstr>Sistemas de Controle de Versão Centralizado  Desvantagens  </vt:lpstr>
      <vt:lpstr>Sistemas de Controle de Versão Distribuída  </vt:lpstr>
      <vt:lpstr>Sistemas de Controle de Versão Distribuída  </vt:lpstr>
      <vt:lpstr>Sistemas de Controle de Versão Distribuída Benefícios   </vt:lpstr>
      <vt:lpstr>Sistemas de Controle de Versão Centralizado Desvantagens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maicon roger</dc:creator>
  <cp:lastModifiedBy>maiconrogerrosario@hotmail.com</cp:lastModifiedBy>
  <cp:revision>6</cp:revision>
  <dcterms:modified xsi:type="dcterms:W3CDTF">2023-07-26T23:34:53Z</dcterms:modified>
</cp:coreProperties>
</file>