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29" r:id="rId2"/>
    <p:sldId id="324" r:id="rId3"/>
    <p:sldId id="325" r:id="rId4"/>
    <p:sldId id="290" r:id="rId5"/>
    <p:sldId id="291" r:id="rId6"/>
    <p:sldId id="314" r:id="rId7"/>
    <p:sldId id="292" r:id="rId8"/>
    <p:sldId id="293" r:id="rId9"/>
    <p:sldId id="296" r:id="rId10"/>
    <p:sldId id="295" r:id="rId11"/>
    <p:sldId id="297" r:id="rId12"/>
    <p:sldId id="256" r:id="rId13"/>
    <p:sldId id="283" r:id="rId14"/>
    <p:sldId id="284" r:id="rId15"/>
    <p:sldId id="285" r:id="rId16"/>
    <p:sldId id="301" r:id="rId17"/>
    <p:sldId id="302" r:id="rId18"/>
    <p:sldId id="315" r:id="rId19"/>
    <p:sldId id="303" r:id="rId20"/>
    <p:sldId id="309" r:id="rId21"/>
    <p:sldId id="310" r:id="rId22"/>
    <p:sldId id="306" r:id="rId23"/>
    <p:sldId id="307" r:id="rId24"/>
    <p:sldId id="330" r:id="rId25"/>
  </p:sldIdLst>
  <p:sldSz cx="9144000" cy="6858000" type="screen4x3"/>
  <p:notesSz cx="6811963" cy="9945688"/>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FAD9"/>
    <a:srgbClr val="00CC99"/>
    <a:srgbClr val="909090"/>
    <a:srgbClr val="941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36" autoAdjust="0"/>
    <p:restoredTop sz="94660"/>
  </p:normalViewPr>
  <p:slideViewPr>
    <p:cSldViewPr>
      <p:cViewPr varScale="1">
        <p:scale>
          <a:sx n="63" d="100"/>
          <a:sy n="63" d="100"/>
        </p:scale>
        <p:origin x="117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gi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284"/>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sz="quarter" idx="1"/>
          </p:nvPr>
        </p:nvSpPr>
        <p:spPr>
          <a:xfrm>
            <a:off x="3858536" y="0"/>
            <a:ext cx="2951851" cy="497284"/>
          </a:xfrm>
          <a:prstGeom prst="rect">
            <a:avLst/>
          </a:prstGeom>
        </p:spPr>
        <p:txBody>
          <a:bodyPr vert="horz" lIns="91440" tIns="45720" rIns="91440" bIns="45720" rtlCol="0"/>
          <a:lstStyle>
            <a:lvl1pPr algn="r">
              <a:defRPr sz="1200"/>
            </a:lvl1pPr>
          </a:lstStyle>
          <a:p>
            <a:endParaRPr lang="es-AR" dirty="0"/>
          </a:p>
        </p:txBody>
      </p:sp>
      <p:sp>
        <p:nvSpPr>
          <p:cNvPr id="4" name="3 Marcador de pie de página"/>
          <p:cNvSpPr>
            <a:spLocks noGrp="1"/>
          </p:cNvSpPr>
          <p:nvPr>
            <p:ph type="ftr" sz="quarter" idx="2"/>
          </p:nvPr>
        </p:nvSpPr>
        <p:spPr>
          <a:xfrm>
            <a:off x="0" y="9446678"/>
            <a:ext cx="2951851" cy="497284"/>
          </a:xfrm>
          <a:prstGeom prst="rect">
            <a:avLst/>
          </a:prstGeom>
        </p:spPr>
        <p:txBody>
          <a:bodyPr vert="horz" lIns="91440" tIns="45720" rIns="91440" bIns="45720" rtlCol="0" anchor="b"/>
          <a:lstStyle>
            <a:lvl1pPr algn="l">
              <a:defRPr sz="1200"/>
            </a:lvl1pPr>
          </a:lstStyle>
          <a:p>
            <a:endParaRPr lang="es-AR" dirty="0"/>
          </a:p>
        </p:txBody>
      </p:sp>
      <p:sp>
        <p:nvSpPr>
          <p:cNvPr id="5" name="4 Marcador de número de diapositiva"/>
          <p:cNvSpPr>
            <a:spLocks noGrp="1"/>
          </p:cNvSpPr>
          <p:nvPr>
            <p:ph type="sldNum" sz="quarter" idx="3"/>
          </p:nvPr>
        </p:nvSpPr>
        <p:spPr>
          <a:xfrm>
            <a:off x="3858536" y="9446678"/>
            <a:ext cx="2951851" cy="497284"/>
          </a:xfrm>
          <a:prstGeom prst="rect">
            <a:avLst/>
          </a:prstGeom>
        </p:spPr>
        <p:txBody>
          <a:bodyPr vert="horz" lIns="91440" tIns="45720" rIns="91440" bIns="45720" rtlCol="0" anchor="b"/>
          <a:lstStyle>
            <a:lvl1pPr algn="r">
              <a:defRPr sz="1200"/>
            </a:lvl1pPr>
          </a:lstStyle>
          <a:p>
            <a:fld id="{1ABB91FE-BB69-4221-BDC1-D64813399238}" type="slidenum">
              <a:rPr lang="es-AR" smtClean="0"/>
              <a:t>‹Nº›</a:t>
            </a:fld>
            <a:endParaRPr lang="es-AR" dirty="0"/>
          </a:p>
        </p:txBody>
      </p:sp>
    </p:spTree>
    <p:extLst>
      <p:ext uri="{BB962C8B-B14F-4D97-AF65-F5344CB8AC3E}">
        <p14:creationId xmlns:p14="http://schemas.microsoft.com/office/powerpoint/2010/main" val="3874128677"/>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51851" cy="497284"/>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58536" y="0"/>
            <a:ext cx="2951851" cy="497284"/>
          </a:xfrm>
          <a:prstGeom prst="rect">
            <a:avLst/>
          </a:prstGeom>
        </p:spPr>
        <p:txBody>
          <a:bodyPr vert="horz" lIns="91440" tIns="45720" rIns="91440" bIns="45720" rtlCol="0"/>
          <a:lstStyle>
            <a:lvl1pPr algn="r">
              <a:defRPr sz="1200"/>
            </a:lvl1pPr>
          </a:lstStyle>
          <a:p>
            <a:endParaRPr lang="es-AR" dirty="0"/>
          </a:p>
        </p:txBody>
      </p:sp>
      <p:sp>
        <p:nvSpPr>
          <p:cNvPr id="4" name="3 Marcador de imagen de diapositiva"/>
          <p:cNvSpPr>
            <a:spLocks noGrp="1" noRot="1" noChangeAspect="1"/>
          </p:cNvSpPr>
          <p:nvPr>
            <p:ph type="sldImg" idx="2"/>
          </p:nvPr>
        </p:nvSpPr>
        <p:spPr>
          <a:xfrm>
            <a:off x="920750" y="746125"/>
            <a:ext cx="4970463" cy="3729038"/>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1197" y="4724202"/>
            <a:ext cx="5449570" cy="447556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9446678"/>
            <a:ext cx="2951851" cy="497284"/>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58536" y="9446678"/>
            <a:ext cx="2951851" cy="497284"/>
          </a:xfrm>
          <a:prstGeom prst="rect">
            <a:avLst/>
          </a:prstGeom>
        </p:spPr>
        <p:txBody>
          <a:bodyPr vert="horz" lIns="91440" tIns="45720" rIns="91440" bIns="45720" rtlCol="0" anchor="b"/>
          <a:lstStyle>
            <a:lvl1pPr algn="r">
              <a:defRPr sz="1200"/>
            </a:lvl1pPr>
          </a:lstStyle>
          <a:p>
            <a:fld id="{D067433B-8178-4023-9E1B-464B7605B628}" type="slidenum">
              <a:rPr lang="es-AR" smtClean="0"/>
              <a:t>‹Nº›</a:t>
            </a:fld>
            <a:endParaRPr lang="es-AR" dirty="0"/>
          </a:p>
        </p:txBody>
      </p:sp>
    </p:spTree>
    <p:extLst>
      <p:ext uri="{BB962C8B-B14F-4D97-AF65-F5344CB8AC3E}">
        <p14:creationId xmlns:p14="http://schemas.microsoft.com/office/powerpoint/2010/main" val="1813197772"/>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endParaRPr lang="es-ES" altLang="es-AR" dirty="0"/>
          </a:p>
        </p:txBody>
      </p:sp>
      <p:sp>
        <p:nvSpPr>
          <p:cNvPr id="5" name="4 Marcador de pie de página"/>
          <p:cNvSpPr>
            <a:spLocks noGrp="1"/>
          </p:cNvSpPr>
          <p:nvPr>
            <p:ph type="ftr" sz="quarter" idx="11"/>
          </p:nvPr>
        </p:nvSpPr>
        <p:spPr/>
        <p:txBody>
          <a:bodyPr/>
          <a:lstStyle>
            <a:lvl1pPr>
              <a:defRPr/>
            </a:lvl1pPr>
          </a:lstStyle>
          <a:p>
            <a:endParaRPr lang="es-ES" altLang="es-AR" dirty="0"/>
          </a:p>
        </p:txBody>
      </p:sp>
      <p:sp>
        <p:nvSpPr>
          <p:cNvPr id="6" name="5 Marcador de número de diapositiva"/>
          <p:cNvSpPr>
            <a:spLocks noGrp="1"/>
          </p:cNvSpPr>
          <p:nvPr>
            <p:ph type="sldNum" sz="quarter" idx="12"/>
          </p:nvPr>
        </p:nvSpPr>
        <p:spPr/>
        <p:txBody>
          <a:bodyPr/>
          <a:lstStyle>
            <a:lvl1pPr>
              <a:defRPr/>
            </a:lvl1pPr>
          </a:lstStyle>
          <a:p>
            <a:fld id="{5210EA78-3E36-45EB-AA71-22051E3FBECC}" type="slidenum">
              <a:rPr lang="es-ES" altLang="es-AR"/>
              <a:pPr/>
              <a:t>‹Nº›</a:t>
            </a:fld>
            <a:endParaRPr lang="es-ES" altLang="es-AR" dirty="0"/>
          </a:p>
        </p:txBody>
      </p:sp>
    </p:spTree>
    <p:extLst>
      <p:ext uri="{BB962C8B-B14F-4D97-AF65-F5344CB8AC3E}">
        <p14:creationId xmlns:p14="http://schemas.microsoft.com/office/powerpoint/2010/main" val="112150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s-ES" altLang="es-AR" dirty="0"/>
          </a:p>
        </p:txBody>
      </p:sp>
      <p:sp>
        <p:nvSpPr>
          <p:cNvPr id="5" name="4 Marcador de pie de página"/>
          <p:cNvSpPr>
            <a:spLocks noGrp="1"/>
          </p:cNvSpPr>
          <p:nvPr>
            <p:ph type="ftr" sz="quarter" idx="11"/>
          </p:nvPr>
        </p:nvSpPr>
        <p:spPr/>
        <p:txBody>
          <a:bodyPr/>
          <a:lstStyle>
            <a:lvl1pPr>
              <a:defRPr/>
            </a:lvl1pPr>
          </a:lstStyle>
          <a:p>
            <a:endParaRPr lang="es-ES" altLang="es-AR" dirty="0"/>
          </a:p>
        </p:txBody>
      </p:sp>
      <p:sp>
        <p:nvSpPr>
          <p:cNvPr id="6" name="5 Marcador de número de diapositiva"/>
          <p:cNvSpPr>
            <a:spLocks noGrp="1"/>
          </p:cNvSpPr>
          <p:nvPr>
            <p:ph type="sldNum" sz="quarter" idx="12"/>
          </p:nvPr>
        </p:nvSpPr>
        <p:spPr/>
        <p:txBody>
          <a:bodyPr/>
          <a:lstStyle>
            <a:lvl1pPr>
              <a:defRPr/>
            </a:lvl1pPr>
          </a:lstStyle>
          <a:p>
            <a:fld id="{5898F499-0AA4-4F3B-84E0-D0217A6EA6E2}" type="slidenum">
              <a:rPr lang="es-ES" altLang="es-AR"/>
              <a:pPr/>
              <a:t>‹Nº›</a:t>
            </a:fld>
            <a:endParaRPr lang="es-ES" altLang="es-AR" dirty="0"/>
          </a:p>
        </p:txBody>
      </p:sp>
    </p:spTree>
    <p:extLst>
      <p:ext uri="{BB962C8B-B14F-4D97-AF65-F5344CB8AC3E}">
        <p14:creationId xmlns:p14="http://schemas.microsoft.com/office/powerpoint/2010/main" val="186613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s-ES" altLang="es-AR" dirty="0"/>
          </a:p>
        </p:txBody>
      </p:sp>
      <p:sp>
        <p:nvSpPr>
          <p:cNvPr id="5" name="4 Marcador de pie de página"/>
          <p:cNvSpPr>
            <a:spLocks noGrp="1"/>
          </p:cNvSpPr>
          <p:nvPr>
            <p:ph type="ftr" sz="quarter" idx="11"/>
          </p:nvPr>
        </p:nvSpPr>
        <p:spPr/>
        <p:txBody>
          <a:bodyPr/>
          <a:lstStyle>
            <a:lvl1pPr>
              <a:defRPr/>
            </a:lvl1pPr>
          </a:lstStyle>
          <a:p>
            <a:endParaRPr lang="es-ES" altLang="es-AR" dirty="0"/>
          </a:p>
        </p:txBody>
      </p:sp>
      <p:sp>
        <p:nvSpPr>
          <p:cNvPr id="6" name="5 Marcador de número de diapositiva"/>
          <p:cNvSpPr>
            <a:spLocks noGrp="1"/>
          </p:cNvSpPr>
          <p:nvPr>
            <p:ph type="sldNum" sz="quarter" idx="12"/>
          </p:nvPr>
        </p:nvSpPr>
        <p:spPr/>
        <p:txBody>
          <a:bodyPr/>
          <a:lstStyle>
            <a:lvl1pPr>
              <a:defRPr/>
            </a:lvl1pPr>
          </a:lstStyle>
          <a:p>
            <a:fld id="{025D5DEF-6D23-4706-BA7F-30B80F2AF1D4}" type="slidenum">
              <a:rPr lang="es-ES" altLang="es-AR"/>
              <a:pPr/>
              <a:t>‹Nº›</a:t>
            </a:fld>
            <a:endParaRPr lang="es-ES" altLang="es-AR" dirty="0"/>
          </a:p>
        </p:txBody>
      </p:sp>
    </p:spTree>
    <p:extLst>
      <p:ext uri="{BB962C8B-B14F-4D97-AF65-F5344CB8AC3E}">
        <p14:creationId xmlns:p14="http://schemas.microsoft.com/office/powerpoint/2010/main" val="241597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ltLang="es-AR" dirty="0"/>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ltLang="es-AR" dirty="0"/>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1735BD63-3CBD-4FFD-8516-55777EF481CA}" type="slidenum">
              <a:rPr lang="es-ES" altLang="es-AR"/>
              <a:pPr/>
              <a:t>‹Nº›</a:t>
            </a:fld>
            <a:endParaRPr lang="es-ES" altLang="es-AR" dirty="0"/>
          </a:p>
        </p:txBody>
      </p:sp>
    </p:spTree>
    <p:extLst>
      <p:ext uri="{BB962C8B-B14F-4D97-AF65-F5344CB8AC3E}">
        <p14:creationId xmlns:p14="http://schemas.microsoft.com/office/powerpoint/2010/main" val="292118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 altLang="es-AR" dirty="0"/>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endParaRPr lang="es-ES" altLang="es-AR" dirty="0"/>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3CDF6044-3C7A-4CED-B91F-148F4423D243}" type="slidenum">
              <a:rPr lang="es-ES" altLang="es-AR"/>
              <a:pPr/>
              <a:t>‹Nº›</a:t>
            </a:fld>
            <a:endParaRPr lang="es-ES" altLang="es-AR" dirty="0"/>
          </a:p>
        </p:txBody>
      </p:sp>
    </p:spTree>
    <p:extLst>
      <p:ext uri="{BB962C8B-B14F-4D97-AF65-F5344CB8AC3E}">
        <p14:creationId xmlns:p14="http://schemas.microsoft.com/office/powerpoint/2010/main" val="1244713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 altLang="es-AR" dirty="0"/>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endParaRPr lang="es-ES" altLang="es-AR" dirty="0"/>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37CF4BB4-22A0-4A24-9E2B-7DB71130ACD6}" type="slidenum">
              <a:rPr lang="es-ES" altLang="es-AR"/>
              <a:pPr/>
              <a:t>‹Nº›</a:t>
            </a:fld>
            <a:endParaRPr lang="es-ES" altLang="es-AR" dirty="0"/>
          </a:p>
        </p:txBody>
      </p:sp>
    </p:spTree>
    <p:extLst>
      <p:ext uri="{BB962C8B-B14F-4D97-AF65-F5344CB8AC3E}">
        <p14:creationId xmlns:p14="http://schemas.microsoft.com/office/powerpoint/2010/main" val="1671291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AR"/>
          </a:p>
        </p:txBody>
      </p:sp>
      <p:sp>
        <p:nvSpPr>
          <p:cNvPr id="3" name="2 Marcador de tabla"/>
          <p:cNvSpPr>
            <a:spLocks noGrp="1"/>
          </p:cNvSpPr>
          <p:nvPr>
            <p:ph type="tbl" idx="1"/>
          </p:nvPr>
        </p:nvSpPr>
        <p:spPr>
          <a:xfrm>
            <a:off x="457200" y="1600200"/>
            <a:ext cx="8229600" cy="4525963"/>
          </a:xfrm>
        </p:spPr>
        <p:txBody>
          <a:bodyPr/>
          <a:lstStyle/>
          <a:p>
            <a:endParaRPr lang="es-AR" dirty="0"/>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ltLang="es-AR" dirty="0"/>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ES" altLang="es-AR" dirty="0"/>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B03235B1-2D97-40CF-BA15-69236F8FD208}" type="slidenum">
              <a:rPr lang="es-ES" altLang="es-AR"/>
              <a:pPr/>
              <a:t>‹Nº›</a:t>
            </a:fld>
            <a:endParaRPr lang="es-ES" altLang="es-AR" dirty="0"/>
          </a:p>
        </p:txBody>
      </p:sp>
    </p:spTree>
    <p:extLst>
      <p:ext uri="{BB962C8B-B14F-4D97-AF65-F5344CB8AC3E}">
        <p14:creationId xmlns:p14="http://schemas.microsoft.com/office/powerpoint/2010/main" val="3888318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457200" y="274638"/>
            <a:ext cx="8229600" cy="1143000"/>
          </a:xfrm>
        </p:spPr>
        <p:txBody>
          <a:bodyPr/>
          <a:lstStyle/>
          <a:p>
            <a:r>
              <a:rPr lang="es-ES" smtClean="0"/>
              <a:t>Haga clic para modificar el estilo de título del patrón</a:t>
            </a:r>
            <a:endParaRPr lang="es-AR"/>
          </a:p>
        </p:txBody>
      </p:sp>
      <p:sp>
        <p:nvSpPr>
          <p:cNvPr id="3" name="2 Marcador de contenido"/>
          <p:cNvSpPr>
            <a:spLocks noGrp="1"/>
          </p:cNvSpPr>
          <p:nvPr>
            <p:ph sz="quarter" idx="1"/>
          </p:nvPr>
        </p:nvSpPr>
        <p:spPr>
          <a:xfrm>
            <a:off x="457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457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contenido"/>
          <p:cNvSpPr>
            <a:spLocks noGrp="1"/>
          </p:cNvSpPr>
          <p:nvPr>
            <p:ph sz="quarter" idx="4"/>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a:xfrm>
            <a:off x="457200" y="6245225"/>
            <a:ext cx="2133600" cy="476250"/>
          </a:xfrm>
        </p:spPr>
        <p:txBody>
          <a:bodyPr/>
          <a:lstStyle>
            <a:lvl1pPr>
              <a:defRPr/>
            </a:lvl1pPr>
          </a:lstStyle>
          <a:p>
            <a:endParaRPr lang="es-ES" altLang="es-AR" dirty="0"/>
          </a:p>
        </p:txBody>
      </p:sp>
      <p:sp>
        <p:nvSpPr>
          <p:cNvPr id="8" name="7 Marcador de pie de página"/>
          <p:cNvSpPr>
            <a:spLocks noGrp="1"/>
          </p:cNvSpPr>
          <p:nvPr>
            <p:ph type="ftr" sz="quarter" idx="11"/>
          </p:nvPr>
        </p:nvSpPr>
        <p:spPr>
          <a:xfrm>
            <a:off x="3124200" y="6245225"/>
            <a:ext cx="2895600" cy="476250"/>
          </a:xfrm>
        </p:spPr>
        <p:txBody>
          <a:bodyPr/>
          <a:lstStyle>
            <a:lvl1pPr>
              <a:defRPr/>
            </a:lvl1pPr>
          </a:lstStyle>
          <a:p>
            <a:endParaRPr lang="es-ES" altLang="es-AR" dirty="0"/>
          </a:p>
        </p:txBody>
      </p:sp>
      <p:sp>
        <p:nvSpPr>
          <p:cNvPr id="9" name="8 Marcador de número de diapositiva"/>
          <p:cNvSpPr>
            <a:spLocks noGrp="1"/>
          </p:cNvSpPr>
          <p:nvPr>
            <p:ph type="sldNum" sz="quarter" idx="12"/>
          </p:nvPr>
        </p:nvSpPr>
        <p:spPr>
          <a:xfrm>
            <a:off x="6553200" y="6245225"/>
            <a:ext cx="2133600" cy="476250"/>
          </a:xfrm>
        </p:spPr>
        <p:txBody>
          <a:bodyPr/>
          <a:lstStyle>
            <a:lvl1pPr>
              <a:defRPr/>
            </a:lvl1pPr>
          </a:lstStyle>
          <a:p>
            <a:fld id="{695B4033-D7C5-41E0-AA4F-9227260E1561}" type="slidenum">
              <a:rPr lang="es-ES" altLang="es-AR"/>
              <a:pPr/>
              <a:t>‹Nº›</a:t>
            </a:fld>
            <a:endParaRPr lang="es-ES" altLang="es-AR" dirty="0"/>
          </a:p>
        </p:txBody>
      </p:sp>
    </p:spTree>
    <p:extLst>
      <p:ext uri="{BB962C8B-B14F-4D97-AF65-F5344CB8AC3E}">
        <p14:creationId xmlns:p14="http://schemas.microsoft.com/office/powerpoint/2010/main" val="253752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endParaRPr lang="es-ES" altLang="es-AR" dirty="0"/>
          </a:p>
        </p:txBody>
      </p:sp>
      <p:sp>
        <p:nvSpPr>
          <p:cNvPr id="5" name="4 Marcador de pie de página"/>
          <p:cNvSpPr>
            <a:spLocks noGrp="1"/>
          </p:cNvSpPr>
          <p:nvPr>
            <p:ph type="ftr" sz="quarter" idx="11"/>
          </p:nvPr>
        </p:nvSpPr>
        <p:spPr/>
        <p:txBody>
          <a:bodyPr/>
          <a:lstStyle>
            <a:lvl1pPr>
              <a:defRPr/>
            </a:lvl1pPr>
          </a:lstStyle>
          <a:p>
            <a:endParaRPr lang="es-ES" altLang="es-AR" dirty="0"/>
          </a:p>
        </p:txBody>
      </p:sp>
      <p:sp>
        <p:nvSpPr>
          <p:cNvPr id="6" name="5 Marcador de número de diapositiva"/>
          <p:cNvSpPr>
            <a:spLocks noGrp="1"/>
          </p:cNvSpPr>
          <p:nvPr>
            <p:ph type="sldNum" sz="quarter" idx="12"/>
          </p:nvPr>
        </p:nvSpPr>
        <p:spPr/>
        <p:txBody>
          <a:bodyPr/>
          <a:lstStyle>
            <a:lvl1pPr>
              <a:defRPr/>
            </a:lvl1pPr>
          </a:lstStyle>
          <a:p>
            <a:fld id="{298A2B53-5733-427B-9E4A-B672FE003B51}" type="slidenum">
              <a:rPr lang="es-ES" altLang="es-AR"/>
              <a:pPr/>
              <a:t>‹Nº›</a:t>
            </a:fld>
            <a:endParaRPr lang="es-ES" altLang="es-AR" dirty="0"/>
          </a:p>
        </p:txBody>
      </p:sp>
    </p:spTree>
    <p:extLst>
      <p:ext uri="{BB962C8B-B14F-4D97-AF65-F5344CB8AC3E}">
        <p14:creationId xmlns:p14="http://schemas.microsoft.com/office/powerpoint/2010/main" val="170822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ltLang="es-AR" dirty="0"/>
          </a:p>
        </p:txBody>
      </p:sp>
      <p:sp>
        <p:nvSpPr>
          <p:cNvPr id="5" name="4 Marcador de pie de página"/>
          <p:cNvSpPr>
            <a:spLocks noGrp="1"/>
          </p:cNvSpPr>
          <p:nvPr>
            <p:ph type="ftr" sz="quarter" idx="11"/>
          </p:nvPr>
        </p:nvSpPr>
        <p:spPr/>
        <p:txBody>
          <a:bodyPr/>
          <a:lstStyle>
            <a:lvl1pPr>
              <a:defRPr/>
            </a:lvl1pPr>
          </a:lstStyle>
          <a:p>
            <a:endParaRPr lang="es-ES" altLang="es-AR" dirty="0"/>
          </a:p>
        </p:txBody>
      </p:sp>
      <p:sp>
        <p:nvSpPr>
          <p:cNvPr id="6" name="5 Marcador de número de diapositiva"/>
          <p:cNvSpPr>
            <a:spLocks noGrp="1"/>
          </p:cNvSpPr>
          <p:nvPr>
            <p:ph type="sldNum" sz="quarter" idx="12"/>
          </p:nvPr>
        </p:nvSpPr>
        <p:spPr/>
        <p:txBody>
          <a:bodyPr/>
          <a:lstStyle>
            <a:lvl1pPr>
              <a:defRPr/>
            </a:lvl1pPr>
          </a:lstStyle>
          <a:p>
            <a:fld id="{935648F1-4D5F-4143-8E75-A1244811E24C}" type="slidenum">
              <a:rPr lang="es-ES" altLang="es-AR"/>
              <a:pPr/>
              <a:t>‹Nº›</a:t>
            </a:fld>
            <a:endParaRPr lang="es-ES" altLang="es-AR" dirty="0"/>
          </a:p>
        </p:txBody>
      </p:sp>
    </p:spTree>
    <p:extLst>
      <p:ext uri="{BB962C8B-B14F-4D97-AF65-F5344CB8AC3E}">
        <p14:creationId xmlns:p14="http://schemas.microsoft.com/office/powerpoint/2010/main" val="173571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lvl1pPr>
              <a:defRPr/>
            </a:lvl1pPr>
          </a:lstStyle>
          <a:p>
            <a:endParaRPr lang="es-ES" altLang="es-AR" dirty="0"/>
          </a:p>
        </p:txBody>
      </p:sp>
      <p:sp>
        <p:nvSpPr>
          <p:cNvPr id="6" name="5 Marcador de pie de página"/>
          <p:cNvSpPr>
            <a:spLocks noGrp="1"/>
          </p:cNvSpPr>
          <p:nvPr>
            <p:ph type="ftr" sz="quarter" idx="11"/>
          </p:nvPr>
        </p:nvSpPr>
        <p:spPr/>
        <p:txBody>
          <a:bodyPr/>
          <a:lstStyle>
            <a:lvl1pPr>
              <a:defRPr/>
            </a:lvl1pPr>
          </a:lstStyle>
          <a:p>
            <a:endParaRPr lang="es-ES" altLang="es-AR" dirty="0"/>
          </a:p>
        </p:txBody>
      </p:sp>
      <p:sp>
        <p:nvSpPr>
          <p:cNvPr id="7" name="6 Marcador de número de diapositiva"/>
          <p:cNvSpPr>
            <a:spLocks noGrp="1"/>
          </p:cNvSpPr>
          <p:nvPr>
            <p:ph type="sldNum" sz="quarter" idx="12"/>
          </p:nvPr>
        </p:nvSpPr>
        <p:spPr/>
        <p:txBody>
          <a:bodyPr/>
          <a:lstStyle>
            <a:lvl1pPr>
              <a:defRPr/>
            </a:lvl1pPr>
          </a:lstStyle>
          <a:p>
            <a:fld id="{0B05B1D5-C3ED-402A-8FF9-3BE091C5BDF9}" type="slidenum">
              <a:rPr lang="es-ES" altLang="es-AR"/>
              <a:pPr/>
              <a:t>‹Nº›</a:t>
            </a:fld>
            <a:endParaRPr lang="es-ES" altLang="es-AR" dirty="0"/>
          </a:p>
        </p:txBody>
      </p:sp>
    </p:spTree>
    <p:extLst>
      <p:ext uri="{BB962C8B-B14F-4D97-AF65-F5344CB8AC3E}">
        <p14:creationId xmlns:p14="http://schemas.microsoft.com/office/powerpoint/2010/main" val="203216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lvl1pPr>
              <a:defRPr/>
            </a:lvl1pPr>
          </a:lstStyle>
          <a:p>
            <a:endParaRPr lang="es-ES" altLang="es-AR" dirty="0"/>
          </a:p>
        </p:txBody>
      </p:sp>
      <p:sp>
        <p:nvSpPr>
          <p:cNvPr id="8" name="7 Marcador de pie de página"/>
          <p:cNvSpPr>
            <a:spLocks noGrp="1"/>
          </p:cNvSpPr>
          <p:nvPr>
            <p:ph type="ftr" sz="quarter" idx="11"/>
          </p:nvPr>
        </p:nvSpPr>
        <p:spPr/>
        <p:txBody>
          <a:bodyPr/>
          <a:lstStyle>
            <a:lvl1pPr>
              <a:defRPr/>
            </a:lvl1pPr>
          </a:lstStyle>
          <a:p>
            <a:endParaRPr lang="es-ES" altLang="es-AR" dirty="0"/>
          </a:p>
        </p:txBody>
      </p:sp>
      <p:sp>
        <p:nvSpPr>
          <p:cNvPr id="9" name="8 Marcador de número de diapositiva"/>
          <p:cNvSpPr>
            <a:spLocks noGrp="1"/>
          </p:cNvSpPr>
          <p:nvPr>
            <p:ph type="sldNum" sz="quarter" idx="12"/>
          </p:nvPr>
        </p:nvSpPr>
        <p:spPr/>
        <p:txBody>
          <a:bodyPr/>
          <a:lstStyle>
            <a:lvl1pPr>
              <a:defRPr/>
            </a:lvl1pPr>
          </a:lstStyle>
          <a:p>
            <a:fld id="{6FA649BA-4EE7-499F-85D8-145E0618D378}" type="slidenum">
              <a:rPr lang="es-ES" altLang="es-AR"/>
              <a:pPr/>
              <a:t>‹Nº›</a:t>
            </a:fld>
            <a:endParaRPr lang="es-ES" altLang="es-AR" dirty="0"/>
          </a:p>
        </p:txBody>
      </p:sp>
    </p:spTree>
    <p:extLst>
      <p:ext uri="{BB962C8B-B14F-4D97-AF65-F5344CB8AC3E}">
        <p14:creationId xmlns:p14="http://schemas.microsoft.com/office/powerpoint/2010/main" val="380315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lvl1pPr>
              <a:defRPr/>
            </a:lvl1pPr>
          </a:lstStyle>
          <a:p>
            <a:endParaRPr lang="es-ES" altLang="es-AR" dirty="0"/>
          </a:p>
        </p:txBody>
      </p:sp>
      <p:sp>
        <p:nvSpPr>
          <p:cNvPr id="4" name="3 Marcador de pie de página"/>
          <p:cNvSpPr>
            <a:spLocks noGrp="1"/>
          </p:cNvSpPr>
          <p:nvPr>
            <p:ph type="ftr" sz="quarter" idx="11"/>
          </p:nvPr>
        </p:nvSpPr>
        <p:spPr/>
        <p:txBody>
          <a:bodyPr/>
          <a:lstStyle>
            <a:lvl1pPr>
              <a:defRPr/>
            </a:lvl1pPr>
          </a:lstStyle>
          <a:p>
            <a:endParaRPr lang="es-ES" altLang="es-AR" dirty="0"/>
          </a:p>
        </p:txBody>
      </p:sp>
      <p:sp>
        <p:nvSpPr>
          <p:cNvPr id="5" name="4 Marcador de número de diapositiva"/>
          <p:cNvSpPr>
            <a:spLocks noGrp="1"/>
          </p:cNvSpPr>
          <p:nvPr>
            <p:ph type="sldNum" sz="quarter" idx="12"/>
          </p:nvPr>
        </p:nvSpPr>
        <p:spPr/>
        <p:txBody>
          <a:bodyPr/>
          <a:lstStyle>
            <a:lvl1pPr>
              <a:defRPr/>
            </a:lvl1pPr>
          </a:lstStyle>
          <a:p>
            <a:fld id="{DD6C26CA-676C-435F-8E08-DC3AB3F938AC}" type="slidenum">
              <a:rPr lang="es-ES" altLang="es-AR"/>
              <a:pPr/>
              <a:t>‹Nº›</a:t>
            </a:fld>
            <a:endParaRPr lang="es-ES" altLang="es-AR" dirty="0"/>
          </a:p>
        </p:txBody>
      </p:sp>
    </p:spTree>
    <p:extLst>
      <p:ext uri="{BB962C8B-B14F-4D97-AF65-F5344CB8AC3E}">
        <p14:creationId xmlns:p14="http://schemas.microsoft.com/office/powerpoint/2010/main" val="59915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ltLang="es-AR" dirty="0"/>
          </a:p>
        </p:txBody>
      </p:sp>
      <p:sp>
        <p:nvSpPr>
          <p:cNvPr id="3" name="2 Marcador de pie de página"/>
          <p:cNvSpPr>
            <a:spLocks noGrp="1"/>
          </p:cNvSpPr>
          <p:nvPr>
            <p:ph type="ftr" sz="quarter" idx="11"/>
          </p:nvPr>
        </p:nvSpPr>
        <p:spPr/>
        <p:txBody>
          <a:bodyPr/>
          <a:lstStyle>
            <a:lvl1pPr>
              <a:defRPr/>
            </a:lvl1pPr>
          </a:lstStyle>
          <a:p>
            <a:endParaRPr lang="es-ES" altLang="es-AR" dirty="0"/>
          </a:p>
        </p:txBody>
      </p:sp>
      <p:sp>
        <p:nvSpPr>
          <p:cNvPr id="4" name="3 Marcador de número de diapositiva"/>
          <p:cNvSpPr>
            <a:spLocks noGrp="1"/>
          </p:cNvSpPr>
          <p:nvPr>
            <p:ph type="sldNum" sz="quarter" idx="12"/>
          </p:nvPr>
        </p:nvSpPr>
        <p:spPr/>
        <p:txBody>
          <a:bodyPr/>
          <a:lstStyle>
            <a:lvl1pPr>
              <a:defRPr/>
            </a:lvl1pPr>
          </a:lstStyle>
          <a:p>
            <a:fld id="{5B72583D-5934-4C30-946B-487C9DAA6356}" type="slidenum">
              <a:rPr lang="es-ES" altLang="es-AR"/>
              <a:pPr/>
              <a:t>‹Nº›</a:t>
            </a:fld>
            <a:endParaRPr lang="es-ES" altLang="es-AR" dirty="0"/>
          </a:p>
        </p:txBody>
      </p:sp>
    </p:spTree>
    <p:extLst>
      <p:ext uri="{BB962C8B-B14F-4D97-AF65-F5344CB8AC3E}">
        <p14:creationId xmlns:p14="http://schemas.microsoft.com/office/powerpoint/2010/main" val="82557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AR" dirty="0"/>
          </a:p>
        </p:txBody>
      </p:sp>
      <p:sp>
        <p:nvSpPr>
          <p:cNvPr id="6" name="5 Marcador de pie de página"/>
          <p:cNvSpPr>
            <a:spLocks noGrp="1"/>
          </p:cNvSpPr>
          <p:nvPr>
            <p:ph type="ftr" sz="quarter" idx="11"/>
          </p:nvPr>
        </p:nvSpPr>
        <p:spPr/>
        <p:txBody>
          <a:bodyPr/>
          <a:lstStyle>
            <a:lvl1pPr>
              <a:defRPr/>
            </a:lvl1pPr>
          </a:lstStyle>
          <a:p>
            <a:endParaRPr lang="es-ES" altLang="es-AR" dirty="0"/>
          </a:p>
        </p:txBody>
      </p:sp>
      <p:sp>
        <p:nvSpPr>
          <p:cNvPr id="7" name="6 Marcador de número de diapositiva"/>
          <p:cNvSpPr>
            <a:spLocks noGrp="1"/>
          </p:cNvSpPr>
          <p:nvPr>
            <p:ph type="sldNum" sz="quarter" idx="12"/>
          </p:nvPr>
        </p:nvSpPr>
        <p:spPr/>
        <p:txBody>
          <a:bodyPr/>
          <a:lstStyle>
            <a:lvl1pPr>
              <a:defRPr/>
            </a:lvl1pPr>
          </a:lstStyle>
          <a:p>
            <a:fld id="{1D19041C-D0C3-465F-9449-D79BE0EACE08}" type="slidenum">
              <a:rPr lang="es-ES" altLang="es-AR"/>
              <a:pPr/>
              <a:t>‹Nº›</a:t>
            </a:fld>
            <a:endParaRPr lang="es-ES" altLang="es-AR" dirty="0"/>
          </a:p>
        </p:txBody>
      </p:sp>
    </p:spTree>
    <p:extLst>
      <p:ext uri="{BB962C8B-B14F-4D97-AF65-F5344CB8AC3E}">
        <p14:creationId xmlns:p14="http://schemas.microsoft.com/office/powerpoint/2010/main" val="287173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ltLang="es-AR" dirty="0"/>
          </a:p>
        </p:txBody>
      </p:sp>
      <p:sp>
        <p:nvSpPr>
          <p:cNvPr id="6" name="5 Marcador de pie de página"/>
          <p:cNvSpPr>
            <a:spLocks noGrp="1"/>
          </p:cNvSpPr>
          <p:nvPr>
            <p:ph type="ftr" sz="quarter" idx="11"/>
          </p:nvPr>
        </p:nvSpPr>
        <p:spPr/>
        <p:txBody>
          <a:bodyPr/>
          <a:lstStyle>
            <a:lvl1pPr>
              <a:defRPr/>
            </a:lvl1pPr>
          </a:lstStyle>
          <a:p>
            <a:endParaRPr lang="es-ES" altLang="es-AR" dirty="0"/>
          </a:p>
        </p:txBody>
      </p:sp>
      <p:sp>
        <p:nvSpPr>
          <p:cNvPr id="7" name="6 Marcador de número de diapositiva"/>
          <p:cNvSpPr>
            <a:spLocks noGrp="1"/>
          </p:cNvSpPr>
          <p:nvPr>
            <p:ph type="sldNum" sz="quarter" idx="12"/>
          </p:nvPr>
        </p:nvSpPr>
        <p:spPr/>
        <p:txBody>
          <a:bodyPr/>
          <a:lstStyle>
            <a:lvl1pPr>
              <a:defRPr/>
            </a:lvl1pPr>
          </a:lstStyle>
          <a:p>
            <a:fld id="{C3A4C124-FB2E-4929-96AF-B5EF9664834F}" type="slidenum">
              <a:rPr lang="es-ES" altLang="es-AR"/>
              <a:pPr/>
              <a:t>‹Nº›</a:t>
            </a:fld>
            <a:endParaRPr lang="es-ES" altLang="es-AR" dirty="0"/>
          </a:p>
        </p:txBody>
      </p:sp>
    </p:spTree>
    <p:extLst>
      <p:ext uri="{BB962C8B-B14F-4D97-AF65-F5344CB8AC3E}">
        <p14:creationId xmlns:p14="http://schemas.microsoft.com/office/powerpoint/2010/main" val="365588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AR"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AR" smtClean="0"/>
              <a:t>Haga clic para modificar el estilo de texto del patrón</a:t>
            </a:r>
          </a:p>
          <a:p>
            <a:pPr lvl="1"/>
            <a:r>
              <a:rPr lang="es-ES" altLang="es-AR" smtClean="0"/>
              <a:t>Segundo nivel</a:t>
            </a:r>
          </a:p>
          <a:p>
            <a:pPr lvl="2"/>
            <a:r>
              <a:rPr lang="es-ES" altLang="es-AR" smtClean="0"/>
              <a:t>Tercer nivel</a:t>
            </a:r>
          </a:p>
          <a:p>
            <a:pPr lvl="3"/>
            <a:r>
              <a:rPr lang="es-ES" altLang="es-AR" smtClean="0"/>
              <a:t>Cuarto nivel</a:t>
            </a:r>
          </a:p>
          <a:p>
            <a:pPr lvl="4"/>
            <a:r>
              <a:rPr lang="es-ES" altLang="es-AR"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s-AR"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s-AR"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DCB0928-0AA8-4761-A9E1-E7EEA812CB2A}" type="slidenum">
              <a:rPr lang="es-ES" altLang="es-AR"/>
              <a:pPr/>
              <a:t>‹Nº›</a:t>
            </a:fld>
            <a:endParaRPr lang="es-ES" altLang="es-A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es.wikipedia.org/wiki/Espacio" TargetMode="External"/><Relationship Id="rId3" Type="http://schemas.openxmlformats.org/officeDocument/2006/relationships/hyperlink" Target="http://es.wikipedia.org/wiki/Ciencia" TargetMode="External"/><Relationship Id="rId7" Type="http://schemas.openxmlformats.org/officeDocument/2006/relationships/hyperlink" Target="http://es.wikipedia.org/wiki/Tiempo" TargetMode="External"/><Relationship Id="rId2" Type="http://schemas.openxmlformats.org/officeDocument/2006/relationships/hyperlink" Target="http://es.wikipedia.org/wiki/Idioma_griego" TargetMode="External"/><Relationship Id="rId1" Type="http://schemas.openxmlformats.org/officeDocument/2006/relationships/slideLayout" Target="../slideLayouts/slideLayout2.xml"/><Relationship Id="rId6" Type="http://schemas.openxmlformats.org/officeDocument/2006/relationships/hyperlink" Target="http://es.wikipedia.org/wiki/Energ&#195;&#173;a_(f&#195;&#173;sica)" TargetMode="External"/><Relationship Id="rId5" Type="http://schemas.openxmlformats.org/officeDocument/2006/relationships/hyperlink" Target="http://es.wikipedia.org/wiki/Materia" TargetMode="External"/><Relationship Id="rId4" Type="http://schemas.openxmlformats.org/officeDocument/2006/relationships/hyperlink" Target="http://es.wikipedia.org/wiki/Naturalez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3.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png"/><Relationship Id="rId5" Type="http://schemas.openxmlformats.org/officeDocument/2006/relationships/image" Target="../media/image320.png"/><Relationship Id="rId4" Type="http://schemas.openxmlformats.org/officeDocument/2006/relationships/image" Target="../media/image31.gif"/></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2" Type="http://schemas.openxmlformats.org/officeDocument/2006/relationships/hyperlink" Target="http://es.wikipedia.org/wiki/F%C3%ADsi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image" Target="../media/image5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23528" y="1463293"/>
            <a:ext cx="8496944" cy="3477875"/>
          </a:xfrm>
          <a:prstGeom prst="rect">
            <a:avLst/>
          </a:prstGeom>
        </p:spPr>
        <p:txBody>
          <a:bodyPr wrap="square">
            <a:spAutoFit/>
          </a:bodyPr>
          <a:lstStyle/>
          <a:p>
            <a:pPr algn="just"/>
            <a:r>
              <a:rPr lang="es-AR" sz="4400" i="1" dirty="0">
                <a:latin typeface="Angsana New" panose="02020603050405020304" pitchFamily="18" charset="-34"/>
                <a:cs typeface="Angsana New" panose="02020603050405020304" pitchFamily="18" charset="-34"/>
              </a:rPr>
              <a:t>La </a:t>
            </a:r>
            <a:r>
              <a:rPr lang="es-AR" sz="4400" b="1" i="1" dirty="0" smtClean="0">
                <a:latin typeface="Angsana New" panose="02020603050405020304" pitchFamily="18" charset="-34"/>
                <a:cs typeface="Angsana New" panose="02020603050405020304" pitchFamily="18" charset="-34"/>
              </a:rPr>
              <a:t>Física</a:t>
            </a:r>
            <a:r>
              <a:rPr lang="es-AR" sz="4400" i="1" dirty="0" smtClean="0">
                <a:latin typeface="Angsana New" panose="02020603050405020304" pitchFamily="18" charset="-34"/>
                <a:cs typeface="Angsana New" panose="02020603050405020304" pitchFamily="18" charset="-34"/>
              </a:rPr>
              <a:t> (del </a:t>
            </a:r>
            <a:r>
              <a:rPr lang="es-AR" sz="4400" i="1" dirty="0" smtClean="0">
                <a:latin typeface="Angsana New" panose="02020603050405020304" pitchFamily="18" charset="-34"/>
                <a:cs typeface="Angsana New" panose="02020603050405020304" pitchFamily="18" charset="-34"/>
                <a:hlinkClick r:id="rId2" tooltip="Idioma griego"/>
              </a:rPr>
              <a:t>griego</a:t>
            </a:r>
            <a:r>
              <a:rPr lang="es-AR" sz="4400" i="1" dirty="0" smtClean="0">
                <a:latin typeface="Angsana New" panose="02020603050405020304" pitchFamily="18" charset="-34"/>
                <a:cs typeface="Angsana New" panose="02020603050405020304" pitchFamily="18" charset="-34"/>
              </a:rPr>
              <a:t> </a:t>
            </a:r>
            <a:r>
              <a:rPr lang="es-AR" sz="4400" i="1" dirty="0" err="1">
                <a:latin typeface="Angsana New" panose="02020603050405020304" pitchFamily="18" charset="-34"/>
                <a:cs typeface="Angsana New" panose="02020603050405020304" pitchFamily="18" charset="-34"/>
              </a:rPr>
              <a:t>φύσισ</a:t>
            </a:r>
            <a:r>
              <a:rPr lang="es-AR" sz="4400" i="1" dirty="0">
                <a:latin typeface="Angsana New" panose="02020603050405020304" pitchFamily="18" charset="-34"/>
                <a:cs typeface="Angsana New" panose="02020603050405020304" pitchFamily="18" charset="-34"/>
              </a:rPr>
              <a:t> </a:t>
            </a:r>
            <a:r>
              <a:rPr lang="es-AR" sz="4400" i="1" dirty="0" smtClean="0">
                <a:latin typeface="Angsana New" panose="02020603050405020304" pitchFamily="18" charset="-34"/>
                <a:cs typeface="Angsana New" panose="02020603050405020304" pitchFamily="18" charset="-34"/>
              </a:rPr>
              <a:t>“</a:t>
            </a:r>
            <a:r>
              <a:rPr lang="es-AR" sz="4400" i="1" dirty="0" err="1" smtClean="0">
                <a:latin typeface="Angsana New" panose="02020603050405020304" pitchFamily="18" charset="-34"/>
                <a:cs typeface="Angsana New" panose="02020603050405020304" pitchFamily="18" charset="-34"/>
              </a:rPr>
              <a:t>phisis</a:t>
            </a:r>
            <a:r>
              <a:rPr lang="es-AR" sz="4400" i="1" dirty="0" smtClean="0">
                <a:latin typeface="Angsana New" panose="02020603050405020304" pitchFamily="18" charset="-34"/>
                <a:cs typeface="Angsana New" panose="02020603050405020304" pitchFamily="18" charset="-34"/>
              </a:rPr>
              <a:t>” </a:t>
            </a:r>
            <a:r>
              <a:rPr lang="es-AR" sz="4400" i="1" dirty="0">
                <a:latin typeface="Angsana New" panose="02020603050405020304" pitchFamily="18" charset="-34"/>
                <a:cs typeface="Angsana New" panose="02020603050405020304" pitchFamily="18" charset="-34"/>
              </a:rPr>
              <a:t>«</a:t>
            </a:r>
            <a:r>
              <a:rPr lang="es-AR" sz="4400" i="1" dirty="0" smtClean="0">
                <a:latin typeface="Angsana New" panose="02020603050405020304" pitchFamily="18" charset="-34"/>
                <a:cs typeface="Angsana New" panose="02020603050405020304" pitchFamily="18" charset="-34"/>
              </a:rPr>
              <a:t>naturaleza») se la </a:t>
            </a:r>
            <a:r>
              <a:rPr lang="es-AR" sz="4400" i="1" dirty="0">
                <a:latin typeface="Angsana New" panose="02020603050405020304" pitchFamily="18" charset="-34"/>
                <a:cs typeface="Angsana New" panose="02020603050405020304" pitchFamily="18" charset="-34"/>
              </a:rPr>
              <a:t>entiende como la </a:t>
            </a:r>
            <a:r>
              <a:rPr lang="es-AR" sz="4400" i="1" dirty="0">
                <a:latin typeface="Angsana New" panose="02020603050405020304" pitchFamily="18" charset="-34"/>
                <a:cs typeface="Angsana New" panose="02020603050405020304" pitchFamily="18" charset="-34"/>
                <a:hlinkClick r:id="rId3" tooltip="Ciencia"/>
              </a:rPr>
              <a:t>ciencia</a:t>
            </a:r>
            <a:r>
              <a:rPr lang="es-AR" sz="4400" i="1" dirty="0">
                <a:latin typeface="Angsana New" panose="02020603050405020304" pitchFamily="18" charset="-34"/>
                <a:cs typeface="Angsana New" panose="02020603050405020304" pitchFamily="18" charset="-34"/>
              </a:rPr>
              <a:t> de la </a:t>
            </a:r>
            <a:r>
              <a:rPr lang="es-AR" sz="4400" i="1" dirty="0">
                <a:latin typeface="Angsana New" panose="02020603050405020304" pitchFamily="18" charset="-34"/>
                <a:cs typeface="Angsana New" panose="02020603050405020304" pitchFamily="18" charset="-34"/>
                <a:hlinkClick r:id="rId4" tooltip="Naturaleza"/>
              </a:rPr>
              <a:t>naturaleza</a:t>
            </a:r>
            <a:r>
              <a:rPr lang="es-AR" sz="4400" i="1" dirty="0">
                <a:latin typeface="Angsana New" panose="02020603050405020304" pitchFamily="18" charset="-34"/>
                <a:cs typeface="Angsana New" panose="02020603050405020304" pitchFamily="18" charset="-34"/>
              </a:rPr>
              <a:t> o </a:t>
            </a:r>
            <a:r>
              <a:rPr lang="es-AR" sz="4400" i="1" dirty="0" smtClean="0">
                <a:latin typeface="Angsana New" panose="02020603050405020304" pitchFamily="18" charset="-34"/>
                <a:cs typeface="Angsana New" panose="02020603050405020304" pitchFamily="18" charset="-34"/>
              </a:rPr>
              <a:t>de los fenómenos naturales. </a:t>
            </a:r>
            <a:r>
              <a:rPr lang="es-AR" sz="4400" i="1" dirty="0">
                <a:latin typeface="Angsana New" panose="02020603050405020304" pitchFamily="18" charset="-34"/>
                <a:cs typeface="Angsana New" panose="02020603050405020304" pitchFamily="18" charset="-34"/>
              </a:rPr>
              <a:t>Estudia las propiedades de la </a:t>
            </a:r>
            <a:r>
              <a:rPr lang="es-AR" sz="4400" i="1" dirty="0">
                <a:latin typeface="Angsana New" panose="02020603050405020304" pitchFamily="18" charset="-34"/>
                <a:cs typeface="Angsana New" panose="02020603050405020304" pitchFamily="18" charset="-34"/>
                <a:hlinkClick r:id="rId5" tooltip="Materia"/>
              </a:rPr>
              <a:t>materia</a:t>
            </a:r>
            <a:r>
              <a:rPr lang="es-AR" sz="4400" i="1" dirty="0">
                <a:latin typeface="Angsana New" panose="02020603050405020304" pitchFamily="18" charset="-34"/>
                <a:cs typeface="Angsana New" panose="02020603050405020304" pitchFamily="18" charset="-34"/>
              </a:rPr>
              <a:t>, la </a:t>
            </a:r>
            <a:r>
              <a:rPr lang="es-AR" sz="4400" i="1" dirty="0">
                <a:latin typeface="Angsana New" panose="02020603050405020304" pitchFamily="18" charset="-34"/>
                <a:cs typeface="Angsana New" panose="02020603050405020304" pitchFamily="18" charset="-34"/>
                <a:hlinkClick r:id="rId6" tooltip="Energía (física)"/>
              </a:rPr>
              <a:t>energía</a:t>
            </a:r>
            <a:r>
              <a:rPr lang="es-AR" sz="4400" i="1" dirty="0">
                <a:latin typeface="Angsana New" panose="02020603050405020304" pitchFamily="18" charset="-34"/>
                <a:cs typeface="Angsana New" panose="02020603050405020304" pitchFamily="18" charset="-34"/>
              </a:rPr>
              <a:t>, el </a:t>
            </a:r>
            <a:r>
              <a:rPr lang="es-AR" sz="4400" i="1" dirty="0">
                <a:latin typeface="Angsana New" panose="02020603050405020304" pitchFamily="18" charset="-34"/>
                <a:cs typeface="Angsana New" panose="02020603050405020304" pitchFamily="18" charset="-34"/>
                <a:hlinkClick r:id="rId7" tooltip="Tiempo"/>
              </a:rPr>
              <a:t>tiempo</a:t>
            </a:r>
            <a:r>
              <a:rPr lang="es-AR" sz="4400" i="1" dirty="0">
                <a:latin typeface="Angsana New" panose="02020603050405020304" pitchFamily="18" charset="-34"/>
                <a:cs typeface="Angsana New" panose="02020603050405020304" pitchFamily="18" charset="-34"/>
              </a:rPr>
              <a:t>, el </a:t>
            </a:r>
            <a:r>
              <a:rPr lang="es-AR" sz="4400" i="1" dirty="0">
                <a:latin typeface="Angsana New" panose="02020603050405020304" pitchFamily="18" charset="-34"/>
                <a:cs typeface="Angsana New" panose="02020603050405020304" pitchFamily="18" charset="-34"/>
                <a:hlinkClick r:id="rId8" tooltip="Espacio"/>
              </a:rPr>
              <a:t>espacio</a:t>
            </a:r>
            <a:r>
              <a:rPr lang="es-AR" sz="4400" i="1" dirty="0">
                <a:latin typeface="Angsana New" panose="02020603050405020304" pitchFamily="18" charset="-34"/>
                <a:cs typeface="Angsana New" panose="02020603050405020304" pitchFamily="18" charset="-34"/>
              </a:rPr>
              <a:t> y sus </a:t>
            </a:r>
            <a:r>
              <a:rPr lang="es-AR" sz="4400" i="1" dirty="0" smtClean="0">
                <a:latin typeface="Angsana New" panose="02020603050405020304" pitchFamily="18" charset="-34"/>
                <a:cs typeface="Angsana New" panose="02020603050405020304" pitchFamily="18" charset="-34"/>
              </a:rPr>
              <a:t>interacciones.</a:t>
            </a:r>
            <a:endParaRPr lang="es-AR" sz="44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47813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288925" y="127363"/>
            <a:ext cx="8382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_tradnl" altLang="es-AR" sz="3200" dirty="0" smtClean="0"/>
              <a:t> </a:t>
            </a:r>
            <a:r>
              <a:rPr lang="es-ES_tradnl" altLang="es-AR" sz="3400" b="1" dirty="0" smtClean="0"/>
              <a:t>LOS CUERPOS DESDE LA ÓPTICA</a:t>
            </a:r>
          </a:p>
        </p:txBody>
      </p:sp>
      <p:sp>
        <p:nvSpPr>
          <p:cNvPr id="132099" name="Text Box 3"/>
          <p:cNvSpPr txBox="1">
            <a:spLocks noChangeArrowheads="1"/>
          </p:cNvSpPr>
          <p:nvPr/>
        </p:nvSpPr>
        <p:spPr bwMode="auto">
          <a:xfrm>
            <a:off x="898525" y="1590675"/>
            <a:ext cx="6013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s-ES_tradnl" altLang="es-AR" sz="2800" b="1">
                <a:effectLst>
                  <a:outerShdw blurRad="38100" dist="38100" dir="2700000" algn="tl">
                    <a:srgbClr val="000000"/>
                  </a:outerShdw>
                </a:effectLst>
                <a:latin typeface="Times New Roman" pitchFamily="18" charset="0"/>
              </a:rPr>
              <a:t>Según capacidad para dejar pasar  luz</a:t>
            </a:r>
          </a:p>
        </p:txBody>
      </p:sp>
      <p:sp>
        <p:nvSpPr>
          <p:cNvPr id="132100" name="Rectangle 4"/>
          <p:cNvSpPr>
            <a:spLocks noChangeArrowheads="1"/>
          </p:cNvSpPr>
          <p:nvPr/>
        </p:nvSpPr>
        <p:spPr bwMode="auto">
          <a:xfrm>
            <a:off x="685800" y="2514600"/>
            <a:ext cx="2667000" cy="762000"/>
          </a:xfrm>
          <a:prstGeom prst="rect">
            <a:avLst/>
          </a:prstGeom>
          <a:solidFill>
            <a:srgbClr val="CCFF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eaLnBrk="0" hangingPunct="0">
              <a:spcBef>
                <a:spcPct val="0"/>
              </a:spcBef>
              <a:buFontTx/>
              <a:buNone/>
            </a:pPr>
            <a:r>
              <a:rPr lang="es-ES_tradnl" altLang="es-AR" sz="2400">
                <a:solidFill>
                  <a:schemeClr val="hlink"/>
                </a:solidFill>
                <a:latin typeface="Times New Roman" pitchFamily="18" charset="0"/>
              </a:rPr>
              <a:t>OPACOS</a:t>
            </a:r>
            <a:endParaRPr lang="es-ES_tradnl" altLang="es-AR" sz="2400">
              <a:latin typeface="Times New Roman" pitchFamily="18" charset="0"/>
            </a:endParaRPr>
          </a:p>
        </p:txBody>
      </p:sp>
      <p:sp>
        <p:nvSpPr>
          <p:cNvPr id="132101" name="Rectangle 5"/>
          <p:cNvSpPr>
            <a:spLocks noChangeArrowheads="1"/>
          </p:cNvSpPr>
          <p:nvPr/>
        </p:nvSpPr>
        <p:spPr bwMode="auto">
          <a:xfrm>
            <a:off x="685800" y="5257800"/>
            <a:ext cx="2667000" cy="762000"/>
          </a:xfrm>
          <a:prstGeom prst="rect">
            <a:avLst/>
          </a:prstGeom>
          <a:solidFill>
            <a:srgbClr val="FF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eaLnBrk="0" hangingPunct="0">
              <a:spcBef>
                <a:spcPct val="0"/>
              </a:spcBef>
              <a:buFontTx/>
              <a:buNone/>
            </a:pPr>
            <a:r>
              <a:rPr lang="es-ES_tradnl" altLang="es-AR" sz="2400">
                <a:solidFill>
                  <a:schemeClr val="hlink"/>
                </a:solidFill>
                <a:latin typeface="Times New Roman" pitchFamily="18" charset="0"/>
              </a:rPr>
              <a:t>TRANSPARENTES</a:t>
            </a:r>
            <a:endParaRPr lang="es-ES_tradnl" altLang="es-AR" sz="2400">
              <a:latin typeface="Times New Roman" pitchFamily="18" charset="0"/>
            </a:endParaRPr>
          </a:p>
        </p:txBody>
      </p:sp>
      <p:sp>
        <p:nvSpPr>
          <p:cNvPr id="132102" name="Rectangle 6"/>
          <p:cNvSpPr>
            <a:spLocks noChangeArrowheads="1"/>
          </p:cNvSpPr>
          <p:nvPr/>
        </p:nvSpPr>
        <p:spPr bwMode="auto">
          <a:xfrm>
            <a:off x="685800" y="3886200"/>
            <a:ext cx="2667000" cy="762000"/>
          </a:xfrm>
          <a:prstGeom prst="rect">
            <a:avLst/>
          </a:prstGeom>
          <a:solidFill>
            <a:srgbClr val="CC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just" eaLnBrk="0" hangingPunct="0">
              <a:spcBef>
                <a:spcPct val="0"/>
              </a:spcBef>
              <a:buFontTx/>
              <a:buNone/>
            </a:pPr>
            <a:r>
              <a:rPr lang="es-ES_tradnl" altLang="es-AR" sz="2400">
                <a:solidFill>
                  <a:schemeClr val="hlink"/>
                </a:solidFill>
                <a:latin typeface="Times New Roman" pitchFamily="18" charset="0"/>
              </a:rPr>
              <a:t>TRANSLÚCIDOS</a:t>
            </a:r>
            <a:endParaRPr lang="es-ES_tradnl" altLang="es-AR" sz="2400">
              <a:latin typeface="Times New Roman" pitchFamily="18" charset="0"/>
            </a:endParaRPr>
          </a:p>
        </p:txBody>
      </p:sp>
      <p:sp>
        <p:nvSpPr>
          <p:cNvPr id="132103" name="Line 7"/>
          <p:cNvSpPr>
            <a:spLocks noChangeShapeType="1"/>
          </p:cNvSpPr>
          <p:nvPr/>
        </p:nvSpPr>
        <p:spPr bwMode="auto">
          <a:xfrm>
            <a:off x="3352800" y="2971800"/>
            <a:ext cx="914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2104" name="Line 8"/>
          <p:cNvSpPr>
            <a:spLocks noChangeShapeType="1"/>
          </p:cNvSpPr>
          <p:nvPr/>
        </p:nvSpPr>
        <p:spPr bwMode="auto">
          <a:xfrm>
            <a:off x="3352800" y="5715000"/>
            <a:ext cx="914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2105" name="Line 9"/>
          <p:cNvSpPr>
            <a:spLocks noChangeShapeType="1"/>
          </p:cNvSpPr>
          <p:nvPr/>
        </p:nvSpPr>
        <p:spPr bwMode="auto">
          <a:xfrm>
            <a:off x="3352800" y="4343400"/>
            <a:ext cx="9144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2106" name="Text Box 10"/>
          <p:cNvSpPr txBox="1">
            <a:spLocks noChangeArrowheads="1"/>
          </p:cNvSpPr>
          <p:nvPr/>
        </p:nvSpPr>
        <p:spPr bwMode="auto">
          <a:xfrm>
            <a:off x="4403725" y="2686050"/>
            <a:ext cx="3630613" cy="592138"/>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eaLnBrk="0" hangingPunct="0">
              <a:spcBef>
                <a:spcPct val="0"/>
              </a:spcBef>
              <a:buFontTx/>
              <a:buNone/>
            </a:pPr>
            <a:r>
              <a:rPr lang="es-ES_tradnl" altLang="es-AR">
                <a:latin typeface="Times New Roman" pitchFamily="18" charset="0"/>
              </a:rPr>
              <a:t>No dejan pasar la luz</a:t>
            </a:r>
            <a:endParaRPr lang="es-ES_tradnl" altLang="es-AR" sz="2400">
              <a:latin typeface="Times New Roman" pitchFamily="18" charset="0"/>
            </a:endParaRPr>
          </a:p>
        </p:txBody>
      </p:sp>
      <p:sp>
        <p:nvSpPr>
          <p:cNvPr id="132107" name="Text Box 11"/>
          <p:cNvSpPr txBox="1">
            <a:spLocks noChangeArrowheads="1"/>
          </p:cNvSpPr>
          <p:nvPr/>
        </p:nvSpPr>
        <p:spPr bwMode="auto">
          <a:xfrm>
            <a:off x="4403725" y="3981450"/>
            <a:ext cx="3336925" cy="592138"/>
          </a:xfrm>
          <a:prstGeom prst="rect">
            <a:avLst/>
          </a:prstGeom>
          <a:noFill/>
          <a:ln w="12700" cap="sq">
            <a:solidFill>
              <a:srgbClr val="00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eaLnBrk="0" hangingPunct="0">
              <a:spcBef>
                <a:spcPct val="0"/>
              </a:spcBef>
              <a:buFontTx/>
              <a:buNone/>
            </a:pPr>
            <a:r>
              <a:rPr lang="es-ES_tradnl" altLang="es-AR">
                <a:latin typeface="Times New Roman" pitchFamily="18" charset="0"/>
              </a:rPr>
              <a:t>Pasa parte de la luz</a:t>
            </a:r>
            <a:endParaRPr lang="es-ES_tradnl" altLang="es-AR" sz="2400">
              <a:latin typeface="Times New Roman" pitchFamily="18" charset="0"/>
            </a:endParaRPr>
          </a:p>
        </p:txBody>
      </p:sp>
      <p:sp>
        <p:nvSpPr>
          <p:cNvPr id="132108" name="Text Box 12"/>
          <p:cNvSpPr txBox="1">
            <a:spLocks noChangeArrowheads="1"/>
          </p:cNvSpPr>
          <p:nvPr/>
        </p:nvSpPr>
        <p:spPr bwMode="auto">
          <a:xfrm>
            <a:off x="4479925" y="5429250"/>
            <a:ext cx="3473450" cy="592138"/>
          </a:xfrm>
          <a:prstGeom prst="rect">
            <a:avLst/>
          </a:prstGeom>
          <a:noFill/>
          <a:ln w="12700" cap="sq">
            <a:solidFill>
              <a:srgbClr val="CC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eaLnBrk="0" hangingPunct="0">
              <a:spcBef>
                <a:spcPct val="0"/>
              </a:spcBef>
              <a:buFontTx/>
              <a:buNone/>
            </a:pPr>
            <a:r>
              <a:rPr lang="es-ES_tradnl" altLang="es-AR">
                <a:latin typeface="Times New Roman" pitchFamily="18" charset="0"/>
              </a:rPr>
              <a:t>Pasa casi toda la luz</a:t>
            </a:r>
            <a:endParaRPr lang="es-ES_tradnl" altLang="es-AR" sz="2400">
              <a:latin typeface="Times New Roman" pitchFamily="18" charset="0"/>
            </a:endParaRPr>
          </a:p>
        </p:txBody>
      </p:sp>
    </p:spTree>
    <p:extLst>
      <p:ext uri="{BB962C8B-B14F-4D97-AF65-F5344CB8AC3E}">
        <p14:creationId xmlns:p14="http://schemas.microsoft.com/office/powerpoint/2010/main" val="34782075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additive="base">
                                        <p:cTn id="7" dur="500" fill="hold"/>
                                        <p:tgtEl>
                                          <p:spTgt spid="132098"/>
                                        </p:tgtEl>
                                        <p:attrNameLst>
                                          <p:attrName>ppt_x</p:attrName>
                                        </p:attrNameLst>
                                      </p:cBhvr>
                                      <p:tavLst>
                                        <p:tav tm="0">
                                          <p:val>
                                            <p:strVal val="0-#ppt_w/2"/>
                                          </p:val>
                                        </p:tav>
                                        <p:tav tm="100000">
                                          <p:val>
                                            <p:strVal val="#ppt_x"/>
                                          </p:val>
                                        </p:tav>
                                      </p:tavLst>
                                    </p:anim>
                                    <p:anim calcmode="lin" valueType="num">
                                      <p:cBhvr additive="base">
                                        <p:cTn id="8" dur="500" fill="hold"/>
                                        <p:tgtEl>
                                          <p:spTgt spid="132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4" fill="hold" grpId="0" nodeType="afterEffect">
                                  <p:stCondLst>
                                    <p:cond delay="0"/>
                                  </p:stCondLst>
                                  <p:childTnLst>
                                    <p:set>
                                      <p:cBhvr>
                                        <p:cTn id="11" dur="1" fill="hold">
                                          <p:stCondLst>
                                            <p:cond delay="0"/>
                                          </p:stCondLst>
                                        </p:cTn>
                                        <p:tgtEl>
                                          <p:spTgt spid="132099"/>
                                        </p:tgtEl>
                                        <p:attrNameLst>
                                          <p:attrName>style.visibility</p:attrName>
                                        </p:attrNameLst>
                                      </p:cBhvr>
                                      <p:to>
                                        <p:strVal val="visible"/>
                                      </p:to>
                                    </p:set>
                                    <p:anim calcmode="lin" valueType="num">
                                      <p:cBhvr>
                                        <p:cTn id="12" dur="500" fill="hold"/>
                                        <p:tgtEl>
                                          <p:spTgt spid="132099"/>
                                        </p:tgtEl>
                                        <p:attrNameLst>
                                          <p:attrName>ppt_x</p:attrName>
                                        </p:attrNameLst>
                                      </p:cBhvr>
                                      <p:tavLst>
                                        <p:tav tm="0">
                                          <p:val>
                                            <p:strVal val="#ppt_x"/>
                                          </p:val>
                                        </p:tav>
                                        <p:tav tm="100000">
                                          <p:val>
                                            <p:strVal val="#ppt_x"/>
                                          </p:val>
                                        </p:tav>
                                      </p:tavLst>
                                    </p:anim>
                                    <p:anim calcmode="lin" valueType="num">
                                      <p:cBhvr>
                                        <p:cTn id="13" dur="500" fill="hold"/>
                                        <p:tgtEl>
                                          <p:spTgt spid="132099"/>
                                        </p:tgtEl>
                                        <p:attrNameLst>
                                          <p:attrName>ppt_y</p:attrName>
                                        </p:attrNameLst>
                                      </p:cBhvr>
                                      <p:tavLst>
                                        <p:tav tm="0">
                                          <p:val>
                                            <p:strVal val="#ppt_y+#ppt_h/2"/>
                                          </p:val>
                                        </p:tav>
                                        <p:tav tm="100000">
                                          <p:val>
                                            <p:strVal val="#ppt_y"/>
                                          </p:val>
                                        </p:tav>
                                      </p:tavLst>
                                    </p:anim>
                                    <p:anim calcmode="lin" valueType="num">
                                      <p:cBhvr>
                                        <p:cTn id="14" dur="500" fill="hold"/>
                                        <p:tgtEl>
                                          <p:spTgt spid="132099"/>
                                        </p:tgtEl>
                                        <p:attrNameLst>
                                          <p:attrName>ppt_w</p:attrName>
                                        </p:attrNameLst>
                                      </p:cBhvr>
                                      <p:tavLst>
                                        <p:tav tm="0">
                                          <p:val>
                                            <p:strVal val="#ppt_w"/>
                                          </p:val>
                                        </p:tav>
                                        <p:tav tm="100000">
                                          <p:val>
                                            <p:strVal val="#ppt_w"/>
                                          </p:val>
                                        </p:tav>
                                      </p:tavLst>
                                    </p:anim>
                                    <p:anim calcmode="lin" valueType="num">
                                      <p:cBhvr>
                                        <p:cTn id="15" dur="500" fill="hold"/>
                                        <p:tgtEl>
                                          <p:spTgt spid="132099"/>
                                        </p:tgtEl>
                                        <p:attrNameLst>
                                          <p:attrName>ppt_h</p:attrName>
                                        </p:attrNameLst>
                                      </p:cBhvr>
                                      <p:tavLst>
                                        <p:tav tm="0">
                                          <p:val>
                                            <p:fltVal val="0"/>
                                          </p:val>
                                        </p:tav>
                                        <p:tav tm="100000">
                                          <p:val>
                                            <p:strVal val="#ppt_h"/>
                                          </p:val>
                                        </p:tav>
                                      </p:tavLst>
                                    </p:anim>
                                  </p:childTnLst>
                                </p:cTn>
                              </p:par>
                            </p:childTnLst>
                          </p:cTn>
                        </p:par>
                        <p:par>
                          <p:cTn id="16" fill="hold" nodeType="afterGroup">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132100"/>
                                        </p:tgtEl>
                                        <p:attrNameLst>
                                          <p:attrName>style.visibility</p:attrName>
                                        </p:attrNameLst>
                                      </p:cBhvr>
                                      <p:to>
                                        <p:strVal val="visible"/>
                                      </p:to>
                                    </p:set>
                                    <p:anim calcmode="lin" valueType="num">
                                      <p:cBhvr additive="base">
                                        <p:cTn id="19" dur="500" fill="hold"/>
                                        <p:tgtEl>
                                          <p:spTgt spid="132100"/>
                                        </p:tgtEl>
                                        <p:attrNameLst>
                                          <p:attrName>ppt_x</p:attrName>
                                        </p:attrNameLst>
                                      </p:cBhvr>
                                      <p:tavLst>
                                        <p:tav tm="0">
                                          <p:val>
                                            <p:strVal val="0-#ppt_w/2"/>
                                          </p:val>
                                        </p:tav>
                                        <p:tav tm="100000">
                                          <p:val>
                                            <p:strVal val="#ppt_x"/>
                                          </p:val>
                                        </p:tav>
                                      </p:tavLst>
                                    </p:anim>
                                    <p:anim calcmode="lin" valueType="num">
                                      <p:cBhvr additive="base">
                                        <p:cTn id="20" dur="500" fill="hold"/>
                                        <p:tgtEl>
                                          <p:spTgt spid="132100"/>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500"/>
                            </p:stCondLst>
                            <p:childTnLst>
                              <p:par>
                                <p:cTn id="22" presetID="2" presetClass="entr" presetSubtype="12" fill="hold" grpId="0" nodeType="afterEffect">
                                  <p:stCondLst>
                                    <p:cond delay="0"/>
                                  </p:stCondLst>
                                  <p:childTnLst>
                                    <p:set>
                                      <p:cBhvr>
                                        <p:cTn id="23" dur="1" fill="hold">
                                          <p:stCondLst>
                                            <p:cond delay="0"/>
                                          </p:stCondLst>
                                        </p:cTn>
                                        <p:tgtEl>
                                          <p:spTgt spid="132102"/>
                                        </p:tgtEl>
                                        <p:attrNameLst>
                                          <p:attrName>style.visibility</p:attrName>
                                        </p:attrNameLst>
                                      </p:cBhvr>
                                      <p:to>
                                        <p:strVal val="visible"/>
                                      </p:to>
                                    </p:set>
                                    <p:anim calcmode="lin" valueType="num">
                                      <p:cBhvr additive="base">
                                        <p:cTn id="24" dur="500" fill="hold"/>
                                        <p:tgtEl>
                                          <p:spTgt spid="132102"/>
                                        </p:tgtEl>
                                        <p:attrNameLst>
                                          <p:attrName>ppt_x</p:attrName>
                                        </p:attrNameLst>
                                      </p:cBhvr>
                                      <p:tavLst>
                                        <p:tav tm="0">
                                          <p:val>
                                            <p:strVal val="0-#ppt_w/2"/>
                                          </p:val>
                                        </p:tav>
                                        <p:tav tm="100000">
                                          <p:val>
                                            <p:strVal val="#ppt_x"/>
                                          </p:val>
                                        </p:tav>
                                      </p:tavLst>
                                    </p:anim>
                                    <p:anim calcmode="lin" valueType="num">
                                      <p:cBhvr additive="base">
                                        <p:cTn id="25" dur="500" fill="hold"/>
                                        <p:tgtEl>
                                          <p:spTgt spid="132102"/>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000"/>
                            </p:stCondLst>
                            <p:childTnLst>
                              <p:par>
                                <p:cTn id="27" presetID="2" presetClass="entr" presetSubtype="9" fill="hold" grpId="0" nodeType="afterEffect">
                                  <p:stCondLst>
                                    <p:cond delay="0"/>
                                  </p:stCondLst>
                                  <p:childTnLst>
                                    <p:set>
                                      <p:cBhvr>
                                        <p:cTn id="28" dur="1" fill="hold">
                                          <p:stCondLst>
                                            <p:cond delay="0"/>
                                          </p:stCondLst>
                                        </p:cTn>
                                        <p:tgtEl>
                                          <p:spTgt spid="132101"/>
                                        </p:tgtEl>
                                        <p:attrNameLst>
                                          <p:attrName>style.visibility</p:attrName>
                                        </p:attrNameLst>
                                      </p:cBhvr>
                                      <p:to>
                                        <p:strVal val="visible"/>
                                      </p:to>
                                    </p:set>
                                    <p:anim calcmode="lin" valueType="num">
                                      <p:cBhvr additive="base">
                                        <p:cTn id="29" dur="500" fill="hold"/>
                                        <p:tgtEl>
                                          <p:spTgt spid="132101"/>
                                        </p:tgtEl>
                                        <p:attrNameLst>
                                          <p:attrName>ppt_x</p:attrName>
                                        </p:attrNameLst>
                                      </p:cBhvr>
                                      <p:tavLst>
                                        <p:tav tm="0">
                                          <p:val>
                                            <p:strVal val="0-#ppt_w/2"/>
                                          </p:val>
                                        </p:tav>
                                        <p:tav tm="100000">
                                          <p:val>
                                            <p:strVal val="#ppt_x"/>
                                          </p:val>
                                        </p:tav>
                                      </p:tavLst>
                                    </p:anim>
                                    <p:anim calcmode="lin" valueType="num">
                                      <p:cBhvr additive="base">
                                        <p:cTn id="30" dur="500" fill="hold"/>
                                        <p:tgtEl>
                                          <p:spTgt spid="132101"/>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2500"/>
                            </p:stCondLst>
                            <p:childTnLst>
                              <p:par>
                                <p:cTn id="32" presetID="2" presetClass="entr" presetSubtype="8" fill="hold" grpId="0" nodeType="afterEffect">
                                  <p:stCondLst>
                                    <p:cond delay="0"/>
                                  </p:stCondLst>
                                  <p:childTnLst>
                                    <p:set>
                                      <p:cBhvr>
                                        <p:cTn id="33" dur="1" fill="hold">
                                          <p:stCondLst>
                                            <p:cond delay="0"/>
                                          </p:stCondLst>
                                        </p:cTn>
                                        <p:tgtEl>
                                          <p:spTgt spid="132103"/>
                                        </p:tgtEl>
                                        <p:attrNameLst>
                                          <p:attrName>style.visibility</p:attrName>
                                        </p:attrNameLst>
                                      </p:cBhvr>
                                      <p:to>
                                        <p:strVal val="visible"/>
                                      </p:to>
                                    </p:set>
                                    <p:anim calcmode="lin" valueType="num">
                                      <p:cBhvr additive="base">
                                        <p:cTn id="34" dur="500" fill="hold"/>
                                        <p:tgtEl>
                                          <p:spTgt spid="132103"/>
                                        </p:tgtEl>
                                        <p:attrNameLst>
                                          <p:attrName>ppt_x</p:attrName>
                                        </p:attrNameLst>
                                      </p:cBhvr>
                                      <p:tavLst>
                                        <p:tav tm="0">
                                          <p:val>
                                            <p:strVal val="0-#ppt_w/2"/>
                                          </p:val>
                                        </p:tav>
                                        <p:tav tm="100000">
                                          <p:val>
                                            <p:strVal val="#ppt_x"/>
                                          </p:val>
                                        </p:tav>
                                      </p:tavLst>
                                    </p:anim>
                                    <p:anim calcmode="lin" valueType="num">
                                      <p:cBhvr additive="base">
                                        <p:cTn id="35" dur="500" fill="hold"/>
                                        <p:tgtEl>
                                          <p:spTgt spid="13210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3000"/>
                            </p:stCondLst>
                            <p:childTnLst>
                              <p:par>
                                <p:cTn id="37" presetID="2" presetClass="entr" presetSubtype="8" fill="hold" grpId="0" nodeType="afterEffect">
                                  <p:stCondLst>
                                    <p:cond delay="0"/>
                                  </p:stCondLst>
                                  <p:childTnLst>
                                    <p:set>
                                      <p:cBhvr>
                                        <p:cTn id="38" dur="1" fill="hold">
                                          <p:stCondLst>
                                            <p:cond delay="0"/>
                                          </p:stCondLst>
                                        </p:cTn>
                                        <p:tgtEl>
                                          <p:spTgt spid="132105"/>
                                        </p:tgtEl>
                                        <p:attrNameLst>
                                          <p:attrName>style.visibility</p:attrName>
                                        </p:attrNameLst>
                                      </p:cBhvr>
                                      <p:to>
                                        <p:strVal val="visible"/>
                                      </p:to>
                                    </p:set>
                                    <p:anim calcmode="lin" valueType="num">
                                      <p:cBhvr additive="base">
                                        <p:cTn id="39" dur="500" fill="hold"/>
                                        <p:tgtEl>
                                          <p:spTgt spid="132105"/>
                                        </p:tgtEl>
                                        <p:attrNameLst>
                                          <p:attrName>ppt_x</p:attrName>
                                        </p:attrNameLst>
                                      </p:cBhvr>
                                      <p:tavLst>
                                        <p:tav tm="0">
                                          <p:val>
                                            <p:strVal val="0-#ppt_w/2"/>
                                          </p:val>
                                        </p:tav>
                                        <p:tav tm="100000">
                                          <p:val>
                                            <p:strVal val="#ppt_x"/>
                                          </p:val>
                                        </p:tav>
                                      </p:tavLst>
                                    </p:anim>
                                    <p:anim calcmode="lin" valueType="num">
                                      <p:cBhvr additive="base">
                                        <p:cTn id="40" dur="500" fill="hold"/>
                                        <p:tgtEl>
                                          <p:spTgt spid="132105"/>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3500"/>
                            </p:stCondLst>
                            <p:childTnLst>
                              <p:par>
                                <p:cTn id="42" presetID="2" presetClass="entr" presetSubtype="8" fill="hold" grpId="0" nodeType="afterEffect">
                                  <p:stCondLst>
                                    <p:cond delay="0"/>
                                  </p:stCondLst>
                                  <p:childTnLst>
                                    <p:set>
                                      <p:cBhvr>
                                        <p:cTn id="43" dur="1" fill="hold">
                                          <p:stCondLst>
                                            <p:cond delay="0"/>
                                          </p:stCondLst>
                                        </p:cTn>
                                        <p:tgtEl>
                                          <p:spTgt spid="132104"/>
                                        </p:tgtEl>
                                        <p:attrNameLst>
                                          <p:attrName>style.visibility</p:attrName>
                                        </p:attrNameLst>
                                      </p:cBhvr>
                                      <p:to>
                                        <p:strVal val="visible"/>
                                      </p:to>
                                    </p:set>
                                    <p:anim calcmode="lin" valueType="num">
                                      <p:cBhvr additive="base">
                                        <p:cTn id="44" dur="500" fill="hold"/>
                                        <p:tgtEl>
                                          <p:spTgt spid="132104"/>
                                        </p:tgtEl>
                                        <p:attrNameLst>
                                          <p:attrName>ppt_x</p:attrName>
                                        </p:attrNameLst>
                                      </p:cBhvr>
                                      <p:tavLst>
                                        <p:tav tm="0">
                                          <p:val>
                                            <p:strVal val="0-#ppt_w/2"/>
                                          </p:val>
                                        </p:tav>
                                        <p:tav tm="100000">
                                          <p:val>
                                            <p:strVal val="#ppt_x"/>
                                          </p:val>
                                        </p:tav>
                                      </p:tavLst>
                                    </p:anim>
                                    <p:anim calcmode="lin" valueType="num">
                                      <p:cBhvr additive="base">
                                        <p:cTn id="45" dur="500" fill="hold"/>
                                        <p:tgtEl>
                                          <p:spTgt spid="13210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4000"/>
                            </p:stCondLst>
                            <p:childTnLst>
                              <p:par>
                                <p:cTn id="47" presetID="15" presetClass="entr" presetSubtype="0" fill="hold" grpId="0" nodeType="afterEffect">
                                  <p:stCondLst>
                                    <p:cond delay="0"/>
                                  </p:stCondLst>
                                  <p:childTnLst>
                                    <p:set>
                                      <p:cBhvr>
                                        <p:cTn id="48" dur="1" fill="hold">
                                          <p:stCondLst>
                                            <p:cond delay="0"/>
                                          </p:stCondLst>
                                        </p:cTn>
                                        <p:tgtEl>
                                          <p:spTgt spid="132106"/>
                                        </p:tgtEl>
                                        <p:attrNameLst>
                                          <p:attrName>style.visibility</p:attrName>
                                        </p:attrNameLst>
                                      </p:cBhvr>
                                      <p:to>
                                        <p:strVal val="visible"/>
                                      </p:to>
                                    </p:set>
                                    <p:anim calcmode="lin" valueType="num">
                                      <p:cBhvr>
                                        <p:cTn id="49" dur="1000" fill="hold"/>
                                        <p:tgtEl>
                                          <p:spTgt spid="132106"/>
                                        </p:tgtEl>
                                        <p:attrNameLst>
                                          <p:attrName>ppt_w</p:attrName>
                                        </p:attrNameLst>
                                      </p:cBhvr>
                                      <p:tavLst>
                                        <p:tav tm="0">
                                          <p:val>
                                            <p:fltVal val="0"/>
                                          </p:val>
                                        </p:tav>
                                        <p:tav tm="100000">
                                          <p:val>
                                            <p:strVal val="#ppt_w"/>
                                          </p:val>
                                        </p:tav>
                                      </p:tavLst>
                                    </p:anim>
                                    <p:anim calcmode="lin" valueType="num">
                                      <p:cBhvr>
                                        <p:cTn id="50" dur="1000" fill="hold"/>
                                        <p:tgtEl>
                                          <p:spTgt spid="132106"/>
                                        </p:tgtEl>
                                        <p:attrNameLst>
                                          <p:attrName>ppt_h</p:attrName>
                                        </p:attrNameLst>
                                      </p:cBhvr>
                                      <p:tavLst>
                                        <p:tav tm="0">
                                          <p:val>
                                            <p:fltVal val="0"/>
                                          </p:val>
                                        </p:tav>
                                        <p:tav tm="100000">
                                          <p:val>
                                            <p:strVal val="#ppt_h"/>
                                          </p:val>
                                        </p:tav>
                                      </p:tavLst>
                                    </p:anim>
                                    <p:anim calcmode="lin" valueType="num">
                                      <p:cBhvr>
                                        <p:cTn id="51" dur="1000" fill="hold"/>
                                        <p:tgtEl>
                                          <p:spTgt spid="132106"/>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132106"/>
                                        </p:tgtEl>
                                        <p:attrNameLst>
                                          <p:attrName>ppt_y</p:attrName>
                                        </p:attrNameLst>
                                      </p:cBhvr>
                                      <p:tavLst>
                                        <p:tav tm="0" fmla="#ppt_y+(sin(-2*pi*(1-$))*-#ppt_x+cos(-2*pi*(1-$))*(1-#ppt_y))*(1-$)">
                                          <p:val>
                                            <p:fltVal val="0"/>
                                          </p:val>
                                        </p:tav>
                                        <p:tav tm="100000">
                                          <p:val>
                                            <p:fltVal val="1"/>
                                          </p:val>
                                        </p:tav>
                                      </p:tavLst>
                                    </p:anim>
                                  </p:childTnLst>
                                </p:cTn>
                              </p:par>
                            </p:childTnLst>
                          </p:cTn>
                        </p:par>
                        <p:par>
                          <p:cTn id="53" fill="hold" nodeType="afterGroup">
                            <p:stCondLst>
                              <p:cond delay="5000"/>
                            </p:stCondLst>
                            <p:childTnLst>
                              <p:par>
                                <p:cTn id="54" presetID="15" presetClass="entr" presetSubtype="0" fill="hold" grpId="0" nodeType="afterEffect">
                                  <p:stCondLst>
                                    <p:cond delay="0"/>
                                  </p:stCondLst>
                                  <p:childTnLst>
                                    <p:set>
                                      <p:cBhvr>
                                        <p:cTn id="55" dur="1" fill="hold">
                                          <p:stCondLst>
                                            <p:cond delay="0"/>
                                          </p:stCondLst>
                                        </p:cTn>
                                        <p:tgtEl>
                                          <p:spTgt spid="132107"/>
                                        </p:tgtEl>
                                        <p:attrNameLst>
                                          <p:attrName>style.visibility</p:attrName>
                                        </p:attrNameLst>
                                      </p:cBhvr>
                                      <p:to>
                                        <p:strVal val="visible"/>
                                      </p:to>
                                    </p:set>
                                    <p:anim calcmode="lin" valueType="num">
                                      <p:cBhvr>
                                        <p:cTn id="56" dur="1000" fill="hold"/>
                                        <p:tgtEl>
                                          <p:spTgt spid="132107"/>
                                        </p:tgtEl>
                                        <p:attrNameLst>
                                          <p:attrName>ppt_w</p:attrName>
                                        </p:attrNameLst>
                                      </p:cBhvr>
                                      <p:tavLst>
                                        <p:tav tm="0">
                                          <p:val>
                                            <p:fltVal val="0"/>
                                          </p:val>
                                        </p:tav>
                                        <p:tav tm="100000">
                                          <p:val>
                                            <p:strVal val="#ppt_w"/>
                                          </p:val>
                                        </p:tav>
                                      </p:tavLst>
                                    </p:anim>
                                    <p:anim calcmode="lin" valueType="num">
                                      <p:cBhvr>
                                        <p:cTn id="57" dur="1000" fill="hold"/>
                                        <p:tgtEl>
                                          <p:spTgt spid="132107"/>
                                        </p:tgtEl>
                                        <p:attrNameLst>
                                          <p:attrName>ppt_h</p:attrName>
                                        </p:attrNameLst>
                                      </p:cBhvr>
                                      <p:tavLst>
                                        <p:tav tm="0">
                                          <p:val>
                                            <p:fltVal val="0"/>
                                          </p:val>
                                        </p:tav>
                                        <p:tav tm="100000">
                                          <p:val>
                                            <p:strVal val="#ppt_h"/>
                                          </p:val>
                                        </p:tav>
                                      </p:tavLst>
                                    </p:anim>
                                    <p:anim calcmode="lin" valueType="num">
                                      <p:cBhvr>
                                        <p:cTn id="58" dur="1000" fill="hold"/>
                                        <p:tgtEl>
                                          <p:spTgt spid="132107"/>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132107"/>
                                        </p:tgtEl>
                                        <p:attrNameLst>
                                          <p:attrName>ppt_y</p:attrName>
                                        </p:attrNameLst>
                                      </p:cBhvr>
                                      <p:tavLst>
                                        <p:tav tm="0" fmla="#ppt_y+(sin(-2*pi*(1-$))*-#ppt_x+cos(-2*pi*(1-$))*(1-#ppt_y))*(1-$)">
                                          <p:val>
                                            <p:fltVal val="0"/>
                                          </p:val>
                                        </p:tav>
                                        <p:tav tm="100000">
                                          <p:val>
                                            <p:fltVal val="1"/>
                                          </p:val>
                                        </p:tav>
                                      </p:tavLst>
                                    </p:anim>
                                  </p:childTnLst>
                                </p:cTn>
                              </p:par>
                            </p:childTnLst>
                          </p:cTn>
                        </p:par>
                        <p:par>
                          <p:cTn id="60" fill="hold" nodeType="afterGroup">
                            <p:stCondLst>
                              <p:cond delay="6000"/>
                            </p:stCondLst>
                            <p:childTnLst>
                              <p:par>
                                <p:cTn id="61" presetID="15" presetClass="entr" presetSubtype="0" fill="hold" grpId="0" nodeType="afterEffect">
                                  <p:stCondLst>
                                    <p:cond delay="0"/>
                                  </p:stCondLst>
                                  <p:childTnLst>
                                    <p:set>
                                      <p:cBhvr>
                                        <p:cTn id="62" dur="1" fill="hold">
                                          <p:stCondLst>
                                            <p:cond delay="0"/>
                                          </p:stCondLst>
                                        </p:cTn>
                                        <p:tgtEl>
                                          <p:spTgt spid="132108"/>
                                        </p:tgtEl>
                                        <p:attrNameLst>
                                          <p:attrName>style.visibility</p:attrName>
                                        </p:attrNameLst>
                                      </p:cBhvr>
                                      <p:to>
                                        <p:strVal val="visible"/>
                                      </p:to>
                                    </p:set>
                                    <p:anim calcmode="lin" valueType="num">
                                      <p:cBhvr>
                                        <p:cTn id="63" dur="1000" fill="hold"/>
                                        <p:tgtEl>
                                          <p:spTgt spid="132108"/>
                                        </p:tgtEl>
                                        <p:attrNameLst>
                                          <p:attrName>ppt_w</p:attrName>
                                        </p:attrNameLst>
                                      </p:cBhvr>
                                      <p:tavLst>
                                        <p:tav tm="0">
                                          <p:val>
                                            <p:fltVal val="0"/>
                                          </p:val>
                                        </p:tav>
                                        <p:tav tm="100000">
                                          <p:val>
                                            <p:strVal val="#ppt_w"/>
                                          </p:val>
                                        </p:tav>
                                      </p:tavLst>
                                    </p:anim>
                                    <p:anim calcmode="lin" valueType="num">
                                      <p:cBhvr>
                                        <p:cTn id="64" dur="1000" fill="hold"/>
                                        <p:tgtEl>
                                          <p:spTgt spid="132108"/>
                                        </p:tgtEl>
                                        <p:attrNameLst>
                                          <p:attrName>ppt_h</p:attrName>
                                        </p:attrNameLst>
                                      </p:cBhvr>
                                      <p:tavLst>
                                        <p:tav tm="0">
                                          <p:val>
                                            <p:fltVal val="0"/>
                                          </p:val>
                                        </p:tav>
                                        <p:tav tm="100000">
                                          <p:val>
                                            <p:strVal val="#ppt_h"/>
                                          </p:val>
                                        </p:tav>
                                      </p:tavLst>
                                    </p:anim>
                                    <p:anim calcmode="lin" valueType="num">
                                      <p:cBhvr>
                                        <p:cTn id="65" dur="1000" fill="hold"/>
                                        <p:tgtEl>
                                          <p:spTgt spid="132108"/>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13210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autoUpdateAnimBg="0"/>
      <p:bldP spid="132100" grpId="0" animBg="1" autoUpdateAnimBg="0"/>
      <p:bldP spid="132101" grpId="0" animBg="1" autoUpdateAnimBg="0"/>
      <p:bldP spid="132102" grpId="0" animBg="1" autoUpdateAnimBg="0"/>
      <p:bldP spid="132103" grpId="0" animBg="1"/>
      <p:bldP spid="132104" grpId="0" animBg="1"/>
      <p:bldP spid="132105" grpId="0" animBg="1"/>
      <p:bldP spid="132106" grpId="0" animBg="1" autoUpdateAnimBg="0"/>
      <p:bldP spid="132107" grpId="0" animBg="1" autoUpdateAnimBg="0"/>
      <p:bldP spid="13210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27384"/>
            <a:ext cx="9144000" cy="1143000"/>
          </a:xfrm>
        </p:spPr>
        <p:txBody>
          <a:bodyPr lIns="36000" tIns="36000" rIns="36000" bIns="36000"/>
          <a:lstStyle/>
          <a:p>
            <a:r>
              <a:rPr lang="es-ES_tradnl" altLang="es-AR" sz="2800" b="1" i="1" dirty="0" smtClean="0"/>
              <a:t>CLASIFICACIÓN DE LOS FENÓMENOS ÓPTICOS</a:t>
            </a:r>
            <a:r>
              <a:rPr lang="es-ES_tradnl" altLang="es-AR" sz="3400" b="1" i="1" dirty="0" smtClean="0"/>
              <a:t> </a:t>
            </a:r>
            <a:endParaRPr lang="es-ES_tradnl" altLang="es-AR" sz="3400" i="1" dirty="0" smtClean="0"/>
          </a:p>
        </p:txBody>
      </p:sp>
      <p:sp>
        <p:nvSpPr>
          <p:cNvPr id="29699" name="Text Box 3"/>
          <p:cNvSpPr txBox="1">
            <a:spLocks noChangeArrowheads="1"/>
          </p:cNvSpPr>
          <p:nvPr/>
        </p:nvSpPr>
        <p:spPr bwMode="auto">
          <a:xfrm>
            <a:off x="107504" y="836712"/>
            <a:ext cx="89289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just" eaLnBrk="0" hangingPunct="0">
              <a:spcBef>
                <a:spcPct val="0"/>
              </a:spcBef>
              <a:buFontTx/>
              <a:buNone/>
            </a:pPr>
            <a:r>
              <a:rPr lang="es-ES_tradnl" altLang="es-AR" sz="2800" i="1" dirty="0" smtClean="0">
                <a:latin typeface="Times New Roman" panose="02020603050405020304" pitchFamily="18" charset="0"/>
                <a:cs typeface="Times New Roman" panose="02020603050405020304" pitchFamily="18" charset="0"/>
              </a:rPr>
              <a:t>  Según </a:t>
            </a:r>
            <a:r>
              <a:rPr lang="es-ES_tradnl" altLang="es-AR" sz="2800" i="1" dirty="0">
                <a:latin typeface="Times New Roman" panose="02020603050405020304" pitchFamily="18" charset="0"/>
                <a:cs typeface="Times New Roman" panose="02020603050405020304" pitchFamily="18" charset="0"/>
              </a:rPr>
              <a:t>las propiedades  conocidas de la luz, que se manifiestan en los diversos experimentos, la </a:t>
            </a:r>
            <a:r>
              <a:rPr lang="es-ES_tradnl" altLang="es-AR" sz="2800" i="1" dirty="0" smtClean="0">
                <a:latin typeface="Times New Roman" panose="02020603050405020304" pitchFamily="18" charset="0"/>
                <a:cs typeface="Times New Roman" panose="02020603050405020304" pitchFamily="18" charset="0"/>
              </a:rPr>
              <a:t>Óptica (parte </a:t>
            </a:r>
            <a:r>
              <a:rPr lang="es-ES_tradnl" altLang="es-AR" sz="2800" i="1" dirty="0">
                <a:latin typeface="Times New Roman" panose="02020603050405020304" pitchFamily="18" charset="0"/>
                <a:cs typeface="Times New Roman" panose="02020603050405020304" pitchFamily="18" charset="0"/>
              </a:rPr>
              <a:t>de la </a:t>
            </a:r>
            <a:r>
              <a:rPr lang="es-ES_tradnl" altLang="es-AR" sz="2800" i="1" dirty="0" smtClean="0">
                <a:latin typeface="Times New Roman" panose="02020603050405020304" pitchFamily="18" charset="0"/>
                <a:cs typeface="Times New Roman" panose="02020603050405020304" pitchFamily="18" charset="0"/>
              </a:rPr>
              <a:t>Física </a:t>
            </a:r>
            <a:r>
              <a:rPr lang="es-ES_tradnl" altLang="es-AR" sz="2800" i="1" dirty="0">
                <a:latin typeface="Times New Roman" panose="02020603050405020304" pitchFamily="18" charset="0"/>
                <a:cs typeface="Times New Roman" panose="02020603050405020304" pitchFamily="18" charset="0"/>
              </a:rPr>
              <a:t>que estudia lo relacionado con la luz) puede clasificarse en:</a:t>
            </a:r>
          </a:p>
        </p:txBody>
      </p:sp>
      <p:sp>
        <p:nvSpPr>
          <p:cNvPr id="29700" name="Rectangle 4"/>
          <p:cNvSpPr>
            <a:spLocks noChangeArrowheads="1"/>
          </p:cNvSpPr>
          <p:nvPr/>
        </p:nvSpPr>
        <p:spPr bwMode="auto">
          <a:xfrm>
            <a:off x="237686" y="4051920"/>
            <a:ext cx="1598010" cy="914400"/>
          </a:xfrm>
          <a:prstGeom prst="rect">
            <a:avLst/>
          </a:prstGeom>
          <a:solidFill>
            <a:schemeClr val="accent1"/>
          </a:solidFill>
          <a:ln>
            <a:noFill/>
          </a:ln>
          <a:effectLst>
            <a:prstShdw prst="shdw13" dist="53882" dir="13500000">
              <a:srgbClr val="808080"/>
            </a:prstShdw>
          </a:effectLst>
          <a:extLst>
            <a:ext uri="{91240B29-F687-4F45-9708-019B960494DF}">
              <a14:hiddenLine xmlns:a14="http://schemas.microsoft.com/office/drawing/2010/main" w="38100" cap="sq">
                <a:solidFill>
                  <a:srgbClr val="FF3300"/>
                </a:solidFill>
                <a:miter lim="800000"/>
                <a:headEnd type="none" w="sm" len="sm"/>
                <a:tailEnd type="none" w="sm" len="sm"/>
              </a14:hiddenLine>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eaLnBrk="0" hangingPunct="0">
              <a:spcBef>
                <a:spcPct val="0"/>
              </a:spcBef>
              <a:buFontTx/>
              <a:buNone/>
            </a:pPr>
            <a:r>
              <a:rPr lang="es-ES_tradnl" altLang="es-AR" sz="2400" b="1" dirty="0">
                <a:latin typeface="Times New Roman" pitchFamily="18" charset="0"/>
              </a:rPr>
              <a:t>ÓPTICA</a:t>
            </a:r>
            <a:endParaRPr lang="es-ES_tradnl" altLang="es-AR" sz="2400" dirty="0">
              <a:latin typeface="Times New Roman" pitchFamily="18" charset="0"/>
            </a:endParaRPr>
          </a:p>
        </p:txBody>
      </p:sp>
      <p:sp>
        <p:nvSpPr>
          <p:cNvPr id="29701" name="AutoShape 5"/>
          <p:cNvSpPr>
            <a:spLocks/>
          </p:cNvSpPr>
          <p:nvPr/>
        </p:nvSpPr>
        <p:spPr bwMode="auto">
          <a:xfrm>
            <a:off x="1979712" y="2952576"/>
            <a:ext cx="533400" cy="3448224"/>
          </a:xfrm>
          <a:prstGeom prst="leftBrace">
            <a:avLst>
              <a:gd name="adj1" fmla="val 39286"/>
              <a:gd name="adj2" fmla="val 50000"/>
            </a:avLst>
          </a:prstGeom>
          <a:noFill/>
          <a:ln w="127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s-AR" altLang="es-AR" sz="1800">
              <a:latin typeface="Arial" charset="0"/>
            </a:endParaRPr>
          </a:p>
        </p:txBody>
      </p:sp>
      <p:sp>
        <p:nvSpPr>
          <p:cNvPr id="29702" name="Rectangle 6"/>
          <p:cNvSpPr>
            <a:spLocks noChangeArrowheads="1"/>
          </p:cNvSpPr>
          <p:nvPr/>
        </p:nvSpPr>
        <p:spPr bwMode="auto">
          <a:xfrm>
            <a:off x="2857872" y="3196208"/>
            <a:ext cx="2578224" cy="609600"/>
          </a:xfrm>
          <a:prstGeom prst="rect">
            <a:avLst/>
          </a:prstGeom>
          <a:solidFill>
            <a:schemeClr val="accent1"/>
          </a:solidFill>
          <a:ln w="12700" cap="sq">
            <a:solidFill>
              <a:srgbClr val="FF3300"/>
            </a:solidFill>
            <a:miter lim="800000"/>
            <a:headEnd type="none" w="sm" len="sm"/>
            <a:tailEnd type="none" w="sm" len="sm"/>
          </a:ln>
          <a:effectLst>
            <a:prstShdw prst="shdw13" dist="53882" dir="13500000">
              <a:schemeClr val="bg2"/>
            </a:prstShdw>
          </a:effec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eaLnBrk="0" hangingPunct="0">
              <a:spcBef>
                <a:spcPct val="0"/>
              </a:spcBef>
              <a:buFontTx/>
              <a:buNone/>
            </a:pPr>
            <a:r>
              <a:rPr lang="es-ES_tradnl" altLang="es-AR" sz="2400" dirty="0" smtClean="0">
                <a:latin typeface="Times New Roman" pitchFamily="18" charset="0"/>
              </a:rPr>
              <a:t>GEOMÉTRICA</a:t>
            </a:r>
          </a:p>
          <a:p>
            <a:pPr algn="ctr" eaLnBrk="0" hangingPunct="0">
              <a:spcBef>
                <a:spcPct val="0"/>
              </a:spcBef>
              <a:buFontTx/>
              <a:buNone/>
            </a:pPr>
            <a:r>
              <a:rPr lang="es-ES_tradnl" altLang="es-AR" sz="2400" dirty="0" smtClean="0">
                <a:latin typeface="Times New Roman" pitchFamily="18" charset="0"/>
              </a:rPr>
              <a:t>Física I</a:t>
            </a:r>
            <a:endParaRPr lang="es-ES_tradnl" altLang="es-AR" sz="2400" dirty="0">
              <a:latin typeface="Times New Roman" pitchFamily="18" charset="0"/>
            </a:endParaRPr>
          </a:p>
        </p:txBody>
      </p:sp>
      <p:sp>
        <p:nvSpPr>
          <p:cNvPr id="29703" name="Rectangle 7"/>
          <p:cNvSpPr>
            <a:spLocks noChangeArrowheads="1"/>
          </p:cNvSpPr>
          <p:nvPr/>
        </p:nvSpPr>
        <p:spPr bwMode="auto">
          <a:xfrm>
            <a:off x="2843808" y="4629197"/>
            <a:ext cx="2362200" cy="609600"/>
          </a:xfrm>
          <a:prstGeom prst="rect">
            <a:avLst/>
          </a:prstGeom>
          <a:solidFill>
            <a:schemeClr val="accent1"/>
          </a:solidFill>
          <a:ln w="12700" cap="sq">
            <a:solidFill>
              <a:srgbClr val="FF3300"/>
            </a:solidFill>
            <a:miter lim="800000"/>
            <a:headEnd type="none" w="sm" len="sm"/>
            <a:tailEnd type="none" w="sm" len="sm"/>
          </a:ln>
          <a:effectLst>
            <a:prstShdw prst="shdw13" dist="53882" dir="13500000">
              <a:schemeClr val="bg2"/>
            </a:prstShdw>
          </a:effec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eaLnBrk="0" hangingPunct="0">
              <a:spcBef>
                <a:spcPct val="0"/>
              </a:spcBef>
              <a:buFontTx/>
              <a:buNone/>
            </a:pPr>
            <a:r>
              <a:rPr lang="es-ES_tradnl" altLang="es-AR" sz="2400" dirty="0" smtClean="0">
                <a:latin typeface="Times New Roman" pitchFamily="18" charset="0"/>
              </a:rPr>
              <a:t>FÍSICA</a:t>
            </a:r>
          </a:p>
          <a:p>
            <a:pPr algn="ctr" eaLnBrk="0" hangingPunct="0">
              <a:spcBef>
                <a:spcPct val="0"/>
              </a:spcBef>
              <a:buFontTx/>
              <a:buNone/>
            </a:pPr>
            <a:r>
              <a:rPr lang="es-ES_tradnl" altLang="es-AR" sz="2400" dirty="0" smtClean="0">
                <a:latin typeface="Times New Roman" pitchFamily="18" charset="0"/>
              </a:rPr>
              <a:t>Física II</a:t>
            </a:r>
            <a:endParaRPr lang="es-ES_tradnl" altLang="es-AR" sz="2400" dirty="0">
              <a:latin typeface="Times New Roman" pitchFamily="18" charset="0"/>
            </a:endParaRPr>
          </a:p>
        </p:txBody>
      </p:sp>
      <p:sp>
        <p:nvSpPr>
          <p:cNvPr id="29704" name="Rectangle 8"/>
          <p:cNvSpPr>
            <a:spLocks noChangeArrowheads="1"/>
          </p:cNvSpPr>
          <p:nvPr/>
        </p:nvSpPr>
        <p:spPr bwMode="auto">
          <a:xfrm>
            <a:off x="2857872" y="5791200"/>
            <a:ext cx="2362200" cy="609600"/>
          </a:xfrm>
          <a:prstGeom prst="rect">
            <a:avLst/>
          </a:prstGeom>
          <a:solidFill>
            <a:schemeClr val="accent1"/>
          </a:solidFill>
          <a:ln w="12700" cap="sq">
            <a:solidFill>
              <a:srgbClr val="FF3300"/>
            </a:solidFill>
            <a:miter lim="800000"/>
            <a:headEnd type="none" w="sm" len="sm"/>
            <a:tailEnd type="none" w="sm" len="sm"/>
          </a:ln>
          <a:effectLst>
            <a:prstShdw prst="shdw13" dist="53882" dir="13500000">
              <a:schemeClr val="bg2"/>
            </a:prstShdw>
          </a:effec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eaLnBrk="0" hangingPunct="0">
              <a:spcBef>
                <a:spcPct val="0"/>
              </a:spcBef>
              <a:buFontTx/>
              <a:buNone/>
            </a:pPr>
            <a:r>
              <a:rPr lang="es-ES_tradnl" altLang="es-AR" sz="2400" dirty="0" smtClean="0">
                <a:latin typeface="Times New Roman" pitchFamily="18" charset="0"/>
              </a:rPr>
              <a:t>CUÁNTICA</a:t>
            </a:r>
          </a:p>
          <a:p>
            <a:pPr algn="ctr" eaLnBrk="0" hangingPunct="0">
              <a:spcBef>
                <a:spcPct val="0"/>
              </a:spcBef>
              <a:buFontTx/>
              <a:buNone/>
            </a:pPr>
            <a:r>
              <a:rPr lang="es-ES_tradnl" altLang="es-AR" sz="2400" dirty="0" smtClean="0">
                <a:latin typeface="Times New Roman" pitchFamily="18" charset="0"/>
              </a:rPr>
              <a:t>Física III</a:t>
            </a:r>
            <a:endParaRPr lang="es-ES_tradnl" altLang="es-AR" sz="2400" dirty="0">
              <a:latin typeface="Times New Roman" pitchFamily="18" charset="0"/>
            </a:endParaRPr>
          </a:p>
        </p:txBody>
      </p:sp>
      <p:sp>
        <p:nvSpPr>
          <p:cNvPr id="13" name="Rectangle 4"/>
          <p:cNvSpPr>
            <a:spLocks noChangeArrowheads="1"/>
          </p:cNvSpPr>
          <p:nvPr/>
        </p:nvSpPr>
        <p:spPr bwMode="auto">
          <a:xfrm>
            <a:off x="6156176" y="2764185"/>
            <a:ext cx="2255912" cy="376783"/>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s-ES_tradnl" altLang="es-AR" sz="1400" i="1">
                <a:effectLst>
                  <a:outerShdw blurRad="38100" dist="38100" dir="2700000" algn="tl">
                    <a:srgbClr val="000000"/>
                  </a:outerShdw>
                </a:effectLst>
                <a:latin typeface="Times New Roman" pitchFamily="18" charset="0"/>
              </a:rPr>
              <a:t>REFLEXIÓN</a:t>
            </a:r>
          </a:p>
        </p:txBody>
      </p:sp>
      <p:sp>
        <p:nvSpPr>
          <p:cNvPr id="14" name="Rectangle 5"/>
          <p:cNvSpPr>
            <a:spLocks noChangeArrowheads="1"/>
          </p:cNvSpPr>
          <p:nvPr/>
        </p:nvSpPr>
        <p:spPr bwMode="auto">
          <a:xfrm>
            <a:off x="6156175" y="3308412"/>
            <a:ext cx="2243945" cy="385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s-ES_tradnl" altLang="es-AR" sz="1400" i="1" dirty="0">
                <a:effectLst>
                  <a:outerShdw blurRad="38100" dist="38100" dir="2700000" algn="tl">
                    <a:srgbClr val="000000"/>
                  </a:outerShdw>
                </a:effectLst>
                <a:latin typeface="Times New Roman" pitchFamily="18" charset="0"/>
              </a:rPr>
              <a:t>REFRACCIÓN</a:t>
            </a:r>
          </a:p>
        </p:txBody>
      </p:sp>
      <p:sp>
        <p:nvSpPr>
          <p:cNvPr id="15" name="Rectangle 6"/>
          <p:cNvSpPr>
            <a:spLocks noChangeArrowheads="1"/>
          </p:cNvSpPr>
          <p:nvPr/>
        </p:nvSpPr>
        <p:spPr bwMode="auto">
          <a:xfrm>
            <a:off x="6168143" y="3889303"/>
            <a:ext cx="2243945" cy="385192"/>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s-ES_tradnl" altLang="es-AR" sz="1400" i="1" dirty="0">
                <a:effectLst>
                  <a:outerShdw blurRad="38100" dist="38100" dir="2700000" algn="tl">
                    <a:srgbClr val="000000"/>
                  </a:outerShdw>
                </a:effectLst>
                <a:latin typeface="Times New Roman" pitchFamily="18" charset="0"/>
              </a:rPr>
              <a:t>DISPERSIÓN</a:t>
            </a:r>
          </a:p>
        </p:txBody>
      </p:sp>
      <p:sp>
        <p:nvSpPr>
          <p:cNvPr id="16" name="Text Box 3"/>
          <p:cNvSpPr txBox="1">
            <a:spLocks noChangeArrowheads="1"/>
          </p:cNvSpPr>
          <p:nvPr/>
        </p:nvSpPr>
        <p:spPr bwMode="auto">
          <a:xfrm>
            <a:off x="6168144" y="4384007"/>
            <a:ext cx="2231976" cy="307777"/>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defRPr/>
            </a:pPr>
            <a:r>
              <a:rPr lang="es-ES_tradnl" altLang="es-AR" sz="1400">
                <a:effectLst>
                  <a:outerShdw blurRad="38100" dist="38100" dir="2700000" algn="tl">
                    <a:srgbClr val="000000"/>
                  </a:outerShdw>
                </a:effectLst>
                <a:latin typeface="Times New Roman" pitchFamily="18" charset="0"/>
              </a:rPr>
              <a:t>INTERFERENCIA</a:t>
            </a:r>
          </a:p>
        </p:txBody>
      </p:sp>
      <p:sp>
        <p:nvSpPr>
          <p:cNvPr id="17" name="Text Box 4"/>
          <p:cNvSpPr txBox="1">
            <a:spLocks noChangeArrowheads="1"/>
          </p:cNvSpPr>
          <p:nvPr/>
        </p:nvSpPr>
        <p:spPr bwMode="auto">
          <a:xfrm>
            <a:off x="6168144" y="4810943"/>
            <a:ext cx="2231976" cy="307777"/>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defRPr/>
            </a:pPr>
            <a:r>
              <a:rPr lang="es-ES_tradnl" altLang="es-AR" sz="1400" dirty="0">
                <a:solidFill>
                  <a:srgbClr val="FF3300"/>
                </a:solidFill>
                <a:effectLst>
                  <a:outerShdw blurRad="38100" dist="38100" dir="2700000" algn="tl">
                    <a:srgbClr val="000000"/>
                  </a:outerShdw>
                </a:effectLst>
                <a:latin typeface="Times New Roman" pitchFamily="18" charset="0"/>
              </a:rPr>
              <a:t> POLARIZACIÓN</a:t>
            </a:r>
            <a:endParaRPr lang="es-ES_tradnl" altLang="es-AR" sz="1400" dirty="0">
              <a:effectLst>
                <a:outerShdw blurRad="38100" dist="38100" dir="2700000" algn="tl">
                  <a:srgbClr val="000000"/>
                </a:outerShdw>
              </a:effectLst>
              <a:latin typeface="Times New Roman" pitchFamily="18" charset="0"/>
            </a:endParaRPr>
          </a:p>
        </p:txBody>
      </p:sp>
      <p:sp>
        <p:nvSpPr>
          <p:cNvPr id="18" name="Text Box 5"/>
          <p:cNvSpPr txBox="1">
            <a:spLocks noChangeArrowheads="1"/>
          </p:cNvSpPr>
          <p:nvPr/>
        </p:nvSpPr>
        <p:spPr bwMode="auto">
          <a:xfrm>
            <a:off x="6168143" y="5266843"/>
            <a:ext cx="2243945" cy="307777"/>
          </a:xfrm>
          <a:prstGeom prst="rect">
            <a:avLst/>
          </a:prstGeom>
          <a:noFill/>
          <a:ln w="12700" cap="sq">
            <a:solidFill>
              <a:srgbClr val="00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defRPr/>
            </a:pPr>
            <a:r>
              <a:rPr lang="es-ES_tradnl" altLang="es-AR" sz="1400" dirty="0">
                <a:effectLst>
                  <a:outerShdw blurRad="38100" dist="38100" dir="2700000" algn="tl">
                    <a:srgbClr val="000000"/>
                  </a:outerShdw>
                </a:effectLst>
                <a:latin typeface="Times New Roman" pitchFamily="18" charset="0"/>
              </a:rPr>
              <a:t>DIFRACCIÓN</a:t>
            </a:r>
          </a:p>
        </p:txBody>
      </p:sp>
      <p:sp>
        <p:nvSpPr>
          <p:cNvPr id="19" name="Text Box 3"/>
          <p:cNvSpPr txBox="1">
            <a:spLocks noChangeArrowheads="1"/>
          </p:cNvSpPr>
          <p:nvPr/>
        </p:nvSpPr>
        <p:spPr bwMode="auto">
          <a:xfrm>
            <a:off x="6394477" y="6145559"/>
            <a:ext cx="1777923" cy="307777"/>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s-ES_tradnl" altLang="es-AR" sz="1400" dirty="0">
                <a:effectLst>
                  <a:outerShdw blurRad="38100" dist="38100" dir="2700000" algn="tl">
                    <a:srgbClr val="000000"/>
                  </a:outerShdw>
                </a:effectLst>
                <a:latin typeface="Times New Roman" pitchFamily="18" charset="0"/>
              </a:rPr>
              <a:t>EFECTO COMPTON</a:t>
            </a:r>
            <a:endParaRPr lang="es-ES_tradnl" altLang="es-AR" sz="1400" dirty="0">
              <a:latin typeface="Times New Roman" pitchFamily="18" charset="0"/>
            </a:endParaRPr>
          </a:p>
        </p:txBody>
      </p:sp>
      <p:sp>
        <p:nvSpPr>
          <p:cNvPr id="20" name="Text Box 4"/>
          <p:cNvSpPr txBox="1">
            <a:spLocks noChangeArrowheads="1"/>
          </p:cNvSpPr>
          <p:nvPr/>
        </p:nvSpPr>
        <p:spPr bwMode="auto">
          <a:xfrm>
            <a:off x="6156176" y="5713511"/>
            <a:ext cx="2353401" cy="307777"/>
          </a:xfrm>
          <a:prstGeom prst="rect">
            <a:avLst/>
          </a:prstGeom>
          <a:noFill/>
          <a:ln w="12700" cap="sq">
            <a:solidFill>
              <a:srgbClr val="339966"/>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s-ES_tradnl" altLang="es-AR" sz="1400" dirty="0">
                <a:effectLst>
                  <a:outerShdw blurRad="38100" dist="38100" dir="2700000" algn="tl">
                    <a:srgbClr val="000000"/>
                  </a:outerShdw>
                </a:effectLst>
                <a:latin typeface="Times New Roman" pitchFamily="18" charset="0"/>
              </a:rPr>
              <a:t>EFECTO FOTOELÉCTRICO</a:t>
            </a:r>
            <a:endParaRPr lang="es-ES_tradnl" altLang="es-AR" sz="1400" dirty="0">
              <a:latin typeface="Times New Roman" pitchFamily="18" charset="0"/>
            </a:endParaRPr>
          </a:p>
        </p:txBody>
      </p:sp>
    </p:spTree>
    <p:extLst>
      <p:ext uri="{BB962C8B-B14F-4D97-AF65-F5344CB8AC3E}">
        <p14:creationId xmlns:p14="http://schemas.microsoft.com/office/powerpoint/2010/main" val="177538377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fade">
                                      <p:cBhvr>
                                        <p:cTn id="7" dur="1000"/>
                                        <p:tgtEl>
                                          <p:spTgt spid="29698"/>
                                        </p:tgtEl>
                                      </p:cBhvr>
                                    </p:animEffect>
                                    <p:anim calcmode="lin" valueType="num">
                                      <p:cBhvr>
                                        <p:cTn id="8" dur="1000" fill="hold"/>
                                        <p:tgtEl>
                                          <p:spTgt spid="29698"/>
                                        </p:tgtEl>
                                        <p:attrNameLst>
                                          <p:attrName>ppt_x</p:attrName>
                                        </p:attrNameLst>
                                      </p:cBhvr>
                                      <p:tavLst>
                                        <p:tav tm="0">
                                          <p:val>
                                            <p:strVal val="#ppt_x"/>
                                          </p:val>
                                        </p:tav>
                                        <p:tav tm="100000">
                                          <p:val>
                                            <p:strVal val="#ppt_x"/>
                                          </p:val>
                                        </p:tav>
                                      </p:tavLst>
                                    </p:anim>
                                    <p:anim calcmode="lin" valueType="num">
                                      <p:cBhvr>
                                        <p:cTn id="9" dur="1000" fill="hold"/>
                                        <p:tgtEl>
                                          <p:spTgt spid="296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iterate type="lt">
                                    <p:tmPct val="10000"/>
                                  </p:iterate>
                                  <p:childTnLst>
                                    <p:set>
                                      <p:cBhvr>
                                        <p:cTn id="13" dur="1" fill="hold">
                                          <p:stCondLst>
                                            <p:cond delay="0"/>
                                          </p:stCondLst>
                                        </p:cTn>
                                        <p:tgtEl>
                                          <p:spTgt spid="29699"/>
                                        </p:tgtEl>
                                        <p:attrNameLst>
                                          <p:attrName>style.visibility</p:attrName>
                                        </p:attrNameLst>
                                      </p:cBhvr>
                                      <p:to>
                                        <p:strVal val="visible"/>
                                      </p:to>
                                    </p:set>
                                    <p:animEffect transition="in" filter="wipe(left)">
                                      <p:cBhvr>
                                        <p:cTn id="14" dur="500"/>
                                        <p:tgtEl>
                                          <p:spTgt spid="2969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700"/>
                                        </p:tgtEl>
                                        <p:attrNameLst>
                                          <p:attrName>style.visibility</p:attrName>
                                        </p:attrNameLst>
                                      </p:cBhvr>
                                      <p:to>
                                        <p:strVal val="visible"/>
                                      </p:to>
                                    </p:set>
                                    <p:animEffect transition="in" filter="fade">
                                      <p:cBhvr>
                                        <p:cTn id="19" dur="1000"/>
                                        <p:tgtEl>
                                          <p:spTgt spid="29700"/>
                                        </p:tgtEl>
                                      </p:cBhvr>
                                    </p:animEffect>
                                    <p:anim calcmode="lin" valueType="num">
                                      <p:cBhvr>
                                        <p:cTn id="20" dur="1000" fill="hold"/>
                                        <p:tgtEl>
                                          <p:spTgt spid="29700"/>
                                        </p:tgtEl>
                                        <p:attrNameLst>
                                          <p:attrName>ppt_x</p:attrName>
                                        </p:attrNameLst>
                                      </p:cBhvr>
                                      <p:tavLst>
                                        <p:tav tm="0">
                                          <p:val>
                                            <p:strVal val="#ppt_x"/>
                                          </p:val>
                                        </p:tav>
                                        <p:tav tm="100000">
                                          <p:val>
                                            <p:strVal val="#ppt_x"/>
                                          </p:val>
                                        </p:tav>
                                      </p:tavLst>
                                    </p:anim>
                                    <p:anim calcmode="lin" valueType="num">
                                      <p:cBhvr>
                                        <p:cTn id="21"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701"/>
                                        </p:tgtEl>
                                        <p:attrNameLst>
                                          <p:attrName>style.visibility</p:attrName>
                                        </p:attrNameLst>
                                      </p:cBhvr>
                                      <p:to>
                                        <p:strVal val="visible"/>
                                      </p:to>
                                    </p:set>
                                    <p:animEffect transition="in" filter="wipe(down)">
                                      <p:cBhvr>
                                        <p:cTn id="26" dur="500"/>
                                        <p:tgtEl>
                                          <p:spTgt spid="29701"/>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29702"/>
                                        </p:tgtEl>
                                        <p:attrNameLst>
                                          <p:attrName>style.visibility</p:attrName>
                                        </p:attrNameLst>
                                      </p:cBhvr>
                                      <p:to>
                                        <p:strVal val="visible"/>
                                      </p:to>
                                    </p:set>
                                    <p:animEffect transition="in" filter="wedge">
                                      <p:cBhvr>
                                        <p:cTn id="31" dur="2000"/>
                                        <p:tgtEl>
                                          <p:spTgt spid="29702"/>
                                        </p:tgtEl>
                                      </p:cBhvr>
                                    </p:animEffec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edge">
                                      <p:cBhvr>
                                        <p:cTn id="36" dur="20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edge">
                                      <p:cBhvr>
                                        <p:cTn id="41" dur="20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edge">
                                      <p:cBhvr>
                                        <p:cTn id="46" dur="20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9703"/>
                                        </p:tgtEl>
                                        <p:attrNameLst>
                                          <p:attrName>style.visibility</p:attrName>
                                        </p:attrNameLst>
                                      </p:cBhvr>
                                      <p:to>
                                        <p:strVal val="visible"/>
                                      </p:to>
                                    </p:set>
                                    <p:animEffect transition="in" filter="blinds(horizontal)">
                                      <p:cBhvr>
                                        <p:cTn id="51" dur="500"/>
                                        <p:tgtEl>
                                          <p:spTgt spid="2970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linds(horizontal)">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linds(horizontal)">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linds(horizont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29704"/>
                                        </p:tgtEl>
                                        <p:attrNameLst>
                                          <p:attrName>style.visibility</p:attrName>
                                        </p:attrNameLst>
                                      </p:cBhvr>
                                      <p:to>
                                        <p:strVal val="visible"/>
                                      </p:to>
                                    </p:set>
                                    <p:anim calcmode="lin" valueType="num">
                                      <p:cBhvr>
                                        <p:cTn id="71" dur="1000" fill="hold"/>
                                        <p:tgtEl>
                                          <p:spTgt spid="29704"/>
                                        </p:tgtEl>
                                        <p:attrNameLst>
                                          <p:attrName>ppt_w</p:attrName>
                                        </p:attrNameLst>
                                      </p:cBhvr>
                                      <p:tavLst>
                                        <p:tav tm="0">
                                          <p:val>
                                            <p:strVal val="#ppt_w*0.70"/>
                                          </p:val>
                                        </p:tav>
                                        <p:tav tm="100000">
                                          <p:val>
                                            <p:strVal val="#ppt_w"/>
                                          </p:val>
                                        </p:tav>
                                      </p:tavLst>
                                    </p:anim>
                                    <p:anim calcmode="lin" valueType="num">
                                      <p:cBhvr>
                                        <p:cTn id="72" dur="1000" fill="hold"/>
                                        <p:tgtEl>
                                          <p:spTgt spid="29704"/>
                                        </p:tgtEl>
                                        <p:attrNameLst>
                                          <p:attrName>ppt_h</p:attrName>
                                        </p:attrNameLst>
                                      </p:cBhvr>
                                      <p:tavLst>
                                        <p:tav tm="0">
                                          <p:val>
                                            <p:strVal val="#ppt_h"/>
                                          </p:val>
                                        </p:tav>
                                        <p:tav tm="100000">
                                          <p:val>
                                            <p:strVal val="#ppt_h"/>
                                          </p:val>
                                        </p:tav>
                                      </p:tavLst>
                                    </p:anim>
                                    <p:animEffect transition="in" filter="fade">
                                      <p:cBhvr>
                                        <p:cTn id="73" dur="1000"/>
                                        <p:tgtEl>
                                          <p:spTgt spid="29704"/>
                                        </p:tgtEl>
                                      </p:cBhvr>
                                    </p:animEffec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p:cTn id="78" dur="1000" fill="hold"/>
                                        <p:tgtEl>
                                          <p:spTgt spid="20"/>
                                        </p:tgtEl>
                                        <p:attrNameLst>
                                          <p:attrName>ppt_w</p:attrName>
                                        </p:attrNameLst>
                                      </p:cBhvr>
                                      <p:tavLst>
                                        <p:tav tm="0">
                                          <p:val>
                                            <p:strVal val="#ppt_w*0.70"/>
                                          </p:val>
                                        </p:tav>
                                        <p:tav tm="100000">
                                          <p:val>
                                            <p:strVal val="#ppt_w"/>
                                          </p:val>
                                        </p:tav>
                                      </p:tavLst>
                                    </p:anim>
                                    <p:anim calcmode="lin" valueType="num">
                                      <p:cBhvr>
                                        <p:cTn id="79" dur="1000" fill="hold"/>
                                        <p:tgtEl>
                                          <p:spTgt spid="20"/>
                                        </p:tgtEl>
                                        <p:attrNameLst>
                                          <p:attrName>ppt_h</p:attrName>
                                        </p:attrNameLst>
                                      </p:cBhvr>
                                      <p:tavLst>
                                        <p:tav tm="0">
                                          <p:val>
                                            <p:strVal val="#ppt_h"/>
                                          </p:val>
                                        </p:tav>
                                        <p:tav tm="100000">
                                          <p:val>
                                            <p:strVal val="#ppt_h"/>
                                          </p:val>
                                        </p:tav>
                                      </p:tavLst>
                                    </p:anim>
                                    <p:animEffect transition="in" filter="fade">
                                      <p:cBhvr>
                                        <p:cTn id="80" dur="1000"/>
                                        <p:tgtEl>
                                          <p:spTgt spid="20"/>
                                        </p:tgtEl>
                                      </p:cBhvr>
                                    </p:animEffect>
                                  </p:childTnLst>
                                </p:cTn>
                              </p:par>
                            </p:childTnLst>
                          </p:cTn>
                        </p:par>
                      </p:childTnLst>
                    </p:cTn>
                  </p:par>
                  <p:par>
                    <p:cTn id="81" fill="hold">
                      <p:stCondLst>
                        <p:cond delay="indefinite"/>
                      </p:stCondLst>
                      <p:childTnLst>
                        <p:par>
                          <p:cTn id="82" fill="hold">
                            <p:stCondLst>
                              <p:cond delay="0"/>
                            </p:stCondLst>
                            <p:childTnLst>
                              <p:par>
                                <p:cTn id="83" presetID="55" presetClass="entr" presetSubtype="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strVal val="#ppt_w*0.70"/>
                                          </p:val>
                                        </p:tav>
                                        <p:tav tm="100000">
                                          <p:val>
                                            <p:strVal val="#ppt_w"/>
                                          </p:val>
                                        </p:tav>
                                      </p:tavLst>
                                    </p:anim>
                                    <p:anim calcmode="lin" valueType="num">
                                      <p:cBhvr>
                                        <p:cTn id="86" dur="1000" fill="hold"/>
                                        <p:tgtEl>
                                          <p:spTgt spid="19"/>
                                        </p:tgtEl>
                                        <p:attrNameLst>
                                          <p:attrName>ppt_h</p:attrName>
                                        </p:attrNameLst>
                                      </p:cBhvr>
                                      <p:tavLst>
                                        <p:tav tm="0">
                                          <p:val>
                                            <p:strVal val="#ppt_h"/>
                                          </p:val>
                                        </p:tav>
                                        <p:tav tm="100000">
                                          <p:val>
                                            <p:strVal val="#ppt_h"/>
                                          </p:val>
                                        </p:tav>
                                      </p:tavLst>
                                    </p:anim>
                                    <p:animEffect transition="in" filter="fade">
                                      <p:cBhvr>
                                        <p:cTn id="8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p:bldP spid="29700" grpId="0" animBg="1"/>
      <p:bldP spid="29701" grpId="0" animBg="1"/>
      <p:bldP spid="29702" grpId="0" animBg="1"/>
      <p:bldP spid="29703" grpId="0" animBg="1"/>
      <p:bldP spid="29704"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WordArt 4"/>
          <p:cNvSpPr>
            <a:spLocks noChangeArrowheads="1" noChangeShapeType="1" noTextEdit="1"/>
          </p:cNvSpPr>
          <p:nvPr/>
        </p:nvSpPr>
        <p:spPr bwMode="auto">
          <a:xfrm>
            <a:off x="1331913" y="2133600"/>
            <a:ext cx="6640512" cy="2667000"/>
          </a:xfrm>
          <a:prstGeom prst="rect">
            <a:avLst/>
          </a:prstGeom>
          <a:solidFill>
            <a:schemeClr val="accent1"/>
          </a:solidFill>
          <a:extLst/>
        </p:spPr>
        <p:txBody>
          <a:bodyPr wrap="none" fromWordArt="1">
            <a:prstTxWarp prst="textPlain">
              <a:avLst>
                <a:gd name="adj" fmla="val 50000"/>
              </a:avLst>
            </a:prstTxWarp>
            <a:scene3d>
              <a:camera prst="legacyPerspectiveBottomRight">
                <a:rot lat="0" lon="21239999" rev="0"/>
              </a:camera>
              <a:lightRig rig="legacyHarsh3" dir="l"/>
            </a:scene3d>
            <a:sp3d extrusionH="430200" prstMaterial="legacyMatte">
              <a:extrusionClr>
                <a:srgbClr val="C0C0C0"/>
              </a:extrusionClr>
            </a:sp3d>
          </a:bodyPr>
          <a:lstStyle/>
          <a:p>
            <a:pPr algn="ctr"/>
            <a:r>
              <a:rPr lang="es-AR" sz="3600" kern="10" dirty="0" smtClean="0">
                <a:ln w="9525">
                  <a:round/>
                  <a:headEnd/>
                  <a:tailEnd/>
                </a:ln>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rPr>
              <a:t>Reflexión</a:t>
            </a:r>
            <a:endParaRPr lang="es-AR" sz="3600" kern="10" dirty="0">
              <a:ln w="9525">
                <a:round/>
                <a:headEnd/>
                <a:tailEnd/>
              </a:ln>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2052"/>
                                        </p:tgtEl>
                                        <p:attrNameLst>
                                          <p:attrName>style.visibility</p:attrName>
                                        </p:attrNameLst>
                                      </p:cBhvr>
                                      <p:to>
                                        <p:strVal val="visible"/>
                                      </p:to>
                                    </p:set>
                                    <p:animEffect transition="in" filter="wipe(left)">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yellow_mirror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933996"/>
      </p:ext>
    </p:extLst>
  </p:cSld>
  <p:clrMapOvr>
    <a:masterClrMapping/>
  </p:clrMapOvr>
  <p:transition>
    <p:zoom/>
    <p:sndAc>
      <p:stSnd loop="1">
        <p:snd r:embed="rId2" name="E. Cortazar - Eternal love affai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Imagem 1" descr="alpine_tarn__gunnison_national_forest__rocky_mountains__colorado.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440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arn(inVertical)">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Enlace permanente de imagen incrust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4624"/>
            <a:ext cx="8892480" cy="66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1225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44624"/>
            <a:ext cx="8229600" cy="1143000"/>
          </a:xfrm>
        </p:spPr>
        <p:txBody>
          <a:bodyPr/>
          <a:lstStyle/>
          <a:p>
            <a:r>
              <a:rPr lang="es-ES" altLang="es-AR" sz="3400" b="1" dirty="0" smtClean="0"/>
              <a:t>IMÁGENES EN ESPEJOS PLANOS</a:t>
            </a:r>
          </a:p>
        </p:txBody>
      </p:sp>
      <p:sp>
        <p:nvSpPr>
          <p:cNvPr id="35843" name="Rectangle 3"/>
          <p:cNvSpPr>
            <a:spLocks noGrp="1" noChangeArrowheads="1"/>
          </p:cNvSpPr>
          <p:nvPr>
            <p:ph idx="1"/>
          </p:nvPr>
        </p:nvSpPr>
        <p:spPr>
          <a:xfrm>
            <a:off x="179512" y="2420888"/>
            <a:ext cx="8712968" cy="1584176"/>
          </a:xfrm>
        </p:spPr>
        <p:txBody>
          <a:bodyPr/>
          <a:lstStyle/>
          <a:p>
            <a:pPr marL="0" indent="0" algn="just">
              <a:buFont typeface="Wingdings" pitchFamily="2" charset="2"/>
              <a:buNone/>
            </a:pPr>
            <a:r>
              <a:rPr lang="es-ES" altLang="es-AR" sz="2000" i="1" dirty="0" smtClean="0"/>
              <a:t>  Para construir imágenes en los espejos planos se utilizan rayos que incidiendo en cualquier dirección en un punto del espejo, formando un ángulo con la normal al espejo en ese punto, se reflejan de manera tal que </a:t>
            </a:r>
            <a:r>
              <a:rPr lang="es-ES" altLang="es-AR" sz="2000" i="1" dirty="0" smtClean="0">
                <a:latin typeface="+mj-lt"/>
              </a:rPr>
              <a:t>los reflejados forman con las normales ángulos congruentes con los incidentes.</a:t>
            </a:r>
            <a:r>
              <a:rPr lang="es-ES" altLang="es-AR" sz="2000" i="1" dirty="0" smtClean="0">
                <a:latin typeface="Symbol" panose="05050102010706020507" pitchFamily="18" charset="2"/>
              </a:rPr>
              <a:t> </a:t>
            </a:r>
            <a:r>
              <a:rPr lang="es-ES" altLang="es-AR" sz="2000" i="1" dirty="0" smtClean="0"/>
              <a:t> </a:t>
            </a:r>
          </a:p>
          <a:p>
            <a:pPr marL="0" indent="0" algn="just">
              <a:buNone/>
            </a:pPr>
            <a:endParaRPr lang="es-ES" altLang="es-AR" sz="2000" i="1" dirty="0" smtClean="0"/>
          </a:p>
        </p:txBody>
      </p:sp>
      <p:sp>
        <p:nvSpPr>
          <p:cNvPr id="35853" name="Line 5"/>
          <p:cNvSpPr>
            <a:spLocks noChangeShapeType="1"/>
          </p:cNvSpPr>
          <p:nvPr/>
        </p:nvSpPr>
        <p:spPr bwMode="auto">
          <a:xfrm>
            <a:off x="3636963" y="4214713"/>
            <a:ext cx="0" cy="1806575"/>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5854" name="Line 6"/>
          <p:cNvSpPr>
            <a:spLocks noChangeShapeType="1"/>
          </p:cNvSpPr>
          <p:nvPr/>
        </p:nvSpPr>
        <p:spPr bwMode="auto">
          <a:xfrm>
            <a:off x="1979613" y="4265513"/>
            <a:ext cx="1657350" cy="701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5855" name="Line 7"/>
          <p:cNvSpPr>
            <a:spLocks noChangeShapeType="1"/>
          </p:cNvSpPr>
          <p:nvPr/>
        </p:nvSpPr>
        <p:spPr bwMode="auto">
          <a:xfrm flipH="1">
            <a:off x="1763713" y="4967188"/>
            <a:ext cx="18732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5856" name="Line 8"/>
          <p:cNvSpPr>
            <a:spLocks noChangeShapeType="1"/>
          </p:cNvSpPr>
          <p:nvPr/>
        </p:nvSpPr>
        <p:spPr bwMode="auto">
          <a:xfrm flipH="1">
            <a:off x="2265883" y="4935537"/>
            <a:ext cx="1370013" cy="701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mc:AlternateContent xmlns:mc="http://schemas.openxmlformats.org/markup-compatibility/2006" xmlns:a14="http://schemas.microsoft.com/office/drawing/2010/main">
        <mc:Choice Requires="a14">
          <p:sp>
            <p:nvSpPr>
              <p:cNvPr id="35857" name="Text Box 9"/>
              <p:cNvSpPr txBox="1">
                <a:spLocks noChangeArrowheads="1"/>
              </p:cNvSpPr>
              <p:nvPr/>
            </p:nvSpPr>
            <p:spPr bwMode="auto">
              <a:xfrm>
                <a:off x="2324249" y="4551511"/>
                <a:ext cx="663575"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14:m>
                  <m:oMathPara xmlns:m="http://schemas.openxmlformats.org/officeDocument/2006/math">
                    <m:oMathParaPr>
                      <m:jc m:val="centerGroup"/>
                    </m:oMathParaPr>
                    <m:oMath xmlns:m="http://schemas.openxmlformats.org/officeDocument/2006/math">
                      <m:acc>
                        <m:accPr>
                          <m:chr m:val="̂"/>
                          <m:ctrlPr>
                            <a:rPr lang="es-ES" altLang="es-AR" sz="2400" i="1" smtClean="0">
                              <a:latin typeface="Cambria Math" panose="02040503050406030204" pitchFamily="18" charset="0"/>
                              <a:sym typeface="Symbol" pitchFamily="18" charset="2"/>
                            </a:rPr>
                          </m:ctrlPr>
                        </m:accPr>
                        <m:e>
                          <m:r>
                            <m:rPr>
                              <m:nor/>
                            </m:rPr>
                            <a:rPr lang="es-ES" altLang="es-AR" sz="2400" dirty="0">
                              <a:latin typeface="Times New Roman" pitchFamily="18" charset="0"/>
                              <a:sym typeface="Symbol" pitchFamily="18" charset="2"/>
                            </a:rPr>
                            <m:t></m:t>
                          </m:r>
                        </m:e>
                      </m:acc>
                    </m:oMath>
                  </m:oMathPara>
                </a14:m>
                <a:endParaRPr lang="es-ES" altLang="es-AR" sz="2400" dirty="0">
                  <a:latin typeface="Times New Roman" pitchFamily="18" charset="0"/>
                </a:endParaRPr>
              </a:p>
            </p:txBody>
          </p:sp>
        </mc:Choice>
        <mc:Fallback xmlns="">
          <p:sp>
            <p:nvSpPr>
              <p:cNvPr id="35857" name="Text Box 9"/>
              <p:cNvSpPr txBox="1">
                <a:spLocks noRot="1" noChangeAspect="1" noMove="1" noResize="1" noEditPoints="1" noAdjustHandles="1" noChangeArrowheads="1" noChangeShapeType="1" noTextEdit="1"/>
              </p:cNvSpPr>
              <p:nvPr/>
            </p:nvSpPr>
            <p:spPr bwMode="auto">
              <a:xfrm>
                <a:off x="2324249" y="4551511"/>
                <a:ext cx="663575" cy="461665"/>
              </a:xfrm>
              <a:prstGeom prst="rect">
                <a:avLst/>
              </a:prstGeom>
              <a:blipFill rotWithShape="1">
                <a:blip r:embed="rId2"/>
                <a:stretch>
                  <a:fillRect t="-2667" r="-266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858" name="Text Box 10"/>
              <p:cNvSpPr txBox="1">
                <a:spLocks noChangeArrowheads="1"/>
              </p:cNvSpPr>
              <p:nvPr/>
            </p:nvSpPr>
            <p:spPr bwMode="auto">
              <a:xfrm>
                <a:off x="2179216" y="4983063"/>
                <a:ext cx="736600" cy="4801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14:m>
                  <m:oMathPara xmlns:m="http://schemas.openxmlformats.org/officeDocument/2006/math">
                    <m:oMathParaPr>
                      <m:jc m:val="centerGroup"/>
                    </m:oMathParaPr>
                    <m:oMath xmlns:m="http://schemas.openxmlformats.org/officeDocument/2006/math">
                      <m:acc>
                        <m:accPr>
                          <m:chr m:val="̂"/>
                          <m:ctrlPr>
                            <a:rPr lang="es-ES" altLang="es-AR" sz="2400" i="1" smtClean="0">
                              <a:latin typeface="Cambria Math" panose="02040503050406030204" pitchFamily="18" charset="0"/>
                              <a:sym typeface="Symbol" pitchFamily="18" charset="2"/>
                            </a:rPr>
                          </m:ctrlPr>
                        </m:accPr>
                        <m:e>
                          <m:r>
                            <m:rPr>
                              <m:nor/>
                            </m:rPr>
                            <a:rPr lang="es-ES" altLang="es-AR" sz="2400" dirty="0">
                              <a:latin typeface="Symbol" panose="05050102010706020507" pitchFamily="18" charset="2"/>
                              <a:sym typeface="Symbol" pitchFamily="18" charset="2"/>
                            </a:rPr>
                            <m:t>b</m:t>
                          </m:r>
                        </m:e>
                      </m:acc>
                    </m:oMath>
                  </m:oMathPara>
                </a14:m>
                <a:endParaRPr lang="es-ES" altLang="es-AR" sz="2400" dirty="0">
                  <a:latin typeface="Symbol" panose="05050102010706020507" pitchFamily="18" charset="2"/>
                </a:endParaRPr>
              </a:p>
            </p:txBody>
          </p:sp>
        </mc:Choice>
        <mc:Fallback xmlns="">
          <p:sp>
            <p:nvSpPr>
              <p:cNvPr id="35858" name="Text Box 10"/>
              <p:cNvSpPr txBox="1">
                <a:spLocks noRot="1" noChangeAspect="1" noMove="1" noResize="1" noEditPoints="1" noAdjustHandles="1" noChangeArrowheads="1" noChangeShapeType="1" noTextEdit="1"/>
              </p:cNvSpPr>
              <p:nvPr/>
            </p:nvSpPr>
            <p:spPr bwMode="auto">
              <a:xfrm>
                <a:off x="2179216" y="4983063"/>
                <a:ext cx="736600" cy="480131"/>
              </a:xfrm>
              <a:prstGeom prst="rect">
                <a:avLst/>
              </a:prstGeom>
              <a:blipFill rotWithShape="1">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AR">
                    <a:noFill/>
                  </a:rPr>
                  <a:t> </a:t>
                </a:r>
              </a:p>
            </p:txBody>
          </p:sp>
        </mc:Fallback>
      </mc:AlternateContent>
      <p:sp>
        <p:nvSpPr>
          <p:cNvPr id="35845" name="Line 13"/>
          <p:cNvSpPr>
            <a:spLocks noChangeShapeType="1"/>
          </p:cNvSpPr>
          <p:nvPr/>
        </p:nvSpPr>
        <p:spPr bwMode="auto">
          <a:xfrm>
            <a:off x="7885113" y="4214713"/>
            <a:ext cx="0" cy="1806575"/>
          </a:xfrm>
          <a:prstGeom prst="line">
            <a:avLst/>
          </a:prstGeom>
          <a:noFill/>
          <a:ln w="762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5846" name="Line 14"/>
          <p:cNvSpPr>
            <a:spLocks noChangeShapeType="1"/>
          </p:cNvSpPr>
          <p:nvPr/>
        </p:nvSpPr>
        <p:spPr bwMode="auto">
          <a:xfrm>
            <a:off x="6156325" y="5007545"/>
            <a:ext cx="1728788" cy="0"/>
          </a:xfrm>
          <a:prstGeom prst="line">
            <a:avLst/>
          </a:prstGeom>
          <a:noFill/>
          <a:ln w="19050">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5848" name="Text Box 19"/>
          <p:cNvSpPr txBox="1">
            <a:spLocks noChangeArrowheads="1"/>
          </p:cNvSpPr>
          <p:nvPr/>
        </p:nvSpPr>
        <p:spPr bwMode="auto">
          <a:xfrm>
            <a:off x="4500563" y="5275882"/>
            <a:ext cx="3095625" cy="739775"/>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just">
              <a:spcBef>
                <a:spcPct val="0"/>
              </a:spcBef>
              <a:buFontTx/>
              <a:buNone/>
            </a:pPr>
            <a:r>
              <a:rPr lang="es-ES" altLang="es-AR" sz="1400" b="1" dirty="0">
                <a:latin typeface="Arial" charset="0"/>
              </a:rPr>
              <a:t>El rayo se devuelve por el mismo</a:t>
            </a:r>
          </a:p>
          <a:p>
            <a:pPr algn="just">
              <a:spcBef>
                <a:spcPct val="0"/>
              </a:spcBef>
              <a:buFontTx/>
              <a:buNone/>
            </a:pPr>
            <a:r>
              <a:rPr lang="es-ES" altLang="es-AR" sz="1400" b="1" dirty="0">
                <a:latin typeface="Arial" charset="0"/>
              </a:rPr>
              <a:t>camino. (reversibilidad </a:t>
            </a:r>
            <a:r>
              <a:rPr lang="es-ES" altLang="es-AR" sz="1400" b="1" dirty="0" smtClean="0">
                <a:latin typeface="Arial" charset="0"/>
              </a:rPr>
              <a:t>del  camino óptico)</a:t>
            </a:r>
            <a:endParaRPr lang="es-ES" altLang="es-AR" sz="1400" b="1" dirty="0">
              <a:latin typeface="Arial" charset="0"/>
            </a:endParaRPr>
          </a:p>
        </p:txBody>
      </p:sp>
      <mc:AlternateContent xmlns:mc="http://schemas.openxmlformats.org/markup-compatibility/2006" xmlns:a14="http://schemas.microsoft.com/office/drawing/2010/main">
        <mc:Choice Requires="a14">
          <p:sp>
            <p:nvSpPr>
              <p:cNvPr id="3" name="2 CuadroTexto"/>
              <p:cNvSpPr txBox="1"/>
              <p:nvPr/>
            </p:nvSpPr>
            <p:spPr>
              <a:xfrm>
                <a:off x="2525756" y="6207695"/>
                <a:ext cx="1083134" cy="480131"/>
              </a:xfrm>
              <a:prstGeom prst="rect">
                <a:avLst/>
              </a:prstGeom>
              <a:noFill/>
            </p:spPr>
            <p:txBody>
              <a:bodyPr wrap="square" rtlCol="0">
                <a:spAutoFit/>
              </a:bodyPr>
              <a:lstStyle/>
              <a:p>
                <a:pPr algn="ctr"/>
                <a14:m>
                  <m:oMath xmlns:m="http://schemas.openxmlformats.org/officeDocument/2006/math">
                    <m:acc>
                      <m:accPr>
                        <m:chr m:val="̂"/>
                        <m:ctrlPr>
                          <a:rPr lang="es-AR" sz="2400" i="1" dirty="0" smtClean="0">
                            <a:latin typeface="Cambria Math" panose="02040503050406030204" pitchFamily="18" charset="0"/>
                          </a:rPr>
                        </m:ctrlPr>
                      </m:accPr>
                      <m:e>
                        <m:r>
                          <m:rPr>
                            <m:nor/>
                          </m:rPr>
                          <a:rPr lang="es-AR" sz="2400" dirty="0">
                            <a:latin typeface="Symbol" panose="05050102010706020507" pitchFamily="18" charset="2"/>
                          </a:rPr>
                          <m:t>a</m:t>
                        </m:r>
                      </m:e>
                    </m:acc>
                    <m:sSub>
                      <m:sSubPr>
                        <m:ctrlPr>
                          <a:rPr lang="es-AR" sz="2400" i="1" dirty="0" smtClean="0">
                            <a:latin typeface="Cambria Math" panose="02040503050406030204" pitchFamily="18" charset="0"/>
                          </a:rPr>
                        </m:ctrlPr>
                      </m:sSubPr>
                      <m:e>
                        <m:r>
                          <a:rPr lang="es-AR" sz="2400" b="0" i="1" dirty="0" smtClean="0">
                            <a:latin typeface="Cambria Math"/>
                          </a:rPr>
                          <m:t>=</m:t>
                        </m:r>
                      </m:e>
                      <m:sub>
                        <m:r>
                          <a:rPr lang="es-AR" sz="2400" b="0" i="1" dirty="0" smtClean="0">
                            <a:latin typeface="Cambria Math"/>
                          </a:rPr>
                          <m:t>𝑐</m:t>
                        </m:r>
                      </m:sub>
                    </m:sSub>
                    <m:acc>
                      <m:accPr>
                        <m:chr m:val="̂"/>
                        <m:ctrlPr>
                          <a:rPr lang="es-AR" sz="2400" i="1" dirty="0" smtClean="0">
                            <a:latin typeface="Cambria Math" panose="02040503050406030204" pitchFamily="18" charset="0"/>
                          </a:rPr>
                        </m:ctrlPr>
                      </m:accPr>
                      <m:e>
                        <m:r>
                          <m:rPr>
                            <m:nor/>
                          </m:rPr>
                          <a:rPr lang="es-AR" sz="2400" dirty="0">
                            <a:latin typeface="Symbol" panose="05050102010706020507" pitchFamily="18" charset="2"/>
                          </a:rPr>
                          <m:t>b</m:t>
                        </m:r>
                      </m:e>
                    </m:acc>
                  </m:oMath>
                </a14:m>
                <a:r>
                  <a:rPr lang="es-AR" sz="2400" dirty="0" smtClean="0">
                    <a:latin typeface="Symbol" panose="05050102010706020507" pitchFamily="18" charset="2"/>
                  </a:rPr>
                  <a:t>  </a:t>
                </a:r>
                <a:endParaRPr lang="es-AR" sz="2400" dirty="0">
                  <a:latin typeface="Symbol" panose="05050102010706020507" pitchFamily="18" charset="2"/>
                </a:endParaRPr>
              </a:p>
            </p:txBody>
          </p:sp>
        </mc:Choice>
        <mc:Fallback xmlns="">
          <p:sp>
            <p:nvSpPr>
              <p:cNvPr id="3" name="2 CuadroTexto"/>
              <p:cNvSpPr txBox="1">
                <a:spLocks noRot="1" noChangeAspect="1" noMove="1" noResize="1" noEditPoints="1" noAdjustHandles="1" noChangeArrowheads="1" noChangeShapeType="1" noTextEdit="1"/>
              </p:cNvSpPr>
              <p:nvPr/>
            </p:nvSpPr>
            <p:spPr>
              <a:xfrm>
                <a:off x="2525756" y="6207695"/>
                <a:ext cx="1083134" cy="480131"/>
              </a:xfrm>
              <a:prstGeom prst="rect">
                <a:avLst/>
              </a:prstGeom>
              <a:blipFill rotWithShape="1">
                <a:blip r:embed="rId4"/>
                <a:stretch>
                  <a:fillRect/>
                </a:stretch>
              </a:blipFill>
            </p:spPr>
            <p:txBody>
              <a:bodyPr/>
              <a:lstStyle/>
              <a:p>
                <a:r>
                  <a:rPr lang="es-AR">
                    <a:noFill/>
                  </a:rPr>
                  <a:t> </a:t>
                </a:r>
              </a:p>
            </p:txBody>
          </p:sp>
        </mc:Fallback>
      </mc:AlternateContent>
      <p:sp>
        <p:nvSpPr>
          <p:cNvPr id="4" name="3 Flecha derecha"/>
          <p:cNvSpPr/>
          <p:nvPr/>
        </p:nvSpPr>
        <p:spPr>
          <a:xfrm>
            <a:off x="3923928" y="6344489"/>
            <a:ext cx="720080" cy="23083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mc:AlternateContent xmlns:mc="http://schemas.openxmlformats.org/markup-compatibility/2006" xmlns:a14="http://schemas.microsoft.com/office/drawing/2010/main">
        <mc:Choice Requires="a14">
          <p:sp>
            <p:nvSpPr>
              <p:cNvPr id="22" name="21 CuadroTexto"/>
              <p:cNvSpPr txBox="1"/>
              <p:nvPr/>
            </p:nvSpPr>
            <p:spPr>
              <a:xfrm>
                <a:off x="5220072" y="6200473"/>
                <a:ext cx="1368152" cy="481670"/>
              </a:xfrm>
              <a:prstGeom prst="rect">
                <a:avLst/>
              </a:prstGeom>
              <a:noFill/>
            </p:spPr>
            <p:txBody>
              <a:bodyPr wrap="square" rtlCol="0">
                <a:spAutoFit/>
              </a:bodyPr>
              <a:lstStyle/>
              <a:p>
                <a:pPr algn="ctr"/>
                <a14:m>
                  <m:oMath xmlns:m="http://schemas.openxmlformats.org/officeDocument/2006/math">
                    <m:acc>
                      <m:accPr>
                        <m:chr m:val="̂"/>
                        <m:ctrlPr>
                          <a:rPr lang="es-AR" sz="2400" i="1" smtClean="0">
                            <a:latin typeface="Cambria Math" panose="02040503050406030204" pitchFamily="18" charset="0"/>
                          </a:rPr>
                        </m:ctrlPr>
                      </m:accPr>
                      <m:e>
                        <m:r>
                          <m:rPr>
                            <m:nor/>
                          </m:rPr>
                          <a:rPr lang="es-AR" sz="2400" dirty="0">
                            <a:latin typeface="Symbol" panose="05050102010706020507" pitchFamily="18" charset="2"/>
                          </a:rPr>
                          <m:t>a</m:t>
                        </m:r>
                      </m:e>
                    </m:acc>
                  </m:oMath>
                </a14:m>
                <a:r>
                  <a:rPr lang="es-AR" sz="2400" dirty="0" smtClean="0">
                    <a:latin typeface="Symbol" panose="05050102010706020507" pitchFamily="18" charset="2"/>
                  </a:rPr>
                  <a:t> = </a:t>
                </a:r>
                <a14:m>
                  <m:oMath xmlns:m="http://schemas.openxmlformats.org/officeDocument/2006/math">
                    <m:acc>
                      <m:accPr>
                        <m:chr m:val="̂"/>
                        <m:ctrlPr>
                          <a:rPr lang="es-AR" sz="2400" i="1" dirty="0" smtClean="0">
                            <a:latin typeface="Cambria Math" panose="02040503050406030204" pitchFamily="18" charset="0"/>
                          </a:rPr>
                        </m:ctrlPr>
                      </m:accPr>
                      <m:e>
                        <m:r>
                          <a:rPr lang="es-AR" sz="2400" i="1" dirty="0" smtClean="0">
                            <a:latin typeface="Cambria Math"/>
                            <a:ea typeface="Cambria Math"/>
                          </a:rPr>
                          <m:t>𝛽</m:t>
                        </m:r>
                      </m:e>
                    </m:acc>
                  </m:oMath>
                </a14:m>
                <a:r>
                  <a:rPr lang="es-AR" sz="2400" dirty="0" smtClean="0">
                    <a:latin typeface="Symbol" panose="05050102010706020507" pitchFamily="18" charset="2"/>
                  </a:rPr>
                  <a:t>  </a:t>
                </a:r>
                <a:endParaRPr lang="es-AR" sz="2400" dirty="0">
                  <a:latin typeface="Symbol" panose="05050102010706020507" pitchFamily="18" charset="2"/>
                </a:endParaRPr>
              </a:p>
            </p:txBody>
          </p:sp>
        </mc:Choice>
        <mc:Fallback xmlns="">
          <p:sp>
            <p:nvSpPr>
              <p:cNvPr id="22" name="21 CuadroTexto"/>
              <p:cNvSpPr txBox="1">
                <a:spLocks noRot="1" noChangeAspect="1" noMove="1" noResize="1" noEditPoints="1" noAdjustHandles="1" noChangeArrowheads="1" noChangeShapeType="1" noTextEdit="1"/>
              </p:cNvSpPr>
              <p:nvPr/>
            </p:nvSpPr>
            <p:spPr>
              <a:xfrm>
                <a:off x="5220072" y="6200473"/>
                <a:ext cx="1368152" cy="481670"/>
              </a:xfrm>
              <a:prstGeom prst="rect">
                <a:avLst/>
              </a:prstGeom>
              <a:blipFill rotWithShape="1">
                <a:blip r:embed="rId5"/>
                <a:stretch>
                  <a:fillRect t="-6329" b="-27848"/>
                </a:stretch>
              </a:blipFill>
            </p:spPr>
            <p:txBody>
              <a:bodyPr/>
              <a:lstStyle/>
              <a:p>
                <a:r>
                  <a:rPr lang="es-AR">
                    <a:noFill/>
                  </a:rPr>
                  <a:t> </a:t>
                </a:r>
              </a:p>
            </p:txBody>
          </p:sp>
        </mc:Fallback>
      </mc:AlternateContent>
      <p:sp>
        <p:nvSpPr>
          <p:cNvPr id="23" name="Line 14"/>
          <p:cNvSpPr>
            <a:spLocks noChangeShapeType="1"/>
          </p:cNvSpPr>
          <p:nvPr/>
        </p:nvSpPr>
        <p:spPr bwMode="auto">
          <a:xfrm>
            <a:off x="6012160" y="5007545"/>
            <a:ext cx="1728788" cy="0"/>
          </a:xfrm>
          <a:prstGeom prst="line">
            <a:avLst/>
          </a:prstGeom>
          <a:noFill/>
          <a:ln w="38100">
            <a:solidFill>
              <a:schemeClr val="tx1"/>
            </a:solidFill>
            <a:round/>
            <a:headEnd type="none" w="med" len="med"/>
            <a:tailEnd type="triangle" w="med" len="med"/>
          </a:ln>
          <a:effectLst/>
          <a:scene3d>
            <a:camera prst="orthographicFront">
              <a:rot lat="0" lon="0" rev="10800000"/>
            </a:camera>
            <a:lightRig rig="threePt" dir="t"/>
          </a:scene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9" name="Rectangle 7"/>
          <p:cNvSpPr>
            <a:spLocks noChangeArrowheads="1"/>
          </p:cNvSpPr>
          <p:nvPr/>
        </p:nvSpPr>
        <p:spPr bwMode="auto">
          <a:xfrm>
            <a:off x="72008" y="836712"/>
            <a:ext cx="896448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49263" algn="r"/>
                <a:tab pos="2806700" algn="ctr"/>
                <a:tab pos="5611813" algn="r"/>
              </a:tabLst>
              <a:defRPr>
                <a:solidFill>
                  <a:schemeClr val="tx1"/>
                </a:solidFill>
                <a:latin typeface="Arial" pitchFamily="34" charset="0"/>
                <a:cs typeface="Arial" pitchFamily="34" charset="0"/>
              </a:defRPr>
            </a:lvl1pPr>
            <a:lvl2pPr>
              <a:tabLst>
                <a:tab pos="449263" algn="r"/>
                <a:tab pos="2806700" algn="ctr"/>
                <a:tab pos="5611813" algn="r"/>
              </a:tabLst>
              <a:defRPr>
                <a:solidFill>
                  <a:schemeClr val="tx1"/>
                </a:solidFill>
                <a:latin typeface="Arial" pitchFamily="34" charset="0"/>
                <a:cs typeface="Arial" pitchFamily="34" charset="0"/>
              </a:defRPr>
            </a:lvl2pPr>
            <a:lvl3pPr>
              <a:tabLst>
                <a:tab pos="449263" algn="r"/>
                <a:tab pos="2806700" algn="ctr"/>
                <a:tab pos="5611813" algn="r"/>
              </a:tabLst>
              <a:defRPr>
                <a:solidFill>
                  <a:schemeClr val="tx1"/>
                </a:solidFill>
                <a:latin typeface="Arial" pitchFamily="34" charset="0"/>
                <a:cs typeface="Arial" pitchFamily="34" charset="0"/>
              </a:defRPr>
            </a:lvl3pPr>
            <a:lvl4pPr>
              <a:tabLst>
                <a:tab pos="449263" algn="r"/>
                <a:tab pos="2806700" algn="ctr"/>
                <a:tab pos="5611813" algn="r"/>
              </a:tabLst>
              <a:defRPr>
                <a:solidFill>
                  <a:schemeClr val="tx1"/>
                </a:solidFill>
                <a:latin typeface="Arial" pitchFamily="34" charset="0"/>
                <a:cs typeface="Arial" pitchFamily="34" charset="0"/>
              </a:defRPr>
            </a:lvl4pPr>
            <a:lvl5pPr>
              <a:tabLst>
                <a:tab pos="449263" algn="r"/>
                <a:tab pos="2806700" algn="ctr"/>
                <a:tab pos="5611813" algn="r"/>
              </a:tabLst>
              <a:defRPr>
                <a:solidFill>
                  <a:schemeClr val="tx1"/>
                </a:solidFill>
                <a:latin typeface="Arial" pitchFamily="34" charset="0"/>
                <a:cs typeface="Arial" pitchFamily="34" charset="0"/>
              </a:defRPr>
            </a:lvl5pPr>
            <a:lvl6pPr fontAlgn="base">
              <a:spcBef>
                <a:spcPct val="0"/>
              </a:spcBef>
              <a:spcAft>
                <a:spcPct val="0"/>
              </a:spcAft>
              <a:tabLst>
                <a:tab pos="449263" algn="r"/>
                <a:tab pos="2806700" algn="ctr"/>
                <a:tab pos="5611813" algn="r"/>
              </a:tabLst>
              <a:defRPr>
                <a:solidFill>
                  <a:schemeClr val="tx1"/>
                </a:solidFill>
                <a:latin typeface="Arial" pitchFamily="34" charset="0"/>
                <a:cs typeface="Arial" pitchFamily="34" charset="0"/>
              </a:defRPr>
            </a:lvl6pPr>
            <a:lvl7pPr fontAlgn="base">
              <a:spcBef>
                <a:spcPct val="0"/>
              </a:spcBef>
              <a:spcAft>
                <a:spcPct val="0"/>
              </a:spcAft>
              <a:tabLst>
                <a:tab pos="449263" algn="r"/>
                <a:tab pos="2806700" algn="ctr"/>
                <a:tab pos="5611813" algn="r"/>
              </a:tabLst>
              <a:defRPr>
                <a:solidFill>
                  <a:schemeClr val="tx1"/>
                </a:solidFill>
                <a:latin typeface="Arial" pitchFamily="34" charset="0"/>
                <a:cs typeface="Arial" pitchFamily="34" charset="0"/>
              </a:defRPr>
            </a:lvl7pPr>
            <a:lvl8pPr fontAlgn="base">
              <a:spcBef>
                <a:spcPct val="0"/>
              </a:spcBef>
              <a:spcAft>
                <a:spcPct val="0"/>
              </a:spcAft>
              <a:tabLst>
                <a:tab pos="449263" algn="r"/>
                <a:tab pos="2806700" algn="ctr"/>
                <a:tab pos="5611813" algn="r"/>
              </a:tabLst>
              <a:defRPr>
                <a:solidFill>
                  <a:schemeClr val="tx1"/>
                </a:solidFill>
                <a:latin typeface="Arial" pitchFamily="34" charset="0"/>
                <a:cs typeface="Arial" pitchFamily="34" charset="0"/>
              </a:defRPr>
            </a:lvl8pPr>
            <a:lvl9pPr fontAlgn="base">
              <a:spcBef>
                <a:spcPct val="0"/>
              </a:spcBef>
              <a:spcAft>
                <a:spcPct val="0"/>
              </a:spcAft>
              <a:tabLst>
                <a:tab pos="449263" algn="r"/>
                <a:tab pos="2806700" algn="ctr"/>
                <a:tab pos="5611813" algn="r"/>
              </a:tabLs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tab pos="449263" algn="r"/>
                <a:tab pos="2806700" algn="ctr"/>
                <a:tab pos="5611813" algn="r"/>
              </a:tabLst>
            </a:pPr>
            <a:r>
              <a:rPr kumimoji="0" lang="es-AR" altLang="es-AR" sz="2200" b="0" i="1" u="sng" strike="noStrike" cap="none" normalizeH="0" baseline="0" dirty="0" smtClean="0">
                <a:ln>
                  <a:noFill/>
                </a:ln>
                <a:solidFill>
                  <a:srgbClr val="0000FF"/>
                </a:solidFill>
                <a:effectLst/>
                <a:ea typeface="Times New Roman" pitchFamily="18" charset="0"/>
                <a:cs typeface="Arial" pitchFamily="34" charset="0"/>
              </a:rPr>
              <a:t>1ª Ley</a:t>
            </a:r>
            <a:r>
              <a:rPr kumimoji="0" lang="es-AR" altLang="es-AR" sz="2200" b="0" i="1" u="none" strike="noStrike" cap="none" normalizeH="0" baseline="0" dirty="0" smtClean="0">
                <a:ln>
                  <a:noFill/>
                </a:ln>
                <a:solidFill>
                  <a:srgbClr val="0000FF"/>
                </a:solidFill>
                <a:effectLst/>
                <a:ea typeface="Times New Roman" pitchFamily="18" charset="0"/>
                <a:cs typeface="Arial" pitchFamily="34" charset="0"/>
              </a:rPr>
              <a:t>: El rayo incidente, la normal a la superficie de separación en el punto de incidencia y el rayo reflejado, pertenecen a un mismo plano, llamado plano de incidencia.</a:t>
            </a:r>
            <a:endParaRPr kumimoji="0" lang="es-AR" altLang="es-AR" sz="900" b="0" i="1"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49263" algn="r"/>
                <a:tab pos="2806700" algn="ctr"/>
                <a:tab pos="5611813" algn="r"/>
              </a:tabLst>
            </a:pPr>
            <a:r>
              <a:rPr kumimoji="0" lang="es-AR" altLang="es-AR" sz="2200" b="0" i="1" u="sng" strike="noStrike" cap="none" normalizeH="0" baseline="0" dirty="0" smtClean="0">
                <a:ln>
                  <a:noFill/>
                </a:ln>
                <a:solidFill>
                  <a:srgbClr val="0000FF"/>
                </a:solidFill>
                <a:effectLst/>
                <a:ea typeface="Times New Roman" pitchFamily="18" charset="0"/>
                <a:cs typeface="Arial" pitchFamily="34" charset="0"/>
              </a:rPr>
              <a:t>2ª Ley</a:t>
            </a:r>
            <a:r>
              <a:rPr kumimoji="0" lang="es-AR" altLang="es-AR" sz="2200" b="0" i="1" u="none" strike="noStrike" cap="none" normalizeH="0" baseline="0" dirty="0" smtClean="0">
                <a:ln>
                  <a:noFill/>
                </a:ln>
                <a:solidFill>
                  <a:srgbClr val="0000FF"/>
                </a:solidFill>
                <a:effectLst/>
                <a:ea typeface="Times New Roman" pitchFamily="18" charset="0"/>
                <a:cs typeface="Arial" pitchFamily="34" charset="0"/>
              </a:rPr>
              <a:t>: Los ángulos de incidencia y de reflexión son congruentes</a:t>
            </a:r>
            <a:r>
              <a:rPr kumimoji="0" lang="es-AR" altLang="es-AR" sz="2200" b="1" i="1" u="none" strike="noStrike" cap="none" normalizeH="0" baseline="0" dirty="0" smtClean="0">
                <a:ln>
                  <a:noFill/>
                </a:ln>
                <a:solidFill>
                  <a:srgbClr val="0000FF"/>
                </a:solidFill>
                <a:effectLst/>
                <a:latin typeface="Times New Roman" pitchFamily="18" charset="0"/>
                <a:ea typeface="Times New Roman" pitchFamily="18" charset="0"/>
                <a:cs typeface="Arial" pitchFamily="34" charset="0"/>
                <a:sym typeface="Symbol" pitchFamily="18" charset="2"/>
              </a:rPr>
              <a:t>  </a:t>
            </a:r>
            <a:endParaRPr kumimoji="0" lang="es-AR" altLang="es-AR" sz="2200" b="0" i="1" u="none" strike="noStrike" cap="none" normalizeH="0" baseline="0" dirty="0" smtClean="0">
              <a:ln>
                <a:noFill/>
              </a:ln>
              <a:solidFill>
                <a:srgbClr val="0000FF"/>
              </a:solidFill>
              <a:effectLst/>
              <a:latin typeface="Times New Roman" pitchFamily="18" charset="0"/>
              <a:ea typeface="Times New Roman" pitchFamily="18" charset="0"/>
              <a:cs typeface="Arial" pitchFamily="34" charset="0"/>
              <a:sym typeface="Symbol" pitchFamily="18" charset="2"/>
            </a:endParaRPr>
          </a:p>
        </p:txBody>
      </p:sp>
    </p:spTree>
    <p:extLst>
      <p:ext uri="{BB962C8B-B14F-4D97-AF65-F5344CB8AC3E}">
        <p14:creationId xmlns:p14="http://schemas.microsoft.com/office/powerpoint/2010/main" val="41064493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fade">
                                      <p:cBhvr>
                                        <p:cTn id="7" dur="1000"/>
                                        <p:tgtEl>
                                          <p:spTgt spid="35842"/>
                                        </p:tgtEl>
                                      </p:cBhvr>
                                    </p:animEffect>
                                    <p:anim calcmode="lin" valueType="num">
                                      <p:cBhvr>
                                        <p:cTn id="8" dur="1000" fill="hold"/>
                                        <p:tgtEl>
                                          <p:spTgt spid="35842"/>
                                        </p:tgtEl>
                                        <p:attrNameLst>
                                          <p:attrName>ppt_x</p:attrName>
                                        </p:attrNameLst>
                                      </p:cBhvr>
                                      <p:tavLst>
                                        <p:tav tm="0">
                                          <p:val>
                                            <p:strVal val="#ppt_x"/>
                                          </p:val>
                                        </p:tav>
                                        <p:tav tm="100000">
                                          <p:val>
                                            <p:strVal val="#ppt_x"/>
                                          </p:val>
                                        </p:tav>
                                      </p:tavLst>
                                    </p:anim>
                                    <p:anim calcmode="lin" valueType="num">
                                      <p:cBhvr>
                                        <p:cTn id="9" dur="1000" fill="hold"/>
                                        <p:tgtEl>
                                          <p:spTgt spid="358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iterate type="lt">
                                    <p:tmPct val="10000"/>
                                  </p:iterate>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type="wd">
                                    <p:tmPct val="10000"/>
                                  </p:iterate>
                                  <p:childTnLst>
                                    <p:set>
                                      <p:cBhvr>
                                        <p:cTn id="18" dur="1" fill="hold">
                                          <p:stCondLst>
                                            <p:cond delay="0"/>
                                          </p:stCondLst>
                                        </p:cTn>
                                        <p:tgtEl>
                                          <p:spTgt spid="35843">
                                            <p:txEl>
                                              <p:pRg st="0" end="0"/>
                                            </p:txEl>
                                          </p:spTgt>
                                        </p:tgtEl>
                                        <p:attrNameLst>
                                          <p:attrName>style.visibility</p:attrName>
                                        </p:attrNameLst>
                                      </p:cBhvr>
                                      <p:to>
                                        <p:strVal val="visible"/>
                                      </p:to>
                                    </p:set>
                                    <p:animEffect transition="in" filter="wipe(left)">
                                      <p:cBhvr>
                                        <p:cTn id="19" dur="500"/>
                                        <p:tgtEl>
                                          <p:spTgt spid="3584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5853"/>
                                        </p:tgtEl>
                                        <p:attrNameLst>
                                          <p:attrName>style.visibility</p:attrName>
                                        </p:attrNameLst>
                                      </p:cBhvr>
                                      <p:to>
                                        <p:strVal val="visible"/>
                                      </p:to>
                                    </p:set>
                                    <p:animEffect transition="in" filter="wipe(down)">
                                      <p:cBhvr>
                                        <p:cTn id="24" dur="500"/>
                                        <p:tgtEl>
                                          <p:spTgt spid="3585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5854"/>
                                        </p:tgtEl>
                                        <p:attrNameLst>
                                          <p:attrName>style.visibility</p:attrName>
                                        </p:attrNameLst>
                                      </p:cBhvr>
                                      <p:to>
                                        <p:strVal val="visible"/>
                                      </p:to>
                                    </p:set>
                                    <p:animEffect transition="in" filter="wipe(up)">
                                      <p:cBhvr>
                                        <p:cTn id="29" dur="500"/>
                                        <p:tgtEl>
                                          <p:spTgt spid="3585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5855"/>
                                        </p:tgtEl>
                                        <p:attrNameLst>
                                          <p:attrName>style.visibility</p:attrName>
                                        </p:attrNameLst>
                                      </p:cBhvr>
                                      <p:to>
                                        <p:strVal val="visible"/>
                                      </p:to>
                                    </p:set>
                                    <p:animEffect transition="in" filter="wipe(right)">
                                      <p:cBhvr>
                                        <p:cTn id="34" dur="500"/>
                                        <p:tgtEl>
                                          <p:spTgt spid="3585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5857"/>
                                        </p:tgtEl>
                                        <p:attrNameLst>
                                          <p:attrName>style.visibility</p:attrName>
                                        </p:attrNameLst>
                                      </p:cBhvr>
                                      <p:to>
                                        <p:strVal val="visible"/>
                                      </p:to>
                                    </p:set>
                                    <p:animEffect transition="in" filter="fade">
                                      <p:cBhvr>
                                        <p:cTn id="39" dur="1000"/>
                                        <p:tgtEl>
                                          <p:spTgt spid="35857"/>
                                        </p:tgtEl>
                                      </p:cBhvr>
                                    </p:animEffect>
                                    <p:anim calcmode="lin" valueType="num">
                                      <p:cBhvr>
                                        <p:cTn id="40" dur="1000" fill="hold"/>
                                        <p:tgtEl>
                                          <p:spTgt spid="35857"/>
                                        </p:tgtEl>
                                        <p:attrNameLst>
                                          <p:attrName>ppt_x</p:attrName>
                                        </p:attrNameLst>
                                      </p:cBhvr>
                                      <p:tavLst>
                                        <p:tav tm="0">
                                          <p:val>
                                            <p:strVal val="#ppt_x"/>
                                          </p:val>
                                        </p:tav>
                                        <p:tav tm="100000">
                                          <p:val>
                                            <p:strVal val="#ppt_x"/>
                                          </p:val>
                                        </p:tav>
                                      </p:tavLst>
                                    </p:anim>
                                    <p:anim calcmode="lin" valueType="num">
                                      <p:cBhvr>
                                        <p:cTn id="41" dur="1000" fill="hold"/>
                                        <p:tgtEl>
                                          <p:spTgt spid="358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5856"/>
                                        </p:tgtEl>
                                        <p:attrNameLst>
                                          <p:attrName>style.visibility</p:attrName>
                                        </p:attrNameLst>
                                      </p:cBhvr>
                                      <p:to>
                                        <p:strVal val="visible"/>
                                      </p:to>
                                    </p:set>
                                    <p:animEffect transition="in" filter="wipe(up)">
                                      <p:cBhvr>
                                        <p:cTn id="46" dur="500"/>
                                        <p:tgtEl>
                                          <p:spTgt spid="3585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5858"/>
                                        </p:tgtEl>
                                        <p:attrNameLst>
                                          <p:attrName>style.visibility</p:attrName>
                                        </p:attrNameLst>
                                      </p:cBhvr>
                                      <p:to>
                                        <p:strVal val="visible"/>
                                      </p:to>
                                    </p:set>
                                    <p:animEffect transition="in" filter="fade">
                                      <p:cBhvr>
                                        <p:cTn id="51" dur="1000"/>
                                        <p:tgtEl>
                                          <p:spTgt spid="35858"/>
                                        </p:tgtEl>
                                      </p:cBhvr>
                                    </p:animEffect>
                                    <p:anim calcmode="lin" valueType="num">
                                      <p:cBhvr>
                                        <p:cTn id="52" dur="1000" fill="hold"/>
                                        <p:tgtEl>
                                          <p:spTgt spid="35858"/>
                                        </p:tgtEl>
                                        <p:attrNameLst>
                                          <p:attrName>ppt_x</p:attrName>
                                        </p:attrNameLst>
                                      </p:cBhvr>
                                      <p:tavLst>
                                        <p:tav tm="0">
                                          <p:val>
                                            <p:strVal val="#ppt_x"/>
                                          </p:val>
                                        </p:tav>
                                        <p:tav tm="100000">
                                          <p:val>
                                            <p:strVal val="#ppt_x"/>
                                          </p:val>
                                        </p:tav>
                                      </p:tavLst>
                                    </p:anim>
                                    <p:anim calcmode="lin" valueType="num">
                                      <p:cBhvr>
                                        <p:cTn id="53" dur="1000" fill="hold"/>
                                        <p:tgtEl>
                                          <p:spTgt spid="3585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5845"/>
                                        </p:tgtEl>
                                        <p:attrNameLst>
                                          <p:attrName>style.visibility</p:attrName>
                                        </p:attrNameLst>
                                      </p:cBhvr>
                                      <p:to>
                                        <p:strVal val="visible"/>
                                      </p:to>
                                    </p:set>
                                    <p:animEffect transition="in" filter="wipe(down)">
                                      <p:cBhvr>
                                        <p:cTn id="58" dur="500"/>
                                        <p:tgtEl>
                                          <p:spTgt spid="3584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5846"/>
                                        </p:tgtEl>
                                        <p:attrNameLst>
                                          <p:attrName>style.visibility</p:attrName>
                                        </p:attrNameLst>
                                      </p:cBhvr>
                                      <p:to>
                                        <p:strVal val="visible"/>
                                      </p:to>
                                    </p:set>
                                    <p:animEffect transition="in" filter="wipe(left)">
                                      <p:cBhvr>
                                        <p:cTn id="63" dur="500"/>
                                        <p:tgtEl>
                                          <p:spTgt spid="3584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right)">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5848"/>
                                        </p:tgtEl>
                                        <p:attrNameLst>
                                          <p:attrName>style.visibility</p:attrName>
                                        </p:attrNameLst>
                                      </p:cBhvr>
                                      <p:to>
                                        <p:strVal val="visible"/>
                                      </p:to>
                                    </p:set>
                                    <p:animEffect transition="in" filter="fade">
                                      <p:cBhvr>
                                        <p:cTn id="73" dur="1000"/>
                                        <p:tgtEl>
                                          <p:spTgt spid="35848"/>
                                        </p:tgtEl>
                                      </p:cBhvr>
                                    </p:animEffect>
                                    <p:anim calcmode="lin" valueType="num">
                                      <p:cBhvr>
                                        <p:cTn id="74" dur="1000" fill="hold"/>
                                        <p:tgtEl>
                                          <p:spTgt spid="35848"/>
                                        </p:tgtEl>
                                        <p:attrNameLst>
                                          <p:attrName>ppt_x</p:attrName>
                                        </p:attrNameLst>
                                      </p:cBhvr>
                                      <p:tavLst>
                                        <p:tav tm="0">
                                          <p:val>
                                            <p:strVal val="#ppt_x"/>
                                          </p:val>
                                        </p:tav>
                                        <p:tav tm="100000">
                                          <p:val>
                                            <p:strVal val="#ppt_x"/>
                                          </p:val>
                                        </p:tav>
                                      </p:tavLst>
                                    </p:anim>
                                    <p:anim calcmode="lin" valueType="num">
                                      <p:cBhvr>
                                        <p:cTn id="75" dur="1000" fill="hold"/>
                                        <p:tgtEl>
                                          <p:spTgt spid="35848"/>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fade">
                                      <p:cBhvr>
                                        <p:cTn id="80" dur="1000"/>
                                        <p:tgtEl>
                                          <p:spTgt spid="3"/>
                                        </p:tgtEl>
                                      </p:cBhvr>
                                    </p:animEffect>
                                    <p:anim calcmode="lin" valueType="num">
                                      <p:cBhvr>
                                        <p:cTn id="81" dur="1000" fill="hold"/>
                                        <p:tgtEl>
                                          <p:spTgt spid="3"/>
                                        </p:tgtEl>
                                        <p:attrNameLst>
                                          <p:attrName>ppt_x</p:attrName>
                                        </p:attrNameLst>
                                      </p:cBhvr>
                                      <p:tavLst>
                                        <p:tav tm="0">
                                          <p:val>
                                            <p:strVal val="#ppt_x"/>
                                          </p:val>
                                        </p:tav>
                                        <p:tav tm="100000">
                                          <p:val>
                                            <p:strVal val="#ppt_x"/>
                                          </p:val>
                                        </p:tav>
                                      </p:tavLst>
                                    </p:anim>
                                    <p:anim calcmode="lin" valueType="num">
                                      <p:cBhvr>
                                        <p:cTn id="8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left)">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iterate type="lt">
                                    <p:tmPct val="10000"/>
                                  </p:iterate>
                                  <p:childTnLst>
                                    <p:set>
                                      <p:cBhvr>
                                        <p:cTn id="91" dur="1" fill="hold">
                                          <p:stCondLst>
                                            <p:cond delay="0"/>
                                          </p:stCondLst>
                                        </p:cTn>
                                        <p:tgtEl>
                                          <p:spTgt spid="22"/>
                                        </p:tgtEl>
                                        <p:attrNameLst>
                                          <p:attrName>style.visibility</p:attrName>
                                        </p:attrNameLst>
                                      </p:cBhvr>
                                      <p:to>
                                        <p:strVal val="visible"/>
                                      </p:to>
                                    </p:set>
                                    <p:animEffect transition="in" filter="wipe(left)">
                                      <p:cBhvr>
                                        <p:cTn id="9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P spid="35853" grpId="0" animBg="1"/>
      <p:bldP spid="35854" grpId="0" animBg="1"/>
      <p:bldP spid="35855" grpId="0" animBg="1"/>
      <p:bldP spid="35856" grpId="0" animBg="1"/>
      <p:bldP spid="35857" grpId="0"/>
      <p:bldP spid="35858" grpId="0"/>
      <p:bldP spid="35845" grpId="0" animBg="1"/>
      <p:bldP spid="35846" grpId="0" animBg="1"/>
      <p:bldP spid="35848" grpId="0" animBg="1"/>
      <p:bldP spid="3" grpId="0"/>
      <p:bldP spid="4" grpId="0" animBg="1"/>
      <p:bldP spid="22" grpId="0"/>
      <p:bldP spid="23"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95536" y="-27384"/>
            <a:ext cx="8229600" cy="1143000"/>
          </a:xfrm>
        </p:spPr>
        <p:txBody>
          <a:bodyPr/>
          <a:lstStyle/>
          <a:p>
            <a:r>
              <a:rPr lang="es-ES" altLang="es-AR" sz="3400" b="1" dirty="0" smtClean="0"/>
              <a:t>IMÁGENES EN ESPEJOS PLANOS</a:t>
            </a:r>
          </a:p>
        </p:txBody>
      </p:sp>
      <p:sp>
        <p:nvSpPr>
          <p:cNvPr id="36868" name="Line 4"/>
          <p:cNvSpPr>
            <a:spLocks noChangeShapeType="1"/>
          </p:cNvSpPr>
          <p:nvPr/>
        </p:nvSpPr>
        <p:spPr bwMode="auto">
          <a:xfrm>
            <a:off x="1260475" y="5589166"/>
            <a:ext cx="302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6869" name="Line 5"/>
          <p:cNvSpPr>
            <a:spLocks noChangeShapeType="1"/>
          </p:cNvSpPr>
          <p:nvPr/>
        </p:nvSpPr>
        <p:spPr bwMode="auto">
          <a:xfrm>
            <a:off x="2773363" y="4725566"/>
            <a:ext cx="0" cy="16557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6870" name="Line 6"/>
          <p:cNvSpPr>
            <a:spLocks noChangeShapeType="1"/>
          </p:cNvSpPr>
          <p:nvPr/>
        </p:nvSpPr>
        <p:spPr bwMode="auto">
          <a:xfrm flipV="1">
            <a:off x="1765300" y="5085928"/>
            <a:ext cx="0"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6871" name="Line 7"/>
          <p:cNvSpPr>
            <a:spLocks noChangeShapeType="1"/>
          </p:cNvSpPr>
          <p:nvPr/>
        </p:nvSpPr>
        <p:spPr bwMode="auto">
          <a:xfrm flipV="1">
            <a:off x="3852863" y="5085928"/>
            <a:ext cx="0" cy="503238"/>
          </a:xfrm>
          <a:prstGeom prst="line">
            <a:avLst/>
          </a:prstGeom>
          <a:noFill/>
          <a:ln w="9525">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6872" name="Line 8"/>
          <p:cNvSpPr>
            <a:spLocks noChangeShapeType="1"/>
          </p:cNvSpPr>
          <p:nvPr/>
        </p:nvSpPr>
        <p:spPr bwMode="auto">
          <a:xfrm>
            <a:off x="1765300" y="5085928"/>
            <a:ext cx="1008063" cy="5032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6873" name="Line 11"/>
          <p:cNvSpPr>
            <a:spLocks noChangeShapeType="1"/>
          </p:cNvSpPr>
          <p:nvPr/>
        </p:nvSpPr>
        <p:spPr bwMode="auto">
          <a:xfrm flipH="1">
            <a:off x="1116013" y="5589166"/>
            <a:ext cx="1584325" cy="6477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6874" name="Line 12"/>
          <p:cNvSpPr>
            <a:spLocks noChangeShapeType="1"/>
          </p:cNvSpPr>
          <p:nvPr/>
        </p:nvSpPr>
        <p:spPr bwMode="auto">
          <a:xfrm flipV="1">
            <a:off x="2844800" y="5085928"/>
            <a:ext cx="1008063" cy="431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6876" name="Line 14"/>
          <p:cNvSpPr>
            <a:spLocks noChangeShapeType="1"/>
          </p:cNvSpPr>
          <p:nvPr/>
        </p:nvSpPr>
        <p:spPr bwMode="auto">
          <a:xfrm>
            <a:off x="2773363" y="5085928"/>
            <a:ext cx="10795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18447" name="Text Box 15"/>
          <p:cNvSpPr txBox="1">
            <a:spLocks noChangeArrowheads="1"/>
          </p:cNvSpPr>
          <p:nvPr/>
        </p:nvSpPr>
        <p:spPr bwMode="auto">
          <a:xfrm>
            <a:off x="4560382" y="4964975"/>
            <a:ext cx="4211409" cy="1200329"/>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s-ES" altLang="es-AR" dirty="0">
                <a:solidFill>
                  <a:srgbClr val="00B050"/>
                </a:solidFill>
                <a:effectLst>
                  <a:outerShdw blurRad="38100" dist="38100" dir="2700000" algn="tl">
                    <a:srgbClr val="000000"/>
                  </a:outerShdw>
                </a:effectLst>
              </a:rPr>
              <a:t>CARACTERÍSTICAS DE LA IMAGEN</a:t>
            </a:r>
          </a:p>
          <a:p>
            <a:pPr>
              <a:defRPr/>
            </a:pPr>
            <a:r>
              <a:rPr lang="es-ES" altLang="es-AR" dirty="0">
                <a:solidFill>
                  <a:srgbClr val="00B050"/>
                </a:solidFill>
                <a:effectLst>
                  <a:outerShdw blurRad="38100" dist="38100" dir="2700000" algn="tl">
                    <a:srgbClr val="000000"/>
                  </a:outerShdw>
                </a:effectLst>
              </a:rPr>
              <a:t>Imagen virtual</a:t>
            </a:r>
          </a:p>
          <a:p>
            <a:pPr>
              <a:defRPr/>
            </a:pPr>
            <a:r>
              <a:rPr lang="es-ES" altLang="es-AR" dirty="0">
                <a:solidFill>
                  <a:srgbClr val="00B050"/>
                </a:solidFill>
                <a:effectLst>
                  <a:outerShdw blurRad="38100" dist="38100" dir="2700000" algn="tl">
                    <a:srgbClr val="000000"/>
                  </a:outerShdw>
                </a:effectLst>
              </a:rPr>
              <a:t>Simétrica respecto del plano del espejo</a:t>
            </a:r>
          </a:p>
          <a:p>
            <a:pPr>
              <a:defRPr/>
            </a:pPr>
            <a:r>
              <a:rPr lang="es-ES" altLang="es-AR" dirty="0" smtClean="0">
                <a:solidFill>
                  <a:srgbClr val="00B050"/>
                </a:solidFill>
                <a:effectLst>
                  <a:outerShdw blurRad="38100" dist="38100" dir="2700000" algn="tl">
                    <a:srgbClr val="000000"/>
                  </a:outerShdw>
                </a:effectLst>
              </a:rPr>
              <a:t>Igual tamaño que el objeto</a:t>
            </a:r>
            <a:endParaRPr lang="es-ES" altLang="es-AR" dirty="0">
              <a:solidFill>
                <a:srgbClr val="00B050"/>
              </a:solidFill>
              <a:effectLst>
                <a:outerShdw blurRad="38100" dist="38100" dir="2700000" algn="tl">
                  <a:srgbClr val="000000"/>
                </a:outerShdw>
              </a:effectLst>
            </a:endParaRPr>
          </a:p>
        </p:txBody>
      </p:sp>
      <p:sp>
        <p:nvSpPr>
          <p:cNvPr id="2" name="1 CuadroTexto"/>
          <p:cNvSpPr txBox="1"/>
          <p:nvPr/>
        </p:nvSpPr>
        <p:spPr>
          <a:xfrm>
            <a:off x="251520" y="836712"/>
            <a:ext cx="8496944" cy="369332"/>
          </a:xfrm>
          <a:prstGeom prst="rect">
            <a:avLst/>
          </a:prstGeom>
          <a:noFill/>
        </p:spPr>
        <p:txBody>
          <a:bodyPr wrap="square" rtlCol="0">
            <a:spAutoFit/>
          </a:bodyPr>
          <a:lstStyle/>
          <a:p>
            <a:pPr marL="285750" indent="-285750" algn="just" fontAlgn="auto">
              <a:lnSpc>
                <a:spcPct val="90000"/>
              </a:lnSpc>
              <a:spcAft>
                <a:spcPts val="0"/>
              </a:spcAft>
              <a:buFont typeface="Arial" panose="020B0604020202020204" pitchFamily="34" charset="0"/>
              <a:buChar char="•"/>
              <a:defRPr/>
            </a:pPr>
            <a:r>
              <a:rPr lang="es-ES" altLang="es-AR" sz="2000" dirty="0"/>
              <a:t>Se elige un sistema de coordenadas </a:t>
            </a:r>
          </a:p>
        </p:txBody>
      </p:sp>
      <p:sp>
        <p:nvSpPr>
          <p:cNvPr id="15" name="14 CuadroTexto"/>
          <p:cNvSpPr txBox="1"/>
          <p:nvPr/>
        </p:nvSpPr>
        <p:spPr>
          <a:xfrm>
            <a:off x="251520" y="1259468"/>
            <a:ext cx="8496944" cy="369332"/>
          </a:xfrm>
          <a:prstGeom prst="rect">
            <a:avLst/>
          </a:prstGeom>
          <a:noFill/>
        </p:spPr>
        <p:txBody>
          <a:bodyPr wrap="square" rtlCol="0">
            <a:spAutoFit/>
          </a:bodyPr>
          <a:lstStyle/>
          <a:p>
            <a:pPr marL="285750" indent="-285750" algn="just" fontAlgn="auto">
              <a:lnSpc>
                <a:spcPct val="90000"/>
              </a:lnSpc>
              <a:spcAft>
                <a:spcPts val="0"/>
              </a:spcAft>
              <a:buFont typeface="Arial" panose="020B0604020202020204" pitchFamily="34" charset="0"/>
              <a:buChar char="•"/>
              <a:defRPr/>
            </a:pPr>
            <a:r>
              <a:rPr lang="es-ES" altLang="es-AR" sz="2000" dirty="0" smtClean="0"/>
              <a:t>Se considera que el espejo está representado por el eje </a:t>
            </a:r>
            <a:r>
              <a:rPr lang="es-ES" altLang="es-AR" sz="2000" b="1" i="1" dirty="0" smtClean="0"/>
              <a:t>y.</a:t>
            </a:r>
            <a:r>
              <a:rPr lang="es-ES" altLang="es-AR" sz="2000" dirty="0" smtClean="0"/>
              <a:t> </a:t>
            </a:r>
            <a:endParaRPr lang="es-ES" altLang="es-AR" sz="2000" dirty="0"/>
          </a:p>
        </p:txBody>
      </p:sp>
      <p:sp>
        <p:nvSpPr>
          <p:cNvPr id="16" name="15 CuadroTexto"/>
          <p:cNvSpPr txBox="1"/>
          <p:nvPr/>
        </p:nvSpPr>
        <p:spPr>
          <a:xfrm>
            <a:off x="251520" y="1691516"/>
            <a:ext cx="8496944" cy="369332"/>
          </a:xfrm>
          <a:prstGeom prst="rect">
            <a:avLst/>
          </a:prstGeom>
          <a:noFill/>
        </p:spPr>
        <p:txBody>
          <a:bodyPr wrap="square" rtlCol="0">
            <a:spAutoFit/>
          </a:bodyPr>
          <a:lstStyle/>
          <a:p>
            <a:pPr marL="285750" indent="-285750" algn="just" fontAlgn="auto">
              <a:lnSpc>
                <a:spcPct val="90000"/>
              </a:lnSpc>
              <a:spcAft>
                <a:spcPts val="0"/>
              </a:spcAft>
              <a:buFont typeface="Arial" panose="020B0604020202020204" pitchFamily="34" charset="0"/>
              <a:buChar char="•"/>
              <a:defRPr/>
            </a:pPr>
            <a:r>
              <a:rPr lang="es-ES" altLang="es-AR" sz="2000" dirty="0" smtClean="0"/>
              <a:t>Se ubica el objeto teniendo en cuenta su ubicación (</a:t>
            </a:r>
            <a:r>
              <a:rPr lang="es-ES" altLang="es-AR" sz="2000" b="1" i="1" dirty="0" smtClean="0"/>
              <a:t>x</a:t>
            </a:r>
            <a:r>
              <a:rPr lang="es-ES" altLang="es-AR" sz="2000" dirty="0" smtClean="0"/>
              <a:t>) y su altura (</a:t>
            </a:r>
            <a:r>
              <a:rPr lang="es-ES" altLang="es-AR" sz="2000" b="1" i="1" dirty="0" smtClean="0"/>
              <a:t>y</a:t>
            </a:r>
            <a:r>
              <a:rPr lang="es-ES" altLang="es-AR" sz="2000" dirty="0" smtClean="0"/>
              <a:t>). </a:t>
            </a:r>
            <a:endParaRPr lang="es-ES" altLang="es-AR" sz="2000" dirty="0"/>
          </a:p>
        </p:txBody>
      </p:sp>
      <p:sp>
        <p:nvSpPr>
          <p:cNvPr id="17" name="16 CuadroTexto"/>
          <p:cNvSpPr txBox="1"/>
          <p:nvPr/>
        </p:nvSpPr>
        <p:spPr>
          <a:xfrm>
            <a:off x="251520" y="2062589"/>
            <a:ext cx="8496944" cy="646331"/>
          </a:xfrm>
          <a:prstGeom prst="rect">
            <a:avLst/>
          </a:prstGeom>
          <a:noFill/>
        </p:spPr>
        <p:txBody>
          <a:bodyPr wrap="square" rtlCol="0">
            <a:spAutoFit/>
          </a:bodyPr>
          <a:lstStyle/>
          <a:p>
            <a:pPr marL="285750" indent="-285750" algn="just" fontAlgn="auto">
              <a:lnSpc>
                <a:spcPct val="90000"/>
              </a:lnSpc>
              <a:spcAft>
                <a:spcPts val="0"/>
              </a:spcAft>
              <a:buFont typeface="Arial" panose="020B0604020202020204" pitchFamily="34" charset="0"/>
              <a:buChar char="•"/>
              <a:defRPr/>
            </a:pPr>
            <a:r>
              <a:rPr lang="es-ES" altLang="es-AR" sz="2000" dirty="0"/>
              <a:t>Se </a:t>
            </a:r>
            <a:r>
              <a:rPr lang="es-ES" altLang="es-AR" sz="2000" dirty="0" smtClean="0"/>
              <a:t>dibujan por lo menos dos rayos que cumplan con la 2ª ley de reflexión </a:t>
            </a:r>
            <a:endParaRPr lang="es-ES" altLang="es-AR" sz="2000" dirty="0"/>
          </a:p>
        </p:txBody>
      </p:sp>
      <p:cxnSp>
        <p:nvCxnSpPr>
          <p:cNvPr id="4" name="3 Conector recto de flecha"/>
          <p:cNvCxnSpPr>
            <a:stCxn id="36872" idx="0"/>
          </p:cNvCxnSpPr>
          <p:nvPr/>
        </p:nvCxnSpPr>
        <p:spPr>
          <a:xfrm>
            <a:off x="1765300" y="5085928"/>
            <a:ext cx="100647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H="1">
            <a:off x="1033587" y="5085928"/>
            <a:ext cx="173818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251520" y="2660719"/>
            <a:ext cx="8496944" cy="1200329"/>
          </a:xfrm>
          <a:prstGeom prst="rect">
            <a:avLst/>
          </a:prstGeom>
          <a:noFill/>
        </p:spPr>
        <p:txBody>
          <a:bodyPr wrap="square" rtlCol="0">
            <a:spAutoFit/>
          </a:bodyPr>
          <a:lstStyle/>
          <a:p>
            <a:pPr marL="285750" indent="-285750" algn="just" fontAlgn="auto">
              <a:lnSpc>
                <a:spcPct val="90000"/>
              </a:lnSpc>
              <a:spcAft>
                <a:spcPts val="0"/>
              </a:spcAft>
              <a:buFont typeface="Arial" panose="020B0604020202020204" pitchFamily="34" charset="0"/>
              <a:buChar char="•"/>
              <a:defRPr/>
            </a:pPr>
            <a:r>
              <a:rPr lang="es-ES" altLang="es-AR" sz="2000" dirty="0" smtClean="0"/>
              <a:t>Si los rayos reflejados se intersecaran, allí se encontraría la </a:t>
            </a:r>
            <a:r>
              <a:rPr lang="es-ES" altLang="es-AR" sz="2000" u="sng" dirty="0" smtClean="0">
                <a:effectLst>
                  <a:outerShdw blurRad="38100" dist="38100" dir="2700000" algn="tl">
                    <a:srgbClr val="000000">
                      <a:alpha val="43137"/>
                    </a:srgbClr>
                  </a:outerShdw>
                </a:effectLst>
              </a:rPr>
              <a:t>imagen</a:t>
            </a:r>
            <a:r>
              <a:rPr lang="es-ES" altLang="es-AR" sz="2000" dirty="0" smtClean="0"/>
              <a:t> </a:t>
            </a:r>
            <a:r>
              <a:rPr lang="es-ES" altLang="es-AR" sz="2000" u="sng" dirty="0" smtClean="0">
                <a:effectLst>
                  <a:outerShdw blurRad="38100" dist="38100" dir="2700000" algn="tl">
                    <a:srgbClr val="000000">
                      <a:alpha val="43137"/>
                    </a:srgbClr>
                  </a:outerShdw>
                </a:effectLst>
              </a:rPr>
              <a:t>REAL</a:t>
            </a:r>
            <a:r>
              <a:rPr lang="es-ES" altLang="es-AR" sz="2000" dirty="0" smtClean="0"/>
              <a:t> del punto objeto; en nuestro caso, para que se encuentren es necesario prolongar los rayos reflejados. Ese procedimiento implicará obtener una </a:t>
            </a:r>
            <a:r>
              <a:rPr lang="es-ES" altLang="es-AR" sz="2000" u="sng" dirty="0" smtClean="0">
                <a:effectLst>
                  <a:outerShdw blurRad="38100" dist="38100" dir="2700000" algn="tl">
                    <a:srgbClr val="000000">
                      <a:alpha val="43137"/>
                    </a:srgbClr>
                  </a:outerShdw>
                </a:effectLst>
              </a:rPr>
              <a:t>imagen</a:t>
            </a:r>
            <a:r>
              <a:rPr lang="es-ES" altLang="es-AR" sz="2000" dirty="0" smtClean="0"/>
              <a:t> </a:t>
            </a:r>
            <a:r>
              <a:rPr lang="es-ES" altLang="es-AR" sz="2000" u="sng" dirty="0" smtClean="0">
                <a:effectLst>
                  <a:outerShdw blurRad="38100" dist="38100" dir="2700000" algn="tl">
                    <a:srgbClr val="000000">
                      <a:alpha val="43137"/>
                    </a:srgbClr>
                  </a:outerShdw>
                </a:effectLst>
              </a:rPr>
              <a:t>VIRTUAL</a:t>
            </a:r>
            <a:r>
              <a:rPr lang="es-ES" altLang="es-AR" sz="2000" dirty="0" smtClean="0"/>
              <a:t>. </a:t>
            </a:r>
            <a:r>
              <a:rPr lang="es-ES" altLang="es-AR" sz="2000" u="sng" dirty="0" smtClean="0">
                <a:effectLst>
                  <a:outerShdw blurRad="38100" dist="38100" dir="2700000" algn="tl">
                    <a:srgbClr val="000000">
                      <a:alpha val="43137"/>
                    </a:srgbClr>
                  </a:outerShdw>
                </a:effectLst>
              </a:rPr>
              <a:t> </a:t>
            </a:r>
            <a:r>
              <a:rPr lang="es-ES" altLang="es-AR" sz="2000" dirty="0" smtClean="0"/>
              <a:t> </a:t>
            </a:r>
            <a:endParaRPr lang="es-ES" altLang="es-AR" sz="2000" dirty="0"/>
          </a:p>
        </p:txBody>
      </p:sp>
      <p:sp>
        <p:nvSpPr>
          <p:cNvPr id="21" name="20 CuadroTexto"/>
          <p:cNvSpPr txBox="1"/>
          <p:nvPr/>
        </p:nvSpPr>
        <p:spPr>
          <a:xfrm>
            <a:off x="251520" y="3862789"/>
            <a:ext cx="8496944" cy="646331"/>
          </a:xfrm>
          <a:prstGeom prst="rect">
            <a:avLst/>
          </a:prstGeom>
          <a:noFill/>
        </p:spPr>
        <p:txBody>
          <a:bodyPr wrap="square" rtlCol="0">
            <a:spAutoFit/>
          </a:bodyPr>
          <a:lstStyle/>
          <a:p>
            <a:pPr marL="285750" indent="-285750" algn="just" fontAlgn="auto">
              <a:lnSpc>
                <a:spcPct val="90000"/>
              </a:lnSpc>
              <a:spcAft>
                <a:spcPts val="0"/>
              </a:spcAft>
              <a:buFont typeface="Arial" panose="020B0604020202020204" pitchFamily="34" charset="0"/>
              <a:buChar char="•"/>
              <a:defRPr/>
            </a:pPr>
            <a:r>
              <a:rPr lang="es-ES" altLang="es-AR" sz="2000" dirty="0" smtClean="0"/>
              <a:t>Los espejos planos sólo brindan </a:t>
            </a:r>
            <a:r>
              <a:rPr lang="es-ES" altLang="es-AR" sz="2000" u="sng" dirty="0" smtClean="0">
                <a:effectLst>
                  <a:outerShdw blurRad="38100" dist="38100" dir="2700000" algn="tl">
                    <a:srgbClr val="000000">
                      <a:alpha val="43137"/>
                    </a:srgbClr>
                  </a:outerShdw>
                </a:effectLst>
              </a:rPr>
              <a:t>imágenes VIRTUALES</a:t>
            </a:r>
            <a:r>
              <a:rPr lang="es-ES" altLang="es-AR" sz="2000" dirty="0" smtClean="0"/>
              <a:t> de objetos reales.</a:t>
            </a:r>
            <a:endParaRPr lang="es-ES" altLang="es-AR" sz="2000" dirty="0"/>
          </a:p>
        </p:txBody>
      </p:sp>
    </p:spTree>
    <p:extLst>
      <p:ext uri="{BB962C8B-B14F-4D97-AF65-F5344CB8AC3E}">
        <p14:creationId xmlns:p14="http://schemas.microsoft.com/office/powerpoint/2010/main" val="128901545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anim calcmode="lin" valueType="num">
                                      <p:cBhvr>
                                        <p:cTn id="8" dur="1000" fill="hold"/>
                                        <p:tgtEl>
                                          <p:spTgt spid="36866"/>
                                        </p:tgtEl>
                                        <p:attrNameLst>
                                          <p:attrName>ppt_x</p:attrName>
                                        </p:attrNameLst>
                                      </p:cBhvr>
                                      <p:tavLst>
                                        <p:tav tm="0">
                                          <p:val>
                                            <p:strVal val="#ppt_x"/>
                                          </p:val>
                                        </p:tav>
                                        <p:tav tm="100000">
                                          <p:val>
                                            <p:strVal val="#ppt_x"/>
                                          </p:val>
                                        </p:tav>
                                      </p:tavLst>
                                    </p:anim>
                                    <p:anim calcmode="lin" valueType="num">
                                      <p:cBhvr>
                                        <p:cTn id="9" dur="1000" fill="hold"/>
                                        <p:tgtEl>
                                          <p:spTgt spid="368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6869"/>
                                        </p:tgtEl>
                                        <p:attrNameLst>
                                          <p:attrName>style.visibility</p:attrName>
                                        </p:attrNameLst>
                                      </p:cBhvr>
                                      <p:to>
                                        <p:strVal val="visible"/>
                                      </p:to>
                                    </p:set>
                                    <p:animEffect transition="in" filter="wipe(down)">
                                      <p:cBhvr>
                                        <p:cTn id="19" dur="500"/>
                                        <p:tgtEl>
                                          <p:spTgt spid="3686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6868"/>
                                        </p:tgtEl>
                                        <p:attrNameLst>
                                          <p:attrName>style.visibility</p:attrName>
                                        </p:attrNameLst>
                                      </p:cBhvr>
                                      <p:to>
                                        <p:strVal val="visible"/>
                                      </p:to>
                                    </p:set>
                                    <p:animEffect transition="in" filter="barn(inVertical)">
                                      <p:cBhvr>
                                        <p:cTn id="24" dur="500"/>
                                        <p:tgtEl>
                                          <p:spTgt spid="3686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iterate type="lt">
                                    <p:tmPct val="10000"/>
                                  </p:iterate>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
                                  </p:iterate>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6870"/>
                                        </p:tgtEl>
                                        <p:attrNameLst>
                                          <p:attrName>style.visibility</p:attrName>
                                        </p:attrNameLst>
                                      </p:cBhvr>
                                      <p:to>
                                        <p:strVal val="visible"/>
                                      </p:to>
                                    </p:set>
                                    <p:animEffect transition="in" filter="wipe(down)">
                                      <p:cBhvr>
                                        <p:cTn id="39" dur="500"/>
                                        <p:tgtEl>
                                          <p:spTgt spid="3687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lt">
                                    <p:tmPct val="10000"/>
                                  </p:iterate>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down)">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6872"/>
                                        </p:tgtEl>
                                        <p:attrNameLst>
                                          <p:attrName>style.visibility</p:attrName>
                                        </p:attrNameLst>
                                      </p:cBhvr>
                                      <p:to>
                                        <p:strVal val="visible"/>
                                      </p:to>
                                    </p:set>
                                    <p:animEffect transition="in" filter="wipe(left)">
                                      <p:cBhvr>
                                        <p:cTn id="59" dur="500"/>
                                        <p:tgtEl>
                                          <p:spTgt spid="3687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36873"/>
                                        </p:tgtEl>
                                        <p:attrNameLst>
                                          <p:attrName>style.visibility</p:attrName>
                                        </p:attrNameLst>
                                      </p:cBhvr>
                                      <p:to>
                                        <p:strVal val="visible"/>
                                      </p:to>
                                    </p:set>
                                    <p:animEffect transition="in" filter="wipe(right)">
                                      <p:cBhvr>
                                        <p:cTn id="64" dur="500"/>
                                        <p:tgtEl>
                                          <p:spTgt spid="3687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iterate type="lt">
                                    <p:tmPct val="10000"/>
                                  </p:iterate>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6876"/>
                                        </p:tgtEl>
                                        <p:attrNameLst>
                                          <p:attrName>style.visibility</p:attrName>
                                        </p:attrNameLst>
                                      </p:cBhvr>
                                      <p:to>
                                        <p:strVal val="visible"/>
                                      </p:to>
                                    </p:set>
                                    <p:animEffect transition="in" filter="wipe(left)">
                                      <p:cBhvr>
                                        <p:cTn id="74" dur="500"/>
                                        <p:tgtEl>
                                          <p:spTgt spid="3687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6874"/>
                                        </p:tgtEl>
                                        <p:attrNameLst>
                                          <p:attrName>style.visibility</p:attrName>
                                        </p:attrNameLst>
                                      </p:cBhvr>
                                      <p:to>
                                        <p:strVal val="visible"/>
                                      </p:to>
                                    </p:set>
                                    <p:animEffect transition="in" filter="wipe(left)">
                                      <p:cBhvr>
                                        <p:cTn id="79" dur="500"/>
                                        <p:tgtEl>
                                          <p:spTgt spid="3687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36871"/>
                                        </p:tgtEl>
                                        <p:attrNameLst>
                                          <p:attrName>style.visibility</p:attrName>
                                        </p:attrNameLst>
                                      </p:cBhvr>
                                      <p:to>
                                        <p:strVal val="visible"/>
                                      </p:to>
                                    </p:set>
                                    <p:animEffect transition="in" filter="wipe(down)">
                                      <p:cBhvr>
                                        <p:cTn id="84" dur="500"/>
                                        <p:tgtEl>
                                          <p:spTgt spid="36871"/>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iterate type="lt">
                                    <p:tmPct val="10000"/>
                                  </p:iterate>
                                  <p:childTnLst>
                                    <p:set>
                                      <p:cBhvr>
                                        <p:cTn id="88" dur="1" fill="hold">
                                          <p:stCondLst>
                                            <p:cond delay="0"/>
                                          </p:stCondLst>
                                        </p:cTn>
                                        <p:tgtEl>
                                          <p:spTgt spid="21"/>
                                        </p:tgtEl>
                                        <p:attrNameLst>
                                          <p:attrName>style.visibility</p:attrName>
                                        </p:attrNameLst>
                                      </p:cBhvr>
                                      <p:to>
                                        <p:strVal val="visible"/>
                                      </p:to>
                                    </p:set>
                                    <p:animEffect transition="in" filter="wipe(left)">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iterate type="lt">
                                    <p:tmPct val="10000"/>
                                  </p:iterate>
                                  <p:childTnLst>
                                    <p:set>
                                      <p:cBhvr>
                                        <p:cTn id="93" dur="1" fill="hold">
                                          <p:stCondLst>
                                            <p:cond delay="0"/>
                                          </p:stCondLst>
                                        </p:cTn>
                                        <p:tgtEl>
                                          <p:spTgt spid="18447"/>
                                        </p:tgtEl>
                                        <p:attrNameLst>
                                          <p:attrName>style.visibility</p:attrName>
                                        </p:attrNameLst>
                                      </p:cBhvr>
                                      <p:to>
                                        <p:strVal val="visible"/>
                                      </p:to>
                                    </p:set>
                                    <p:animEffect transition="in" filter="wipe(left)">
                                      <p:cBhvr>
                                        <p:cTn id="94"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8" grpId="0" animBg="1"/>
      <p:bldP spid="36869" grpId="0" animBg="1"/>
      <p:bldP spid="36870" grpId="0" animBg="1"/>
      <p:bldP spid="36871" grpId="0" animBg="1"/>
      <p:bldP spid="36872" grpId="0" animBg="1"/>
      <p:bldP spid="36873" grpId="0" animBg="1"/>
      <p:bldP spid="36874" grpId="0" animBg="1"/>
      <p:bldP spid="36876" grpId="0" animBg="1"/>
      <p:bldP spid="18447" grpId="0" animBg="1"/>
      <p:bldP spid="2" grpId="0"/>
      <p:bldP spid="15" grpId="0"/>
      <p:bldP spid="16" grpId="0"/>
      <p:bldP spid="17" grpId="0"/>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132" y="2790567"/>
            <a:ext cx="451652" cy="1934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ree"/>
          <p:cNvSpPr>
            <a:spLocks noEditPoints="1" noChangeArrowheads="1"/>
          </p:cNvSpPr>
          <p:nvPr/>
        </p:nvSpPr>
        <p:spPr bwMode="auto">
          <a:xfrm>
            <a:off x="539552" y="1691516"/>
            <a:ext cx="560449" cy="2880320"/>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dirty="0"/>
          </a:p>
        </p:txBody>
      </p:sp>
      <p:sp>
        <p:nvSpPr>
          <p:cNvPr id="5" name="4 Rectángulo"/>
          <p:cNvSpPr/>
          <p:nvPr/>
        </p:nvSpPr>
        <p:spPr>
          <a:xfrm>
            <a:off x="4067944" y="2408771"/>
            <a:ext cx="144016" cy="1226961"/>
          </a:xfrm>
          <a:prstGeom prst="rect">
            <a:avLst/>
          </a:prstGeom>
          <a:gradFill flip="none" rotWithShape="1">
            <a:gsLst>
              <a:gs pos="0">
                <a:srgbClr val="DDEBCF"/>
              </a:gs>
              <a:gs pos="50000">
                <a:srgbClr val="9CB86E"/>
              </a:gs>
              <a:gs pos="100000">
                <a:srgbClr val="156B13"/>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cxnSp>
        <p:nvCxnSpPr>
          <p:cNvPr id="7" name="6 Conector recto de flecha"/>
          <p:cNvCxnSpPr>
            <a:stCxn id="4" idx="0"/>
            <a:endCxn id="5" idx="0"/>
          </p:cNvCxnSpPr>
          <p:nvPr/>
        </p:nvCxnSpPr>
        <p:spPr>
          <a:xfrm>
            <a:off x="819777" y="1691516"/>
            <a:ext cx="3320175" cy="717255"/>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a:stCxn id="5" idx="0"/>
          </p:cNvCxnSpPr>
          <p:nvPr/>
        </p:nvCxnSpPr>
        <p:spPr>
          <a:xfrm flipH="1">
            <a:off x="2443860" y="2408771"/>
            <a:ext cx="1696092" cy="506881"/>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5" idx="2"/>
          </p:cNvCxnSpPr>
          <p:nvPr/>
        </p:nvCxnSpPr>
        <p:spPr>
          <a:xfrm flipH="1" flipV="1">
            <a:off x="2407856" y="2915653"/>
            <a:ext cx="1732096" cy="720079"/>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a:endCxn id="5" idx="2"/>
          </p:cNvCxnSpPr>
          <p:nvPr/>
        </p:nvCxnSpPr>
        <p:spPr>
          <a:xfrm flipV="1">
            <a:off x="828226" y="3635732"/>
            <a:ext cx="3311726" cy="936104"/>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Tree"/>
          <p:cNvSpPr>
            <a:spLocks noEditPoints="1" noChangeArrowheads="1"/>
          </p:cNvSpPr>
          <p:nvPr/>
        </p:nvSpPr>
        <p:spPr bwMode="auto">
          <a:xfrm>
            <a:off x="6508408" y="1691516"/>
            <a:ext cx="560449" cy="2880320"/>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alpha val="35000"/>
            </a:srgb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s-AR" dirty="0"/>
          </a:p>
        </p:txBody>
      </p:sp>
      <p:cxnSp>
        <p:nvCxnSpPr>
          <p:cNvPr id="15" name="14 Conector recto"/>
          <p:cNvCxnSpPr>
            <a:stCxn id="5" idx="0"/>
          </p:cNvCxnSpPr>
          <p:nvPr/>
        </p:nvCxnSpPr>
        <p:spPr>
          <a:xfrm flipV="1">
            <a:off x="4139952" y="1691516"/>
            <a:ext cx="2720688" cy="71725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18 Conector recto"/>
          <p:cNvCxnSpPr>
            <a:stCxn id="5" idx="2"/>
          </p:cNvCxnSpPr>
          <p:nvPr/>
        </p:nvCxnSpPr>
        <p:spPr>
          <a:xfrm>
            <a:off x="4139952" y="3635732"/>
            <a:ext cx="2648680" cy="9361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650500" y="1259468"/>
            <a:ext cx="338554" cy="369332"/>
          </a:xfrm>
          <a:prstGeom prst="rect">
            <a:avLst/>
          </a:prstGeom>
          <a:noFill/>
        </p:spPr>
        <p:txBody>
          <a:bodyPr wrap="none" rtlCol="0">
            <a:spAutoFit/>
          </a:bodyPr>
          <a:lstStyle/>
          <a:p>
            <a:r>
              <a:rPr lang="es-AR" dirty="0" smtClean="0"/>
              <a:t>A</a:t>
            </a:r>
            <a:endParaRPr lang="es-AR" dirty="0"/>
          </a:p>
        </p:txBody>
      </p:sp>
      <p:sp>
        <p:nvSpPr>
          <p:cNvPr id="27" name="26 CuadroTexto"/>
          <p:cNvSpPr txBox="1"/>
          <p:nvPr/>
        </p:nvSpPr>
        <p:spPr>
          <a:xfrm>
            <a:off x="3898667" y="3811106"/>
            <a:ext cx="415498" cy="369332"/>
          </a:xfrm>
          <a:prstGeom prst="rect">
            <a:avLst/>
          </a:prstGeom>
          <a:noFill/>
        </p:spPr>
        <p:txBody>
          <a:bodyPr wrap="none" rtlCol="0">
            <a:spAutoFit/>
          </a:bodyPr>
          <a:lstStyle/>
          <a:p>
            <a:r>
              <a:rPr lang="es-AR" dirty="0" smtClean="0"/>
              <a:t>E´</a:t>
            </a:r>
            <a:endParaRPr lang="es-AR" dirty="0"/>
          </a:p>
        </p:txBody>
      </p:sp>
      <p:sp>
        <p:nvSpPr>
          <p:cNvPr id="29" name="28 CuadroTexto"/>
          <p:cNvSpPr txBox="1"/>
          <p:nvPr/>
        </p:nvSpPr>
        <p:spPr>
          <a:xfrm>
            <a:off x="3826659" y="1925941"/>
            <a:ext cx="338554" cy="369332"/>
          </a:xfrm>
          <a:prstGeom prst="rect">
            <a:avLst/>
          </a:prstGeom>
          <a:noFill/>
        </p:spPr>
        <p:txBody>
          <a:bodyPr wrap="none" rtlCol="0">
            <a:spAutoFit/>
          </a:bodyPr>
          <a:lstStyle/>
          <a:p>
            <a:r>
              <a:rPr lang="es-AR" dirty="0"/>
              <a:t>E</a:t>
            </a:r>
          </a:p>
        </p:txBody>
      </p:sp>
      <p:sp>
        <p:nvSpPr>
          <p:cNvPr id="30" name="29 CuadroTexto"/>
          <p:cNvSpPr txBox="1"/>
          <p:nvPr/>
        </p:nvSpPr>
        <p:spPr>
          <a:xfrm>
            <a:off x="2276406" y="2411596"/>
            <a:ext cx="351378" cy="369332"/>
          </a:xfrm>
          <a:prstGeom prst="rect">
            <a:avLst/>
          </a:prstGeom>
          <a:noFill/>
        </p:spPr>
        <p:txBody>
          <a:bodyPr wrap="none" rtlCol="0">
            <a:spAutoFit/>
          </a:bodyPr>
          <a:lstStyle/>
          <a:p>
            <a:r>
              <a:rPr lang="es-AR" dirty="0" smtClean="0"/>
              <a:t>R</a:t>
            </a:r>
            <a:endParaRPr lang="es-AR" dirty="0"/>
          </a:p>
        </p:txBody>
      </p:sp>
      <p:sp>
        <p:nvSpPr>
          <p:cNvPr id="31" name="30 CuadroTexto"/>
          <p:cNvSpPr txBox="1"/>
          <p:nvPr/>
        </p:nvSpPr>
        <p:spPr>
          <a:xfrm>
            <a:off x="6661366" y="4715852"/>
            <a:ext cx="415498" cy="369332"/>
          </a:xfrm>
          <a:prstGeom prst="rect">
            <a:avLst/>
          </a:prstGeom>
          <a:noFill/>
        </p:spPr>
        <p:txBody>
          <a:bodyPr wrap="none" rtlCol="0">
            <a:spAutoFit/>
          </a:bodyPr>
          <a:lstStyle/>
          <a:p>
            <a:r>
              <a:rPr lang="es-AR" dirty="0" smtClean="0"/>
              <a:t>B´</a:t>
            </a:r>
            <a:endParaRPr lang="es-AR" dirty="0"/>
          </a:p>
        </p:txBody>
      </p:sp>
      <p:sp>
        <p:nvSpPr>
          <p:cNvPr id="32" name="31 CuadroTexto"/>
          <p:cNvSpPr txBox="1"/>
          <p:nvPr/>
        </p:nvSpPr>
        <p:spPr>
          <a:xfrm>
            <a:off x="6619355" y="1259468"/>
            <a:ext cx="415498" cy="369332"/>
          </a:xfrm>
          <a:prstGeom prst="rect">
            <a:avLst/>
          </a:prstGeom>
          <a:noFill/>
        </p:spPr>
        <p:txBody>
          <a:bodyPr wrap="none" rtlCol="0">
            <a:spAutoFit/>
          </a:bodyPr>
          <a:lstStyle/>
          <a:p>
            <a:r>
              <a:rPr lang="es-AR" dirty="0" smtClean="0"/>
              <a:t>A´</a:t>
            </a:r>
            <a:endParaRPr lang="es-AR" dirty="0"/>
          </a:p>
        </p:txBody>
      </p:sp>
      <p:sp>
        <p:nvSpPr>
          <p:cNvPr id="33" name="32 CuadroTexto"/>
          <p:cNvSpPr txBox="1"/>
          <p:nvPr/>
        </p:nvSpPr>
        <p:spPr>
          <a:xfrm>
            <a:off x="611560" y="4643844"/>
            <a:ext cx="338554" cy="369332"/>
          </a:xfrm>
          <a:prstGeom prst="rect">
            <a:avLst/>
          </a:prstGeom>
          <a:noFill/>
        </p:spPr>
        <p:txBody>
          <a:bodyPr wrap="none" rtlCol="0">
            <a:spAutoFit/>
          </a:bodyPr>
          <a:lstStyle/>
          <a:p>
            <a:r>
              <a:rPr lang="es-AR" dirty="0"/>
              <a:t>B</a:t>
            </a:r>
          </a:p>
        </p:txBody>
      </p:sp>
      <mc:AlternateContent xmlns:mc="http://schemas.openxmlformats.org/markup-compatibility/2006" xmlns:a14="http://schemas.microsoft.com/office/drawing/2010/main">
        <mc:Choice Requires="a14">
          <p:sp>
            <p:nvSpPr>
              <p:cNvPr id="34" name="33 CuadroTexto"/>
              <p:cNvSpPr txBox="1"/>
              <p:nvPr/>
            </p:nvSpPr>
            <p:spPr>
              <a:xfrm>
                <a:off x="3296838" y="4939998"/>
                <a:ext cx="1751825" cy="863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s-AR" sz="2400" b="0" i="1" smtClean="0">
                              <a:latin typeface="Cambria Math" panose="02040503050406030204" pitchFamily="18" charset="0"/>
                            </a:rPr>
                          </m:ctrlPr>
                        </m:fPr>
                        <m:num>
                          <m:acc>
                            <m:accPr>
                              <m:chr m:val="̅"/>
                              <m:ctrlPr>
                                <a:rPr lang="es-AR" sz="2400" b="0" i="1" smtClean="0">
                                  <a:latin typeface="Cambria Math" panose="02040503050406030204" pitchFamily="18" charset="0"/>
                                </a:rPr>
                              </m:ctrlPr>
                            </m:accPr>
                            <m:e>
                              <m:r>
                                <a:rPr lang="es-AR" sz="2400" b="0" i="1" smtClean="0">
                                  <a:latin typeface="Cambria Math"/>
                                </a:rPr>
                                <m:t>𝐸𝐸</m:t>
                              </m:r>
                              <m:r>
                                <a:rPr lang="es-AR" sz="2400" b="0" i="1" smtClean="0">
                                  <a:latin typeface="Cambria Math"/>
                                </a:rPr>
                                <m:t>´</m:t>
                              </m:r>
                            </m:e>
                          </m:acc>
                        </m:num>
                        <m:den>
                          <m:acc>
                            <m:accPr>
                              <m:chr m:val="̅"/>
                              <m:ctrlPr>
                                <a:rPr lang="es-AR" sz="2400" b="0" i="1" smtClean="0">
                                  <a:latin typeface="Cambria Math" panose="02040503050406030204" pitchFamily="18" charset="0"/>
                                </a:rPr>
                              </m:ctrlPr>
                            </m:accPr>
                            <m:e>
                              <m:r>
                                <a:rPr lang="es-AR" sz="2400" b="0" i="1" smtClean="0">
                                  <a:latin typeface="Cambria Math"/>
                                </a:rPr>
                                <m:t>𝐴</m:t>
                              </m:r>
                              <m:r>
                                <a:rPr lang="es-AR" sz="2400" b="0" i="1" smtClean="0">
                                  <a:latin typeface="Cambria Math"/>
                                </a:rPr>
                                <m:t>´</m:t>
                              </m:r>
                              <m:r>
                                <a:rPr lang="es-AR" sz="2400" b="0" i="1" smtClean="0">
                                  <a:latin typeface="Cambria Math"/>
                                </a:rPr>
                                <m:t>𝐵</m:t>
                              </m:r>
                              <m:r>
                                <a:rPr lang="es-AR" sz="2400" b="0" i="1" smtClean="0">
                                  <a:latin typeface="Cambria Math"/>
                                </a:rPr>
                                <m:t>´</m:t>
                              </m:r>
                            </m:e>
                          </m:acc>
                        </m:den>
                      </m:f>
                      <m:r>
                        <a:rPr lang="es-AR" sz="2400" b="0" i="1" smtClean="0">
                          <a:latin typeface="Cambria Math"/>
                        </a:rPr>
                        <m:t>=</m:t>
                      </m:r>
                      <m:f>
                        <m:fPr>
                          <m:ctrlPr>
                            <a:rPr lang="es-AR" sz="2400" b="0" i="1" smtClean="0">
                              <a:latin typeface="Cambria Math" panose="02040503050406030204" pitchFamily="18" charset="0"/>
                            </a:rPr>
                          </m:ctrlPr>
                        </m:fPr>
                        <m:num>
                          <m:acc>
                            <m:accPr>
                              <m:chr m:val="̅"/>
                              <m:ctrlPr>
                                <a:rPr lang="es-AR" sz="2400" b="0" i="1" smtClean="0">
                                  <a:latin typeface="Cambria Math" panose="02040503050406030204" pitchFamily="18" charset="0"/>
                                </a:rPr>
                              </m:ctrlPr>
                            </m:accPr>
                            <m:e>
                              <m:r>
                                <a:rPr lang="es-AR" sz="2400" b="0" i="1" smtClean="0">
                                  <a:latin typeface="Cambria Math"/>
                                </a:rPr>
                                <m:t>𝑅𝐻</m:t>
                              </m:r>
                            </m:e>
                          </m:acc>
                        </m:num>
                        <m:den>
                          <m:acc>
                            <m:accPr>
                              <m:chr m:val="̅"/>
                              <m:ctrlPr>
                                <a:rPr lang="es-AR" sz="2400" b="0" i="1" smtClean="0">
                                  <a:latin typeface="Cambria Math" panose="02040503050406030204" pitchFamily="18" charset="0"/>
                                </a:rPr>
                              </m:ctrlPr>
                            </m:accPr>
                            <m:e>
                              <m:r>
                                <a:rPr lang="es-AR" sz="2400" b="0" i="1" smtClean="0">
                                  <a:latin typeface="Cambria Math"/>
                                </a:rPr>
                                <m:t>𝑅𝐻</m:t>
                              </m:r>
                              <m:r>
                                <a:rPr lang="es-AR" sz="2400" b="0" i="1" smtClean="0">
                                  <a:latin typeface="Cambria Math"/>
                                </a:rPr>
                                <m:t>´</m:t>
                              </m:r>
                            </m:e>
                          </m:acc>
                        </m:den>
                      </m:f>
                    </m:oMath>
                  </m:oMathPara>
                </a14:m>
                <a:endParaRPr lang="es-AR" sz="2400" dirty="0"/>
              </a:p>
            </p:txBody>
          </p:sp>
        </mc:Choice>
        <mc:Fallback xmlns="">
          <p:sp>
            <p:nvSpPr>
              <p:cNvPr id="34" name="33 CuadroTexto"/>
              <p:cNvSpPr txBox="1">
                <a:spLocks noRot="1" noChangeAspect="1" noMove="1" noResize="1" noEditPoints="1" noAdjustHandles="1" noChangeArrowheads="1" noChangeShapeType="1" noTextEdit="1"/>
              </p:cNvSpPr>
              <p:nvPr/>
            </p:nvSpPr>
            <p:spPr>
              <a:xfrm>
                <a:off x="3296838" y="4939998"/>
                <a:ext cx="1751825" cy="863185"/>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5" name="34 CuadroTexto"/>
              <p:cNvSpPr txBox="1"/>
              <p:nvPr/>
            </p:nvSpPr>
            <p:spPr>
              <a:xfrm>
                <a:off x="1285205" y="5784892"/>
                <a:ext cx="1881669" cy="792140"/>
              </a:xfrm>
              <a:prstGeom prst="rect">
                <a:avLst/>
              </a:prstGeom>
              <a:noFill/>
            </p:spPr>
            <p:txBody>
              <a:bodyPr wrap="none" rtlCol="0">
                <a:spAutoFit/>
              </a:bodyPr>
              <a:lstStyle/>
              <a:p>
                <a14:m>
                  <m:oMath xmlns:m="http://schemas.openxmlformats.org/officeDocument/2006/math">
                    <m:f>
                      <m:fPr>
                        <m:ctrlPr>
                          <a:rPr lang="es-AR" sz="3200" b="0" i="1" smtClean="0">
                            <a:latin typeface="Cambria Math" panose="02040503050406030204" pitchFamily="18" charset="0"/>
                          </a:rPr>
                        </m:ctrlPr>
                      </m:fPr>
                      <m:num>
                        <m:r>
                          <a:rPr lang="es-AR" sz="3200" b="0" i="1" smtClean="0">
                            <a:latin typeface="Cambria Math"/>
                          </a:rPr>
                          <m:t>𝑋</m:t>
                        </m:r>
                      </m:num>
                      <m:den>
                        <m:r>
                          <a:rPr lang="es-AR" sz="3200" b="0" i="1" smtClean="0">
                            <a:latin typeface="Cambria Math"/>
                          </a:rPr>
                          <m:t>3 </m:t>
                        </m:r>
                        <m:r>
                          <a:rPr lang="es-AR" sz="3200" b="0" i="1" smtClean="0">
                            <a:latin typeface="Cambria Math"/>
                          </a:rPr>
                          <m:t>𝑚</m:t>
                        </m:r>
                      </m:den>
                    </m:f>
                    <m:r>
                      <a:rPr lang="es-AR" sz="3200" b="0" i="1" smtClean="0">
                        <a:latin typeface="Cambria Math"/>
                      </a:rPr>
                      <m:t>=</m:t>
                    </m:r>
                    <m:f>
                      <m:fPr>
                        <m:ctrlPr>
                          <a:rPr lang="es-AR" sz="3200" b="0" i="1" smtClean="0">
                            <a:latin typeface="Cambria Math" panose="02040503050406030204" pitchFamily="18" charset="0"/>
                          </a:rPr>
                        </m:ctrlPr>
                      </m:fPr>
                      <m:num>
                        <m:r>
                          <a:rPr lang="es-AR" sz="3200" b="0" i="1" smtClean="0">
                            <a:latin typeface="Cambria Math"/>
                          </a:rPr>
                          <m:t>2 </m:t>
                        </m:r>
                        <m:r>
                          <a:rPr lang="es-AR" sz="3200" b="0" i="1" smtClean="0">
                            <a:latin typeface="Cambria Math"/>
                          </a:rPr>
                          <m:t>𝑚</m:t>
                        </m:r>
                      </m:num>
                      <m:den>
                        <m:r>
                          <a:rPr lang="es-AR" sz="3200" b="0" i="1" smtClean="0">
                            <a:latin typeface="Cambria Math"/>
                          </a:rPr>
                          <m:t>5 </m:t>
                        </m:r>
                        <m:r>
                          <a:rPr lang="es-AR" sz="3200" b="0" i="1" smtClean="0">
                            <a:latin typeface="Cambria Math"/>
                          </a:rPr>
                          <m:t>𝑚</m:t>
                        </m:r>
                      </m:den>
                    </m:f>
                  </m:oMath>
                </a14:m>
                <a:r>
                  <a:rPr lang="es-AR" sz="3200" dirty="0" smtClean="0"/>
                  <a:t> </a:t>
                </a:r>
                <a:endParaRPr lang="es-AR" sz="3200" dirty="0"/>
              </a:p>
            </p:txBody>
          </p:sp>
        </mc:Choice>
        <mc:Fallback xmlns="">
          <p:sp>
            <p:nvSpPr>
              <p:cNvPr id="35" name="34 CuadroTexto"/>
              <p:cNvSpPr txBox="1">
                <a:spLocks noRot="1" noChangeAspect="1" noMove="1" noResize="1" noEditPoints="1" noAdjustHandles="1" noChangeArrowheads="1" noChangeShapeType="1" noTextEdit="1"/>
              </p:cNvSpPr>
              <p:nvPr/>
            </p:nvSpPr>
            <p:spPr>
              <a:xfrm>
                <a:off x="1285205" y="5784892"/>
                <a:ext cx="1881669" cy="792140"/>
              </a:xfrm>
              <a:prstGeom prst="rect">
                <a:avLst/>
              </a:prstGeom>
              <a:blipFill rotWithShape="1">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36" name="35 CuadroTexto"/>
              <p:cNvSpPr txBox="1"/>
              <p:nvPr/>
            </p:nvSpPr>
            <p:spPr>
              <a:xfrm>
                <a:off x="5918598" y="5945160"/>
                <a:ext cx="1875706" cy="471604"/>
              </a:xfrm>
              <a:prstGeom prst="rect">
                <a:avLst/>
              </a:prstGeom>
              <a:solidFill>
                <a:schemeClr val="bg2">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AR" sz="2400" i="1" smtClean="0">
                              <a:effectLst>
                                <a:outerShdw blurRad="38100" dist="38100" dir="2700000" algn="tl">
                                  <a:srgbClr val="000000">
                                    <a:alpha val="43137"/>
                                  </a:srgbClr>
                                </a:outerShdw>
                              </a:effectLst>
                              <a:latin typeface="Cambria Math" panose="02040503050406030204" pitchFamily="18" charset="0"/>
                            </a:rPr>
                          </m:ctrlPr>
                        </m:accPr>
                        <m:e>
                          <m:r>
                            <a:rPr lang="es-AR" sz="2400" b="0" i="1" smtClean="0">
                              <a:effectLst>
                                <a:outerShdw blurRad="38100" dist="38100" dir="2700000" algn="tl">
                                  <a:srgbClr val="000000">
                                    <a:alpha val="43137"/>
                                  </a:srgbClr>
                                </a:outerShdw>
                              </a:effectLst>
                              <a:latin typeface="Cambria Math"/>
                            </a:rPr>
                            <m:t>𝐸𝐸</m:t>
                          </m:r>
                          <m:r>
                            <a:rPr lang="es-AR" sz="2400" b="0" i="1" smtClean="0">
                              <a:effectLst>
                                <a:outerShdw blurRad="38100" dist="38100" dir="2700000" algn="tl">
                                  <a:srgbClr val="000000">
                                    <a:alpha val="43137"/>
                                  </a:srgbClr>
                                </a:outerShdw>
                              </a:effectLst>
                              <a:latin typeface="Cambria Math"/>
                            </a:rPr>
                            <m:t>´</m:t>
                          </m:r>
                        </m:e>
                      </m:acc>
                      <m:r>
                        <a:rPr lang="es-AR" sz="2400" b="0" i="1" smtClean="0">
                          <a:effectLst>
                            <a:outerShdw blurRad="38100" dist="38100" dir="2700000" algn="tl">
                              <a:srgbClr val="000000">
                                <a:alpha val="43137"/>
                              </a:srgbClr>
                            </a:outerShdw>
                          </a:effectLst>
                          <a:latin typeface="Cambria Math"/>
                        </a:rPr>
                        <m:t>=1,2 </m:t>
                      </m:r>
                      <m:r>
                        <a:rPr lang="es-AR" sz="2400" b="0" i="1" smtClean="0">
                          <a:effectLst>
                            <a:outerShdw blurRad="38100" dist="38100" dir="2700000" algn="tl">
                              <a:srgbClr val="000000">
                                <a:alpha val="43137"/>
                              </a:srgbClr>
                            </a:outerShdw>
                          </a:effectLst>
                          <a:latin typeface="Cambria Math"/>
                        </a:rPr>
                        <m:t>𝑚</m:t>
                      </m:r>
                    </m:oMath>
                  </m:oMathPara>
                </a14:m>
                <a:endParaRPr lang="es-AR" sz="2400" dirty="0">
                  <a:effectLst>
                    <a:outerShdw blurRad="38100" dist="38100" dir="2700000" algn="tl">
                      <a:srgbClr val="000000">
                        <a:alpha val="43137"/>
                      </a:srgbClr>
                    </a:outerShdw>
                  </a:effectLst>
                </a:endParaRPr>
              </a:p>
            </p:txBody>
          </p:sp>
        </mc:Choice>
        <mc:Fallback xmlns="">
          <p:sp>
            <p:nvSpPr>
              <p:cNvPr id="36" name="35 CuadroTexto"/>
              <p:cNvSpPr txBox="1">
                <a:spLocks noRot="1" noChangeAspect="1" noMove="1" noResize="1" noEditPoints="1" noAdjustHandles="1" noChangeArrowheads="1" noChangeShapeType="1" noTextEdit="1"/>
              </p:cNvSpPr>
              <p:nvPr/>
            </p:nvSpPr>
            <p:spPr>
              <a:xfrm>
                <a:off x="5918598" y="5945160"/>
                <a:ext cx="1875706" cy="471604"/>
              </a:xfrm>
              <a:prstGeom prst="rect">
                <a:avLst/>
              </a:prstGeom>
              <a:blipFill rotWithShape="1">
                <a:blip r:embed="rId5"/>
                <a:stretch>
                  <a:fillRect b="-3846"/>
                </a:stretch>
              </a:blipFill>
            </p:spPr>
            <p:txBody>
              <a:bodyPr/>
              <a:lstStyle/>
              <a:p>
                <a:r>
                  <a:rPr lang="es-AR">
                    <a:noFill/>
                  </a:rPr>
                  <a:t> </a:t>
                </a:r>
              </a:p>
            </p:txBody>
          </p:sp>
        </mc:Fallback>
      </mc:AlternateContent>
      <p:grpSp>
        <p:nvGrpSpPr>
          <p:cNvPr id="37" name="36 Grupo"/>
          <p:cNvGrpSpPr/>
          <p:nvPr/>
        </p:nvGrpSpPr>
        <p:grpSpPr>
          <a:xfrm>
            <a:off x="468186" y="5067218"/>
            <a:ext cx="1927131" cy="548570"/>
            <a:chOff x="4932040" y="3903350"/>
            <a:chExt cx="1927131" cy="548570"/>
          </a:xfrm>
        </p:grpSpPr>
        <mc:AlternateContent xmlns:mc="http://schemas.openxmlformats.org/markup-compatibility/2006" xmlns:a14="http://schemas.microsoft.com/office/drawing/2010/main">
          <mc:Choice Requires="a14">
            <p:sp>
              <p:nvSpPr>
                <p:cNvPr id="38" name="37 CuadroTexto"/>
                <p:cNvSpPr txBox="1"/>
                <p:nvPr/>
              </p:nvSpPr>
              <p:spPr>
                <a:xfrm>
                  <a:off x="4932040" y="3990255"/>
                  <a:ext cx="19271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2400" b="0" i="1" smtClean="0">
                            <a:latin typeface="Cambria Math"/>
                            <a:ea typeface="Cambria Math"/>
                          </a:rPr>
                          <m:t>𝑅𝐸𝐸</m:t>
                        </m:r>
                        <m:r>
                          <a:rPr lang="es-AR" sz="2400" b="0" i="1" smtClean="0">
                            <a:latin typeface="Cambria Math"/>
                            <a:ea typeface="Cambria Math"/>
                          </a:rPr>
                          <m:t>´~</m:t>
                        </m:r>
                        <m:r>
                          <a:rPr lang="es-AR" sz="2400" b="0" i="1" smtClean="0">
                            <a:latin typeface="Cambria Math"/>
                            <a:ea typeface="Cambria Math"/>
                          </a:rPr>
                          <m:t>𝑅𝐴</m:t>
                        </m:r>
                        <m:r>
                          <a:rPr lang="es-AR" sz="2400" b="0" i="1" smtClean="0">
                            <a:latin typeface="Cambria Math"/>
                            <a:ea typeface="Cambria Math"/>
                          </a:rPr>
                          <m:t>´</m:t>
                        </m:r>
                        <m:r>
                          <a:rPr lang="es-AR" sz="2400" b="0" i="1" smtClean="0">
                            <a:latin typeface="Cambria Math"/>
                            <a:ea typeface="Cambria Math"/>
                          </a:rPr>
                          <m:t>𝐵</m:t>
                        </m:r>
                        <m:r>
                          <a:rPr lang="es-AR" sz="2400" b="0" i="1" smtClean="0">
                            <a:latin typeface="Cambria Math"/>
                            <a:ea typeface="Cambria Math"/>
                          </a:rPr>
                          <m:t>´</m:t>
                        </m:r>
                      </m:oMath>
                    </m:oMathPara>
                  </a14:m>
                  <a:endParaRPr lang="es-AR" sz="2400" dirty="0"/>
                </a:p>
              </p:txBody>
            </p:sp>
          </mc:Choice>
          <mc:Fallback xmlns="">
            <p:sp>
              <p:nvSpPr>
                <p:cNvPr id="38" name="37 CuadroTexto"/>
                <p:cNvSpPr txBox="1">
                  <a:spLocks noRot="1" noChangeAspect="1" noMove="1" noResize="1" noEditPoints="1" noAdjustHandles="1" noChangeArrowheads="1" noChangeShapeType="1" noTextEdit="1"/>
                </p:cNvSpPr>
                <p:nvPr/>
              </p:nvSpPr>
              <p:spPr>
                <a:xfrm>
                  <a:off x="4932040" y="3990255"/>
                  <a:ext cx="1927131" cy="461665"/>
                </a:xfrm>
                <a:prstGeom prst="rect">
                  <a:avLst/>
                </a:prstGeom>
                <a:blipFill rotWithShape="1">
                  <a:blip r:embed="rId6"/>
                  <a:stretch>
                    <a:fillRect/>
                  </a:stretch>
                </a:blipFill>
              </p:spPr>
              <p:txBody>
                <a:bodyPr/>
                <a:lstStyle/>
                <a:p>
                  <a:r>
                    <a:rPr lang="es-AR">
                      <a:noFill/>
                    </a:rPr>
                    <a:t> </a:t>
                  </a:r>
                </a:p>
              </p:txBody>
            </p:sp>
          </mc:Fallback>
        </mc:AlternateContent>
        <p:sp>
          <p:nvSpPr>
            <p:cNvPr id="39" name="38 Triángulo isósceles"/>
            <p:cNvSpPr/>
            <p:nvPr/>
          </p:nvSpPr>
          <p:spPr>
            <a:xfrm>
              <a:off x="5292080" y="3903350"/>
              <a:ext cx="144016" cy="86905"/>
            </a:xfrm>
            <a:prstGeom prst="triangl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0" name="39 Triángulo isósceles"/>
            <p:cNvSpPr/>
            <p:nvPr/>
          </p:nvSpPr>
          <p:spPr>
            <a:xfrm>
              <a:off x="6228184" y="3903350"/>
              <a:ext cx="144016" cy="86905"/>
            </a:xfrm>
            <a:prstGeom prst="triangl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cxnSp>
        <p:nvCxnSpPr>
          <p:cNvPr id="26" name="25 Conector recto"/>
          <p:cNvCxnSpPr/>
          <p:nvPr/>
        </p:nvCxnSpPr>
        <p:spPr>
          <a:xfrm>
            <a:off x="2395317" y="2915652"/>
            <a:ext cx="4461134" cy="0"/>
          </a:xfrm>
          <a:prstGeom prst="line">
            <a:avLst/>
          </a:prstGeom>
          <a:ln>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48" name="47 CuadroTexto"/>
          <p:cNvSpPr txBox="1"/>
          <p:nvPr/>
        </p:nvSpPr>
        <p:spPr>
          <a:xfrm>
            <a:off x="4211960" y="2947010"/>
            <a:ext cx="351378" cy="369332"/>
          </a:xfrm>
          <a:prstGeom prst="rect">
            <a:avLst/>
          </a:prstGeom>
          <a:noFill/>
        </p:spPr>
        <p:txBody>
          <a:bodyPr wrap="none" rtlCol="0">
            <a:spAutoFit/>
          </a:bodyPr>
          <a:lstStyle/>
          <a:p>
            <a:r>
              <a:rPr lang="es-AR" dirty="0"/>
              <a:t>H</a:t>
            </a:r>
          </a:p>
        </p:txBody>
      </p:sp>
      <p:sp>
        <p:nvSpPr>
          <p:cNvPr id="49" name="48 CuadroTexto"/>
          <p:cNvSpPr txBox="1"/>
          <p:nvPr/>
        </p:nvSpPr>
        <p:spPr>
          <a:xfrm>
            <a:off x="7076864" y="2837585"/>
            <a:ext cx="428322" cy="369332"/>
          </a:xfrm>
          <a:prstGeom prst="rect">
            <a:avLst/>
          </a:prstGeom>
          <a:noFill/>
        </p:spPr>
        <p:txBody>
          <a:bodyPr wrap="none" rtlCol="0">
            <a:spAutoFit/>
          </a:bodyPr>
          <a:lstStyle/>
          <a:p>
            <a:r>
              <a:rPr lang="es-AR" dirty="0"/>
              <a:t>H</a:t>
            </a:r>
            <a:r>
              <a:rPr lang="es-AR" dirty="0" smtClean="0"/>
              <a:t>´</a:t>
            </a:r>
            <a:endParaRPr lang="es-AR" dirty="0"/>
          </a:p>
        </p:txBody>
      </p:sp>
      <p:sp>
        <p:nvSpPr>
          <p:cNvPr id="50" name="49 CuadroTexto"/>
          <p:cNvSpPr txBox="1"/>
          <p:nvPr/>
        </p:nvSpPr>
        <p:spPr>
          <a:xfrm>
            <a:off x="107504" y="170056"/>
            <a:ext cx="8622873" cy="369332"/>
          </a:xfrm>
          <a:prstGeom prst="rect">
            <a:avLst/>
          </a:prstGeom>
          <a:noFill/>
        </p:spPr>
        <p:txBody>
          <a:bodyPr wrap="none" rtlCol="0">
            <a:spAutoFit/>
          </a:bodyPr>
          <a:lstStyle/>
          <a:p>
            <a:r>
              <a:rPr lang="es-AR" u="sng" dirty="0" smtClean="0">
                <a:effectLst>
                  <a:outerShdw blurRad="38100" dist="38100" dir="2700000" algn="tl">
                    <a:srgbClr val="000000">
                      <a:alpha val="43137"/>
                    </a:srgbClr>
                  </a:outerShdw>
                </a:effectLst>
              </a:rPr>
              <a:t>Problema 3</a:t>
            </a:r>
            <a:r>
              <a:rPr lang="es-AR" dirty="0" smtClean="0"/>
              <a:t>: una persona (R) se encuentra a 2 m delante de un espejo plano (EE´) </a:t>
            </a:r>
            <a:endParaRPr lang="es-AR" dirty="0"/>
          </a:p>
        </p:txBody>
      </p:sp>
      <p:sp>
        <p:nvSpPr>
          <p:cNvPr id="53" name="52 CuadroTexto"/>
          <p:cNvSpPr txBox="1"/>
          <p:nvPr/>
        </p:nvSpPr>
        <p:spPr>
          <a:xfrm>
            <a:off x="107504" y="539388"/>
            <a:ext cx="6378669" cy="369332"/>
          </a:xfrm>
          <a:prstGeom prst="rect">
            <a:avLst/>
          </a:prstGeom>
          <a:noFill/>
        </p:spPr>
        <p:txBody>
          <a:bodyPr wrap="none" rtlCol="0">
            <a:spAutoFit/>
          </a:bodyPr>
          <a:lstStyle/>
          <a:p>
            <a:r>
              <a:rPr lang="es-AR" dirty="0" smtClean="0"/>
              <a:t>detrás de ella, a 1 metro hay un árbol de 3 metros de altura. </a:t>
            </a:r>
            <a:endParaRPr lang="es-AR" dirty="0"/>
          </a:p>
        </p:txBody>
      </p:sp>
      <p:sp>
        <p:nvSpPr>
          <p:cNvPr id="54" name="53 CuadroTexto"/>
          <p:cNvSpPr txBox="1"/>
          <p:nvPr/>
        </p:nvSpPr>
        <p:spPr>
          <a:xfrm>
            <a:off x="40305" y="930786"/>
            <a:ext cx="9174306" cy="369332"/>
          </a:xfrm>
          <a:prstGeom prst="rect">
            <a:avLst/>
          </a:prstGeom>
          <a:noFill/>
        </p:spPr>
        <p:txBody>
          <a:bodyPr wrap="none" rtlCol="0">
            <a:spAutoFit/>
          </a:bodyPr>
          <a:lstStyle/>
          <a:p>
            <a:r>
              <a:rPr lang="es-AR" dirty="0" smtClean="0"/>
              <a:t>¿Qué longitud mínima debe tener el espejo para que la persona vea el árbol completo?. </a:t>
            </a:r>
            <a:endParaRPr lang="es-AR" dirty="0"/>
          </a:p>
        </p:txBody>
      </p:sp>
    </p:spTree>
    <p:extLst>
      <p:ext uri="{BB962C8B-B14F-4D97-AF65-F5344CB8AC3E}">
        <p14:creationId xmlns:p14="http://schemas.microsoft.com/office/powerpoint/2010/main" val="332212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arn(inVertical)">
                                      <p:cBhvr>
                                        <p:cTn id="12" dur="5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1000"/>
                                        <p:tgtEl>
                                          <p:spTgt spid="29"/>
                                        </p:tgtEl>
                                      </p:cBhvr>
                                    </p:animEffect>
                                    <p:anim calcmode="lin" valueType="num">
                                      <p:cBhvr>
                                        <p:cTn id="30" dur="1000" fill="hold"/>
                                        <p:tgtEl>
                                          <p:spTgt spid="29"/>
                                        </p:tgtEl>
                                        <p:attrNameLst>
                                          <p:attrName>ppt_x</p:attrName>
                                        </p:attrNameLst>
                                      </p:cBhvr>
                                      <p:tavLst>
                                        <p:tav tm="0">
                                          <p:val>
                                            <p:strVal val="#ppt_x"/>
                                          </p:val>
                                        </p:tav>
                                        <p:tav tm="100000">
                                          <p:val>
                                            <p:strVal val="#ppt_x"/>
                                          </p:val>
                                        </p:tav>
                                      </p:tavLst>
                                    </p:anim>
                                    <p:anim calcmode="lin" valueType="num">
                                      <p:cBhvr>
                                        <p:cTn id="3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1000"/>
                                        <p:tgtEl>
                                          <p:spTgt spid="27"/>
                                        </p:tgtEl>
                                      </p:cBhvr>
                                    </p:animEffect>
                                    <p:anim calcmode="lin" valueType="num">
                                      <p:cBhvr>
                                        <p:cTn id="37" dur="1000" fill="hold"/>
                                        <p:tgtEl>
                                          <p:spTgt spid="27"/>
                                        </p:tgtEl>
                                        <p:attrNameLst>
                                          <p:attrName>ppt_x</p:attrName>
                                        </p:attrNameLst>
                                      </p:cBhvr>
                                      <p:tavLst>
                                        <p:tav tm="0">
                                          <p:val>
                                            <p:strVal val="#ppt_x"/>
                                          </p:val>
                                        </p:tav>
                                        <p:tav tm="100000">
                                          <p:val>
                                            <p:strVal val="#ppt_x"/>
                                          </p:val>
                                        </p:tav>
                                      </p:tavLst>
                                    </p:anim>
                                    <p:anim calcmode="lin" valueType="num">
                                      <p:cBhvr>
                                        <p:cTn id="3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iterate type="lt">
                                    <p:tmPct val="10000"/>
                                  </p:iterate>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down)">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000"/>
                                        <p:tgtEl>
                                          <p:spTgt spid="33"/>
                                        </p:tgtEl>
                                      </p:cBhvr>
                                    </p:animEffect>
                                    <p:anim calcmode="lin" valueType="num">
                                      <p:cBhvr>
                                        <p:cTn id="61" dur="1000" fill="hold"/>
                                        <p:tgtEl>
                                          <p:spTgt spid="33"/>
                                        </p:tgtEl>
                                        <p:attrNameLst>
                                          <p:attrName>ppt_x</p:attrName>
                                        </p:attrNameLst>
                                      </p:cBhvr>
                                      <p:tavLst>
                                        <p:tav tm="0">
                                          <p:val>
                                            <p:strVal val="#ppt_x"/>
                                          </p:val>
                                        </p:tav>
                                        <p:tav tm="100000">
                                          <p:val>
                                            <p:strVal val="#ppt_x"/>
                                          </p:val>
                                        </p:tav>
                                      </p:tavLst>
                                    </p:anim>
                                    <p:anim calcmode="lin" valueType="num">
                                      <p:cBhvr>
                                        <p:cTn id="6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iterate type="lt">
                                    <p:tmPct val="10000"/>
                                  </p:iterate>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left)">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right)">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wipe(down)">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down)">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wipe(right)">
                                      <p:cBhvr>
                                        <p:cTn id="92" dur="500"/>
                                        <p:tgtEl>
                                          <p:spTgt spid="1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wipe(left)">
                                      <p:cBhvr>
                                        <p:cTn id="97" dur="500"/>
                                        <p:tgtEl>
                                          <p:spTgt spid="1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wipe(down)">
                                      <p:cBhvr>
                                        <p:cTn id="102" dur="500"/>
                                        <p:tgtEl>
                                          <p:spTgt spid="16"/>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1000"/>
                                        <p:tgtEl>
                                          <p:spTgt spid="32"/>
                                        </p:tgtEl>
                                      </p:cBhvr>
                                    </p:animEffect>
                                    <p:anim calcmode="lin" valueType="num">
                                      <p:cBhvr>
                                        <p:cTn id="108" dur="1000" fill="hold"/>
                                        <p:tgtEl>
                                          <p:spTgt spid="32"/>
                                        </p:tgtEl>
                                        <p:attrNameLst>
                                          <p:attrName>ppt_x</p:attrName>
                                        </p:attrNameLst>
                                      </p:cBhvr>
                                      <p:tavLst>
                                        <p:tav tm="0">
                                          <p:val>
                                            <p:strVal val="#ppt_x"/>
                                          </p:val>
                                        </p:tav>
                                        <p:tav tm="100000">
                                          <p:val>
                                            <p:strVal val="#ppt_x"/>
                                          </p:val>
                                        </p:tav>
                                      </p:tavLst>
                                    </p:anim>
                                    <p:anim calcmode="lin" valueType="num">
                                      <p:cBhvr>
                                        <p:cTn id="10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fade">
                                      <p:cBhvr>
                                        <p:cTn id="114" dur="1000"/>
                                        <p:tgtEl>
                                          <p:spTgt spid="31"/>
                                        </p:tgtEl>
                                      </p:cBhvr>
                                    </p:animEffect>
                                    <p:anim calcmode="lin" valueType="num">
                                      <p:cBhvr>
                                        <p:cTn id="115" dur="1000" fill="hold"/>
                                        <p:tgtEl>
                                          <p:spTgt spid="31"/>
                                        </p:tgtEl>
                                        <p:attrNameLst>
                                          <p:attrName>ppt_x</p:attrName>
                                        </p:attrNameLst>
                                      </p:cBhvr>
                                      <p:tavLst>
                                        <p:tav tm="0">
                                          <p:val>
                                            <p:strVal val="#ppt_x"/>
                                          </p:val>
                                        </p:tav>
                                        <p:tav tm="100000">
                                          <p:val>
                                            <p:strVal val="#ppt_x"/>
                                          </p:val>
                                        </p:tav>
                                      </p:tavLst>
                                    </p:anim>
                                    <p:anim calcmode="lin" valueType="num">
                                      <p:cBhvr>
                                        <p:cTn id="1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wipe(left)">
                                      <p:cBhvr>
                                        <p:cTn id="121" dur="500"/>
                                        <p:tgtEl>
                                          <p:spTgt spid="26"/>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48"/>
                                        </p:tgtEl>
                                        <p:attrNameLst>
                                          <p:attrName>style.visibility</p:attrName>
                                        </p:attrNameLst>
                                      </p:cBhvr>
                                      <p:to>
                                        <p:strVal val="visible"/>
                                      </p:to>
                                    </p:set>
                                    <p:animEffect transition="in" filter="fade">
                                      <p:cBhvr>
                                        <p:cTn id="126" dur="1000"/>
                                        <p:tgtEl>
                                          <p:spTgt spid="48"/>
                                        </p:tgtEl>
                                      </p:cBhvr>
                                    </p:animEffect>
                                    <p:anim calcmode="lin" valueType="num">
                                      <p:cBhvr>
                                        <p:cTn id="127" dur="1000" fill="hold"/>
                                        <p:tgtEl>
                                          <p:spTgt spid="48"/>
                                        </p:tgtEl>
                                        <p:attrNameLst>
                                          <p:attrName>ppt_x</p:attrName>
                                        </p:attrNameLst>
                                      </p:cBhvr>
                                      <p:tavLst>
                                        <p:tav tm="0">
                                          <p:val>
                                            <p:strVal val="#ppt_x"/>
                                          </p:val>
                                        </p:tav>
                                        <p:tav tm="100000">
                                          <p:val>
                                            <p:strVal val="#ppt_x"/>
                                          </p:val>
                                        </p:tav>
                                      </p:tavLst>
                                    </p:anim>
                                    <p:anim calcmode="lin" valueType="num">
                                      <p:cBhvr>
                                        <p:cTn id="1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49"/>
                                        </p:tgtEl>
                                        <p:attrNameLst>
                                          <p:attrName>style.visibility</p:attrName>
                                        </p:attrNameLst>
                                      </p:cBhvr>
                                      <p:to>
                                        <p:strVal val="visible"/>
                                      </p:to>
                                    </p:set>
                                    <p:animEffect transition="in" filter="fade">
                                      <p:cBhvr>
                                        <p:cTn id="133" dur="1000"/>
                                        <p:tgtEl>
                                          <p:spTgt spid="49"/>
                                        </p:tgtEl>
                                      </p:cBhvr>
                                    </p:animEffect>
                                    <p:anim calcmode="lin" valueType="num">
                                      <p:cBhvr>
                                        <p:cTn id="134" dur="1000" fill="hold"/>
                                        <p:tgtEl>
                                          <p:spTgt spid="49"/>
                                        </p:tgtEl>
                                        <p:attrNameLst>
                                          <p:attrName>ppt_x</p:attrName>
                                        </p:attrNameLst>
                                      </p:cBhvr>
                                      <p:tavLst>
                                        <p:tav tm="0">
                                          <p:val>
                                            <p:strVal val="#ppt_x"/>
                                          </p:val>
                                        </p:tav>
                                        <p:tav tm="100000">
                                          <p:val>
                                            <p:strVal val="#ppt_x"/>
                                          </p:val>
                                        </p:tav>
                                      </p:tavLst>
                                    </p:anim>
                                    <p:anim calcmode="lin" valueType="num">
                                      <p:cBhvr>
                                        <p:cTn id="13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wipe(left)">
                                      <p:cBhvr>
                                        <p:cTn id="140" dur="2000"/>
                                        <p:tgtEl>
                                          <p:spTgt spid="37"/>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34"/>
                                        </p:tgtEl>
                                        <p:attrNameLst>
                                          <p:attrName>style.visibility</p:attrName>
                                        </p:attrNameLst>
                                      </p:cBhvr>
                                      <p:to>
                                        <p:strVal val="visible"/>
                                      </p:to>
                                    </p:set>
                                    <p:animEffect transition="in" filter="wipe(left)">
                                      <p:cBhvr>
                                        <p:cTn id="145" dur="2000"/>
                                        <p:tgtEl>
                                          <p:spTgt spid="34"/>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5"/>
                                        </p:tgtEl>
                                        <p:attrNameLst>
                                          <p:attrName>style.visibility</p:attrName>
                                        </p:attrNameLst>
                                      </p:cBhvr>
                                      <p:to>
                                        <p:strVal val="visible"/>
                                      </p:to>
                                    </p:set>
                                    <p:animEffect transition="in" filter="wipe(left)">
                                      <p:cBhvr>
                                        <p:cTn id="150" dur="2000"/>
                                        <p:tgtEl>
                                          <p:spTgt spid="35"/>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wipe(left)">
                                      <p:cBhvr>
                                        <p:cTn id="155"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animBg="1"/>
      <p:bldP spid="23" grpId="0"/>
      <p:bldP spid="27" grpId="0"/>
      <p:bldP spid="29" grpId="0"/>
      <p:bldP spid="30" grpId="0"/>
      <p:bldP spid="31" grpId="0"/>
      <p:bldP spid="32" grpId="0"/>
      <p:bldP spid="33" grpId="0"/>
      <p:bldP spid="34" grpId="0"/>
      <p:bldP spid="35" grpId="0"/>
      <p:bldP spid="36" grpId="0" animBg="1"/>
      <p:bldP spid="48" grpId="0"/>
      <p:bldP spid="49" grpId="0"/>
      <p:bldP spid="50" grpId="0"/>
      <p:bldP spid="53"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ChangeArrowheads="1"/>
          </p:cNvSpPr>
          <p:nvPr/>
        </p:nvSpPr>
        <p:spPr bwMode="auto">
          <a:xfrm>
            <a:off x="179512" y="269776"/>
            <a:ext cx="8784976"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effectLst>
                  <a:outerShdw blurRad="38100" dist="38100" dir="2700000" algn="tl">
                    <a:srgbClr val="000000"/>
                  </a:outerShdw>
                </a:effectLst>
                <a:latin typeface="Arial" charset="0"/>
              </a:defRPr>
            </a:lvl1pPr>
            <a:lvl2pPr algn="ctr">
              <a:defRPr sz="4400">
                <a:solidFill>
                  <a:schemeClr val="tx2"/>
                </a:solidFill>
                <a:effectLst>
                  <a:outerShdw blurRad="38100" dist="38100" dir="2700000" algn="tl">
                    <a:srgbClr val="000000"/>
                  </a:outerShdw>
                </a:effectLst>
                <a:latin typeface="Arial" charset="0"/>
              </a:defRPr>
            </a:lvl2pPr>
            <a:lvl3pPr algn="ctr">
              <a:defRPr sz="4400">
                <a:solidFill>
                  <a:schemeClr val="tx2"/>
                </a:solidFill>
                <a:effectLst>
                  <a:outerShdw blurRad="38100" dist="38100" dir="2700000" algn="tl">
                    <a:srgbClr val="000000"/>
                  </a:outerShdw>
                </a:effectLst>
                <a:latin typeface="Arial" charset="0"/>
              </a:defRPr>
            </a:lvl3pPr>
            <a:lvl4pPr algn="ctr">
              <a:defRPr sz="4400">
                <a:solidFill>
                  <a:schemeClr val="tx2"/>
                </a:solidFill>
                <a:effectLst>
                  <a:outerShdw blurRad="38100" dist="38100" dir="2700000" algn="tl">
                    <a:srgbClr val="000000"/>
                  </a:outerShdw>
                </a:effectLst>
                <a:latin typeface="Arial" charset="0"/>
              </a:defRPr>
            </a:lvl4pPr>
            <a:lvl5pPr algn="ctr">
              <a:defRPr sz="44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defRPr/>
            </a:pPr>
            <a:r>
              <a:rPr lang="es-ES" altLang="es-AR" sz="2600" b="1" dirty="0" smtClean="0"/>
              <a:t>IMÁGENES EN ESPEJOS ESFÉRICOS </a:t>
            </a:r>
            <a:br>
              <a:rPr lang="es-ES" altLang="es-AR" sz="2600" b="1" dirty="0" smtClean="0"/>
            </a:br>
            <a:r>
              <a:rPr lang="es-ES" altLang="es-AR" sz="2600" b="1" dirty="0" smtClean="0"/>
              <a:t>Elementos principales</a:t>
            </a:r>
            <a:r>
              <a:rPr lang="es-ES" altLang="es-AR" sz="4000" dirty="0" smtClean="0"/>
              <a:t> </a:t>
            </a:r>
          </a:p>
        </p:txBody>
      </p:sp>
      <p:sp>
        <p:nvSpPr>
          <p:cNvPr id="21509" name="Rectangle 5"/>
          <p:cNvSpPr>
            <a:spLocks noChangeArrowheads="1"/>
          </p:cNvSpPr>
          <p:nvPr/>
        </p:nvSpPr>
        <p:spPr bwMode="auto">
          <a:xfrm>
            <a:off x="539750" y="1773238"/>
            <a:ext cx="8061325" cy="129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115000"/>
              <a:buFont typeface="Wingdings" pitchFamily="2" charset="2"/>
              <a:buChar char="§"/>
              <a:defRPr sz="3200">
                <a:solidFill>
                  <a:schemeClr val="tx1"/>
                </a:solidFill>
                <a:effectLst>
                  <a:outerShdw blurRad="38100" dist="38100" dir="2700000" algn="tl">
                    <a:srgbClr val="000000"/>
                  </a:outerShdw>
                </a:effectLst>
                <a:latin typeface="Arial" charset="0"/>
              </a:defRPr>
            </a:lvl1pPr>
            <a:lvl2pPr marL="820738" indent="-285750">
              <a:spcBef>
                <a:spcPct val="20000"/>
              </a:spcBef>
              <a:buFont typeface="Wingdings" pitchFamily="2" charset="2"/>
              <a:buChar char="§"/>
              <a:defRPr sz="2800">
                <a:solidFill>
                  <a:schemeClr val="tx1"/>
                </a:solidFill>
                <a:effectLst>
                  <a:outerShdw blurRad="38100" dist="38100" dir="2700000" algn="tl">
                    <a:srgbClr val="000000"/>
                  </a:outerShdw>
                </a:effectLst>
                <a:latin typeface="Arial" charset="0"/>
              </a:defRPr>
            </a:lvl2pPr>
            <a:lvl3pPr marL="1228725" indent="-228600">
              <a:spcBef>
                <a:spcPct val="20000"/>
              </a:spcBef>
              <a:buClr>
                <a:schemeClr val="tx2"/>
              </a:buClr>
              <a:buSzPct val="115000"/>
              <a:buFont typeface="Wingdings" pitchFamily="2" charset="2"/>
              <a:buChar char="§"/>
              <a:defRPr sz="2400">
                <a:solidFill>
                  <a:schemeClr val="tx1"/>
                </a:solidFill>
                <a:effectLst>
                  <a:outerShdw blurRad="38100" dist="38100" dir="2700000" algn="tl">
                    <a:srgbClr val="000000"/>
                  </a:outerShdw>
                </a:effectLst>
                <a:latin typeface="Arial" charset="0"/>
              </a:defRPr>
            </a:lvl3pPr>
            <a:lvl4pPr marL="1636713" indent="-228600">
              <a:spcBef>
                <a:spcPct val="20000"/>
              </a:spcBef>
              <a:buFont typeface="Wingdings" pitchFamily="2" charset="2"/>
              <a:buChar char="§"/>
              <a:defRPr sz="2000">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Arial" charset="0"/>
              </a:defRPr>
            </a:lvl9pPr>
          </a:lstStyle>
          <a:p>
            <a:pPr algn="just">
              <a:buFont typeface="Wingdings" pitchFamily="2" charset="2"/>
              <a:buNone/>
              <a:defRPr/>
            </a:pPr>
            <a:r>
              <a:rPr lang="es-ES" altLang="es-AR" sz="2400" b="1" i="1" dirty="0">
                <a:effectLst/>
                <a:latin typeface="Times New Roman" panose="02020603050405020304" pitchFamily="18" charset="0"/>
                <a:cs typeface="Times New Roman" panose="02020603050405020304" pitchFamily="18" charset="0"/>
              </a:rPr>
              <a:t> </a:t>
            </a:r>
            <a:r>
              <a:rPr lang="es-ES" altLang="es-AR" sz="2400" b="1" i="1" dirty="0" smtClean="0">
                <a:effectLst/>
                <a:latin typeface="Times New Roman" panose="02020603050405020304" pitchFamily="18" charset="0"/>
                <a:cs typeface="Times New Roman" panose="02020603050405020304" pitchFamily="18" charset="0"/>
              </a:rPr>
              <a:t> En todo espejo curvo encontramos los siguientes elementos fundamentales: el eje óptico, el centro ( C ) y el foco ( F ).</a:t>
            </a:r>
          </a:p>
        </p:txBody>
      </p:sp>
      <p:sp>
        <p:nvSpPr>
          <p:cNvPr id="37894" name="Text Box 10"/>
          <p:cNvSpPr txBox="1">
            <a:spLocks noChangeArrowheads="1"/>
          </p:cNvSpPr>
          <p:nvPr/>
        </p:nvSpPr>
        <p:spPr bwMode="auto">
          <a:xfrm>
            <a:off x="1287324" y="3186683"/>
            <a:ext cx="1541463" cy="314325"/>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400" b="1" dirty="0">
                <a:latin typeface="Arial" charset="0"/>
              </a:rPr>
              <a:t>Espejo cóncavo</a:t>
            </a:r>
          </a:p>
        </p:txBody>
      </p:sp>
      <p:sp>
        <p:nvSpPr>
          <p:cNvPr id="37901" name="Text Box 17"/>
          <p:cNvSpPr txBox="1">
            <a:spLocks noChangeArrowheads="1"/>
          </p:cNvSpPr>
          <p:nvPr/>
        </p:nvSpPr>
        <p:spPr bwMode="auto">
          <a:xfrm>
            <a:off x="5652120" y="3212976"/>
            <a:ext cx="1541462" cy="314325"/>
          </a:xfrm>
          <a:prstGeom prst="rect">
            <a:avLst/>
          </a:prstGeom>
          <a:noFill/>
          <a:ln w="9525">
            <a:solidFill>
              <a:srgbClr val="66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400" b="1" dirty="0">
                <a:latin typeface="Arial" charset="0"/>
              </a:rPr>
              <a:t>Espejo convexo</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74194"/>
            <a:ext cx="3613073" cy="2579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1 Grupo"/>
          <p:cNvGrpSpPr/>
          <p:nvPr/>
        </p:nvGrpSpPr>
        <p:grpSpPr>
          <a:xfrm>
            <a:off x="3864593" y="3717032"/>
            <a:ext cx="5181632" cy="2733896"/>
            <a:chOff x="3864593" y="3717032"/>
            <a:chExt cx="5181632" cy="2733896"/>
          </a:xfrm>
        </p:grpSpPr>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3717032"/>
              <a:ext cx="2458001"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4593" y="3717032"/>
              <a:ext cx="2723631" cy="2733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101" y="3995314"/>
            <a:ext cx="3183907" cy="24858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20196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fade">
                                      <p:cBhvr>
                                        <p:cTn id="7" dur="1000"/>
                                        <p:tgtEl>
                                          <p:spTgt spid="21508"/>
                                        </p:tgtEl>
                                      </p:cBhvr>
                                    </p:animEffect>
                                    <p:anim calcmode="lin" valueType="num">
                                      <p:cBhvr>
                                        <p:cTn id="8" dur="1000" fill="hold"/>
                                        <p:tgtEl>
                                          <p:spTgt spid="21508"/>
                                        </p:tgtEl>
                                        <p:attrNameLst>
                                          <p:attrName>ppt_x</p:attrName>
                                        </p:attrNameLst>
                                      </p:cBhvr>
                                      <p:tavLst>
                                        <p:tav tm="0">
                                          <p:val>
                                            <p:strVal val="#ppt_x"/>
                                          </p:val>
                                        </p:tav>
                                        <p:tav tm="100000">
                                          <p:val>
                                            <p:strVal val="#ppt_x"/>
                                          </p:val>
                                        </p:tav>
                                      </p:tavLst>
                                    </p:anim>
                                    <p:anim calcmode="lin" valueType="num">
                                      <p:cBhvr>
                                        <p:cTn id="9" dur="1000" fill="hold"/>
                                        <p:tgtEl>
                                          <p:spTgt spid="2150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3794"/>
                                        </p:tgtEl>
                                        <p:attrNameLst>
                                          <p:attrName>style.visibility</p:attrName>
                                        </p:attrNameLst>
                                      </p:cBhvr>
                                      <p:to>
                                        <p:strVal val="visible"/>
                                      </p:to>
                                    </p:set>
                                    <p:animEffect transition="in" filter="fade">
                                      <p:cBhvr>
                                        <p:cTn id="14" dur="1000"/>
                                        <p:tgtEl>
                                          <p:spTgt spid="33794"/>
                                        </p:tgtEl>
                                      </p:cBhvr>
                                    </p:animEffect>
                                    <p:anim calcmode="lin" valueType="num">
                                      <p:cBhvr>
                                        <p:cTn id="15" dur="1000" fill="hold"/>
                                        <p:tgtEl>
                                          <p:spTgt spid="33794"/>
                                        </p:tgtEl>
                                        <p:attrNameLst>
                                          <p:attrName>ppt_x</p:attrName>
                                        </p:attrNameLst>
                                      </p:cBhvr>
                                      <p:tavLst>
                                        <p:tav tm="0">
                                          <p:val>
                                            <p:strVal val="#ppt_x"/>
                                          </p:val>
                                        </p:tav>
                                        <p:tav tm="100000">
                                          <p:val>
                                            <p:strVal val="#ppt_x"/>
                                          </p:val>
                                        </p:tav>
                                      </p:tavLst>
                                    </p:anim>
                                    <p:anim calcmode="lin" valueType="num">
                                      <p:cBhvr>
                                        <p:cTn id="16" dur="1000" fill="hold"/>
                                        <p:tgtEl>
                                          <p:spTgt spid="3379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7894"/>
                                        </p:tgtEl>
                                        <p:attrNameLst>
                                          <p:attrName>style.visibility</p:attrName>
                                        </p:attrNameLst>
                                      </p:cBhvr>
                                      <p:to>
                                        <p:strVal val="visible"/>
                                      </p:to>
                                    </p:set>
                                    <p:animEffect transition="in" filter="fade">
                                      <p:cBhvr>
                                        <p:cTn id="21" dur="1000"/>
                                        <p:tgtEl>
                                          <p:spTgt spid="37894"/>
                                        </p:tgtEl>
                                      </p:cBhvr>
                                    </p:animEffect>
                                    <p:anim calcmode="lin" valueType="num">
                                      <p:cBhvr>
                                        <p:cTn id="22" dur="1000" fill="hold"/>
                                        <p:tgtEl>
                                          <p:spTgt spid="37894"/>
                                        </p:tgtEl>
                                        <p:attrNameLst>
                                          <p:attrName>ppt_x</p:attrName>
                                        </p:attrNameLst>
                                      </p:cBhvr>
                                      <p:tavLst>
                                        <p:tav tm="0">
                                          <p:val>
                                            <p:strVal val="#ppt_x"/>
                                          </p:val>
                                        </p:tav>
                                        <p:tav tm="100000">
                                          <p:val>
                                            <p:strVal val="#ppt_x"/>
                                          </p:val>
                                        </p:tav>
                                      </p:tavLst>
                                    </p:anim>
                                    <p:anim calcmode="lin" valueType="num">
                                      <p:cBhvr>
                                        <p:cTn id="23" dur="1000" fill="hold"/>
                                        <p:tgtEl>
                                          <p:spTgt spid="3789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1509"/>
                                        </p:tgtEl>
                                        <p:attrNameLst>
                                          <p:attrName>style.visibility</p:attrName>
                                        </p:attrNameLst>
                                      </p:cBhvr>
                                      <p:to>
                                        <p:strVal val="visible"/>
                                      </p:to>
                                    </p:set>
                                    <p:animEffect transition="in" filter="fade">
                                      <p:cBhvr>
                                        <p:cTn id="28" dur="1000"/>
                                        <p:tgtEl>
                                          <p:spTgt spid="21509"/>
                                        </p:tgtEl>
                                      </p:cBhvr>
                                    </p:animEffect>
                                    <p:anim calcmode="lin" valueType="num">
                                      <p:cBhvr>
                                        <p:cTn id="29" dur="1000" fill="hold"/>
                                        <p:tgtEl>
                                          <p:spTgt spid="21509"/>
                                        </p:tgtEl>
                                        <p:attrNameLst>
                                          <p:attrName>ppt_x</p:attrName>
                                        </p:attrNameLst>
                                      </p:cBhvr>
                                      <p:tavLst>
                                        <p:tav tm="0">
                                          <p:val>
                                            <p:strVal val="#ppt_x"/>
                                          </p:val>
                                        </p:tav>
                                        <p:tav tm="100000">
                                          <p:val>
                                            <p:strVal val="#ppt_x"/>
                                          </p:val>
                                        </p:tav>
                                      </p:tavLst>
                                    </p:anim>
                                    <p:anim calcmode="lin" valueType="num">
                                      <p:cBhvr>
                                        <p:cTn id="30" dur="1000" fill="hold"/>
                                        <p:tgtEl>
                                          <p:spTgt spid="2150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33794"/>
                                        </p:tgtEl>
                                      </p:cBhvr>
                                    </p:animEffect>
                                    <p:set>
                                      <p:cBhvr>
                                        <p:cTn id="35" dur="1" fill="hold">
                                          <p:stCondLst>
                                            <p:cond delay="499"/>
                                          </p:stCondLst>
                                        </p:cTn>
                                        <p:tgtEl>
                                          <p:spTgt spid="3379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8915"/>
                                        </p:tgtEl>
                                        <p:attrNameLst>
                                          <p:attrName>style.visibility</p:attrName>
                                        </p:attrNameLst>
                                      </p:cBhvr>
                                      <p:to>
                                        <p:strVal val="visible"/>
                                      </p:to>
                                    </p:set>
                                    <p:animEffect transition="in" filter="wipe(up)">
                                      <p:cBhvr>
                                        <p:cTn id="40" dur="2000"/>
                                        <p:tgtEl>
                                          <p:spTgt spid="38915"/>
                                        </p:tgtEl>
                                      </p:cBhvr>
                                    </p:animEffect>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37901"/>
                                        </p:tgtEl>
                                        <p:attrNameLst>
                                          <p:attrName>style.visibility</p:attrName>
                                        </p:attrNameLst>
                                      </p:cBhvr>
                                      <p:to>
                                        <p:strVal val="visible"/>
                                      </p:to>
                                    </p:set>
                                    <p:animEffect transition="in" filter="fade">
                                      <p:cBhvr>
                                        <p:cTn id="45" dur="1000"/>
                                        <p:tgtEl>
                                          <p:spTgt spid="37901"/>
                                        </p:tgtEl>
                                      </p:cBhvr>
                                    </p:animEffect>
                                    <p:anim calcmode="lin" valueType="num">
                                      <p:cBhvr>
                                        <p:cTn id="46" dur="1000" fill="hold"/>
                                        <p:tgtEl>
                                          <p:spTgt spid="37901"/>
                                        </p:tgtEl>
                                        <p:attrNameLst>
                                          <p:attrName>ppt_x</p:attrName>
                                        </p:attrNameLst>
                                      </p:cBhvr>
                                      <p:tavLst>
                                        <p:tav tm="0">
                                          <p:val>
                                            <p:strVal val="#ppt_x"/>
                                          </p:val>
                                        </p:tav>
                                        <p:tav tm="100000">
                                          <p:val>
                                            <p:strVal val="#ppt_x"/>
                                          </p:val>
                                        </p:tav>
                                      </p:tavLst>
                                    </p:anim>
                                    <p:anim calcmode="lin" valueType="num">
                                      <p:cBhvr>
                                        <p:cTn id="47" dur="1000" fill="hold"/>
                                        <p:tgtEl>
                                          <p:spTgt spid="37901"/>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9" grpId="0"/>
      <p:bldP spid="37894" grpId="0" animBg="1"/>
      <p:bldP spid="3790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upload.wikimedia.org/wikipedia/commons/thumb/6/6e/Solvay_conference_1927.jpg/450px-Solvay_conference_19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8" y="103069"/>
            <a:ext cx="9053644" cy="663830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095276" y="3249779"/>
            <a:ext cx="2044943" cy="822305"/>
          </a:xfrm>
          <a:prstGeom prst="ellipse">
            <a:avLst/>
          </a:prstGeom>
          <a:solidFill>
            <a:srgbClr val="FFFF00"/>
          </a:solidFill>
          <a:ln>
            <a:solidFill>
              <a:schemeClr val="tx1"/>
            </a:solidFill>
          </a:ln>
        </p:spPr>
        <p:txBody>
          <a:bodyPr wrap="none" rtlCol="0">
            <a:spAutoFit/>
          </a:bodyPr>
          <a:lstStyle/>
          <a:p>
            <a:pPr algn="ctr"/>
            <a:r>
              <a:rPr lang="es-AR" sz="3200" b="1" dirty="0" smtClean="0"/>
              <a:t>FÍSICA I</a:t>
            </a:r>
            <a:endParaRPr lang="es-AR" sz="3200" b="1" dirty="0"/>
          </a:p>
        </p:txBody>
      </p:sp>
      <p:sp>
        <p:nvSpPr>
          <p:cNvPr id="5" name="4 CuadroTexto"/>
          <p:cNvSpPr txBox="1"/>
          <p:nvPr/>
        </p:nvSpPr>
        <p:spPr>
          <a:xfrm>
            <a:off x="1665462" y="1497474"/>
            <a:ext cx="1898426" cy="995422"/>
          </a:xfrm>
          <a:prstGeom prst="ellipse">
            <a:avLst/>
          </a:prstGeom>
          <a:solidFill>
            <a:srgbClr val="FFFF00"/>
          </a:solidFill>
          <a:ln>
            <a:solidFill>
              <a:schemeClr val="tx1"/>
            </a:solidFill>
          </a:ln>
        </p:spPr>
        <p:txBody>
          <a:bodyPr wrap="none" rtlCol="0">
            <a:spAutoFit/>
          </a:bodyPr>
          <a:lstStyle/>
          <a:p>
            <a:pPr algn="ctr"/>
            <a:r>
              <a:rPr lang="es-AR" sz="4000" dirty="0" smtClean="0"/>
              <a:t>La luz</a:t>
            </a:r>
            <a:endParaRPr lang="es-AR" sz="4000" dirty="0"/>
          </a:p>
        </p:txBody>
      </p:sp>
      <p:sp>
        <p:nvSpPr>
          <p:cNvPr id="9" name="8 CuadroTexto"/>
          <p:cNvSpPr txBox="1"/>
          <p:nvPr/>
        </p:nvSpPr>
        <p:spPr>
          <a:xfrm>
            <a:off x="3777650" y="1381182"/>
            <a:ext cx="1991746" cy="1125260"/>
          </a:xfrm>
          <a:prstGeom prst="ellipse">
            <a:avLst/>
          </a:prstGeom>
          <a:solidFill>
            <a:srgbClr val="92D050"/>
          </a:solidFill>
          <a:ln>
            <a:solidFill>
              <a:schemeClr val="tx1"/>
            </a:solidFill>
          </a:ln>
        </p:spPr>
        <p:txBody>
          <a:bodyPr wrap="none" rtlCol="0">
            <a:spAutoFit/>
          </a:bodyPr>
          <a:lstStyle/>
          <a:p>
            <a:pPr algn="ctr"/>
            <a:r>
              <a:rPr lang="es-AR" sz="1400" dirty="0" smtClean="0"/>
              <a:t>Los movimientos</a:t>
            </a:r>
          </a:p>
          <a:p>
            <a:pPr algn="ctr"/>
            <a:r>
              <a:rPr lang="es-AR" sz="1400" dirty="0"/>
              <a:t>d</a:t>
            </a:r>
            <a:r>
              <a:rPr lang="es-AR" sz="1400" dirty="0" smtClean="0"/>
              <a:t>e los cuerpos</a:t>
            </a:r>
          </a:p>
          <a:p>
            <a:pPr algn="ctr"/>
            <a:r>
              <a:rPr lang="es-AR" b="1" dirty="0" smtClean="0"/>
              <a:t>MECÁNICA</a:t>
            </a:r>
            <a:endParaRPr lang="es-AR" b="1" dirty="0"/>
          </a:p>
        </p:txBody>
      </p:sp>
      <p:sp>
        <p:nvSpPr>
          <p:cNvPr id="10" name="9 CuadroTexto">
            <a:hlinkClick r:id="rId3" action="ppaction://hlinksldjump"/>
          </p:cNvPr>
          <p:cNvSpPr txBox="1"/>
          <p:nvPr/>
        </p:nvSpPr>
        <p:spPr>
          <a:xfrm>
            <a:off x="4988402" y="167988"/>
            <a:ext cx="3011873" cy="1038701"/>
          </a:xfrm>
          <a:prstGeom prst="ellipse">
            <a:avLst/>
          </a:prstGeom>
          <a:solidFill>
            <a:srgbClr val="92D050"/>
          </a:solidFill>
          <a:ln>
            <a:solidFill>
              <a:schemeClr val="tx1"/>
            </a:solidFill>
          </a:ln>
        </p:spPr>
        <p:txBody>
          <a:bodyPr wrap="none" rtlCol="0">
            <a:spAutoFit/>
          </a:bodyPr>
          <a:lstStyle/>
          <a:p>
            <a:pPr algn="ctr"/>
            <a:r>
              <a:rPr lang="es-AR" sz="1400" dirty="0" smtClean="0"/>
              <a:t>Cuerpos sólidos puntuales </a:t>
            </a:r>
          </a:p>
          <a:p>
            <a:pPr algn="ctr"/>
            <a:r>
              <a:rPr lang="es-AR" sz="1400" dirty="0"/>
              <a:t>o</a:t>
            </a:r>
            <a:r>
              <a:rPr lang="es-AR" sz="1400" dirty="0" smtClean="0"/>
              <a:t> puntos materiales </a:t>
            </a:r>
          </a:p>
          <a:p>
            <a:pPr algn="ctr"/>
            <a:r>
              <a:rPr lang="es-AR" sz="1400" dirty="0"/>
              <a:t>o</a:t>
            </a:r>
            <a:r>
              <a:rPr lang="es-AR" sz="1400" dirty="0" smtClean="0"/>
              <a:t> partículas</a:t>
            </a:r>
            <a:endParaRPr lang="es-AR" sz="1400" dirty="0"/>
          </a:p>
        </p:txBody>
      </p:sp>
      <p:sp>
        <p:nvSpPr>
          <p:cNvPr id="11" name="10 CuadroTexto"/>
          <p:cNvSpPr txBox="1"/>
          <p:nvPr/>
        </p:nvSpPr>
        <p:spPr>
          <a:xfrm>
            <a:off x="6067172" y="1507538"/>
            <a:ext cx="3003399" cy="1298377"/>
          </a:xfrm>
          <a:prstGeom prst="ellipse">
            <a:avLst/>
          </a:prstGeom>
          <a:solidFill>
            <a:srgbClr val="92D050"/>
          </a:solidFill>
          <a:ln>
            <a:solidFill>
              <a:schemeClr val="tx1"/>
            </a:solidFill>
          </a:ln>
        </p:spPr>
        <p:txBody>
          <a:bodyPr wrap="none" rtlCol="0">
            <a:spAutoFit/>
          </a:bodyPr>
          <a:lstStyle/>
          <a:p>
            <a:pPr algn="ctr"/>
            <a:r>
              <a:rPr lang="es-AR" sz="1400" dirty="0" smtClean="0"/>
              <a:t>¿Cómo se mueven?</a:t>
            </a:r>
          </a:p>
          <a:p>
            <a:pPr algn="ctr"/>
            <a:r>
              <a:rPr lang="es-AR" sz="2000" b="1" dirty="0" smtClean="0"/>
              <a:t>CINEMÁTICA DEL </a:t>
            </a:r>
          </a:p>
          <a:p>
            <a:pPr algn="ctr"/>
            <a:r>
              <a:rPr lang="es-AR" sz="2000" b="1" dirty="0" smtClean="0"/>
              <a:t>PUNTO MATERIAL</a:t>
            </a:r>
            <a:r>
              <a:rPr lang="es-AR" sz="1400" dirty="0" smtClean="0"/>
              <a:t> </a:t>
            </a:r>
            <a:endParaRPr lang="es-AR" sz="1400" dirty="0"/>
          </a:p>
        </p:txBody>
      </p:sp>
      <p:sp>
        <p:nvSpPr>
          <p:cNvPr id="12" name="11 CuadroTexto"/>
          <p:cNvSpPr txBox="1"/>
          <p:nvPr/>
        </p:nvSpPr>
        <p:spPr>
          <a:xfrm>
            <a:off x="5795224" y="3141580"/>
            <a:ext cx="3003399" cy="1298377"/>
          </a:xfrm>
          <a:prstGeom prst="ellipse">
            <a:avLst/>
          </a:prstGeom>
          <a:solidFill>
            <a:srgbClr val="92D050"/>
          </a:solidFill>
          <a:ln>
            <a:solidFill>
              <a:schemeClr val="tx1"/>
            </a:solidFill>
          </a:ln>
        </p:spPr>
        <p:txBody>
          <a:bodyPr wrap="none" rtlCol="0">
            <a:spAutoFit/>
          </a:bodyPr>
          <a:lstStyle/>
          <a:p>
            <a:pPr algn="ctr"/>
            <a:r>
              <a:rPr lang="es-AR" sz="1400" dirty="0" smtClean="0"/>
              <a:t>¿Por qué se mueven?</a:t>
            </a:r>
          </a:p>
          <a:p>
            <a:pPr algn="ctr"/>
            <a:r>
              <a:rPr lang="es-AR" sz="2000" b="1" dirty="0" smtClean="0"/>
              <a:t>DINÁMICA DEL </a:t>
            </a:r>
          </a:p>
          <a:p>
            <a:pPr algn="ctr"/>
            <a:r>
              <a:rPr lang="es-AR" sz="2000" b="1" dirty="0" smtClean="0"/>
              <a:t>PUNTO MATERIAL</a:t>
            </a:r>
            <a:r>
              <a:rPr lang="es-AR" sz="1400" dirty="0" smtClean="0"/>
              <a:t> </a:t>
            </a:r>
            <a:endParaRPr lang="es-AR" sz="1400" dirty="0"/>
          </a:p>
        </p:txBody>
      </p:sp>
      <p:sp>
        <p:nvSpPr>
          <p:cNvPr id="13" name="12 CuadroTexto"/>
          <p:cNvSpPr txBox="1"/>
          <p:nvPr/>
        </p:nvSpPr>
        <p:spPr>
          <a:xfrm>
            <a:off x="4275332" y="5992173"/>
            <a:ext cx="4777936" cy="735747"/>
          </a:xfrm>
          <a:prstGeom prst="ellipse">
            <a:avLst/>
          </a:prstGeom>
          <a:solidFill>
            <a:schemeClr val="bg1">
              <a:lumMod val="75000"/>
            </a:schemeClr>
          </a:solidFill>
          <a:ln>
            <a:solidFill>
              <a:schemeClr val="tx1"/>
            </a:solidFill>
          </a:ln>
        </p:spPr>
        <p:txBody>
          <a:bodyPr wrap="none" lIns="0" tIns="0" rIns="0" bIns="0" rtlCol="0">
            <a:spAutoFit/>
          </a:bodyPr>
          <a:lstStyle/>
          <a:p>
            <a:pPr algn="ctr"/>
            <a:r>
              <a:rPr lang="es-AR" sz="1400" dirty="0" smtClean="0"/>
              <a:t>Cuerpos no puntuales rígidos </a:t>
            </a:r>
            <a:endParaRPr lang="es-AR" sz="1400" dirty="0"/>
          </a:p>
          <a:p>
            <a:pPr algn="ctr"/>
            <a:r>
              <a:rPr lang="es-AR" sz="2000" b="1" dirty="0" smtClean="0"/>
              <a:t>MECÁNICA DEL CUERPO RÍGIDO</a:t>
            </a:r>
          </a:p>
        </p:txBody>
      </p:sp>
      <p:sp>
        <p:nvSpPr>
          <p:cNvPr id="14" name="13 CuadroTexto"/>
          <p:cNvSpPr txBox="1"/>
          <p:nvPr/>
        </p:nvSpPr>
        <p:spPr>
          <a:xfrm>
            <a:off x="90121" y="2475741"/>
            <a:ext cx="2465655" cy="1601331"/>
          </a:xfrm>
          <a:prstGeom prst="ellipse">
            <a:avLst/>
          </a:prstGeom>
          <a:solidFill>
            <a:srgbClr val="FFC000"/>
          </a:solidFill>
          <a:ln>
            <a:solidFill>
              <a:schemeClr val="tx1"/>
            </a:solidFill>
          </a:ln>
        </p:spPr>
        <p:txBody>
          <a:bodyPr wrap="none" rtlCol="0">
            <a:spAutoFit/>
          </a:bodyPr>
          <a:lstStyle/>
          <a:p>
            <a:pPr algn="ctr"/>
            <a:r>
              <a:rPr lang="es-AR" sz="1400" dirty="0" smtClean="0"/>
              <a:t>Los fluidos </a:t>
            </a:r>
          </a:p>
          <a:p>
            <a:pPr algn="ctr"/>
            <a:r>
              <a:rPr lang="es-AR" sz="1400" dirty="0" smtClean="0"/>
              <a:t>(líquidos y gases)</a:t>
            </a:r>
          </a:p>
          <a:p>
            <a:pPr algn="ctr"/>
            <a:r>
              <a:rPr lang="es-AR" sz="2000" b="1" dirty="0" smtClean="0"/>
              <a:t>MECÁNICA DE </a:t>
            </a:r>
          </a:p>
          <a:p>
            <a:pPr algn="ctr"/>
            <a:r>
              <a:rPr lang="es-AR" sz="2000" b="1" dirty="0" smtClean="0"/>
              <a:t>LOS FLUIDOS</a:t>
            </a:r>
            <a:endParaRPr lang="es-AR" sz="2000" b="1" dirty="0"/>
          </a:p>
        </p:txBody>
      </p:sp>
      <p:sp>
        <p:nvSpPr>
          <p:cNvPr id="15" name="14 CuadroTexto"/>
          <p:cNvSpPr txBox="1"/>
          <p:nvPr/>
        </p:nvSpPr>
        <p:spPr>
          <a:xfrm>
            <a:off x="104294" y="4293096"/>
            <a:ext cx="3414821" cy="995422"/>
          </a:xfrm>
          <a:prstGeom prst="ellipse">
            <a:avLst/>
          </a:prstGeom>
          <a:solidFill>
            <a:schemeClr val="accent1">
              <a:lumMod val="60000"/>
              <a:lumOff val="40000"/>
            </a:schemeClr>
          </a:solidFill>
          <a:ln>
            <a:solidFill>
              <a:schemeClr val="tx1"/>
            </a:solidFill>
          </a:ln>
        </p:spPr>
        <p:txBody>
          <a:bodyPr wrap="none" lIns="0" tIns="0" rIns="0" bIns="0" rtlCol="0">
            <a:spAutoFit/>
          </a:bodyPr>
          <a:lstStyle/>
          <a:p>
            <a:pPr algn="ctr"/>
            <a:r>
              <a:rPr lang="es-AR" sz="1400" dirty="0" smtClean="0"/>
              <a:t>Un movimiento especial</a:t>
            </a:r>
          </a:p>
          <a:p>
            <a:pPr algn="ctr"/>
            <a:r>
              <a:rPr lang="es-AR" sz="1600" b="1" dirty="0" smtClean="0"/>
              <a:t>MOVIMIENTO OSCILATORIO </a:t>
            </a:r>
          </a:p>
          <a:p>
            <a:pPr algn="ctr"/>
            <a:r>
              <a:rPr lang="es-AR" sz="1600" b="1" dirty="0" smtClean="0"/>
              <a:t>ARMÓNICO</a:t>
            </a:r>
            <a:endParaRPr lang="es-AR" sz="1600" b="1" dirty="0"/>
          </a:p>
        </p:txBody>
      </p:sp>
      <p:sp>
        <p:nvSpPr>
          <p:cNvPr id="16" name="15 CuadroTexto"/>
          <p:cNvSpPr txBox="1"/>
          <p:nvPr/>
        </p:nvSpPr>
        <p:spPr>
          <a:xfrm>
            <a:off x="1617019" y="5342985"/>
            <a:ext cx="2500728" cy="1298377"/>
          </a:xfrm>
          <a:prstGeom prst="ellipse">
            <a:avLst/>
          </a:prstGeom>
          <a:solidFill>
            <a:schemeClr val="accent6">
              <a:lumMod val="40000"/>
              <a:lumOff val="60000"/>
            </a:schemeClr>
          </a:solidFill>
          <a:ln>
            <a:solidFill>
              <a:schemeClr val="tx1"/>
            </a:solidFill>
          </a:ln>
        </p:spPr>
        <p:txBody>
          <a:bodyPr wrap="none" rtlCol="0">
            <a:spAutoFit/>
          </a:bodyPr>
          <a:lstStyle/>
          <a:p>
            <a:pPr algn="ctr"/>
            <a:r>
              <a:rPr lang="es-AR" sz="1400" dirty="0" smtClean="0"/>
              <a:t>Las ondas</a:t>
            </a:r>
          </a:p>
          <a:p>
            <a:pPr algn="ctr"/>
            <a:r>
              <a:rPr lang="es-AR" sz="2000" b="1" dirty="0" smtClean="0"/>
              <a:t>MOVIMIENTO</a:t>
            </a:r>
          </a:p>
          <a:p>
            <a:pPr algn="ctr"/>
            <a:r>
              <a:rPr lang="es-AR" sz="2000" b="1" dirty="0" smtClean="0"/>
              <a:t>ONDULATORIO</a:t>
            </a:r>
          </a:p>
        </p:txBody>
      </p:sp>
      <p:sp>
        <p:nvSpPr>
          <p:cNvPr id="17" name="16 CuadroTexto"/>
          <p:cNvSpPr txBox="1"/>
          <p:nvPr/>
        </p:nvSpPr>
        <p:spPr>
          <a:xfrm>
            <a:off x="6182200" y="4653136"/>
            <a:ext cx="1706374" cy="1168539"/>
          </a:xfrm>
          <a:prstGeom prst="ellipse">
            <a:avLst/>
          </a:prstGeom>
          <a:solidFill>
            <a:srgbClr val="F927DB">
              <a:alpha val="98000"/>
            </a:srgbClr>
          </a:solidFill>
          <a:ln>
            <a:solidFill>
              <a:schemeClr val="tx1"/>
            </a:solidFill>
          </a:ln>
        </p:spPr>
        <p:txBody>
          <a:bodyPr wrap="none" rtlCol="0">
            <a:spAutoFit/>
          </a:bodyPr>
          <a:lstStyle/>
          <a:p>
            <a:pPr algn="ctr"/>
            <a:r>
              <a:rPr lang="es-AR" sz="1400" dirty="0" smtClean="0"/>
              <a:t>La ciencia</a:t>
            </a:r>
          </a:p>
          <a:p>
            <a:pPr algn="ctr"/>
            <a:r>
              <a:rPr lang="es-AR" sz="1400" dirty="0"/>
              <a:t>d</a:t>
            </a:r>
            <a:r>
              <a:rPr lang="es-AR" sz="1400" dirty="0" smtClean="0"/>
              <a:t>el equilibrio</a:t>
            </a:r>
          </a:p>
          <a:p>
            <a:pPr algn="ctr"/>
            <a:r>
              <a:rPr lang="es-AR" sz="2000" b="1" dirty="0" smtClean="0"/>
              <a:t>ESTÁTICA </a:t>
            </a:r>
            <a:endParaRPr lang="es-AR" sz="2000" b="1" dirty="0"/>
          </a:p>
        </p:txBody>
      </p:sp>
      <p:sp>
        <p:nvSpPr>
          <p:cNvPr id="18" name="17 Rectángulo"/>
          <p:cNvSpPr/>
          <p:nvPr/>
        </p:nvSpPr>
        <p:spPr>
          <a:xfrm>
            <a:off x="-1" y="620688"/>
            <a:ext cx="2146147" cy="646331"/>
          </a:xfrm>
          <a:prstGeom prst="rect">
            <a:avLst/>
          </a:prstGeom>
        </p:spPr>
        <p:txBody>
          <a:bodyPr wrap="square">
            <a:spAutoFit/>
          </a:bodyPr>
          <a:lstStyle/>
          <a:p>
            <a:pPr algn="ctr"/>
            <a:r>
              <a:rPr lang="es-AR" b="1" dirty="0">
                <a:solidFill>
                  <a:srgbClr val="FF0000"/>
                </a:solidFill>
              </a:rPr>
              <a:t>1927 en </a:t>
            </a:r>
            <a:r>
              <a:rPr lang="es-AR" b="1" dirty="0" smtClean="0">
                <a:solidFill>
                  <a:srgbClr val="FF0000"/>
                </a:solidFill>
              </a:rPr>
              <a:t>Bruselas </a:t>
            </a:r>
          </a:p>
          <a:p>
            <a:pPr algn="ctr"/>
            <a:r>
              <a:rPr lang="es-AR" b="1" dirty="0" smtClean="0">
                <a:solidFill>
                  <a:srgbClr val="FF0000"/>
                </a:solidFill>
              </a:rPr>
              <a:t>(Bélgica)</a:t>
            </a:r>
            <a:endParaRPr lang="es-AR" b="1" dirty="0">
              <a:solidFill>
                <a:srgbClr val="FF0000"/>
              </a:solidFill>
            </a:endParaRPr>
          </a:p>
        </p:txBody>
      </p:sp>
      <p:sp>
        <p:nvSpPr>
          <p:cNvPr id="6" name="5 CuadroTexto"/>
          <p:cNvSpPr txBox="1"/>
          <p:nvPr/>
        </p:nvSpPr>
        <p:spPr>
          <a:xfrm>
            <a:off x="90121" y="154215"/>
            <a:ext cx="2686739" cy="1168539"/>
          </a:xfrm>
          <a:prstGeom prst="ellipse">
            <a:avLst/>
          </a:prstGeom>
          <a:solidFill>
            <a:srgbClr val="FFFF00"/>
          </a:solidFill>
          <a:ln>
            <a:solidFill>
              <a:schemeClr val="tx1"/>
            </a:solidFill>
          </a:ln>
        </p:spPr>
        <p:txBody>
          <a:bodyPr wrap="none" rtlCol="0">
            <a:spAutoFit/>
          </a:bodyPr>
          <a:lstStyle/>
          <a:p>
            <a:pPr algn="ctr"/>
            <a:r>
              <a:rPr lang="es-AR" sz="2400" b="1" dirty="0" smtClean="0"/>
              <a:t>ÓPTICA</a:t>
            </a:r>
          </a:p>
          <a:p>
            <a:pPr algn="ctr"/>
            <a:r>
              <a:rPr lang="es-AR" sz="2400" b="1" dirty="0" smtClean="0"/>
              <a:t>GEOMÉTRICA</a:t>
            </a:r>
            <a:endParaRPr lang="es-AR" sz="2400" b="1" dirty="0"/>
          </a:p>
        </p:txBody>
      </p:sp>
    </p:spTree>
    <p:extLst>
      <p:ext uri="{BB962C8B-B14F-4D97-AF65-F5344CB8AC3E}">
        <p14:creationId xmlns:p14="http://schemas.microsoft.com/office/powerpoint/2010/main" val="230156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strVal val="#ppt_w*0.70"/>
                                          </p:val>
                                        </p:tav>
                                        <p:tav tm="100000">
                                          <p:val>
                                            <p:strVal val="#ppt_w"/>
                                          </p:val>
                                        </p:tav>
                                      </p:tavLst>
                                    </p:anim>
                                    <p:anim calcmode="lin" valueType="num">
                                      <p:cBhvr>
                                        <p:cTn id="23" dur="1000" fill="hold"/>
                                        <p:tgtEl>
                                          <p:spTgt spid="9"/>
                                        </p:tgtEl>
                                        <p:attrNameLst>
                                          <p:attrName>ppt_h</p:attrName>
                                        </p:attrNameLst>
                                      </p:cBhvr>
                                      <p:tavLst>
                                        <p:tav tm="0">
                                          <p:val>
                                            <p:strVal val="#ppt_h"/>
                                          </p:val>
                                        </p:tav>
                                        <p:tav tm="100000">
                                          <p:val>
                                            <p:strVal val="#ppt_h"/>
                                          </p:val>
                                        </p:tav>
                                      </p:tavLst>
                                    </p:anim>
                                    <p:animEffect transition="in" filter="fade">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3"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
                                        <p:tgtEl>
                                          <p:spTgt spid="11"/>
                                        </p:tgtEl>
                                      </p:cBhvr>
                                    </p:animEffect>
                                    <p:anim calcmode="lin" valueType="num">
                                      <p:cBhvr>
                                        <p:cTn id="37" dur="400" fill="hold"/>
                                        <p:tgtEl>
                                          <p:spTgt spid="11"/>
                                        </p:tgtEl>
                                        <p:attrNameLst>
                                          <p:attrName>ppt_x</p:attrName>
                                        </p:attrNameLst>
                                      </p:cBhvr>
                                      <p:tavLst>
                                        <p:tav tm="0">
                                          <p:val>
                                            <p:strVal val="#ppt_x"/>
                                          </p:val>
                                        </p:tav>
                                        <p:tav tm="100000">
                                          <p:val>
                                            <p:strVal val="#ppt_x"/>
                                          </p:val>
                                        </p:tav>
                                      </p:tavLst>
                                    </p:anim>
                                    <p:anim calcmode="lin" valueType="num">
                                      <p:cBhvr>
                                        <p:cTn id="38" dur="400" fill="hold"/>
                                        <p:tgtEl>
                                          <p:spTgt spid="11"/>
                                        </p:tgtEl>
                                        <p:attrNameLst>
                                          <p:attrName>ppt_y</p:attrName>
                                        </p:attrNameLst>
                                      </p:cBhvr>
                                      <p:tavLst>
                                        <p:tav tm="0">
                                          <p:val>
                                            <p:strVal val="#ppt_y+0.31"/>
                                          </p:val>
                                        </p:tav>
                                        <p:tav tm="100000">
                                          <p:val>
                                            <p:strVal val="#ppt_y+0.31"/>
                                          </p:val>
                                        </p:tav>
                                      </p:tavLst>
                                    </p:anim>
                                    <p:anim calcmode="lin" valueType="num">
                                      <p:cBhvr>
                                        <p:cTn id="39"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0"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amond(in)">
                                      <p:cBhvr>
                                        <p:cTn id="59" dur="2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ox(in)">
                                      <p:cBhvr>
                                        <p:cTn id="64" dur="2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circle(in)">
                                      <p:cBhvr>
                                        <p:cTn id="69" dur="20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fill="hold"/>
                                        <p:tgtEl>
                                          <p:spTgt spid="13"/>
                                        </p:tgtEl>
                                        <p:attrNameLst>
                                          <p:attrName>ppt_w</p:attrName>
                                        </p:attrNameLst>
                                      </p:cBhvr>
                                      <p:tavLst>
                                        <p:tav tm="0">
                                          <p:val>
                                            <p:fltVal val="0"/>
                                          </p:val>
                                        </p:tav>
                                        <p:tav tm="100000">
                                          <p:val>
                                            <p:strVal val="#ppt_w"/>
                                          </p:val>
                                        </p:tav>
                                      </p:tavLst>
                                    </p:anim>
                                    <p:anim calcmode="lin" valueType="num">
                                      <p:cBhvr>
                                        <p:cTn id="75" dur="500" fill="hold"/>
                                        <p:tgtEl>
                                          <p:spTgt spid="13"/>
                                        </p:tgtEl>
                                        <p:attrNameLst>
                                          <p:attrName>ppt_h</p:attrName>
                                        </p:attrNameLst>
                                      </p:cBhvr>
                                      <p:tavLst>
                                        <p:tav tm="0">
                                          <p:val>
                                            <p:fltVal val="0"/>
                                          </p:val>
                                        </p:tav>
                                        <p:tav tm="100000">
                                          <p:val>
                                            <p:strVal val="#ppt_h"/>
                                          </p:val>
                                        </p:tav>
                                      </p:tavLst>
                                    </p:anim>
                                    <p:animEffect transition="in" filter="fade">
                                      <p:cBhvr>
                                        <p:cTn id="7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0" grpId="0" animBg="1"/>
      <p:bldP spid="11" grpId="0" animBg="1"/>
      <p:bldP spid="12" grpId="0" animBg="1"/>
      <p:bldP spid="13" grpId="0" animBg="1"/>
      <p:bldP spid="14" grpId="0" animBg="1"/>
      <p:bldP spid="15" grpId="0" animBg="1"/>
      <p:bldP spid="16" grpId="0" animBg="1"/>
      <p:bldP spid="17"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467544" y="860425"/>
            <a:ext cx="4256856" cy="2496567"/>
            <a:chOff x="3124" y="2396"/>
            <a:chExt cx="4220" cy="2081"/>
          </a:xfrm>
        </p:grpSpPr>
        <p:graphicFrame>
          <p:nvGraphicFramePr>
            <p:cNvPr id="6" name="5 Objeto"/>
            <p:cNvGraphicFramePr>
              <a:graphicFrameLocks noChangeAspect="1"/>
            </p:cNvGraphicFramePr>
            <p:nvPr>
              <p:extLst>
                <p:ext uri="{D42A27DB-BD31-4B8C-83A1-F6EECF244321}">
                  <p14:modId xmlns:p14="http://schemas.microsoft.com/office/powerpoint/2010/main" val="2714337148"/>
                </p:ext>
              </p:extLst>
            </p:nvPr>
          </p:nvGraphicFramePr>
          <p:xfrm>
            <a:off x="3304" y="2396"/>
            <a:ext cx="3581" cy="2081"/>
          </p:xfrm>
          <a:graphic>
            <a:graphicData uri="http://schemas.openxmlformats.org/presentationml/2006/ole">
              <mc:AlternateContent xmlns:mc="http://schemas.openxmlformats.org/markup-compatibility/2006">
                <mc:Choice xmlns:v="urn:schemas-microsoft-com:vml" Requires="v">
                  <p:oleObj spid="_x0000_s34989" name="Imagen de mapa de bits" r:id="rId3" imgW="2266667" imgH="1324160" progId="Paint.Picture">
                    <p:embed/>
                  </p:oleObj>
                </mc:Choice>
                <mc:Fallback>
                  <p:oleObj name="Imagen de mapa de bits" r:id="rId3" imgW="2266667" imgH="1324160"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4" y="2396"/>
                          <a:ext cx="3581" cy="20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6"/>
            <p:cNvSpPr>
              <a:spLocks noChangeShapeType="1"/>
            </p:cNvSpPr>
            <p:nvPr/>
          </p:nvSpPr>
          <p:spPr bwMode="auto">
            <a:xfrm flipV="1">
              <a:off x="3124" y="3551"/>
              <a:ext cx="864" cy="28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AR" dirty="0"/>
            </a:p>
          </p:txBody>
        </p:sp>
        <p:sp>
          <p:nvSpPr>
            <p:cNvPr id="8" name="Line 5"/>
            <p:cNvSpPr>
              <a:spLocks noChangeShapeType="1"/>
            </p:cNvSpPr>
            <p:nvPr/>
          </p:nvSpPr>
          <p:spPr bwMode="auto">
            <a:xfrm flipV="1">
              <a:off x="6480" y="2611"/>
              <a:ext cx="864" cy="28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AR" dirty="0"/>
            </a:p>
          </p:txBody>
        </p:sp>
        <p:sp>
          <p:nvSpPr>
            <p:cNvPr id="9" name="Text Box 4"/>
            <p:cNvSpPr txBox="1">
              <a:spLocks noChangeArrowheads="1"/>
            </p:cNvSpPr>
            <p:nvPr/>
          </p:nvSpPr>
          <p:spPr bwMode="auto">
            <a:xfrm>
              <a:off x="5615" y="354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altLang="es-AR" sz="1100" b="1"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p>
          </p:txBody>
        </p:sp>
      </p:grpSp>
      <p:sp>
        <p:nvSpPr>
          <p:cNvPr id="11" name="Rectangle 8"/>
          <p:cNvSpPr>
            <a:spLocks noChangeArrowheads="1"/>
          </p:cNvSpPr>
          <p:nvPr/>
        </p:nvSpPr>
        <p:spPr bwMode="auto">
          <a:xfrm>
            <a:off x="34645" y="87725"/>
            <a:ext cx="5199180"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indent="449263">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49263" algn="l" defTabSz="914400" rtl="0" eaLnBrk="1" fontAlgn="base" latinLnBrk="0" hangingPunct="1">
              <a:lnSpc>
                <a:spcPct val="100000"/>
              </a:lnSpc>
              <a:spcBef>
                <a:spcPct val="0"/>
              </a:spcBef>
              <a:spcAft>
                <a:spcPct val="0"/>
              </a:spcAft>
              <a:buClrTx/>
              <a:buSzTx/>
              <a:buFontTx/>
              <a:buNone/>
              <a:tabLst/>
            </a:pPr>
            <a:r>
              <a:rPr kumimoji="0" lang="es-AR" altLang="es-AR" sz="3200" b="1" i="0" u="none" strike="noStrike" cap="none" normalizeH="0" baseline="0" dirty="0" smtClean="0">
                <a:ln>
                  <a:noFill/>
                </a:ln>
                <a:solidFill>
                  <a:srgbClr val="FFC000"/>
                </a:solidFill>
                <a:effectLst/>
                <a:latin typeface="Times New Roman" pitchFamily="18" charset="0"/>
                <a:cs typeface="Times New Roman" pitchFamily="18" charset="0"/>
              </a:rPr>
              <a:t>Foco de un espejo esférico</a:t>
            </a:r>
            <a:endParaRPr kumimoji="0" lang="es-ES_tradnl" altLang="es-AR" sz="3200" b="1" i="0" u="none" strike="noStrike" cap="none" normalizeH="0" baseline="0" dirty="0" smtClean="0">
              <a:ln>
                <a:noFill/>
              </a:ln>
              <a:solidFill>
                <a:srgbClr val="FFC000"/>
              </a:solidFill>
              <a:effectLst/>
              <a:cs typeface="Times New Roman"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ES_tradnl" altLang="es-AR" sz="3200" b="0" i="0" u="none" strike="noStrike" cap="none" normalizeH="0" baseline="0" dirty="0" smtClean="0">
              <a:ln>
                <a:noFill/>
              </a:ln>
              <a:solidFill>
                <a:schemeClr val="tx1"/>
              </a:solidFill>
              <a:effectLst/>
            </a:endParaRPr>
          </a:p>
        </p:txBody>
      </p:sp>
      <p:sp>
        <p:nvSpPr>
          <p:cNvPr id="13" name="Rectangle 11"/>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altLang="es-AR" sz="1800" b="0" i="0" u="none" strike="noStrike" cap="none" normalizeH="0" baseline="0" dirty="0" smtClean="0">
                <a:ln>
                  <a:noFill/>
                </a:ln>
                <a:solidFill>
                  <a:schemeClr val="tx1"/>
                </a:solidFill>
                <a:effectLst/>
                <a:latin typeface="Arial" pitchFamily="34" charset="0"/>
                <a:cs typeface="Arial" pitchFamily="34" charset="0"/>
              </a:rPr>
              <a:t/>
            </a:r>
            <a:br>
              <a:rPr kumimoji="0" lang="es-AR" altLang="es-AR" sz="1800" b="0" i="0" u="none" strike="noStrike" cap="none" normalizeH="0" baseline="0" dirty="0" smtClean="0">
                <a:ln>
                  <a:noFill/>
                </a:ln>
                <a:solidFill>
                  <a:schemeClr val="tx1"/>
                </a:solidFill>
                <a:effectLst/>
                <a:latin typeface="Arial" pitchFamily="34" charset="0"/>
                <a:cs typeface="Arial" pitchFamily="34" charset="0"/>
              </a:rPr>
            </a:br>
            <a:endParaRPr kumimoji="0" lang="es-AR" altLang="es-AR"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2"/>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14 CuadroTexto"/>
          <p:cNvSpPr txBox="1"/>
          <p:nvPr/>
        </p:nvSpPr>
        <p:spPr>
          <a:xfrm>
            <a:off x="5436096" y="836712"/>
            <a:ext cx="2880320" cy="1569660"/>
          </a:xfrm>
          <a:prstGeom prst="rect">
            <a:avLst/>
          </a:prstGeom>
          <a:noFill/>
        </p:spPr>
        <p:txBody>
          <a:bodyPr wrap="square" rtlCol="0">
            <a:spAutoFit/>
          </a:bodyPr>
          <a:lstStyle/>
          <a:p>
            <a:pPr algn="just"/>
            <a:r>
              <a:rPr lang="es-AR" sz="2400" i="1" dirty="0" smtClean="0"/>
              <a:t>  La abscisa focal es la mitad de la abscisa del centro de curvatura.</a:t>
            </a:r>
            <a:endParaRPr lang="es-AR" sz="2400" i="1" dirty="0"/>
          </a:p>
        </p:txBody>
      </p:sp>
      <mc:AlternateContent xmlns:mc="http://schemas.openxmlformats.org/markup-compatibility/2006" xmlns:a14="http://schemas.microsoft.com/office/drawing/2010/main">
        <mc:Choice Requires="a14">
          <p:sp>
            <p:nvSpPr>
              <p:cNvPr id="16" name="15 CuadroTexto"/>
              <p:cNvSpPr txBox="1"/>
              <p:nvPr/>
            </p:nvSpPr>
            <p:spPr>
              <a:xfrm>
                <a:off x="6043792" y="2553277"/>
                <a:ext cx="1526444" cy="833562"/>
              </a:xfrm>
              <a:prstGeom prst="rect">
                <a:avLst/>
              </a:prstGeom>
              <a:solidFill>
                <a:srgbClr val="FFC000">
                  <a:alpha val="20000"/>
                </a:srgb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2800" b="1" i="1" smtClean="0">
                              <a:latin typeface="Cambria Math" panose="02040503050406030204" pitchFamily="18" charset="0"/>
                            </a:rPr>
                          </m:ctrlPr>
                        </m:sSubPr>
                        <m:e>
                          <m:r>
                            <a:rPr lang="es-AR" sz="2800" b="1" i="1" smtClean="0">
                              <a:latin typeface="Cambria Math"/>
                            </a:rPr>
                            <m:t>𝒙</m:t>
                          </m:r>
                        </m:e>
                        <m:sub>
                          <m:r>
                            <a:rPr lang="es-AR" sz="2800" b="1" i="1" smtClean="0">
                              <a:latin typeface="Cambria Math"/>
                            </a:rPr>
                            <m:t>𝑭</m:t>
                          </m:r>
                        </m:sub>
                      </m:sSub>
                      <m:r>
                        <a:rPr lang="es-AR" sz="2800" b="1" i="1" smtClean="0">
                          <a:latin typeface="Cambria Math"/>
                        </a:rPr>
                        <m:t>=</m:t>
                      </m:r>
                      <m:f>
                        <m:fPr>
                          <m:ctrlPr>
                            <a:rPr lang="es-AR" sz="2800" b="1" i="1" smtClean="0">
                              <a:latin typeface="Cambria Math" panose="02040503050406030204" pitchFamily="18" charset="0"/>
                            </a:rPr>
                          </m:ctrlPr>
                        </m:fPr>
                        <m:num>
                          <m:sSub>
                            <m:sSubPr>
                              <m:ctrlPr>
                                <a:rPr lang="es-AR" sz="2800" b="1" i="1" smtClean="0">
                                  <a:latin typeface="Cambria Math" panose="02040503050406030204" pitchFamily="18" charset="0"/>
                                </a:rPr>
                              </m:ctrlPr>
                            </m:sSubPr>
                            <m:e>
                              <m:r>
                                <a:rPr lang="es-AR" sz="2800" b="1" i="1" smtClean="0">
                                  <a:latin typeface="Cambria Math"/>
                                </a:rPr>
                                <m:t>𝒙</m:t>
                              </m:r>
                            </m:e>
                            <m:sub>
                              <m:r>
                                <a:rPr lang="es-AR" sz="2800" b="1" i="1" smtClean="0">
                                  <a:latin typeface="Cambria Math"/>
                                </a:rPr>
                                <m:t>𝑪</m:t>
                              </m:r>
                            </m:sub>
                          </m:sSub>
                        </m:num>
                        <m:den>
                          <m:r>
                            <a:rPr lang="es-AR" sz="2800" b="1" i="1" smtClean="0">
                              <a:latin typeface="Cambria Math"/>
                            </a:rPr>
                            <m:t>𝟐</m:t>
                          </m:r>
                        </m:den>
                      </m:f>
                    </m:oMath>
                  </m:oMathPara>
                </a14:m>
                <a:endParaRPr lang="es-AR" sz="2800" b="1" dirty="0"/>
              </a:p>
            </p:txBody>
          </p:sp>
        </mc:Choice>
        <mc:Fallback xmlns="">
          <p:sp>
            <p:nvSpPr>
              <p:cNvPr id="16" name="15 CuadroTexto"/>
              <p:cNvSpPr txBox="1">
                <a:spLocks noRot="1" noChangeAspect="1" noMove="1" noResize="1" noEditPoints="1" noAdjustHandles="1" noChangeArrowheads="1" noChangeShapeType="1" noTextEdit="1"/>
              </p:cNvSpPr>
              <p:nvPr/>
            </p:nvSpPr>
            <p:spPr>
              <a:xfrm>
                <a:off x="6043792" y="2553277"/>
                <a:ext cx="1526444" cy="833562"/>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7" name="16 CuadroTexto"/>
              <p:cNvSpPr txBox="1"/>
              <p:nvPr/>
            </p:nvSpPr>
            <p:spPr>
              <a:xfrm>
                <a:off x="125954" y="3596823"/>
                <a:ext cx="8838534" cy="1200329"/>
              </a:xfrm>
              <a:prstGeom prst="rect">
                <a:avLst/>
              </a:prstGeom>
              <a:noFill/>
            </p:spPr>
            <p:txBody>
              <a:bodyPr wrap="square" rtlCol="0">
                <a:spAutoFit/>
              </a:bodyPr>
              <a:lstStyle/>
              <a:p>
                <a:pPr algn="just"/>
                <a:r>
                  <a:rPr lang="es-AR" sz="2400" i="1" dirty="0" smtClean="0"/>
                  <a:t>  A la </a:t>
                </a:r>
                <a:r>
                  <a:rPr lang="es-AR" sz="2400" i="1" u="sng" dirty="0" smtClean="0"/>
                  <a:t>abscisa focal</a:t>
                </a:r>
                <a:r>
                  <a:rPr lang="es-AR" sz="2400" i="1" dirty="0" smtClean="0"/>
                  <a:t> </a:t>
                </a:r>
                <a14:m>
                  <m:oMath xmlns:m="http://schemas.openxmlformats.org/officeDocument/2006/math">
                    <m:sSub>
                      <m:sSubPr>
                        <m:ctrlPr>
                          <a:rPr lang="es-AR" sz="2400" b="1" i="1" smtClean="0">
                            <a:effectLst>
                              <a:outerShdw blurRad="38100" dist="38100" dir="2700000" algn="tl">
                                <a:srgbClr val="000000">
                                  <a:alpha val="43137"/>
                                </a:srgbClr>
                              </a:outerShdw>
                            </a:effectLst>
                            <a:latin typeface="Cambria Math" panose="02040503050406030204" pitchFamily="18" charset="0"/>
                          </a:rPr>
                        </m:ctrlPr>
                      </m:sSubPr>
                      <m:e>
                        <m:r>
                          <a:rPr lang="es-AR" sz="2400" b="1" i="1" smtClean="0">
                            <a:effectLst>
                              <a:outerShdw blurRad="38100" dist="38100" dir="2700000" algn="tl">
                                <a:srgbClr val="000000">
                                  <a:alpha val="43137"/>
                                </a:srgbClr>
                              </a:outerShdw>
                            </a:effectLst>
                            <a:latin typeface="Cambria Math"/>
                          </a:rPr>
                          <m:t>𝒙</m:t>
                        </m:r>
                      </m:e>
                      <m:sub>
                        <m:r>
                          <a:rPr lang="es-AR" sz="2400" b="1" i="1" smtClean="0">
                            <a:effectLst>
                              <a:outerShdw blurRad="38100" dist="38100" dir="2700000" algn="tl">
                                <a:srgbClr val="000000">
                                  <a:alpha val="43137"/>
                                </a:srgbClr>
                              </a:outerShdw>
                            </a:effectLst>
                            <a:latin typeface="Cambria Math"/>
                          </a:rPr>
                          <m:t>𝑭</m:t>
                        </m:r>
                      </m:sub>
                    </m:sSub>
                  </m:oMath>
                </a14:m>
                <a:r>
                  <a:rPr lang="es-AR" sz="2400" i="1" dirty="0" smtClean="0"/>
                  <a:t> se la simplifica con </a:t>
                </a:r>
                <a14:m>
                  <m:oMath xmlns:m="http://schemas.openxmlformats.org/officeDocument/2006/math">
                    <m:r>
                      <a:rPr lang="es-AR" sz="2400" b="1" i="1" smtClean="0">
                        <a:effectLst>
                          <a:outerShdw blurRad="38100" dist="38100" dir="2700000" algn="tl">
                            <a:srgbClr val="000000">
                              <a:alpha val="43137"/>
                            </a:srgbClr>
                          </a:outerShdw>
                        </a:effectLst>
                        <a:latin typeface="Cambria Math"/>
                      </a:rPr>
                      <m:t>𝒇</m:t>
                    </m:r>
                  </m:oMath>
                </a14:m>
                <a:r>
                  <a:rPr lang="es-AR" sz="2400" i="1" dirty="0" smtClean="0"/>
                  <a:t> y a la del centro de curvatura </a:t>
                </a:r>
                <a14:m>
                  <m:oMath xmlns:m="http://schemas.openxmlformats.org/officeDocument/2006/math">
                    <m:sSub>
                      <m:sSubPr>
                        <m:ctrlPr>
                          <a:rPr lang="es-AR" sz="2400" b="1" i="1" smtClean="0">
                            <a:effectLst>
                              <a:outerShdw blurRad="38100" dist="38100" dir="2700000" algn="tl">
                                <a:srgbClr val="000000">
                                  <a:alpha val="43137"/>
                                </a:srgbClr>
                              </a:outerShdw>
                            </a:effectLst>
                            <a:latin typeface="Cambria Math" panose="02040503050406030204" pitchFamily="18" charset="0"/>
                          </a:rPr>
                        </m:ctrlPr>
                      </m:sSubPr>
                      <m:e>
                        <m:r>
                          <a:rPr lang="es-AR" sz="2400" b="1" i="1" smtClean="0">
                            <a:effectLst>
                              <a:outerShdw blurRad="38100" dist="38100" dir="2700000" algn="tl">
                                <a:srgbClr val="000000">
                                  <a:alpha val="43137"/>
                                </a:srgbClr>
                              </a:outerShdw>
                            </a:effectLst>
                            <a:latin typeface="Cambria Math"/>
                          </a:rPr>
                          <m:t>𝒙</m:t>
                        </m:r>
                      </m:e>
                      <m:sub>
                        <m:r>
                          <a:rPr lang="es-AR" sz="2400" b="1" i="1" smtClean="0">
                            <a:effectLst>
                              <a:outerShdw blurRad="38100" dist="38100" dir="2700000" algn="tl">
                                <a:srgbClr val="000000">
                                  <a:alpha val="43137"/>
                                </a:srgbClr>
                              </a:outerShdw>
                            </a:effectLst>
                            <a:latin typeface="Cambria Math"/>
                          </a:rPr>
                          <m:t>𝑪</m:t>
                        </m:r>
                      </m:sub>
                    </m:sSub>
                  </m:oMath>
                </a14:m>
                <a:r>
                  <a:rPr lang="es-AR" sz="2400" i="1" dirty="0" smtClean="0"/>
                  <a:t> con </a:t>
                </a:r>
                <a14:m>
                  <m:oMath xmlns:m="http://schemas.openxmlformats.org/officeDocument/2006/math">
                    <m:r>
                      <a:rPr lang="es-AR" sz="2400" b="1" i="1" smtClean="0">
                        <a:effectLst>
                          <a:outerShdw blurRad="38100" dist="38100" dir="2700000" algn="tl">
                            <a:srgbClr val="000000">
                              <a:alpha val="43137"/>
                            </a:srgbClr>
                          </a:outerShdw>
                        </a:effectLst>
                        <a:latin typeface="Cambria Math"/>
                      </a:rPr>
                      <m:t>𝒓</m:t>
                    </m:r>
                  </m:oMath>
                </a14:m>
                <a:r>
                  <a:rPr lang="es-AR" sz="2400" i="1" dirty="0" smtClean="0"/>
                  <a:t>. La última no debe confundirse con el </a:t>
                </a:r>
                <a:r>
                  <a:rPr lang="es-AR" sz="2400" i="1" u="sng" dirty="0" smtClean="0"/>
                  <a:t>radio de curvatura</a:t>
                </a:r>
                <a:r>
                  <a:rPr lang="es-AR" sz="2400" i="1" dirty="0" smtClean="0"/>
                  <a:t> de la superficie esférica </a:t>
                </a:r>
                <a:r>
                  <a:rPr lang="es-AR" sz="2400" b="1" i="1" dirty="0" smtClean="0">
                    <a:effectLst>
                      <a:outerShdw blurRad="38100" dist="38100" dir="2700000" algn="tl">
                        <a:srgbClr val="000000">
                          <a:alpha val="43137"/>
                        </a:srgbClr>
                      </a:outerShdw>
                    </a:effectLst>
                  </a:rPr>
                  <a:t>R</a:t>
                </a:r>
                <a:r>
                  <a:rPr lang="es-AR" sz="2400" i="1" dirty="0" smtClean="0"/>
                  <a:t> que es siempre positivo </a:t>
                </a:r>
                <a:endParaRPr lang="es-AR" sz="2400" i="1" dirty="0"/>
              </a:p>
            </p:txBody>
          </p:sp>
        </mc:Choice>
        <mc:Fallback xmlns="">
          <p:sp>
            <p:nvSpPr>
              <p:cNvPr id="17" name="16 CuadroTexto"/>
              <p:cNvSpPr txBox="1">
                <a:spLocks noRot="1" noChangeAspect="1" noMove="1" noResize="1" noEditPoints="1" noAdjustHandles="1" noChangeArrowheads="1" noChangeShapeType="1" noTextEdit="1"/>
              </p:cNvSpPr>
              <p:nvPr/>
            </p:nvSpPr>
            <p:spPr>
              <a:xfrm>
                <a:off x="125954" y="3596823"/>
                <a:ext cx="8838534" cy="1200329"/>
              </a:xfrm>
              <a:prstGeom prst="rect">
                <a:avLst/>
              </a:prstGeom>
              <a:blipFill rotWithShape="1">
                <a:blip r:embed="rId6"/>
                <a:stretch>
                  <a:fillRect l="-1103" t="-3553" r="-1034" b="-13706"/>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8" name="17 CuadroTexto"/>
              <p:cNvSpPr txBox="1"/>
              <p:nvPr/>
            </p:nvSpPr>
            <p:spPr>
              <a:xfrm>
                <a:off x="3923928" y="5445224"/>
                <a:ext cx="1308756" cy="939553"/>
              </a:xfrm>
              <a:prstGeom prst="rect">
                <a:avLst/>
              </a:prstGeom>
              <a:solidFill>
                <a:srgbClr val="FFC000">
                  <a:alpha val="42000"/>
                </a:srgb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3200" b="1" i="1" smtClean="0">
                          <a:latin typeface="Cambria Math"/>
                        </a:rPr>
                        <m:t>𝒇</m:t>
                      </m:r>
                      <m:r>
                        <a:rPr lang="es-AR" sz="3200" b="1" i="1" smtClean="0">
                          <a:latin typeface="Cambria Math"/>
                        </a:rPr>
                        <m:t>=</m:t>
                      </m:r>
                      <m:f>
                        <m:fPr>
                          <m:ctrlPr>
                            <a:rPr lang="es-AR" sz="3200" b="1" i="1" smtClean="0">
                              <a:latin typeface="Cambria Math" panose="02040503050406030204" pitchFamily="18" charset="0"/>
                            </a:rPr>
                          </m:ctrlPr>
                        </m:fPr>
                        <m:num>
                          <m:r>
                            <a:rPr lang="es-AR" sz="3200" b="1" i="1" smtClean="0">
                              <a:latin typeface="Cambria Math"/>
                            </a:rPr>
                            <m:t>𝒓</m:t>
                          </m:r>
                        </m:num>
                        <m:den>
                          <m:r>
                            <a:rPr lang="es-AR" sz="3200" b="1" i="1" smtClean="0">
                              <a:latin typeface="Cambria Math"/>
                            </a:rPr>
                            <m:t>𝟐</m:t>
                          </m:r>
                        </m:den>
                      </m:f>
                    </m:oMath>
                  </m:oMathPara>
                </a14:m>
                <a:endParaRPr lang="es-AR" sz="3200" b="1" dirty="0"/>
              </a:p>
            </p:txBody>
          </p:sp>
        </mc:Choice>
        <mc:Fallback xmlns="">
          <p:sp>
            <p:nvSpPr>
              <p:cNvPr id="18" name="17 CuadroTexto"/>
              <p:cNvSpPr txBox="1">
                <a:spLocks noRot="1" noChangeAspect="1" noMove="1" noResize="1" noEditPoints="1" noAdjustHandles="1" noChangeArrowheads="1" noChangeShapeType="1" noTextEdit="1"/>
              </p:cNvSpPr>
              <p:nvPr/>
            </p:nvSpPr>
            <p:spPr>
              <a:xfrm>
                <a:off x="3923928" y="5445224"/>
                <a:ext cx="1308756" cy="939553"/>
              </a:xfrm>
              <a:prstGeom prst="rect">
                <a:avLst/>
              </a:prstGeom>
              <a:blipFill rotWithShape="1">
                <a:blip r:embed="rId7"/>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222433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iterate type="lt">
                                    <p:tmPct val="10000"/>
                                  </p:iterate>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
                                  </p:iterate>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1000"/>
                                        <p:tgtEl>
                                          <p:spTgt spid="18"/>
                                        </p:tgtEl>
                                      </p:cBhvr>
                                    </p:animEffect>
                                    <p:anim calcmode="lin" valueType="num">
                                      <p:cBhvr>
                                        <p:cTn id="37" dur="1000" fill="hold"/>
                                        <p:tgtEl>
                                          <p:spTgt spid="18"/>
                                        </p:tgtEl>
                                        <p:attrNameLst>
                                          <p:attrName>ppt_x</p:attrName>
                                        </p:attrNameLst>
                                      </p:cBhvr>
                                      <p:tavLst>
                                        <p:tav tm="0">
                                          <p:val>
                                            <p:strVal val="#ppt_x"/>
                                          </p:val>
                                        </p:tav>
                                        <p:tav tm="100000">
                                          <p:val>
                                            <p:strVal val="#ppt_x"/>
                                          </p:val>
                                        </p:tav>
                                      </p:tavLst>
                                    </p:anim>
                                    <p:anim calcmode="lin" valueType="num">
                                      <p:cBhvr>
                                        <p:cTn id="3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animBg="1"/>
      <p:bldP spid="17" grpId="0"/>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809171" y="116632"/>
            <a:ext cx="3592650" cy="707886"/>
          </a:xfrm>
          <a:prstGeom prst="rect">
            <a:avLst/>
          </a:prstGeom>
        </p:spPr>
        <p:txBody>
          <a:bodyPr wrap="none">
            <a:spAutoFit/>
          </a:bodyPr>
          <a:lstStyle/>
          <a:p>
            <a:pPr algn="ctr"/>
            <a:r>
              <a:rPr lang="es-AR" sz="2000" b="1" u="sng" dirty="0" smtClean="0">
                <a:effectLst>
                  <a:outerShdw blurRad="38100" dist="38100" dir="2700000" algn="tl">
                    <a:srgbClr val="000000">
                      <a:alpha val="43137"/>
                    </a:srgbClr>
                  </a:outerShdw>
                </a:effectLst>
              </a:rPr>
              <a:t>OBTENCIÓN DE IMÁGENES</a:t>
            </a:r>
          </a:p>
          <a:p>
            <a:pPr algn="ctr"/>
            <a:r>
              <a:rPr lang="es-AR" sz="2000" b="1" dirty="0" smtClean="0"/>
              <a:t>RAYOS PRINCIPALES </a:t>
            </a:r>
            <a:endParaRPr lang="es-AR" sz="2000" dirty="0"/>
          </a:p>
        </p:txBody>
      </p:sp>
      <p:sp>
        <p:nvSpPr>
          <p:cNvPr id="6" name="5 Rectángulo"/>
          <p:cNvSpPr/>
          <p:nvPr/>
        </p:nvSpPr>
        <p:spPr>
          <a:xfrm>
            <a:off x="0" y="828001"/>
            <a:ext cx="9144000" cy="584775"/>
          </a:xfrm>
          <a:prstGeom prst="rect">
            <a:avLst/>
          </a:prstGeom>
        </p:spPr>
        <p:txBody>
          <a:bodyPr wrap="square">
            <a:spAutoFit/>
          </a:bodyPr>
          <a:lstStyle/>
          <a:p>
            <a:r>
              <a:rPr lang="es-AR" sz="1600" b="1" i="1" dirty="0"/>
              <a:t>1.- </a:t>
            </a:r>
            <a:r>
              <a:rPr lang="es-AR" sz="1600" i="1" dirty="0"/>
              <a:t>Todo rayo que incide</a:t>
            </a:r>
            <a:r>
              <a:rPr lang="es-AR" sz="1600" b="1" i="1" dirty="0"/>
              <a:t> paralelo al eje principal </a:t>
            </a:r>
            <a:r>
              <a:rPr lang="es-AR" sz="1600" i="1" dirty="0"/>
              <a:t>se refleja de manera tal que su dirección </a:t>
            </a:r>
            <a:r>
              <a:rPr lang="es-AR" sz="1600" i="1" dirty="0" smtClean="0"/>
              <a:t>contiene al</a:t>
            </a:r>
            <a:r>
              <a:rPr lang="es-AR" sz="1600" b="1" i="1" dirty="0" smtClean="0"/>
              <a:t> foco.</a:t>
            </a:r>
            <a:endParaRPr lang="es-AR" sz="1600" b="1" dirty="0"/>
          </a:p>
        </p:txBody>
      </p:sp>
      <p:sp>
        <p:nvSpPr>
          <p:cNvPr id="7" name="6 Rectángulo"/>
          <p:cNvSpPr/>
          <p:nvPr/>
        </p:nvSpPr>
        <p:spPr>
          <a:xfrm>
            <a:off x="0" y="2852936"/>
            <a:ext cx="9036496" cy="584775"/>
          </a:xfrm>
          <a:prstGeom prst="rect">
            <a:avLst/>
          </a:prstGeom>
        </p:spPr>
        <p:txBody>
          <a:bodyPr wrap="square">
            <a:spAutoFit/>
          </a:bodyPr>
          <a:lstStyle/>
          <a:p>
            <a:r>
              <a:rPr lang="es-AR" sz="1600" b="1" i="1" dirty="0"/>
              <a:t>2.- </a:t>
            </a:r>
            <a:r>
              <a:rPr lang="es-AR" sz="1600" i="1" dirty="0"/>
              <a:t>Si la dirección del rayo incidente</a:t>
            </a:r>
            <a:r>
              <a:rPr lang="es-AR" sz="1600" b="1" i="1" dirty="0"/>
              <a:t> contiene al foco, </a:t>
            </a:r>
            <a:r>
              <a:rPr lang="es-AR" sz="1600" i="1" dirty="0"/>
              <a:t>el rayo reflejado </a:t>
            </a:r>
            <a:r>
              <a:rPr lang="es-AR" sz="1600" b="1" i="1" dirty="0"/>
              <a:t>es paralelo al eje </a:t>
            </a:r>
            <a:r>
              <a:rPr lang="es-AR" sz="1600" b="1" i="1" dirty="0" smtClean="0"/>
              <a:t>principal.</a:t>
            </a:r>
            <a:endParaRPr lang="es-AR" sz="1600" b="1" dirty="0"/>
          </a:p>
        </p:txBody>
      </p:sp>
      <p:sp>
        <p:nvSpPr>
          <p:cNvPr id="8" name="7 Rectángulo"/>
          <p:cNvSpPr/>
          <p:nvPr/>
        </p:nvSpPr>
        <p:spPr>
          <a:xfrm>
            <a:off x="0" y="4725144"/>
            <a:ext cx="9144000" cy="646331"/>
          </a:xfrm>
          <a:prstGeom prst="rect">
            <a:avLst/>
          </a:prstGeom>
        </p:spPr>
        <p:txBody>
          <a:bodyPr wrap="square">
            <a:spAutoFit/>
          </a:bodyPr>
          <a:lstStyle/>
          <a:p>
            <a:r>
              <a:rPr lang="es-AR" i="1" dirty="0"/>
              <a:t>3.- Si un rayo incide de manera tal que su dirección contiene al </a:t>
            </a:r>
            <a:r>
              <a:rPr lang="es-AR" b="1" i="1" dirty="0"/>
              <a:t>centro de curvatura (C)</a:t>
            </a:r>
            <a:r>
              <a:rPr lang="es-AR" i="1" dirty="0"/>
              <a:t>, se refleja sobre sí mismo.</a:t>
            </a:r>
            <a:endParaRPr lang="es-AR" dirty="0"/>
          </a:p>
        </p:txBody>
      </p:sp>
      <p:sp>
        <p:nvSpPr>
          <p:cNvPr id="9" name="Arc 11"/>
          <p:cNvSpPr>
            <a:spLocks/>
          </p:cNvSpPr>
          <p:nvPr/>
        </p:nvSpPr>
        <p:spPr bwMode="auto">
          <a:xfrm rot="-8697079">
            <a:off x="1635972" y="1419311"/>
            <a:ext cx="865188" cy="1079500"/>
          </a:xfrm>
          <a:custGeom>
            <a:avLst/>
            <a:gdLst>
              <a:gd name="T0" fmla="*/ 0 w 21600"/>
              <a:gd name="T1" fmla="*/ 0 h 26982"/>
              <a:gd name="T2" fmla="*/ 1344346939 w 21600"/>
              <a:gd name="T3" fmla="*/ 1727904224 h 26982"/>
              <a:gd name="T4" fmla="*/ 0 w 21600"/>
              <a:gd name="T5" fmla="*/ 1383245343 h 26982"/>
              <a:gd name="T6" fmla="*/ 0 60000 65536"/>
              <a:gd name="T7" fmla="*/ 0 60000 65536"/>
              <a:gd name="T8" fmla="*/ 0 60000 65536"/>
            </a:gdLst>
            <a:ahLst/>
            <a:cxnLst>
              <a:cxn ang="T6">
                <a:pos x="T0" y="T1"/>
              </a:cxn>
              <a:cxn ang="T7">
                <a:pos x="T2" y="T3"/>
              </a:cxn>
              <a:cxn ang="T8">
                <a:pos x="T4" y="T5"/>
              </a:cxn>
            </a:cxnLst>
            <a:rect l="0" t="0" r="r" b="b"/>
            <a:pathLst>
              <a:path w="21600" h="26982" fill="none" extrusionOk="0">
                <a:moveTo>
                  <a:pt x="-1" y="0"/>
                </a:moveTo>
                <a:cubicBezTo>
                  <a:pt x="11929" y="0"/>
                  <a:pt x="21600" y="9670"/>
                  <a:pt x="21600" y="21600"/>
                </a:cubicBezTo>
                <a:cubicBezTo>
                  <a:pt x="21600" y="23415"/>
                  <a:pt x="21371" y="25223"/>
                  <a:pt x="20918" y="26981"/>
                </a:cubicBezTo>
              </a:path>
              <a:path w="21600" h="26982" stroke="0" extrusionOk="0">
                <a:moveTo>
                  <a:pt x="-1" y="0"/>
                </a:moveTo>
                <a:cubicBezTo>
                  <a:pt x="11929" y="0"/>
                  <a:pt x="21600" y="9670"/>
                  <a:pt x="21600" y="21600"/>
                </a:cubicBezTo>
                <a:cubicBezTo>
                  <a:pt x="21600" y="23415"/>
                  <a:pt x="21371" y="25223"/>
                  <a:pt x="20918" y="26981"/>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dirty="0"/>
          </a:p>
        </p:txBody>
      </p:sp>
      <p:sp>
        <p:nvSpPr>
          <p:cNvPr id="10" name="Line 12"/>
          <p:cNvSpPr>
            <a:spLocks noChangeShapeType="1"/>
          </p:cNvSpPr>
          <p:nvPr/>
        </p:nvSpPr>
        <p:spPr bwMode="auto">
          <a:xfrm>
            <a:off x="610446" y="2157498"/>
            <a:ext cx="30254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11" name="Line 13"/>
          <p:cNvSpPr>
            <a:spLocks noChangeShapeType="1"/>
          </p:cNvSpPr>
          <p:nvPr/>
        </p:nvSpPr>
        <p:spPr bwMode="auto">
          <a:xfrm flipH="1" flipV="1">
            <a:off x="1861927" y="1527800"/>
            <a:ext cx="1643063"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12" name="Text Box 16"/>
          <p:cNvSpPr txBox="1">
            <a:spLocks noChangeArrowheads="1"/>
          </p:cNvSpPr>
          <p:nvPr/>
        </p:nvSpPr>
        <p:spPr bwMode="auto">
          <a:xfrm>
            <a:off x="395536" y="1821742"/>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200" dirty="0">
                <a:latin typeface="Arial" charset="0"/>
              </a:rPr>
              <a:t>Eje óptico</a:t>
            </a:r>
          </a:p>
        </p:txBody>
      </p:sp>
      <p:sp>
        <p:nvSpPr>
          <p:cNvPr id="13" name="Text Box 19"/>
          <p:cNvSpPr txBox="1">
            <a:spLocks noChangeArrowheads="1"/>
          </p:cNvSpPr>
          <p:nvPr/>
        </p:nvSpPr>
        <p:spPr bwMode="auto">
          <a:xfrm>
            <a:off x="1493097" y="2169200"/>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V</a:t>
            </a:r>
          </a:p>
        </p:txBody>
      </p:sp>
      <p:sp>
        <p:nvSpPr>
          <p:cNvPr id="14" name="Line 30"/>
          <p:cNvSpPr>
            <a:spLocks noChangeShapeType="1"/>
          </p:cNvSpPr>
          <p:nvPr/>
        </p:nvSpPr>
        <p:spPr bwMode="auto">
          <a:xfrm>
            <a:off x="1891250" y="1536700"/>
            <a:ext cx="1024566" cy="999211"/>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15" name="Text Box 19"/>
          <p:cNvSpPr txBox="1">
            <a:spLocks noChangeArrowheads="1"/>
          </p:cNvSpPr>
          <p:nvPr/>
        </p:nvSpPr>
        <p:spPr bwMode="auto">
          <a:xfrm>
            <a:off x="2291234" y="2182817"/>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F</a:t>
            </a:r>
          </a:p>
        </p:txBody>
      </p:sp>
      <p:sp>
        <p:nvSpPr>
          <p:cNvPr id="17" name="Line 12"/>
          <p:cNvSpPr>
            <a:spLocks noChangeShapeType="1"/>
          </p:cNvSpPr>
          <p:nvPr/>
        </p:nvSpPr>
        <p:spPr bwMode="auto">
          <a:xfrm>
            <a:off x="5182620" y="2192643"/>
            <a:ext cx="30254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18" name="Line 13"/>
          <p:cNvSpPr>
            <a:spLocks noChangeShapeType="1"/>
          </p:cNvSpPr>
          <p:nvPr/>
        </p:nvSpPr>
        <p:spPr bwMode="auto">
          <a:xfrm flipH="1" flipV="1">
            <a:off x="6673353" y="1773475"/>
            <a:ext cx="16430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19" name="Text Box 16"/>
          <p:cNvSpPr txBox="1">
            <a:spLocks noChangeArrowheads="1"/>
          </p:cNvSpPr>
          <p:nvPr/>
        </p:nvSpPr>
        <p:spPr bwMode="auto">
          <a:xfrm>
            <a:off x="4967710" y="1856887"/>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200" dirty="0">
                <a:latin typeface="Arial" charset="0"/>
              </a:rPr>
              <a:t>Eje óptico</a:t>
            </a:r>
          </a:p>
        </p:txBody>
      </p:sp>
      <p:sp>
        <p:nvSpPr>
          <p:cNvPr id="20" name="Text Box 19"/>
          <p:cNvSpPr txBox="1">
            <a:spLocks noChangeArrowheads="1"/>
          </p:cNvSpPr>
          <p:nvPr/>
        </p:nvSpPr>
        <p:spPr bwMode="auto">
          <a:xfrm>
            <a:off x="6695344" y="2205137"/>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V</a:t>
            </a:r>
          </a:p>
        </p:txBody>
      </p:sp>
      <p:sp>
        <p:nvSpPr>
          <p:cNvPr id="21" name="Line 30"/>
          <p:cNvSpPr>
            <a:spLocks noChangeShapeType="1"/>
          </p:cNvSpPr>
          <p:nvPr/>
        </p:nvSpPr>
        <p:spPr bwMode="auto">
          <a:xfrm flipV="1">
            <a:off x="6636109" y="1268760"/>
            <a:ext cx="744203" cy="511001"/>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22" name="Text Box 19"/>
          <p:cNvSpPr txBox="1">
            <a:spLocks noChangeArrowheads="1"/>
          </p:cNvSpPr>
          <p:nvPr/>
        </p:nvSpPr>
        <p:spPr bwMode="auto">
          <a:xfrm>
            <a:off x="5857940" y="2202517"/>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F</a:t>
            </a:r>
          </a:p>
        </p:txBody>
      </p:sp>
      <p:cxnSp>
        <p:nvCxnSpPr>
          <p:cNvPr id="24" name="23 Conector recto"/>
          <p:cNvCxnSpPr>
            <a:stCxn id="22" idx="0"/>
          </p:cNvCxnSpPr>
          <p:nvPr/>
        </p:nvCxnSpPr>
        <p:spPr>
          <a:xfrm flipV="1">
            <a:off x="6020805" y="1773475"/>
            <a:ext cx="539671" cy="4290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Arc 11"/>
          <p:cNvSpPr>
            <a:spLocks/>
          </p:cNvSpPr>
          <p:nvPr/>
        </p:nvSpPr>
        <p:spPr bwMode="auto">
          <a:xfrm rot="2242465">
            <a:off x="5969227" y="1561989"/>
            <a:ext cx="865188" cy="1079500"/>
          </a:xfrm>
          <a:custGeom>
            <a:avLst/>
            <a:gdLst>
              <a:gd name="T0" fmla="*/ 0 w 21600"/>
              <a:gd name="T1" fmla="*/ 0 h 26982"/>
              <a:gd name="T2" fmla="*/ 1344346939 w 21600"/>
              <a:gd name="T3" fmla="*/ 1727904224 h 26982"/>
              <a:gd name="T4" fmla="*/ 0 w 21600"/>
              <a:gd name="T5" fmla="*/ 1383245343 h 26982"/>
              <a:gd name="T6" fmla="*/ 0 60000 65536"/>
              <a:gd name="T7" fmla="*/ 0 60000 65536"/>
              <a:gd name="T8" fmla="*/ 0 60000 65536"/>
            </a:gdLst>
            <a:ahLst/>
            <a:cxnLst>
              <a:cxn ang="T6">
                <a:pos x="T0" y="T1"/>
              </a:cxn>
              <a:cxn ang="T7">
                <a:pos x="T2" y="T3"/>
              </a:cxn>
              <a:cxn ang="T8">
                <a:pos x="T4" y="T5"/>
              </a:cxn>
            </a:cxnLst>
            <a:rect l="0" t="0" r="r" b="b"/>
            <a:pathLst>
              <a:path w="21600" h="26982" fill="none" extrusionOk="0">
                <a:moveTo>
                  <a:pt x="-1" y="0"/>
                </a:moveTo>
                <a:cubicBezTo>
                  <a:pt x="11929" y="0"/>
                  <a:pt x="21600" y="9670"/>
                  <a:pt x="21600" y="21600"/>
                </a:cubicBezTo>
                <a:cubicBezTo>
                  <a:pt x="21600" y="23415"/>
                  <a:pt x="21371" y="25223"/>
                  <a:pt x="20918" y="26981"/>
                </a:cubicBezTo>
              </a:path>
              <a:path w="21600" h="26982" stroke="0" extrusionOk="0">
                <a:moveTo>
                  <a:pt x="-1" y="0"/>
                </a:moveTo>
                <a:cubicBezTo>
                  <a:pt x="11929" y="0"/>
                  <a:pt x="21600" y="9670"/>
                  <a:pt x="21600" y="21600"/>
                </a:cubicBezTo>
                <a:cubicBezTo>
                  <a:pt x="21600" y="23415"/>
                  <a:pt x="21371" y="25223"/>
                  <a:pt x="20918" y="26981"/>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dirty="0"/>
          </a:p>
        </p:txBody>
      </p:sp>
      <p:sp>
        <p:nvSpPr>
          <p:cNvPr id="26" name="Arc 11"/>
          <p:cNvSpPr>
            <a:spLocks/>
          </p:cNvSpPr>
          <p:nvPr/>
        </p:nvSpPr>
        <p:spPr bwMode="auto">
          <a:xfrm rot="-8697079">
            <a:off x="1788372" y="3495093"/>
            <a:ext cx="865188" cy="1079500"/>
          </a:xfrm>
          <a:custGeom>
            <a:avLst/>
            <a:gdLst>
              <a:gd name="T0" fmla="*/ 0 w 21600"/>
              <a:gd name="T1" fmla="*/ 0 h 26982"/>
              <a:gd name="T2" fmla="*/ 1344346939 w 21600"/>
              <a:gd name="T3" fmla="*/ 1727904224 h 26982"/>
              <a:gd name="T4" fmla="*/ 0 w 21600"/>
              <a:gd name="T5" fmla="*/ 1383245343 h 26982"/>
              <a:gd name="T6" fmla="*/ 0 60000 65536"/>
              <a:gd name="T7" fmla="*/ 0 60000 65536"/>
              <a:gd name="T8" fmla="*/ 0 60000 65536"/>
            </a:gdLst>
            <a:ahLst/>
            <a:cxnLst>
              <a:cxn ang="T6">
                <a:pos x="T0" y="T1"/>
              </a:cxn>
              <a:cxn ang="T7">
                <a:pos x="T2" y="T3"/>
              </a:cxn>
              <a:cxn ang="T8">
                <a:pos x="T4" y="T5"/>
              </a:cxn>
            </a:cxnLst>
            <a:rect l="0" t="0" r="r" b="b"/>
            <a:pathLst>
              <a:path w="21600" h="26982" fill="none" extrusionOk="0">
                <a:moveTo>
                  <a:pt x="-1" y="0"/>
                </a:moveTo>
                <a:cubicBezTo>
                  <a:pt x="11929" y="0"/>
                  <a:pt x="21600" y="9670"/>
                  <a:pt x="21600" y="21600"/>
                </a:cubicBezTo>
                <a:cubicBezTo>
                  <a:pt x="21600" y="23415"/>
                  <a:pt x="21371" y="25223"/>
                  <a:pt x="20918" y="26981"/>
                </a:cubicBezTo>
              </a:path>
              <a:path w="21600" h="26982" stroke="0" extrusionOk="0">
                <a:moveTo>
                  <a:pt x="-1" y="0"/>
                </a:moveTo>
                <a:cubicBezTo>
                  <a:pt x="11929" y="0"/>
                  <a:pt x="21600" y="9670"/>
                  <a:pt x="21600" y="21600"/>
                </a:cubicBezTo>
                <a:cubicBezTo>
                  <a:pt x="21600" y="23415"/>
                  <a:pt x="21371" y="25223"/>
                  <a:pt x="20918" y="26981"/>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dirty="0"/>
          </a:p>
        </p:txBody>
      </p:sp>
      <p:sp>
        <p:nvSpPr>
          <p:cNvPr id="27" name="Line 12"/>
          <p:cNvSpPr>
            <a:spLocks noChangeShapeType="1"/>
          </p:cNvSpPr>
          <p:nvPr/>
        </p:nvSpPr>
        <p:spPr bwMode="auto">
          <a:xfrm>
            <a:off x="762846" y="4077072"/>
            <a:ext cx="30254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28" name="Line 13"/>
          <p:cNvSpPr>
            <a:spLocks noChangeShapeType="1"/>
          </p:cNvSpPr>
          <p:nvPr/>
        </p:nvSpPr>
        <p:spPr bwMode="auto">
          <a:xfrm flipH="1">
            <a:off x="2014326" y="3605168"/>
            <a:ext cx="1643063" cy="8380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29" name="Text Box 16"/>
          <p:cNvSpPr txBox="1">
            <a:spLocks noChangeArrowheads="1"/>
          </p:cNvSpPr>
          <p:nvPr/>
        </p:nvSpPr>
        <p:spPr bwMode="auto">
          <a:xfrm>
            <a:off x="547936" y="3789040"/>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200" dirty="0">
                <a:latin typeface="Arial" charset="0"/>
              </a:rPr>
              <a:t>Eje óptico</a:t>
            </a:r>
          </a:p>
        </p:txBody>
      </p:sp>
      <p:sp>
        <p:nvSpPr>
          <p:cNvPr id="30" name="Text Box 19"/>
          <p:cNvSpPr txBox="1">
            <a:spLocks noChangeArrowheads="1"/>
          </p:cNvSpPr>
          <p:nvPr/>
        </p:nvSpPr>
        <p:spPr bwMode="auto">
          <a:xfrm>
            <a:off x="1619672" y="4077072"/>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V</a:t>
            </a:r>
          </a:p>
        </p:txBody>
      </p:sp>
      <p:sp>
        <p:nvSpPr>
          <p:cNvPr id="31" name="Line 30"/>
          <p:cNvSpPr>
            <a:spLocks noChangeShapeType="1"/>
          </p:cNvSpPr>
          <p:nvPr/>
        </p:nvSpPr>
        <p:spPr bwMode="auto">
          <a:xfrm>
            <a:off x="2068566" y="4443265"/>
            <a:ext cx="1588824" cy="0"/>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2" name="Text Box 19"/>
          <p:cNvSpPr txBox="1">
            <a:spLocks noChangeArrowheads="1"/>
          </p:cNvSpPr>
          <p:nvPr/>
        </p:nvSpPr>
        <p:spPr bwMode="auto">
          <a:xfrm>
            <a:off x="2443634" y="4077072"/>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F</a:t>
            </a:r>
          </a:p>
        </p:txBody>
      </p:sp>
      <p:sp>
        <p:nvSpPr>
          <p:cNvPr id="33" name="Line 12"/>
          <p:cNvSpPr>
            <a:spLocks noChangeShapeType="1"/>
          </p:cNvSpPr>
          <p:nvPr/>
        </p:nvSpPr>
        <p:spPr bwMode="auto">
          <a:xfrm>
            <a:off x="5335020" y="4304496"/>
            <a:ext cx="30254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4" name="Line 13"/>
          <p:cNvSpPr>
            <a:spLocks noChangeShapeType="1"/>
          </p:cNvSpPr>
          <p:nvPr/>
        </p:nvSpPr>
        <p:spPr bwMode="auto">
          <a:xfrm flipH="1">
            <a:off x="6859583" y="3512773"/>
            <a:ext cx="1202631" cy="5047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5" name="Text Box 16"/>
          <p:cNvSpPr txBox="1">
            <a:spLocks noChangeArrowheads="1"/>
          </p:cNvSpPr>
          <p:nvPr/>
        </p:nvSpPr>
        <p:spPr bwMode="auto">
          <a:xfrm>
            <a:off x="5120110" y="3968740"/>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200" dirty="0">
                <a:latin typeface="Arial" charset="0"/>
              </a:rPr>
              <a:t>Eje óptico</a:t>
            </a:r>
          </a:p>
        </p:txBody>
      </p:sp>
      <p:sp>
        <p:nvSpPr>
          <p:cNvPr id="36" name="Text Box 19"/>
          <p:cNvSpPr txBox="1">
            <a:spLocks noChangeArrowheads="1"/>
          </p:cNvSpPr>
          <p:nvPr/>
        </p:nvSpPr>
        <p:spPr bwMode="auto">
          <a:xfrm>
            <a:off x="6741242" y="432475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V</a:t>
            </a:r>
          </a:p>
        </p:txBody>
      </p:sp>
      <p:sp>
        <p:nvSpPr>
          <p:cNvPr id="37" name="Line 30"/>
          <p:cNvSpPr>
            <a:spLocks noChangeShapeType="1"/>
          </p:cNvSpPr>
          <p:nvPr/>
        </p:nvSpPr>
        <p:spPr bwMode="auto">
          <a:xfrm flipV="1">
            <a:off x="6904564" y="4017488"/>
            <a:ext cx="1180639" cy="13455"/>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38" name="Text Box 19"/>
          <p:cNvSpPr txBox="1">
            <a:spLocks noChangeArrowheads="1"/>
          </p:cNvSpPr>
          <p:nvPr/>
        </p:nvSpPr>
        <p:spPr bwMode="auto">
          <a:xfrm>
            <a:off x="6010340" y="4314370"/>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F</a:t>
            </a:r>
          </a:p>
        </p:txBody>
      </p:sp>
      <p:cxnSp>
        <p:nvCxnSpPr>
          <p:cNvPr id="39" name="38 Conector recto"/>
          <p:cNvCxnSpPr>
            <a:stCxn id="38" idx="0"/>
          </p:cNvCxnSpPr>
          <p:nvPr/>
        </p:nvCxnSpPr>
        <p:spPr>
          <a:xfrm flipV="1">
            <a:off x="6173205" y="4024216"/>
            <a:ext cx="652547" cy="2901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Arc 11"/>
          <p:cNvSpPr>
            <a:spLocks/>
          </p:cNvSpPr>
          <p:nvPr/>
        </p:nvSpPr>
        <p:spPr bwMode="auto">
          <a:xfrm rot="-8697079">
            <a:off x="1733767" y="5523767"/>
            <a:ext cx="865188" cy="1079500"/>
          </a:xfrm>
          <a:custGeom>
            <a:avLst/>
            <a:gdLst>
              <a:gd name="T0" fmla="*/ 0 w 21600"/>
              <a:gd name="T1" fmla="*/ 0 h 26982"/>
              <a:gd name="T2" fmla="*/ 1344346939 w 21600"/>
              <a:gd name="T3" fmla="*/ 1727904224 h 26982"/>
              <a:gd name="T4" fmla="*/ 0 w 21600"/>
              <a:gd name="T5" fmla="*/ 1383245343 h 26982"/>
              <a:gd name="T6" fmla="*/ 0 60000 65536"/>
              <a:gd name="T7" fmla="*/ 0 60000 65536"/>
              <a:gd name="T8" fmla="*/ 0 60000 65536"/>
            </a:gdLst>
            <a:ahLst/>
            <a:cxnLst>
              <a:cxn ang="T6">
                <a:pos x="T0" y="T1"/>
              </a:cxn>
              <a:cxn ang="T7">
                <a:pos x="T2" y="T3"/>
              </a:cxn>
              <a:cxn ang="T8">
                <a:pos x="T4" y="T5"/>
              </a:cxn>
            </a:cxnLst>
            <a:rect l="0" t="0" r="r" b="b"/>
            <a:pathLst>
              <a:path w="21600" h="26982" fill="none" extrusionOk="0">
                <a:moveTo>
                  <a:pt x="-1" y="0"/>
                </a:moveTo>
                <a:cubicBezTo>
                  <a:pt x="11929" y="0"/>
                  <a:pt x="21600" y="9670"/>
                  <a:pt x="21600" y="21600"/>
                </a:cubicBezTo>
                <a:cubicBezTo>
                  <a:pt x="21600" y="23415"/>
                  <a:pt x="21371" y="25223"/>
                  <a:pt x="20918" y="26981"/>
                </a:cubicBezTo>
              </a:path>
              <a:path w="21600" h="26982" stroke="0" extrusionOk="0">
                <a:moveTo>
                  <a:pt x="-1" y="0"/>
                </a:moveTo>
                <a:cubicBezTo>
                  <a:pt x="11929" y="0"/>
                  <a:pt x="21600" y="9670"/>
                  <a:pt x="21600" y="21600"/>
                </a:cubicBezTo>
                <a:cubicBezTo>
                  <a:pt x="21600" y="23415"/>
                  <a:pt x="21371" y="25223"/>
                  <a:pt x="20918" y="26981"/>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dirty="0"/>
          </a:p>
        </p:txBody>
      </p:sp>
      <p:sp>
        <p:nvSpPr>
          <p:cNvPr id="41" name="Line 12"/>
          <p:cNvSpPr>
            <a:spLocks noChangeShapeType="1"/>
          </p:cNvSpPr>
          <p:nvPr/>
        </p:nvSpPr>
        <p:spPr bwMode="auto">
          <a:xfrm>
            <a:off x="708241" y="6093296"/>
            <a:ext cx="30254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42" name="Line 13"/>
          <p:cNvSpPr>
            <a:spLocks noChangeShapeType="1"/>
          </p:cNvSpPr>
          <p:nvPr/>
        </p:nvSpPr>
        <p:spPr bwMode="auto">
          <a:xfrm flipH="1" flipV="1">
            <a:off x="1933935" y="5731330"/>
            <a:ext cx="2422041" cy="7940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43" name="Text Box 16"/>
          <p:cNvSpPr txBox="1">
            <a:spLocks noChangeArrowheads="1"/>
          </p:cNvSpPr>
          <p:nvPr/>
        </p:nvSpPr>
        <p:spPr bwMode="auto">
          <a:xfrm>
            <a:off x="493331" y="5805264"/>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200" dirty="0">
                <a:latin typeface="Arial" charset="0"/>
              </a:rPr>
              <a:t>Eje óptico</a:t>
            </a:r>
          </a:p>
        </p:txBody>
      </p:sp>
      <p:sp>
        <p:nvSpPr>
          <p:cNvPr id="44" name="Text Box 19"/>
          <p:cNvSpPr txBox="1">
            <a:spLocks noChangeArrowheads="1"/>
          </p:cNvSpPr>
          <p:nvPr/>
        </p:nvSpPr>
        <p:spPr bwMode="auto">
          <a:xfrm>
            <a:off x="1590892" y="6165304"/>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V</a:t>
            </a:r>
          </a:p>
        </p:txBody>
      </p:sp>
      <p:sp>
        <p:nvSpPr>
          <p:cNvPr id="45" name="Line 30"/>
          <p:cNvSpPr>
            <a:spLocks noChangeShapeType="1"/>
          </p:cNvSpPr>
          <p:nvPr/>
        </p:nvSpPr>
        <p:spPr bwMode="auto">
          <a:xfrm>
            <a:off x="1927442" y="5738002"/>
            <a:ext cx="1731165" cy="572668"/>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46" name="Text Box 19"/>
          <p:cNvSpPr txBox="1">
            <a:spLocks noChangeArrowheads="1"/>
          </p:cNvSpPr>
          <p:nvPr/>
        </p:nvSpPr>
        <p:spPr bwMode="auto">
          <a:xfrm>
            <a:off x="2195736" y="6093296"/>
            <a:ext cx="293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400" dirty="0">
                <a:latin typeface="Arial" charset="0"/>
              </a:rPr>
              <a:t>F</a:t>
            </a:r>
          </a:p>
        </p:txBody>
      </p:sp>
      <p:sp>
        <p:nvSpPr>
          <p:cNvPr id="47" name="Line 12"/>
          <p:cNvSpPr>
            <a:spLocks noChangeShapeType="1"/>
          </p:cNvSpPr>
          <p:nvPr/>
        </p:nvSpPr>
        <p:spPr bwMode="auto">
          <a:xfrm>
            <a:off x="5280415" y="6093296"/>
            <a:ext cx="302544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48" name="Line 13"/>
          <p:cNvSpPr>
            <a:spLocks noChangeShapeType="1"/>
          </p:cNvSpPr>
          <p:nvPr/>
        </p:nvSpPr>
        <p:spPr bwMode="auto">
          <a:xfrm flipH="1">
            <a:off x="6698923" y="5157192"/>
            <a:ext cx="1661545" cy="5655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49" name="Text Box 16"/>
          <p:cNvSpPr txBox="1">
            <a:spLocks noChangeArrowheads="1"/>
          </p:cNvSpPr>
          <p:nvPr/>
        </p:nvSpPr>
        <p:spPr bwMode="auto">
          <a:xfrm>
            <a:off x="4854965" y="5722776"/>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200" dirty="0">
                <a:latin typeface="Arial" charset="0"/>
              </a:rPr>
              <a:t>Eje óptico</a:t>
            </a:r>
          </a:p>
        </p:txBody>
      </p:sp>
      <p:sp>
        <p:nvSpPr>
          <p:cNvPr id="50" name="Text Box 19"/>
          <p:cNvSpPr txBox="1">
            <a:spLocks noChangeArrowheads="1"/>
          </p:cNvSpPr>
          <p:nvPr/>
        </p:nvSpPr>
        <p:spPr bwMode="auto">
          <a:xfrm>
            <a:off x="6804454" y="6149814"/>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V</a:t>
            </a:r>
          </a:p>
        </p:txBody>
      </p:sp>
      <p:sp>
        <p:nvSpPr>
          <p:cNvPr id="51" name="Line 30"/>
          <p:cNvSpPr>
            <a:spLocks noChangeShapeType="1"/>
          </p:cNvSpPr>
          <p:nvPr/>
        </p:nvSpPr>
        <p:spPr bwMode="auto">
          <a:xfrm flipV="1">
            <a:off x="6768902" y="5199956"/>
            <a:ext cx="1439167" cy="511001"/>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dirty="0"/>
          </a:p>
        </p:txBody>
      </p:sp>
      <p:sp>
        <p:nvSpPr>
          <p:cNvPr id="52" name="Text Box 19"/>
          <p:cNvSpPr txBox="1">
            <a:spLocks noChangeArrowheads="1"/>
          </p:cNvSpPr>
          <p:nvPr/>
        </p:nvSpPr>
        <p:spPr bwMode="auto">
          <a:xfrm>
            <a:off x="6078530" y="6145559"/>
            <a:ext cx="2936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400" dirty="0">
                <a:latin typeface="Arial" charset="0"/>
              </a:rPr>
              <a:t>F</a:t>
            </a:r>
          </a:p>
        </p:txBody>
      </p:sp>
      <p:cxnSp>
        <p:nvCxnSpPr>
          <p:cNvPr id="53" name="52 Conector recto"/>
          <p:cNvCxnSpPr/>
          <p:nvPr/>
        </p:nvCxnSpPr>
        <p:spPr>
          <a:xfrm flipV="1">
            <a:off x="5644549" y="5722776"/>
            <a:ext cx="991560" cy="3518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Arc 11"/>
          <p:cNvSpPr>
            <a:spLocks/>
          </p:cNvSpPr>
          <p:nvPr/>
        </p:nvSpPr>
        <p:spPr bwMode="auto">
          <a:xfrm rot="2242465">
            <a:off x="6096761" y="3493869"/>
            <a:ext cx="865188" cy="1079500"/>
          </a:xfrm>
          <a:custGeom>
            <a:avLst/>
            <a:gdLst>
              <a:gd name="T0" fmla="*/ 0 w 21600"/>
              <a:gd name="T1" fmla="*/ 0 h 26982"/>
              <a:gd name="T2" fmla="*/ 1344346939 w 21600"/>
              <a:gd name="T3" fmla="*/ 1727904224 h 26982"/>
              <a:gd name="T4" fmla="*/ 0 w 21600"/>
              <a:gd name="T5" fmla="*/ 1383245343 h 26982"/>
              <a:gd name="T6" fmla="*/ 0 60000 65536"/>
              <a:gd name="T7" fmla="*/ 0 60000 65536"/>
              <a:gd name="T8" fmla="*/ 0 60000 65536"/>
            </a:gdLst>
            <a:ahLst/>
            <a:cxnLst>
              <a:cxn ang="T6">
                <a:pos x="T0" y="T1"/>
              </a:cxn>
              <a:cxn ang="T7">
                <a:pos x="T2" y="T3"/>
              </a:cxn>
              <a:cxn ang="T8">
                <a:pos x="T4" y="T5"/>
              </a:cxn>
            </a:cxnLst>
            <a:rect l="0" t="0" r="r" b="b"/>
            <a:pathLst>
              <a:path w="21600" h="26982" fill="none" extrusionOk="0">
                <a:moveTo>
                  <a:pt x="-1" y="0"/>
                </a:moveTo>
                <a:cubicBezTo>
                  <a:pt x="11929" y="0"/>
                  <a:pt x="21600" y="9670"/>
                  <a:pt x="21600" y="21600"/>
                </a:cubicBezTo>
                <a:cubicBezTo>
                  <a:pt x="21600" y="23415"/>
                  <a:pt x="21371" y="25223"/>
                  <a:pt x="20918" y="26981"/>
                </a:cubicBezTo>
              </a:path>
              <a:path w="21600" h="26982" stroke="0" extrusionOk="0">
                <a:moveTo>
                  <a:pt x="-1" y="0"/>
                </a:moveTo>
                <a:cubicBezTo>
                  <a:pt x="11929" y="0"/>
                  <a:pt x="21600" y="9670"/>
                  <a:pt x="21600" y="21600"/>
                </a:cubicBezTo>
                <a:cubicBezTo>
                  <a:pt x="21600" y="23415"/>
                  <a:pt x="21371" y="25223"/>
                  <a:pt x="20918" y="26981"/>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dirty="0"/>
          </a:p>
        </p:txBody>
      </p:sp>
      <p:sp>
        <p:nvSpPr>
          <p:cNvPr id="55" name="Arc 11"/>
          <p:cNvSpPr>
            <a:spLocks/>
          </p:cNvSpPr>
          <p:nvPr/>
        </p:nvSpPr>
        <p:spPr bwMode="auto">
          <a:xfrm rot="2242465">
            <a:off x="6036994" y="5594982"/>
            <a:ext cx="865188" cy="1079500"/>
          </a:xfrm>
          <a:custGeom>
            <a:avLst/>
            <a:gdLst>
              <a:gd name="T0" fmla="*/ 0 w 21600"/>
              <a:gd name="T1" fmla="*/ 0 h 26982"/>
              <a:gd name="T2" fmla="*/ 1344346939 w 21600"/>
              <a:gd name="T3" fmla="*/ 1727904224 h 26982"/>
              <a:gd name="T4" fmla="*/ 0 w 21600"/>
              <a:gd name="T5" fmla="*/ 1383245343 h 26982"/>
              <a:gd name="T6" fmla="*/ 0 60000 65536"/>
              <a:gd name="T7" fmla="*/ 0 60000 65536"/>
              <a:gd name="T8" fmla="*/ 0 60000 65536"/>
            </a:gdLst>
            <a:ahLst/>
            <a:cxnLst>
              <a:cxn ang="T6">
                <a:pos x="T0" y="T1"/>
              </a:cxn>
              <a:cxn ang="T7">
                <a:pos x="T2" y="T3"/>
              </a:cxn>
              <a:cxn ang="T8">
                <a:pos x="T4" y="T5"/>
              </a:cxn>
            </a:cxnLst>
            <a:rect l="0" t="0" r="r" b="b"/>
            <a:pathLst>
              <a:path w="21600" h="26982" fill="none" extrusionOk="0">
                <a:moveTo>
                  <a:pt x="-1" y="0"/>
                </a:moveTo>
                <a:cubicBezTo>
                  <a:pt x="11929" y="0"/>
                  <a:pt x="21600" y="9670"/>
                  <a:pt x="21600" y="21600"/>
                </a:cubicBezTo>
                <a:cubicBezTo>
                  <a:pt x="21600" y="23415"/>
                  <a:pt x="21371" y="25223"/>
                  <a:pt x="20918" y="26981"/>
                </a:cubicBezTo>
              </a:path>
              <a:path w="21600" h="26982" stroke="0" extrusionOk="0">
                <a:moveTo>
                  <a:pt x="-1" y="0"/>
                </a:moveTo>
                <a:cubicBezTo>
                  <a:pt x="11929" y="0"/>
                  <a:pt x="21600" y="9670"/>
                  <a:pt x="21600" y="21600"/>
                </a:cubicBezTo>
                <a:cubicBezTo>
                  <a:pt x="21600" y="23415"/>
                  <a:pt x="21371" y="25223"/>
                  <a:pt x="20918" y="26981"/>
                </a:cubicBezTo>
                <a:lnTo>
                  <a:pt x="0" y="21600"/>
                </a:lnTo>
                <a:lnTo>
                  <a:pt x="-1" y="0"/>
                </a:lnTo>
                <a:close/>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dirty="0"/>
          </a:p>
        </p:txBody>
      </p:sp>
      <p:sp>
        <p:nvSpPr>
          <p:cNvPr id="58" name="Text Box 19"/>
          <p:cNvSpPr txBox="1">
            <a:spLocks noChangeArrowheads="1"/>
          </p:cNvSpPr>
          <p:nvPr/>
        </p:nvSpPr>
        <p:spPr bwMode="auto">
          <a:xfrm>
            <a:off x="2830474" y="610601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C</a:t>
            </a:r>
          </a:p>
        </p:txBody>
      </p:sp>
      <p:sp>
        <p:nvSpPr>
          <p:cNvPr id="59" name="Text Box 19"/>
          <p:cNvSpPr txBox="1">
            <a:spLocks noChangeArrowheads="1"/>
          </p:cNvSpPr>
          <p:nvPr/>
        </p:nvSpPr>
        <p:spPr bwMode="auto">
          <a:xfrm>
            <a:off x="5461622" y="610339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C</a:t>
            </a:r>
          </a:p>
        </p:txBody>
      </p:sp>
    </p:spTree>
    <p:extLst>
      <p:ext uri="{BB962C8B-B14F-4D97-AF65-F5344CB8AC3E}">
        <p14:creationId xmlns:p14="http://schemas.microsoft.com/office/powerpoint/2010/main" val="23197738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47675" y="116632"/>
            <a:ext cx="8226425" cy="1143000"/>
          </a:xfrm>
        </p:spPr>
        <p:txBody>
          <a:bodyPr/>
          <a:lstStyle/>
          <a:p>
            <a:r>
              <a:rPr lang="es-ES" altLang="es-AR" sz="3400" b="1" dirty="0" smtClean="0"/>
              <a:t>ALGUNAS IMÁGENES QUE BRINDAN LOS ESPEJOS ESFÉRICOS</a:t>
            </a:r>
          </a:p>
        </p:txBody>
      </p:sp>
      <p:sp>
        <p:nvSpPr>
          <p:cNvPr id="41987" name="Rectangle 3"/>
          <p:cNvSpPr>
            <a:spLocks noGrp="1" noChangeArrowheads="1"/>
          </p:cNvSpPr>
          <p:nvPr>
            <p:ph idx="1"/>
          </p:nvPr>
        </p:nvSpPr>
        <p:spPr>
          <a:xfrm>
            <a:off x="447675" y="1404144"/>
            <a:ext cx="8226425" cy="490208"/>
          </a:xfrm>
        </p:spPr>
        <p:txBody>
          <a:bodyPr/>
          <a:lstStyle/>
          <a:p>
            <a:pPr algn="just"/>
            <a:r>
              <a:rPr lang="es-ES" altLang="es-AR" sz="2000" dirty="0" smtClean="0"/>
              <a:t>OBJETO DELANTE DEL CENTRO</a:t>
            </a:r>
          </a:p>
        </p:txBody>
      </p:sp>
      <p:sp>
        <p:nvSpPr>
          <p:cNvPr id="42000" name="Text Box 22"/>
          <p:cNvSpPr txBox="1">
            <a:spLocks noChangeArrowheads="1"/>
          </p:cNvSpPr>
          <p:nvPr/>
        </p:nvSpPr>
        <p:spPr bwMode="auto">
          <a:xfrm>
            <a:off x="4572000" y="2497585"/>
            <a:ext cx="3416320" cy="1200329"/>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Imagen </a:t>
            </a:r>
            <a:r>
              <a:rPr lang="es-ES" altLang="es-AR" sz="1800" dirty="0" smtClean="0">
                <a:latin typeface="Arial" charset="0"/>
              </a:rPr>
              <a:t>real</a:t>
            </a:r>
          </a:p>
          <a:p>
            <a:pPr>
              <a:spcBef>
                <a:spcPct val="0"/>
              </a:spcBef>
              <a:buFontTx/>
              <a:buNone/>
            </a:pPr>
            <a:r>
              <a:rPr lang="es-ES" altLang="es-AR" sz="1800" dirty="0" smtClean="0">
                <a:latin typeface="Arial" charset="0"/>
              </a:rPr>
              <a:t>De menor tamaño que el objeto</a:t>
            </a:r>
            <a:endParaRPr lang="es-ES" altLang="es-AR" sz="1800" dirty="0">
              <a:latin typeface="Arial" charset="0"/>
            </a:endParaRPr>
          </a:p>
          <a:p>
            <a:pPr>
              <a:spcBef>
                <a:spcPct val="0"/>
              </a:spcBef>
              <a:buFontTx/>
              <a:buNone/>
            </a:pPr>
            <a:r>
              <a:rPr lang="es-ES" altLang="es-AR" sz="1800" dirty="0" smtClean="0">
                <a:latin typeface="Arial" charset="0"/>
              </a:rPr>
              <a:t>De distinto sentido</a:t>
            </a:r>
          </a:p>
          <a:p>
            <a:pPr>
              <a:spcBef>
                <a:spcPct val="0"/>
              </a:spcBef>
              <a:buFontTx/>
              <a:buNone/>
            </a:pPr>
            <a:r>
              <a:rPr lang="es-ES" altLang="es-AR" sz="1800" dirty="0" smtClean="0">
                <a:latin typeface="Arial" charset="0"/>
              </a:rPr>
              <a:t>Ubicada entre el C y F</a:t>
            </a:r>
            <a:endParaRPr lang="es-ES" altLang="es-AR" sz="1800" dirty="0">
              <a:latin typeface="Arial" charset="0"/>
            </a:endParaRP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894352"/>
            <a:ext cx="2795587" cy="2406797"/>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
          <p:cNvSpPr txBox="1">
            <a:spLocks noChangeArrowheads="1"/>
          </p:cNvSpPr>
          <p:nvPr/>
        </p:nvSpPr>
        <p:spPr bwMode="auto">
          <a:xfrm>
            <a:off x="522039" y="4301149"/>
            <a:ext cx="8226425" cy="49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s-ES" altLang="es-AR" sz="2000" kern="0" dirty="0" smtClean="0"/>
              <a:t>OBJETO ENTRE C y F</a:t>
            </a:r>
          </a:p>
        </p:txBody>
      </p:sp>
      <p:sp>
        <p:nvSpPr>
          <p:cNvPr id="42" name="Text Box 22"/>
          <p:cNvSpPr txBox="1">
            <a:spLocks noChangeArrowheads="1"/>
          </p:cNvSpPr>
          <p:nvPr/>
        </p:nvSpPr>
        <p:spPr bwMode="auto">
          <a:xfrm>
            <a:off x="4684072" y="4941168"/>
            <a:ext cx="3954929" cy="1200329"/>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Imagen </a:t>
            </a:r>
            <a:r>
              <a:rPr lang="es-ES" altLang="es-AR" sz="1800" dirty="0" smtClean="0">
                <a:latin typeface="Arial" charset="0"/>
              </a:rPr>
              <a:t>real</a:t>
            </a:r>
          </a:p>
          <a:p>
            <a:pPr>
              <a:spcBef>
                <a:spcPct val="0"/>
              </a:spcBef>
              <a:buFontTx/>
              <a:buNone/>
            </a:pPr>
            <a:r>
              <a:rPr lang="es-ES" altLang="es-AR" sz="1800" dirty="0" smtClean="0">
                <a:latin typeface="Arial" charset="0"/>
              </a:rPr>
              <a:t>De mayor tamaño que el objeto</a:t>
            </a:r>
            <a:endParaRPr lang="es-ES" altLang="es-AR" sz="1800" dirty="0">
              <a:latin typeface="Arial" charset="0"/>
            </a:endParaRPr>
          </a:p>
          <a:p>
            <a:pPr>
              <a:spcBef>
                <a:spcPct val="0"/>
              </a:spcBef>
              <a:buFontTx/>
              <a:buNone/>
            </a:pPr>
            <a:r>
              <a:rPr lang="es-ES" altLang="es-AR" sz="1800" dirty="0" smtClean="0">
                <a:latin typeface="Arial" charset="0"/>
              </a:rPr>
              <a:t>De distinto sentido</a:t>
            </a:r>
          </a:p>
          <a:p>
            <a:pPr>
              <a:spcBef>
                <a:spcPct val="0"/>
              </a:spcBef>
              <a:buFontTx/>
              <a:buNone/>
            </a:pPr>
            <a:r>
              <a:rPr lang="es-ES" altLang="es-AR" sz="1800" dirty="0" smtClean="0">
                <a:latin typeface="Arial" charset="0"/>
              </a:rPr>
              <a:t>Ubicada  a mayor distancia que el C.</a:t>
            </a:r>
            <a:endParaRPr lang="es-ES" altLang="es-AR" sz="1800" dirty="0">
              <a:latin typeface="Arial" charset="0"/>
            </a:endParaRPr>
          </a:p>
        </p:txBody>
      </p:sp>
      <p:pic>
        <p:nvPicPr>
          <p:cNvPr id="38914" name="Picture 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725144"/>
            <a:ext cx="31242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1806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3"/>
          <p:cNvSpPr txBox="1">
            <a:spLocks noChangeArrowheads="1"/>
          </p:cNvSpPr>
          <p:nvPr/>
        </p:nvSpPr>
        <p:spPr bwMode="auto">
          <a:xfrm>
            <a:off x="179512" y="260648"/>
            <a:ext cx="8226425" cy="49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s-ES" altLang="es-AR" sz="2000" kern="0" dirty="0" smtClean="0"/>
              <a:t>OBJETO ENTRE F y V</a:t>
            </a:r>
          </a:p>
        </p:txBody>
      </p:sp>
      <p:sp>
        <p:nvSpPr>
          <p:cNvPr id="44" name="Text Box 22"/>
          <p:cNvSpPr txBox="1">
            <a:spLocks noChangeArrowheads="1"/>
          </p:cNvSpPr>
          <p:nvPr/>
        </p:nvSpPr>
        <p:spPr bwMode="auto">
          <a:xfrm>
            <a:off x="4292724" y="953841"/>
            <a:ext cx="4095993" cy="1754326"/>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Imagen </a:t>
            </a:r>
            <a:r>
              <a:rPr lang="es-ES" altLang="es-AR" sz="1800" dirty="0" smtClean="0">
                <a:latin typeface="Arial" charset="0"/>
              </a:rPr>
              <a:t>virtual</a:t>
            </a:r>
          </a:p>
          <a:p>
            <a:pPr>
              <a:spcBef>
                <a:spcPct val="0"/>
              </a:spcBef>
              <a:buFontTx/>
              <a:buNone/>
            </a:pPr>
            <a:r>
              <a:rPr lang="es-ES" altLang="es-AR" sz="1800" dirty="0" smtClean="0">
                <a:latin typeface="Arial" charset="0"/>
              </a:rPr>
              <a:t>De mayor tamaño que el objeto</a:t>
            </a:r>
            <a:endParaRPr lang="es-ES" altLang="es-AR" sz="1800" dirty="0">
              <a:latin typeface="Arial" charset="0"/>
            </a:endParaRPr>
          </a:p>
          <a:p>
            <a:pPr>
              <a:spcBef>
                <a:spcPct val="0"/>
              </a:spcBef>
              <a:buFontTx/>
              <a:buNone/>
            </a:pPr>
            <a:r>
              <a:rPr lang="es-ES" altLang="es-AR" sz="1800" dirty="0" smtClean="0">
                <a:latin typeface="Arial" charset="0"/>
              </a:rPr>
              <a:t>Del mismo sentido</a:t>
            </a:r>
          </a:p>
          <a:p>
            <a:pPr>
              <a:spcBef>
                <a:spcPct val="0"/>
              </a:spcBef>
              <a:buFontTx/>
              <a:buNone/>
            </a:pPr>
            <a:r>
              <a:rPr lang="es-ES" altLang="es-AR" sz="1800" dirty="0" smtClean="0">
                <a:latin typeface="Arial" charset="0"/>
              </a:rPr>
              <a:t>Ubicada  detrás del espejo</a:t>
            </a:r>
          </a:p>
          <a:p>
            <a:pPr>
              <a:spcBef>
                <a:spcPct val="0"/>
              </a:spcBef>
              <a:buFontTx/>
              <a:buNone/>
            </a:pPr>
            <a:r>
              <a:rPr lang="es-ES" altLang="es-AR" sz="1800" dirty="0" smtClean="0">
                <a:latin typeface="Arial" charset="0"/>
              </a:rPr>
              <a:t>Se acostumbra llamar a esta situación</a:t>
            </a:r>
          </a:p>
          <a:p>
            <a:pPr>
              <a:spcBef>
                <a:spcPct val="0"/>
              </a:spcBef>
              <a:buFontTx/>
              <a:buNone/>
            </a:pPr>
            <a:r>
              <a:rPr lang="es-ES" altLang="es-AR" sz="1800" dirty="0" smtClean="0">
                <a:latin typeface="Arial" charset="0"/>
              </a:rPr>
              <a:t>“espejo de aumento”.</a:t>
            </a:r>
            <a:endParaRPr lang="es-ES" altLang="es-AR" sz="1800" dirty="0">
              <a:latin typeface="Arial" charset="0"/>
            </a:endParaRP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358" y="3789040"/>
            <a:ext cx="42862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Text Box 22"/>
          <p:cNvSpPr txBox="1">
            <a:spLocks noChangeArrowheads="1"/>
          </p:cNvSpPr>
          <p:nvPr/>
        </p:nvSpPr>
        <p:spPr bwMode="auto">
          <a:xfrm>
            <a:off x="4724008" y="4164414"/>
            <a:ext cx="3583032" cy="1754326"/>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s-ES" altLang="es-AR" sz="1800" dirty="0">
                <a:latin typeface="Arial" charset="0"/>
              </a:rPr>
              <a:t>Imagen </a:t>
            </a:r>
            <a:r>
              <a:rPr lang="es-ES" altLang="es-AR" sz="1800" dirty="0" smtClean="0">
                <a:latin typeface="Arial" charset="0"/>
              </a:rPr>
              <a:t>virtual</a:t>
            </a:r>
          </a:p>
          <a:p>
            <a:pPr>
              <a:spcBef>
                <a:spcPct val="0"/>
              </a:spcBef>
              <a:buFontTx/>
              <a:buNone/>
            </a:pPr>
            <a:r>
              <a:rPr lang="es-ES" altLang="es-AR" sz="1800" dirty="0" smtClean="0">
                <a:latin typeface="Arial" charset="0"/>
              </a:rPr>
              <a:t>De menor tamaño que el objeto</a:t>
            </a:r>
            <a:endParaRPr lang="es-ES" altLang="es-AR" sz="1800" dirty="0">
              <a:latin typeface="Arial" charset="0"/>
            </a:endParaRPr>
          </a:p>
          <a:p>
            <a:pPr>
              <a:spcBef>
                <a:spcPct val="0"/>
              </a:spcBef>
              <a:buFontTx/>
              <a:buNone/>
            </a:pPr>
            <a:r>
              <a:rPr lang="es-ES" altLang="es-AR" sz="1800" dirty="0" smtClean="0">
                <a:latin typeface="Arial" charset="0"/>
              </a:rPr>
              <a:t>Del mismo sentido</a:t>
            </a:r>
          </a:p>
          <a:p>
            <a:pPr>
              <a:spcBef>
                <a:spcPct val="0"/>
              </a:spcBef>
              <a:buFontTx/>
              <a:buNone/>
            </a:pPr>
            <a:r>
              <a:rPr lang="es-ES" altLang="es-AR" sz="1800" dirty="0" smtClean="0">
                <a:latin typeface="Arial" charset="0"/>
              </a:rPr>
              <a:t>Ubicada  detrás del espejo</a:t>
            </a:r>
          </a:p>
          <a:p>
            <a:pPr>
              <a:spcBef>
                <a:spcPct val="0"/>
              </a:spcBef>
              <a:buFontTx/>
              <a:buNone/>
            </a:pPr>
            <a:r>
              <a:rPr lang="es-ES" altLang="es-AR" sz="1800" dirty="0" smtClean="0">
                <a:latin typeface="Arial" charset="0"/>
              </a:rPr>
              <a:t>Es el </a:t>
            </a:r>
            <a:r>
              <a:rPr lang="es-ES" altLang="es-AR" sz="1800" u="sng" dirty="0" smtClean="0">
                <a:latin typeface="Arial" charset="0"/>
              </a:rPr>
              <a:t>único tipo</a:t>
            </a:r>
            <a:r>
              <a:rPr lang="es-ES" altLang="es-AR" sz="1800" dirty="0" smtClean="0">
                <a:latin typeface="Arial" charset="0"/>
              </a:rPr>
              <a:t> de imágenes que</a:t>
            </a:r>
          </a:p>
          <a:p>
            <a:pPr>
              <a:spcBef>
                <a:spcPct val="0"/>
              </a:spcBef>
              <a:buFontTx/>
              <a:buNone/>
            </a:pPr>
            <a:r>
              <a:rPr lang="es-ES" altLang="es-AR" sz="1800" dirty="0">
                <a:latin typeface="Arial" charset="0"/>
              </a:rPr>
              <a:t>s</a:t>
            </a:r>
            <a:r>
              <a:rPr lang="es-ES" altLang="es-AR" sz="1800" dirty="0" smtClean="0">
                <a:latin typeface="Arial" charset="0"/>
              </a:rPr>
              <a:t>e obtienen en estos espejos.</a:t>
            </a:r>
            <a:endParaRPr lang="es-ES" altLang="es-AR" sz="1800" dirty="0">
              <a:latin typeface="Arial" charset="0"/>
            </a:endParaRPr>
          </a:p>
        </p:txBody>
      </p:sp>
      <p:sp>
        <p:nvSpPr>
          <p:cNvPr id="47" name="Rectangle 3"/>
          <p:cNvSpPr txBox="1">
            <a:spLocks noChangeArrowheads="1"/>
          </p:cNvSpPr>
          <p:nvPr/>
        </p:nvSpPr>
        <p:spPr bwMode="auto">
          <a:xfrm>
            <a:off x="306358" y="3212976"/>
            <a:ext cx="8226425" cy="49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r>
              <a:rPr lang="es-ES" altLang="es-AR" sz="2000" kern="0" dirty="0" smtClean="0"/>
              <a:t>ESPEJO ESFÉRICO CONVEXO</a:t>
            </a:r>
          </a:p>
        </p:txBody>
      </p:sp>
      <p:pic>
        <p:nvPicPr>
          <p:cNvPr id="39938" name="Picture 2"/>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9552" y="807066"/>
            <a:ext cx="31242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4902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3136900" y="484188"/>
            <a:ext cx="2743200" cy="1646237"/>
          </a:xfrm>
          <a:prstGeom prst="rect">
            <a:avLst/>
          </a:prstGeom>
          <a:noFill/>
          <a:ln>
            <a:noFill/>
          </a:ln>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AR" dirty="0"/>
          </a:p>
        </p:txBody>
      </p:sp>
      <p:sp>
        <p:nvSpPr>
          <p:cNvPr id="7" name="AutoShape 3"/>
          <p:cNvSpPr>
            <a:spLocks noChangeArrowheads="1"/>
          </p:cNvSpPr>
          <p:nvPr/>
        </p:nvSpPr>
        <p:spPr bwMode="auto">
          <a:xfrm>
            <a:off x="3505611" y="4360910"/>
            <a:ext cx="457200" cy="228600"/>
          </a:xfrm>
          <a:prstGeom prst="rightArrow">
            <a:avLst>
              <a:gd name="adj1" fmla="val 50000"/>
              <a:gd name="adj2" fmla="val 50000"/>
            </a:avLst>
          </a:prstGeom>
          <a:solidFill>
            <a:srgbClr val="A4FAD9"/>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AR" dirty="0"/>
          </a:p>
        </p:txBody>
      </p:sp>
      <p:sp>
        <p:nvSpPr>
          <p:cNvPr id="8" name="AutoShape 2"/>
          <p:cNvSpPr>
            <a:spLocks noChangeArrowheads="1"/>
          </p:cNvSpPr>
          <p:nvPr/>
        </p:nvSpPr>
        <p:spPr bwMode="auto">
          <a:xfrm>
            <a:off x="3318286" y="5464730"/>
            <a:ext cx="374650" cy="249237"/>
          </a:xfrm>
          <a:prstGeom prst="rightArrow">
            <a:avLst>
              <a:gd name="adj1" fmla="val 50000"/>
              <a:gd name="adj2" fmla="val 25000"/>
            </a:avLst>
          </a:prstGeom>
          <a:solidFill>
            <a:srgbClr val="A4FAD9"/>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s-AR" dirty="0"/>
          </a:p>
        </p:txBody>
      </p:sp>
      <p:sp>
        <p:nvSpPr>
          <p:cNvPr id="11" name="Text Box 5"/>
          <p:cNvSpPr txBox="1">
            <a:spLocks noChangeArrowheads="1"/>
          </p:cNvSpPr>
          <p:nvPr/>
        </p:nvSpPr>
        <p:spPr bwMode="auto">
          <a:xfrm>
            <a:off x="5695950" y="828675"/>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2 Grupo"/>
          <p:cNvGrpSpPr/>
          <p:nvPr/>
        </p:nvGrpSpPr>
        <p:grpSpPr>
          <a:xfrm>
            <a:off x="971600" y="1130299"/>
            <a:ext cx="4724350" cy="2577011"/>
            <a:chOff x="971600" y="1130299"/>
            <a:chExt cx="4724350" cy="2577011"/>
          </a:xfrm>
        </p:grpSpPr>
        <p:graphicFrame>
          <p:nvGraphicFramePr>
            <p:cNvPr id="9" name="8 Objeto"/>
            <p:cNvGraphicFramePr>
              <a:graphicFrameLocks noChangeAspect="1"/>
            </p:cNvGraphicFramePr>
            <p:nvPr>
              <p:extLst/>
            </p:nvPr>
          </p:nvGraphicFramePr>
          <p:xfrm>
            <a:off x="971600" y="1130299"/>
            <a:ext cx="4720615" cy="2577011"/>
          </p:xfrm>
          <a:graphic>
            <a:graphicData uri="http://schemas.openxmlformats.org/presentationml/2006/ole">
              <mc:AlternateContent xmlns:mc="http://schemas.openxmlformats.org/markup-compatibility/2006">
                <mc:Choice xmlns:v="urn:schemas-microsoft-com:vml" Requires="v">
                  <p:oleObj spid="_x0000_s35842" name="Imagen de mapa de bits" r:id="rId3" imgW="2523810" imgH="1400000" progId="Paint.Picture">
                    <p:embed/>
                  </p:oleObj>
                </mc:Choice>
                <mc:Fallback>
                  <p:oleObj name="Imagen de mapa de bits" r:id="rId3" imgW="2523810" imgH="1400000" progId="Paint.Picture">
                    <p:embed/>
                    <p:pic>
                      <p:nvPicPr>
                        <p:cNvPr id="9" name="8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130299"/>
                          <a:ext cx="4720615" cy="2577011"/>
                        </a:xfrm>
                        <a:prstGeom prst="rect">
                          <a:avLst/>
                        </a:prstGeom>
                        <a:noFill/>
                      </p:spPr>
                    </p:pic>
                  </p:oleObj>
                </mc:Fallback>
              </mc:AlternateContent>
            </a:graphicData>
          </a:graphic>
        </p:graphicFrame>
        <p:sp>
          <p:nvSpPr>
            <p:cNvPr id="12" name="Text Box 6"/>
            <p:cNvSpPr txBox="1">
              <a:spLocks noChangeArrowheads="1"/>
            </p:cNvSpPr>
            <p:nvPr/>
          </p:nvSpPr>
          <p:spPr bwMode="auto">
            <a:xfrm>
              <a:off x="5513387" y="2384884"/>
              <a:ext cx="182563"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altLang="es-AR"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a:t>
              </a:r>
              <a:endParaRPr kumimoji="0" lang="es-AR" altLang="es-AR" sz="20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3" name="Rectangle 10"/>
          <p:cNvSpPr>
            <a:spLocks noChangeArrowheads="1"/>
          </p:cNvSpPr>
          <p:nvPr/>
        </p:nvSpPr>
        <p:spPr bwMode="auto">
          <a:xfrm>
            <a:off x="1416948" y="169099"/>
            <a:ext cx="6183103"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altLang="es-AR" sz="3200" b="1" i="0" u="none" strike="noStrike" cap="none" normalizeH="0" baseline="0" dirty="0" smtClean="0">
                <a:ln>
                  <a:noFill/>
                </a:ln>
                <a:solidFill>
                  <a:srgbClr val="0000FF"/>
                </a:solidFill>
                <a:effectLst/>
                <a:latin typeface="Times New Roman" pitchFamily="18" charset="0"/>
                <a:cs typeface="Times New Roman" pitchFamily="18" charset="0"/>
              </a:rPr>
              <a:t>Fórmula </a:t>
            </a:r>
            <a:r>
              <a:rPr lang="es-AR" altLang="es-AR" sz="3200" b="1" dirty="0" smtClean="0">
                <a:solidFill>
                  <a:srgbClr val="0000FF"/>
                </a:solidFill>
                <a:latin typeface="Times New Roman" pitchFamily="18" charset="0"/>
                <a:cs typeface="Times New Roman" pitchFamily="18" charset="0"/>
              </a:rPr>
              <a:t>para</a:t>
            </a:r>
            <a:r>
              <a:rPr kumimoji="0" lang="es-AR" altLang="es-AR" sz="3200" b="1" i="0" u="none" strike="noStrike" cap="none" normalizeH="0" baseline="0" dirty="0" smtClean="0">
                <a:ln>
                  <a:noFill/>
                </a:ln>
                <a:solidFill>
                  <a:srgbClr val="0000FF"/>
                </a:solidFill>
                <a:effectLst/>
                <a:latin typeface="Times New Roman" pitchFamily="18" charset="0"/>
                <a:cs typeface="Times New Roman" pitchFamily="18" charset="0"/>
              </a:rPr>
              <a:t> los espejos esféricos</a:t>
            </a:r>
            <a:endParaRPr kumimoji="0" lang="es-ES_tradnl" altLang="es-AR" sz="3200" b="1" i="0" u="none" strike="noStrike" cap="none" normalizeH="0" baseline="0" dirty="0" smtClean="0">
              <a:ln>
                <a:noFill/>
              </a:ln>
              <a:solidFill>
                <a:schemeClr val="tx1"/>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_tradnl" altLang="es-AR"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1"/>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altLang="es-AR" sz="900" b="0" i="0" u="none" strike="noStrike" cap="none" normalizeH="0" baseline="0" dirty="0" smtClean="0">
                <a:ln>
                  <a:noFill/>
                </a:ln>
                <a:solidFill>
                  <a:schemeClr val="tx1"/>
                </a:solidFill>
                <a:effectLst/>
                <a:latin typeface="Arial" pitchFamily="34" charset="0"/>
                <a:cs typeface="Arial" pitchFamily="34" charset="0"/>
              </a:rPr>
              <a:t/>
            </a:r>
            <a:br>
              <a:rPr kumimoji="0" lang="es-AR" altLang="es-AR" sz="900" b="0" i="0" u="none" strike="noStrike" cap="none" normalizeH="0" baseline="0" dirty="0" smtClean="0">
                <a:ln>
                  <a:noFill/>
                </a:ln>
                <a:solidFill>
                  <a:schemeClr val="tx1"/>
                </a:solidFill>
                <a:effectLst/>
                <a:latin typeface="Arial" pitchFamily="34" charset="0"/>
                <a:cs typeface="Arial" pitchFamily="34" charset="0"/>
              </a:rPr>
            </a:br>
            <a:endParaRPr kumimoji="0" lang="es-AR" altLang="es-AR"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2"/>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5"/>
          <p:cNvSpPr>
            <a:spLocks noChangeArrowheads="1"/>
          </p:cNvSpPr>
          <p:nvPr/>
        </p:nvSpPr>
        <p:spPr bwMode="auto">
          <a:xfrm>
            <a:off x="0" y="97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dirty="0"/>
          </a:p>
        </p:txBody>
      </p:sp>
      <p:sp>
        <p:nvSpPr>
          <p:cNvPr id="19" name="Rectangle 16"/>
          <p:cNvSpPr>
            <a:spLocks noChangeArrowheads="1"/>
          </p:cNvSpPr>
          <p:nvPr/>
        </p:nvSpPr>
        <p:spPr bwMode="auto">
          <a:xfrm>
            <a:off x="4211960" y="5327738"/>
            <a:ext cx="41764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s-ES" altLang="es-AR" sz="2800" b="1" i="1" u="none" strike="noStrike" cap="none" normalizeH="0" baseline="0" dirty="0" smtClean="0">
                <a:ln>
                  <a:noFill/>
                </a:ln>
                <a:solidFill>
                  <a:srgbClr val="0000FF"/>
                </a:solidFill>
                <a:effectLst/>
                <a:latin typeface="Arial" pitchFamily="34" charset="0"/>
                <a:ea typeface="Times New Roman" pitchFamily="18" charset="0"/>
                <a:cs typeface="Arial" pitchFamily="34" charset="0"/>
              </a:rPr>
              <a:t>Fórmula de Descartes</a:t>
            </a:r>
            <a:r>
              <a:rPr kumimoji="0" lang="es-ES" altLang="es-AR" sz="2800" b="0" i="0" u="none" strike="noStrike" cap="none" normalizeH="0" baseline="0" dirty="0" smtClean="0">
                <a:ln>
                  <a:noFill/>
                </a:ln>
                <a:solidFill>
                  <a:srgbClr val="0000FF"/>
                </a:solidFill>
                <a:effectLst/>
                <a:latin typeface="Arial" pitchFamily="34" charset="0"/>
                <a:ea typeface="Times New Roman" pitchFamily="18" charset="0"/>
                <a:cs typeface="Arial" pitchFamily="34" charset="0"/>
              </a:rPr>
              <a:t> </a:t>
            </a:r>
            <a:endParaRPr kumimoji="0" lang="es-ES" altLang="es-AR"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19 Rectángulo"/>
          <p:cNvSpPr/>
          <p:nvPr/>
        </p:nvSpPr>
        <p:spPr>
          <a:xfrm>
            <a:off x="4219392" y="4199668"/>
            <a:ext cx="3001143" cy="523220"/>
          </a:xfrm>
          <a:prstGeom prst="rect">
            <a:avLst/>
          </a:prstGeom>
        </p:spPr>
        <p:txBody>
          <a:bodyPr wrap="none">
            <a:spAutoFit/>
          </a:bodyPr>
          <a:lstStyle/>
          <a:p>
            <a:r>
              <a:rPr lang="es-AR" sz="2800" b="1" i="1" dirty="0">
                <a:solidFill>
                  <a:srgbClr val="7030A0"/>
                </a:solidFill>
              </a:rPr>
              <a:t>Aumento lateral </a:t>
            </a:r>
          </a:p>
        </p:txBody>
      </p:sp>
      <mc:AlternateContent xmlns:mc="http://schemas.openxmlformats.org/markup-compatibility/2006" xmlns:a14="http://schemas.microsoft.com/office/drawing/2010/main">
        <mc:Choice Requires="a14">
          <p:sp>
            <p:nvSpPr>
              <p:cNvPr id="2" name="1 CuadroTexto"/>
              <p:cNvSpPr txBox="1"/>
              <p:nvPr/>
            </p:nvSpPr>
            <p:spPr>
              <a:xfrm>
                <a:off x="167601" y="4005064"/>
                <a:ext cx="1285416" cy="9861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2800" b="0" i="1" smtClean="0">
                          <a:latin typeface="Cambria Math"/>
                        </a:rPr>
                        <m:t>𝐴</m:t>
                      </m:r>
                      <m:r>
                        <a:rPr lang="es-AR" sz="2800" b="0" i="1" smtClean="0">
                          <a:latin typeface="Cambria Math"/>
                        </a:rPr>
                        <m:t>=</m:t>
                      </m:r>
                      <m:f>
                        <m:fPr>
                          <m:ctrlPr>
                            <a:rPr lang="es-AR" sz="2800" b="0" i="1" smtClean="0">
                              <a:latin typeface="Cambria Math" panose="02040503050406030204" pitchFamily="18" charset="0"/>
                            </a:rPr>
                          </m:ctrlPr>
                        </m:fPr>
                        <m:num>
                          <m:r>
                            <a:rPr lang="es-AR" sz="2800" b="0" i="1" smtClean="0">
                              <a:latin typeface="Cambria Math"/>
                            </a:rPr>
                            <m:t>𝑦</m:t>
                          </m:r>
                          <m:r>
                            <a:rPr lang="es-AR" sz="2800" b="0" i="1" smtClean="0">
                              <a:latin typeface="Cambria Math"/>
                            </a:rPr>
                            <m:t>´</m:t>
                          </m:r>
                        </m:num>
                        <m:den>
                          <m:r>
                            <a:rPr lang="es-AR" sz="2800" b="0" i="1" smtClean="0">
                              <a:latin typeface="Cambria Math"/>
                            </a:rPr>
                            <m:t>𝑦</m:t>
                          </m:r>
                        </m:den>
                      </m:f>
                    </m:oMath>
                  </m:oMathPara>
                </a14:m>
                <a:endParaRPr lang="es-AR" sz="28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167601" y="4005064"/>
                <a:ext cx="1285416" cy="986104"/>
              </a:xfrm>
              <a:prstGeom prst="rect">
                <a:avLst/>
              </a:prstGeom>
              <a:blipFill rotWithShape="1">
                <a:blip r:embed="rId5"/>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20 CuadroTexto"/>
              <p:cNvSpPr txBox="1"/>
              <p:nvPr/>
            </p:nvSpPr>
            <p:spPr>
              <a:xfrm>
                <a:off x="1876373" y="4005064"/>
                <a:ext cx="1543499" cy="9124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2800" b="0" i="1" smtClean="0">
                          <a:latin typeface="Cambria Math"/>
                        </a:rPr>
                        <m:t>𝐴</m:t>
                      </m:r>
                      <m:r>
                        <a:rPr lang="es-AR" sz="2800" b="0" i="1" smtClean="0">
                          <a:latin typeface="Cambria Math"/>
                        </a:rPr>
                        <m:t>=</m:t>
                      </m:r>
                      <m:f>
                        <m:fPr>
                          <m:ctrlPr>
                            <a:rPr lang="es-AR" sz="2800" b="0" i="1" smtClean="0">
                              <a:latin typeface="Cambria Math" panose="02040503050406030204" pitchFamily="18" charset="0"/>
                            </a:rPr>
                          </m:ctrlPr>
                        </m:fPr>
                        <m:num>
                          <m:r>
                            <a:rPr lang="es-AR" sz="2800" b="0" i="1" smtClean="0">
                              <a:latin typeface="Cambria Math"/>
                            </a:rPr>
                            <m:t>−</m:t>
                          </m:r>
                          <m:r>
                            <a:rPr lang="es-AR" sz="2800" b="0" i="1" smtClean="0">
                              <a:latin typeface="Cambria Math"/>
                            </a:rPr>
                            <m:t>𝑥</m:t>
                          </m:r>
                          <m:r>
                            <a:rPr lang="es-AR" sz="2800" b="0" i="1" smtClean="0">
                              <a:latin typeface="Cambria Math"/>
                            </a:rPr>
                            <m:t>´</m:t>
                          </m:r>
                        </m:num>
                        <m:den>
                          <m:r>
                            <a:rPr lang="es-AR" sz="2800" b="0" i="1" smtClean="0">
                              <a:latin typeface="Cambria Math"/>
                            </a:rPr>
                            <m:t>𝑥</m:t>
                          </m:r>
                        </m:den>
                      </m:f>
                    </m:oMath>
                  </m:oMathPara>
                </a14:m>
                <a:endParaRPr lang="es-AR" sz="2800" dirty="0"/>
              </a:p>
            </p:txBody>
          </p:sp>
        </mc:Choice>
        <mc:Fallback xmlns="">
          <p:sp>
            <p:nvSpPr>
              <p:cNvPr id="21" name="20 CuadroTexto"/>
              <p:cNvSpPr txBox="1">
                <a:spLocks noRot="1" noChangeAspect="1" noMove="1" noResize="1" noEditPoints="1" noAdjustHandles="1" noChangeArrowheads="1" noChangeShapeType="1" noTextEdit="1"/>
              </p:cNvSpPr>
              <p:nvPr/>
            </p:nvSpPr>
            <p:spPr>
              <a:xfrm>
                <a:off x="1876373" y="4005064"/>
                <a:ext cx="1543499" cy="912429"/>
              </a:xfrm>
              <a:prstGeom prst="rect">
                <a:avLst/>
              </a:prstGeom>
              <a:blipFill rotWithShape="1">
                <a:blip r:embed="rId6"/>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2" name="21 CuadroTexto"/>
              <p:cNvSpPr txBox="1"/>
              <p:nvPr/>
            </p:nvSpPr>
            <p:spPr>
              <a:xfrm>
                <a:off x="333943" y="5069893"/>
                <a:ext cx="1881220" cy="9773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s-AR" sz="2800" b="0" i="1" smtClean="0">
                              <a:latin typeface="Cambria Math" panose="02040503050406030204" pitchFamily="18" charset="0"/>
                            </a:rPr>
                          </m:ctrlPr>
                        </m:fPr>
                        <m:num>
                          <m:r>
                            <a:rPr lang="es-AR" sz="2800" b="0" i="1" smtClean="0">
                              <a:latin typeface="Cambria Math"/>
                            </a:rPr>
                            <m:t>1</m:t>
                          </m:r>
                        </m:num>
                        <m:den>
                          <m:r>
                            <a:rPr lang="es-AR" sz="2800" b="0" i="1" smtClean="0">
                              <a:latin typeface="Cambria Math"/>
                            </a:rPr>
                            <m:t>𝑥</m:t>
                          </m:r>
                        </m:den>
                      </m:f>
                      <m:r>
                        <a:rPr lang="es-AR" sz="2800" b="0" i="1" smtClean="0">
                          <a:latin typeface="Cambria Math"/>
                        </a:rPr>
                        <m:t>+</m:t>
                      </m:r>
                      <m:f>
                        <m:fPr>
                          <m:ctrlPr>
                            <a:rPr lang="es-AR" sz="2800" b="0" i="1" smtClean="0">
                              <a:latin typeface="Cambria Math" panose="02040503050406030204" pitchFamily="18" charset="0"/>
                            </a:rPr>
                          </m:ctrlPr>
                        </m:fPr>
                        <m:num>
                          <m:r>
                            <a:rPr lang="es-AR" sz="2800" b="0" i="1" smtClean="0">
                              <a:latin typeface="Cambria Math"/>
                            </a:rPr>
                            <m:t>1</m:t>
                          </m:r>
                        </m:num>
                        <m:den>
                          <m:r>
                            <a:rPr lang="es-AR" sz="2800" b="0" i="1" smtClean="0">
                              <a:latin typeface="Cambria Math"/>
                            </a:rPr>
                            <m:t>𝑥</m:t>
                          </m:r>
                          <m:r>
                            <a:rPr lang="es-AR" sz="2800" b="0" i="1" smtClean="0">
                              <a:latin typeface="Cambria Math"/>
                            </a:rPr>
                            <m:t>´</m:t>
                          </m:r>
                        </m:den>
                      </m:f>
                      <m:r>
                        <a:rPr lang="es-AR" sz="2800" b="0" i="1" smtClean="0">
                          <a:latin typeface="Cambria Math"/>
                        </a:rPr>
                        <m:t>=</m:t>
                      </m:r>
                      <m:f>
                        <m:fPr>
                          <m:ctrlPr>
                            <a:rPr lang="es-AR" sz="2800" b="0" i="1" smtClean="0">
                              <a:latin typeface="Cambria Math" panose="02040503050406030204" pitchFamily="18" charset="0"/>
                            </a:rPr>
                          </m:ctrlPr>
                        </m:fPr>
                        <m:num>
                          <m:r>
                            <a:rPr lang="es-AR" sz="2800" b="0" i="1" smtClean="0">
                              <a:latin typeface="Cambria Math"/>
                            </a:rPr>
                            <m:t>1</m:t>
                          </m:r>
                        </m:num>
                        <m:den>
                          <m:r>
                            <a:rPr lang="es-AR" sz="2800" b="0" i="1" smtClean="0">
                              <a:latin typeface="Cambria Math"/>
                            </a:rPr>
                            <m:t>𝑓</m:t>
                          </m:r>
                        </m:den>
                      </m:f>
                    </m:oMath>
                  </m:oMathPara>
                </a14:m>
                <a:endParaRPr lang="es-AR" sz="2800" dirty="0"/>
              </a:p>
            </p:txBody>
          </p:sp>
        </mc:Choice>
        <mc:Fallback xmlns="">
          <p:sp>
            <p:nvSpPr>
              <p:cNvPr id="22" name="21 CuadroTexto"/>
              <p:cNvSpPr txBox="1">
                <a:spLocks noRot="1" noChangeAspect="1" noMove="1" noResize="1" noEditPoints="1" noAdjustHandles="1" noChangeArrowheads="1" noChangeShapeType="1" noTextEdit="1"/>
              </p:cNvSpPr>
              <p:nvPr/>
            </p:nvSpPr>
            <p:spPr>
              <a:xfrm>
                <a:off x="333943" y="5069893"/>
                <a:ext cx="1881220" cy="977319"/>
              </a:xfrm>
              <a:prstGeom prst="rect">
                <a:avLst/>
              </a:prstGeom>
              <a:blipFill rotWithShape="1">
                <a:blip r:embed="rId7"/>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3 Rectángulo"/>
              <p:cNvSpPr/>
              <p:nvPr/>
            </p:nvSpPr>
            <p:spPr>
              <a:xfrm>
                <a:off x="7421182" y="3955064"/>
                <a:ext cx="1615314" cy="986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AR" sz="2800" i="1" smtClean="0">
                              <a:latin typeface="Cambria Math" panose="02040503050406030204" pitchFamily="18" charset="0"/>
                            </a:rPr>
                          </m:ctrlPr>
                        </m:fPr>
                        <m:num>
                          <m:r>
                            <a:rPr lang="es-AR" sz="2800" i="1">
                              <a:latin typeface="Cambria Math"/>
                            </a:rPr>
                            <m:t>𝑦</m:t>
                          </m:r>
                          <m:r>
                            <a:rPr lang="es-AR" sz="2800" i="1">
                              <a:latin typeface="Cambria Math"/>
                            </a:rPr>
                            <m:t>´</m:t>
                          </m:r>
                        </m:num>
                        <m:den>
                          <m:r>
                            <a:rPr lang="es-AR" sz="2800" i="1">
                              <a:latin typeface="Cambria Math"/>
                            </a:rPr>
                            <m:t>𝑦</m:t>
                          </m:r>
                        </m:den>
                      </m:f>
                      <m:r>
                        <a:rPr lang="es-AR" sz="2800" b="0" i="0" smtClean="0">
                          <a:latin typeface="Cambria Math"/>
                        </a:rPr>
                        <m:t>=</m:t>
                      </m:r>
                      <m:f>
                        <m:fPr>
                          <m:ctrlPr>
                            <a:rPr lang="es-AR" sz="2800" b="0" i="1" smtClean="0">
                              <a:latin typeface="Cambria Math" panose="02040503050406030204" pitchFamily="18" charset="0"/>
                            </a:rPr>
                          </m:ctrlPr>
                        </m:fPr>
                        <m:num>
                          <m:r>
                            <a:rPr lang="es-AR" sz="2800" b="0" i="1" smtClean="0">
                              <a:latin typeface="Cambria Math"/>
                            </a:rPr>
                            <m:t>−</m:t>
                          </m:r>
                          <m:r>
                            <a:rPr lang="es-AR" sz="2800" b="0" i="1" smtClean="0">
                              <a:latin typeface="Cambria Math"/>
                            </a:rPr>
                            <m:t>𝑥</m:t>
                          </m:r>
                          <m:r>
                            <a:rPr lang="es-AR" sz="2800" b="0" i="1" smtClean="0">
                              <a:latin typeface="Cambria Math"/>
                            </a:rPr>
                            <m:t>´</m:t>
                          </m:r>
                        </m:num>
                        <m:den>
                          <m:r>
                            <a:rPr lang="es-AR" sz="2800" b="0" i="1" smtClean="0">
                              <a:latin typeface="Cambria Math"/>
                            </a:rPr>
                            <m:t>𝑥</m:t>
                          </m:r>
                        </m:den>
                      </m:f>
                    </m:oMath>
                  </m:oMathPara>
                </a14:m>
                <a:endParaRPr lang="es-AR" sz="2800" dirty="0"/>
              </a:p>
            </p:txBody>
          </p:sp>
        </mc:Choice>
        <mc:Fallback xmlns="">
          <p:sp>
            <p:nvSpPr>
              <p:cNvPr id="4" name="3 Rectángulo"/>
              <p:cNvSpPr>
                <a:spLocks noRot="1" noChangeAspect="1" noMove="1" noResize="1" noEditPoints="1" noAdjustHandles="1" noChangeArrowheads="1" noChangeShapeType="1" noTextEdit="1"/>
              </p:cNvSpPr>
              <p:nvPr/>
            </p:nvSpPr>
            <p:spPr>
              <a:xfrm>
                <a:off x="7421182" y="3955064"/>
                <a:ext cx="1615314" cy="986104"/>
              </a:xfrm>
              <a:prstGeom prst="rect">
                <a:avLst/>
              </a:prstGeom>
              <a:blipFill rotWithShape="1">
                <a:blip r:embed="rId8"/>
                <a:stretch>
                  <a:fillRect/>
                </a:stretch>
              </a:blipFill>
            </p:spPr>
            <p:txBody>
              <a:bodyPr/>
              <a:lstStyle/>
              <a:p>
                <a:r>
                  <a:rPr lang="es-AR">
                    <a:noFill/>
                  </a:rPr>
                  <a:t> </a:t>
                </a:r>
              </a:p>
            </p:txBody>
          </p:sp>
        </mc:Fallback>
      </mc:AlternateContent>
    </p:spTree>
    <p:extLst>
      <p:ext uri="{BB962C8B-B14F-4D97-AF65-F5344CB8AC3E}">
        <p14:creationId xmlns:p14="http://schemas.microsoft.com/office/powerpoint/2010/main" val="37858649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
                                  </p:iterate>
                                  <p:childTnLst>
                                    <p:set>
                                      <p:cBhvr>
                                        <p:cTn id="20" dur="1" fill="hold">
                                          <p:stCondLst>
                                            <p:cond delay="0"/>
                                          </p:stCondLst>
                                        </p:cTn>
                                        <p:tgtEl>
                                          <p:spTgt spid="2">
                                            <p:txEl>
                                              <p:pRg st="0" end="0"/>
                                            </p:txEl>
                                          </p:spTgt>
                                        </p:tgtEl>
                                        <p:attrNameLst>
                                          <p:attrName>style.visibility</p:attrName>
                                        </p:attrNameLst>
                                      </p:cBhvr>
                                      <p:to>
                                        <p:strVal val="visible"/>
                                      </p:to>
                                    </p:set>
                                    <p:animEffect transition="in" filter="wipe(up)">
                                      <p:cBhvr>
                                        <p:cTn id="21" dur="500"/>
                                        <p:tgtEl>
                                          <p:spTgt spid="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iterate type="lt">
                                    <p:tmPct val="10000"/>
                                  </p:iterate>
                                  <p:childTnLst>
                                    <p:set>
                                      <p:cBhvr>
                                        <p:cTn id="25" dur="1" fill="hold">
                                          <p:stCondLst>
                                            <p:cond delay="0"/>
                                          </p:stCondLst>
                                        </p:cTn>
                                        <p:tgtEl>
                                          <p:spTgt spid="21">
                                            <p:txEl>
                                              <p:pRg st="0" end="0"/>
                                            </p:txEl>
                                          </p:spTgt>
                                        </p:tgtEl>
                                        <p:attrNameLst>
                                          <p:attrName>style.visibility</p:attrName>
                                        </p:attrNameLst>
                                      </p:cBhvr>
                                      <p:to>
                                        <p:strVal val="visible"/>
                                      </p:to>
                                    </p:set>
                                    <p:animEffect transition="in" filter="wipe(up)">
                                      <p:cBhvr>
                                        <p:cTn id="26" dur="500"/>
                                        <p:tgtEl>
                                          <p:spTgt spid="2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
                                  </p:iterate>
                                  <p:childTnLst>
                                    <p:set>
                                      <p:cBhvr>
                                        <p:cTn id="30" dur="1" fill="hold">
                                          <p:stCondLst>
                                            <p:cond delay="0"/>
                                          </p:stCondLst>
                                        </p:cTn>
                                        <p:tgtEl>
                                          <p:spTgt spid="7">
                                            <p:bg/>
                                          </p:spTgt>
                                        </p:tgtEl>
                                        <p:attrNameLst>
                                          <p:attrName>style.visibility</p:attrName>
                                        </p:attrNameLst>
                                      </p:cBhvr>
                                      <p:to>
                                        <p:strVal val="visible"/>
                                      </p:to>
                                    </p:set>
                                    <p:animEffect transition="in" filter="wipe(up)">
                                      <p:cBhvr>
                                        <p:cTn id="31" dur="500"/>
                                        <p:tgtEl>
                                          <p:spTgt spid="7">
                                            <p:bg/>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iterate type="lt">
                                    <p:tmPct val="10000"/>
                                  </p:iterate>
                                  <p:childTnLst>
                                    <p:set>
                                      <p:cBhvr>
                                        <p:cTn id="35" dur="1" fill="hold">
                                          <p:stCondLst>
                                            <p:cond delay="0"/>
                                          </p:stCondLst>
                                        </p:cTn>
                                        <p:tgtEl>
                                          <p:spTgt spid="20">
                                            <p:txEl>
                                              <p:pRg st="0" end="0"/>
                                            </p:txEl>
                                          </p:spTgt>
                                        </p:tgtEl>
                                        <p:attrNameLst>
                                          <p:attrName>style.visibility</p:attrName>
                                        </p:attrNameLst>
                                      </p:cBhvr>
                                      <p:to>
                                        <p:strVal val="visible"/>
                                      </p:to>
                                    </p:set>
                                    <p:animEffect transition="in" filter="wipe(up)">
                                      <p:cBhvr>
                                        <p:cTn id="36" dur="500"/>
                                        <p:tgtEl>
                                          <p:spTgt spid="2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iterate type="lt">
                                    <p:tmPct val="10000"/>
                                  </p:iterate>
                                  <p:childTnLst>
                                    <p:set>
                                      <p:cBhvr>
                                        <p:cTn id="40" dur="1" fill="hold">
                                          <p:stCondLst>
                                            <p:cond delay="0"/>
                                          </p:stCondLst>
                                        </p:cTn>
                                        <p:tgtEl>
                                          <p:spTgt spid="4">
                                            <p:txEl>
                                              <p:pRg st="0" end="0"/>
                                            </p:txEl>
                                          </p:spTgt>
                                        </p:tgtEl>
                                        <p:attrNameLst>
                                          <p:attrName>style.visibility</p:attrName>
                                        </p:attrNameLst>
                                      </p:cBhvr>
                                      <p:to>
                                        <p:strVal val="visible"/>
                                      </p:to>
                                    </p:set>
                                    <p:animEffect transition="in" filter="wipe(up)">
                                      <p:cBhvr>
                                        <p:cTn id="41" dur="500"/>
                                        <p:tgtEl>
                                          <p:spTgt spid="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iterate type="lt">
                                    <p:tmPct val="10000"/>
                                  </p:iterate>
                                  <p:childTnLst>
                                    <p:set>
                                      <p:cBhvr>
                                        <p:cTn id="45" dur="1" fill="hold">
                                          <p:stCondLst>
                                            <p:cond delay="0"/>
                                          </p:stCondLst>
                                        </p:cTn>
                                        <p:tgtEl>
                                          <p:spTgt spid="22">
                                            <p:txEl>
                                              <p:pRg st="0" end="0"/>
                                            </p:txEl>
                                          </p:spTgt>
                                        </p:tgtEl>
                                        <p:attrNameLst>
                                          <p:attrName>style.visibility</p:attrName>
                                        </p:attrNameLst>
                                      </p:cBhvr>
                                      <p:to>
                                        <p:strVal val="visible"/>
                                      </p:to>
                                    </p:set>
                                    <p:animEffect transition="in" filter="wipe(up)">
                                      <p:cBhvr>
                                        <p:cTn id="46" dur="500"/>
                                        <p:tgtEl>
                                          <p:spTgt spid="2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iterate type="lt">
                                    <p:tmPct val="10000"/>
                                  </p:iterate>
                                  <p:childTnLst>
                                    <p:set>
                                      <p:cBhvr>
                                        <p:cTn id="50" dur="1" fill="hold">
                                          <p:stCondLst>
                                            <p:cond delay="0"/>
                                          </p:stCondLst>
                                        </p:cTn>
                                        <p:tgtEl>
                                          <p:spTgt spid="8">
                                            <p:bg/>
                                          </p:spTgt>
                                        </p:tgtEl>
                                        <p:attrNameLst>
                                          <p:attrName>style.visibility</p:attrName>
                                        </p:attrNameLst>
                                      </p:cBhvr>
                                      <p:to>
                                        <p:strVal val="visible"/>
                                      </p:to>
                                    </p:set>
                                    <p:animEffect transition="in" filter="wipe(up)">
                                      <p:cBhvr>
                                        <p:cTn id="51" dur="500"/>
                                        <p:tgtEl>
                                          <p:spTgt spid="8">
                                            <p:bg/>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iterate type="lt">
                                    <p:tmPct val="10000"/>
                                  </p:iterate>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up)">
                                      <p:cBhvr>
                                        <p:cTn id="5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uiExpand="1" build="p" animBg="1"/>
      <p:bldP spid="13" grpId="0"/>
      <p:bldP spid="19" grpId="0" build="p"/>
      <p:bldP spid="20" grpId="0" build="p"/>
      <p:bldP spid="2" grpId="0" build="p"/>
      <p:bldP spid="21" grpId="0" build="p"/>
      <p:bldP spid="22"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eltamiz.com/images/2013/06/huygens-newt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54" y="-27673"/>
            <a:ext cx="9230254" cy="6885673"/>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095276" y="3249779"/>
            <a:ext cx="2044943" cy="822305"/>
          </a:xfrm>
          <a:prstGeom prst="ellipse">
            <a:avLst/>
          </a:prstGeom>
          <a:solidFill>
            <a:srgbClr val="FFFF00"/>
          </a:solidFill>
          <a:ln>
            <a:solidFill>
              <a:schemeClr val="tx1"/>
            </a:solidFill>
          </a:ln>
        </p:spPr>
        <p:txBody>
          <a:bodyPr wrap="none" rtlCol="0">
            <a:spAutoFit/>
          </a:bodyPr>
          <a:lstStyle/>
          <a:p>
            <a:pPr algn="ctr"/>
            <a:r>
              <a:rPr lang="es-AR" sz="3200" b="1" dirty="0" smtClean="0"/>
              <a:t>FÍSICA I</a:t>
            </a:r>
            <a:endParaRPr lang="es-AR" sz="3200" b="1" dirty="0"/>
          </a:p>
        </p:txBody>
      </p:sp>
      <p:sp>
        <p:nvSpPr>
          <p:cNvPr id="5" name="4 CuadroTexto"/>
          <p:cNvSpPr txBox="1"/>
          <p:nvPr/>
        </p:nvSpPr>
        <p:spPr>
          <a:xfrm>
            <a:off x="1665462" y="1497474"/>
            <a:ext cx="1898426" cy="995422"/>
          </a:xfrm>
          <a:prstGeom prst="ellipse">
            <a:avLst/>
          </a:prstGeom>
          <a:solidFill>
            <a:srgbClr val="FFFF00"/>
          </a:solidFill>
          <a:ln>
            <a:solidFill>
              <a:schemeClr val="tx1"/>
            </a:solidFill>
          </a:ln>
        </p:spPr>
        <p:txBody>
          <a:bodyPr wrap="none" rtlCol="0">
            <a:spAutoFit/>
          </a:bodyPr>
          <a:lstStyle/>
          <a:p>
            <a:pPr algn="ctr"/>
            <a:r>
              <a:rPr lang="es-AR" sz="4000" dirty="0" smtClean="0"/>
              <a:t>La luz</a:t>
            </a:r>
            <a:endParaRPr lang="es-AR" sz="4000" dirty="0"/>
          </a:p>
        </p:txBody>
      </p:sp>
      <p:sp>
        <p:nvSpPr>
          <p:cNvPr id="6" name="5 CuadroTexto"/>
          <p:cNvSpPr txBox="1"/>
          <p:nvPr/>
        </p:nvSpPr>
        <p:spPr>
          <a:xfrm>
            <a:off x="802778" y="103068"/>
            <a:ext cx="2686739" cy="1168539"/>
          </a:xfrm>
          <a:prstGeom prst="ellipse">
            <a:avLst/>
          </a:prstGeom>
          <a:solidFill>
            <a:srgbClr val="FFFF00"/>
          </a:solidFill>
          <a:ln>
            <a:solidFill>
              <a:schemeClr val="tx1"/>
            </a:solidFill>
          </a:ln>
        </p:spPr>
        <p:txBody>
          <a:bodyPr wrap="none" rtlCol="0">
            <a:spAutoFit/>
          </a:bodyPr>
          <a:lstStyle/>
          <a:p>
            <a:pPr algn="ctr"/>
            <a:r>
              <a:rPr lang="es-AR" sz="2400" b="1" dirty="0" smtClean="0"/>
              <a:t>ÓPTICA</a:t>
            </a:r>
          </a:p>
          <a:p>
            <a:pPr algn="ctr"/>
            <a:r>
              <a:rPr lang="es-AR" sz="2400" b="1" dirty="0" smtClean="0"/>
              <a:t>GEOMÉTRICA</a:t>
            </a:r>
            <a:endParaRPr lang="es-AR" sz="2400" b="1" dirty="0"/>
          </a:p>
        </p:txBody>
      </p:sp>
      <p:sp>
        <p:nvSpPr>
          <p:cNvPr id="2" name="1 Rectángulo"/>
          <p:cNvSpPr/>
          <p:nvPr/>
        </p:nvSpPr>
        <p:spPr>
          <a:xfrm>
            <a:off x="7498852" y="5805264"/>
            <a:ext cx="1295546" cy="461665"/>
          </a:xfrm>
          <a:prstGeom prst="rect">
            <a:avLst/>
          </a:prstGeom>
          <a:noFill/>
        </p:spPr>
        <p:txBody>
          <a:bodyPr wrap="none" lIns="91440" tIns="45720" rIns="91440" bIns="45720">
            <a:spAutoFit/>
          </a:bodyPr>
          <a:lstStyle/>
          <a:p>
            <a:pPr algn="ctr"/>
            <a:r>
              <a:rPr lang="es-ES" sz="2400" b="1" i="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Newton</a:t>
            </a:r>
            <a:endParaRPr lang="es-ES" sz="2400" b="1" i="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7" name="6 Rectángulo"/>
          <p:cNvSpPr/>
          <p:nvPr/>
        </p:nvSpPr>
        <p:spPr>
          <a:xfrm>
            <a:off x="275339" y="5957664"/>
            <a:ext cx="1484702" cy="461665"/>
          </a:xfrm>
          <a:prstGeom prst="rect">
            <a:avLst/>
          </a:prstGeom>
          <a:noFill/>
        </p:spPr>
        <p:txBody>
          <a:bodyPr wrap="none" lIns="91440" tIns="45720" rIns="91440" bIns="45720">
            <a:spAutoFit/>
          </a:bodyPr>
          <a:lstStyle/>
          <a:p>
            <a:pPr algn="ctr"/>
            <a:r>
              <a:rPr lang="es-ES" sz="2400" b="1" i="1" cap="none" spc="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Huygens</a:t>
            </a:r>
            <a:endParaRPr lang="es-ES" sz="2400" b="1" i="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2 CuadroTexto">
            <a:hlinkClick r:id="rId3" action="ppaction://hlinksldjump"/>
          </p:cNvPr>
          <p:cNvSpPr txBox="1"/>
          <p:nvPr/>
        </p:nvSpPr>
        <p:spPr>
          <a:xfrm>
            <a:off x="2843808" y="6309320"/>
            <a:ext cx="1454244" cy="369332"/>
          </a:xfrm>
          <a:prstGeom prst="rect">
            <a:avLst/>
          </a:prstGeom>
          <a:noFill/>
        </p:spPr>
        <p:txBody>
          <a:bodyPr wrap="none" rtlCol="0">
            <a:spAutoFit/>
          </a:bodyPr>
          <a:lstStyle/>
          <a:p>
            <a:r>
              <a:rPr lang="es-AR" dirty="0" smtClean="0">
                <a:solidFill>
                  <a:schemeClr val="bg1"/>
                </a:solidFill>
              </a:rPr>
              <a:t>Película 1 m</a:t>
            </a:r>
            <a:endParaRPr lang="es-AR" dirty="0">
              <a:solidFill>
                <a:schemeClr val="bg1"/>
              </a:solidFill>
            </a:endParaRPr>
          </a:p>
        </p:txBody>
      </p:sp>
      <p:sp>
        <p:nvSpPr>
          <p:cNvPr id="9" name="8 CuadroTexto">
            <a:hlinkClick r:id="rId4" action="ppaction://hlinksldjump"/>
          </p:cNvPr>
          <p:cNvSpPr txBox="1"/>
          <p:nvPr/>
        </p:nvSpPr>
        <p:spPr>
          <a:xfrm>
            <a:off x="4629924" y="6309320"/>
            <a:ext cx="1582484" cy="369332"/>
          </a:xfrm>
          <a:prstGeom prst="rect">
            <a:avLst/>
          </a:prstGeom>
          <a:noFill/>
        </p:spPr>
        <p:txBody>
          <a:bodyPr wrap="none" rtlCol="0">
            <a:spAutoFit/>
          </a:bodyPr>
          <a:lstStyle/>
          <a:p>
            <a:r>
              <a:rPr lang="es-AR" dirty="0" smtClean="0">
                <a:solidFill>
                  <a:schemeClr val="bg1"/>
                </a:solidFill>
              </a:rPr>
              <a:t>Película 10 m</a:t>
            </a:r>
            <a:endParaRPr lang="es-AR" dirty="0">
              <a:solidFill>
                <a:schemeClr val="bg1"/>
              </a:solidFill>
            </a:endParaRPr>
          </a:p>
        </p:txBody>
      </p:sp>
    </p:spTree>
    <p:extLst>
      <p:ext uri="{BB962C8B-B14F-4D97-AF65-F5344CB8AC3E}">
        <p14:creationId xmlns:p14="http://schemas.microsoft.com/office/powerpoint/2010/main" val="37820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5" dur="1000" fill="hold"/>
                                        <p:tgtEl>
                                          <p:spTgt spid="5"/>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7" dur="1000" fill="hold"/>
                                        <p:tgtEl>
                                          <p:spTgt spid="6"/>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384"/>
            <a:ext cx="8229600" cy="1143000"/>
          </a:xfrm>
        </p:spPr>
        <p:txBody>
          <a:bodyPr/>
          <a:lstStyle/>
          <a:p>
            <a:r>
              <a:rPr lang="es-ES_tradnl" altLang="es-AR" sz="3400" b="1" i="1" dirty="0" smtClean="0">
                <a:latin typeface="Bodoni MT" panose="02070603080606020203" pitchFamily="18" charset="0"/>
                <a:cs typeface="Arabic Typesetting" panose="03020402040406030203" pitchFamily="66" charset="-78"/>
              </a:rPr>
              <a:t>POSTULADOS DE LA LUZ</a:t>
            </a:r>
          </a:p>
        </p:txBody>
      </p:sp>
      <p:sp>
        <p:nvSpPr>
          <p:cNvPr id="22531" name="Rectangle 3"/>
          <p:cNvSpPr>
            <a:spLocks noGrp="1" noChangeArrowheads="1"/>
          </p:cNvSpPr>
          <p:nvPr>
            <p:ph idx="1"/>
          </p:nvPr>
        </p:nvSpPr>
        <p:spPr>
          <a:xfrm>
            <a:off x="251520" y="908720"/>
            <a:ext cx="8712967" cy="5616624"/>
          </a:xfrm>
          <a:ln>
            <a:solidFill>
              <a:srgbClr val="3333FF"/>
            </a:solidFill>
            <a:miter lim="800000"/>
            <a:headEnd/>
            <a:tailEnd/>
          </a:ln>
        </p:spPr>
        <p:txBody>
          <a:bodyPr/>
          <a:lstStyle/>
          <a:p>
            <a:pPr algn="just">
              <a:buFont typeface="Wingdings" pitchFamily="2" charset="2"/>
              <a:buNone/>
            </a:pPr>
            <a:r>
              <a:rPr lang="es-ES_tradnl" altLang="es-AR" sz="4000" b="1" i="1" dirty="0" smtClean="0">
                <a:solidFill>
                  <a:srgbClr val="FF0000"/>
                </a:solidFill>
                <a:latin typeface="French Script MT" panose="03020402040607040605" pitchFamily="66" charset="0"/>
              </a:rPr>
              <a:t>1.- La luz se propaga en forma rectilínea</a:t>
            </a:r>
          </a:p>
          <a:p>
            <a:pPr algn="just">
              <a:buFont typeface="Wingdings" pitchFamily="2" charset="2"/>
              <a:buNone/>
            </a:pPr>
            <a:r>
              <a:rPr lang="es-ES_tradnl" altLang="es-AR" sz="4000" b="1" i="1" dirty="0" smtClean="0">
                <a:solidFill>
                  <a:srgbClr val="FF0000"/>
                </a:solidFill>
                <a:latin typeface="French Script MT" panose="03020402040607040605" pitchFamily="66" charset="0"/>
              </a:rPr>
              <a:t>2.- La luz puede ir y volver por el mismo camino (reversibilidad de los caminos ópticos)</a:t>
            </a:r>
          </a:p>
          <a:p>
            <a:pPr marL="0">
              <a:spcBef>
                <a:spcPts val="0"/>
              </a:spcBef>
              <a:buFont typeface="Wingdings" pitchFamily="2" charset="2"/>
              <a:buNone/>
            </a:pPr>
            <a:r>
              <a:rPr lang="es-ES_tradnl" altLang="es-AR" sz="4000" b="1" i="1" dirty="0" smtClean="0">
                <a:solidFill>
                  <a:srgbClr val="FF0000"/>
                </a:solidFill>
                <a:latin typeface="French Script MT" panose="03020402040607040605" pitchFamily="66" charset="0"/>
              </a:rPr>
              <a:t>3.-  La luz presenta las mismas características en un medio homogéneo e isotrópico. </a:t>
            </a:r>
          </a:p>
          <a:p>
            <a:pPr marL="0">
              <a:spcBef>
                <a:spcPts val="0"/>
              </a:spcBef>
              <a:buFont typeface="Wingdings" pitchFamily="2" charset="2"/>
              <a:buNone/>
            </a:pPr>
            <a:r>
              <a:rPr lang="es-ES" sz="4000" b="1" i="1" dirty="0" smtClean="0">
                <a:latin typeface="French Script MT" panose="03020402040607040605" pitchFamily="66" charset="0"/>
              </a:rPr>
              <a:t>  En </a:t>
            </a:r>
            <a:r>
              <a:rPr lang="es-ES" sz="4000" b="1" i="1" dirty="0" smtClean="0">
                <a:latin typeface="French Script MT" panose="03020402040607040605" pitchFamily="66" charset="0"/>
                <a:hlinkClick r:id="rId2" tooltip="Física"/>
              </a:rPr>
              <a:t>Física</a:t>
            </a:r>
            <a:r>
              <a:rPr lang="es-ES" sz="4000" b="1" i="1" dirty="0">
                <a:latin typeface="French Script MT" panose="03020402040607040605" pitchFamily="66" charset="0"/>
              </a:rPr>
              <a:t>, la </a:t>
            </a:r>
            <a:r>
              <a:rPr lang="es-ES" sz="4000" b="1" i="1" dirty="0" smtClean="0">
                <a:latin typeface="French Script MT" panose="03020402040607040605" pitchFamily="66" charset="0"/>
              </a:rPr>
              <a:t>isotropía es </a:t>
            </a:r>
            <a:r>
              <a:rPr lang="es-ES" sz="4000" b="1" i="1" dirty="0">
                <a:latin typeface="French Script MT" panose="03020402040607040605" pitchFamily="66" charset="0"/>
              </a:rPr>
              <a:t>la característica de los cuerpos cuyas propiedades físicas no dependen de la dirección en que son examinadas. </a:t>
            </a:r>
            <a:endParaRPr lang="es-ES_tradnl" altLang="es-AR" sz="4000" b="1" i="1" dirty="0" smtClean="0">
              <a:latin typeface="French Script MT" panose="03020402040607040605" pitchFamily="66" charset="0"/>
            </a:endParaRPr>
          </a:p>
        </p:txBody>
      </p:sp>
    </p:spTree>
    <p:extLst>
      <p:ext uri="{BB962C8B-B14F-4D97-AF65-F5344CB8AC3E}">
        <p14:creationId xmlns:p14="http://schemas.microsoft.com/office/powerpoint/2010/main" val="37178841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22530"/>
                                        </p:tgtEl>
                                        <p:attrNameLst>
                                          <p:attrName>style.visibility</p:attrName>
                                        </p:attrNameLst>
                                      </p:cBhvr>
                                      <p:to>
                                        <p:strVal val="visible"/>
                                      </p:to>
                                    </p:set>
                                    <p:animEffect transition="in" filter="wipe(left)">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
                                  </p:iterate>
                                  <p:childTnLst>
                                    <p:set>
                                      <p:cBhvr>
                                        <p:cTn id="11" dur="1" fill="hold">
                                          <p:stCondLst>
                                            <p:cond delay="0"/>
                                          </p:stCondLst>
                                        </p:cTn>
                                        <p:tgtEl>
                                          <p:spTgt spid="22531"/>
                                        </p:tgtEl>
                                        <p:attrNameLst>
                                          <p:attrName>style.visibility</p:attrName>
                                        </p:attrNameLst>
                                      </p:cBhvr>
                                      <p:to>
                                        <p:strVal val="visible"/>
                                      </p:to>
                                    </p:set>
                                    <p:animEffect transition="in" filter="wipe(left)">
                                      <p:cBhvr>
                                        <p:cTn id="12"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4624"/>
            <a:ext cx="8229600" cy="1143000"/>
          </a:xfrm>
        </p:spPr>
        <p:txBody>
          <a:bodyPr/>
          <a:lstStyle/>
          <a:p>
            <a:r>
              <a:rPr lang="es-ES_tradnl" altLang="es-AR" sz="3400" b="1" i="1" dirty="0" smtClean="0">
                <a:latin typeface="Baskerville Old Face" panose="02020602080505020303" pitchFamily="18" charset="0"/>
              </a:rPr>
              <a:t>PROPAGACIÓN RECTILÍNEA </a:t>
            </a:r>
            <a:r>
              <a:rPr lang="es-ES_tradnl" altLang="es-AR" i="1" dirty="0" smtClean="0">
                <a:latin typeface="Baskerville Old Face" panose="02020602080505020303" pitchFamily="18" charset="0"/>
              </a:rPr>
              <a:t>  </a:t>
            </a:r>
          </a:p>
        </p:txBody>
      </p:sp>
      <p:sp>
        <p:nvSpPr>
          <p:cNvPr id="23555" name="Rectangle 3"/>
          <p:cNvSpPr>
            <a:spLocks noGrp="1" noChangeArrowheads="1"/>
          </p:cNvSpPr>
          <p:nvPr>
            <p:ph idx="1"/>
          </p:nvPr>
        </p:nvSpPr>
        <p:spPr>
          <a:xfrm>
            <a:off x="457200" y="1124744"/>
            <a:ext cx="8229600" cy="2548880"/>
          </a:xfrm>
        </p:spPr>
        <p:txBody>
          <a:bodyPr/>
          <a:lstStyle/>
          <a:p>
            <a:pPr algn="just"/>
            <a:r>
              <a:rPr lang="es-ES_tradnl" altLang="es-AR" sz="4000" b="1" i="1" dirty="0" smtClean="0">
                <a:latin typeface="French Script MT" panose="03020402040607040605" pitchFamily="66" charset="0"/>
              </a:rPr>
              <a:t>Como consecuencia de la propagación rectilínea de la luz en un medio homogéneo se pueden observar diversos   fenómenos tales como:</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0" y="4050397"/>
            <a:ext cx="1942350" cy="1574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429000"/>
            <a:ext cx="4229720" cy="2694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4948" y="3906381"/>
            <a:ext cx="2499052" cy="1872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31433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iterate type="lt">
                                    <p:tmPct val="10000"/>
                                  </p:iterate>
                                  <p:childTnLst>
                                    <p:set>
                                      <p:cBhvr>
                                        <p:cTn id="13" dur="1" fill="hold">
                                          <p:stCondLst>
                                            <p:cond delay="0"/>
                                          </p:stCondLst>
                                        </p:cTn>
                                        <p:tgtEl>
                                          <p:spTgt spid="23555">
                                            <p:txEl>
                                              <p:pRg st="0" end="0"/>
                                            </p:txEl>
                                          </p:spTgt>
                                        </p:tgtEl>
                                        <p:attrNameLst>
                                          <p:attrName>style.visibility</p:attrName>
                                        </p:attrNameLst>
                                      </p:cBhvr>
                                      <p:to>
                                        <p:strVal val="visible"/>
                                      </p:to>
                                    </p:set>
                                    <p:animEffect transition="in" filter="wipe(up)">
                                      <p:cBhvr>
                                        <p:cTn id="14" dur="500"/>
                                        <p:tgtEl>
                                          <p:spTgt spid="2355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3794"/>
                                        </p:tgtEl>
                                        <p:attrNameLst>
                                          <p:attrName>style.visibility</p:attrName>
                                        </p:attrNameLst>
                                      </p:cBhvr>
                                      <p:to>
                                        <p:strVal val="visible"/>
                                      </p:to>
                                    </p:set>
                                    <p:animEffect transition="in" filter="fade">
                                      <p:cBhvr>
                                        <p:cTn id="19" dur="500"/>
                                        <p:tgtEl>
                                          <p:spTgt spid="3379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3795"/>
                                        </p:tgtEl>
                                        <p:attrNameLst>
                                          <p:attrName>style.visibility</p:attrName>
                                        </p:attrNameLst>
                                      </p:cBhvr>
                                      <p:to>
                                        <p:strVal val="visible"/>
                                      </p:to>
                                    </p:set>
                                    <p:animEffect transition="in" filter="circle(in)">
                                      <p:cBhvr>
                                        <p:cTn id="24" dur="2000"/>
                                        <p:tgtEl>
                                          <p:spTgt spid="3379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3796"/>
                                        </p:tgtEl>
                                        <p:attrNameLst>
                                          <p:attrName>style.visibility</p:attrName>
                                        </p:attrNameLst>
                                      </p:cBhvr>
                                      <p:to>
                                        <p:strVal val="visible"/>
                                      </p:to>
                                    </p:set>
                                    <p:animEffect transition="in" filter="barn(inVertical)">
                                      <p:cBhvr>
                                        <p:cTn id="29"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7504" y="237927"/>
            <a:ext cx="8813446" cy="1477328"/>
          </a:xfrm>
          <a:prstGeom prst="rect">
            <a:avLst/>
          </a:prstGeom>
          <a:noFill/>
        </p:spPr>
        <p:txBody>
          <a:bodyPr wrap="square" lIns="0" tIns="0" rIns="0" bIns="0" rtlCol="0">
            <a:spAutoFit/>
          </a:bodyPr>
          <a:lstStyle/>
          <a:p>
            <a:r>
              <a:rPr lang="es-AR" sz="2400" b="1" i="1" u="sng" dirty="0" smtClean="0">
                <a:solidFill>
                  <a:srgbClr val="0070C0"/>
                </a:solidFill>
                <a:latin typeface="Aparajita" panose="020B0604020202020204" pitchFamily="34" charset="0"/>
                <a:cs typeface="Aparajita" panose="020B0604020202020204" pitchFamily="34" charset="0"/>
              </a:rPr>
              <a:t>PROBLEMA Nº 1</a:t>
            </a:r>
            <a:r>
              <a:rPr lang="es-AR" sz="2400" b="1" i="1" dirty="0" smtClean="0">
                <a:solidFill>
                  <a:srgbClr val="0070C0"/>
                </a:solidFill>
                <a:latin typeface="Aparajita" panose="020B0604020202020204" pitchFamily="34" charset="0"/>
                <a:cs typeface="Aparajita" panose="020B0604020202020204" pitchFamily="34" charset="0"/>
              </a:rPr>
              <a:t>: Un árbol de navidad completamente iluminado de 1,80 metros de alto se  encuentra en el exterior, a 13 metros de la pared de un cuarto oscuro. Si la habitación es cuadrada de 3 metros de lado y en la pared mencionada hay un orificio, ¿cuál será el  tamaño de la imagen proyectada en la pared opuesta?. </a:t>
            </a:r>
            <a:endParaRPr lang="es-AR" sz="2400" b="1" i="1" dirty="0">
              <a:solidFill>
                <a:srgbClr val="0070C0"/>
              </a:solidFill>
              <a:latin typeface="Aparajita" panose="020B0604020202020204" pitchFamily="34" charset="0"/>
              <a:cs typeface="Aparajita" panose="020B0604020202020204" pitchFamily="34" charset="0"/>
            </a:endParaRPr>
          </a:p>
        </p:txBody>
      </p:sp>
      <p:cxnSp>
        <p:nvCxnSpPr>
          <p:cNvPr id="6" name="5 Conector recto"/>
          <p:cNvCxnSpPr>
            <a:endCxn id="7" idx="3"/>
          </p:cNvCxnSpPr>
          <p:nvPr/>
        </p:nvCxnSpPr>
        <p:spPr>
          <a:xfrm>
            <a:off x="467544" y="2996952"/>
            <a:ext cx="40176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3131840" y="2276872"/>
            <a:ext cx="1353401"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0 Flecha arriba"/>
          <p:cNvSpPr/>
          <p:nvPr/>
        </p:nvSpPr>
        <p:spPr>
          <a:xfrm>
            <a:off x="323528" y="2420888"/>
            <a:ext cx="288032" cy="576064"/>
          </a:xfrm>
          <a:prstGeom prst="upArrow">
            <a:avLst/>
          </a:prstGeom>
          <a:solidFill>
            <a:srgbClr val="94187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3" name="12 Conector recto de flecha"/>
          <p:cNvCxnSpPr>
            <a:stCxn id="11" idx="0"/>
          </p:cNvCxnSpPr>
          <p:nvPr/>
        </p:nvCxnSpPr>
        <p:spPr>
          <a:xfrm>
            <a:off x="467544" y="2420888"/>
            <a:ext cx="4017697" cy="8640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a:off x="467544" y="2573288"/>
            <a:ext cx="4017697" cy="6396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a:off x="467544" y="2780928"/>
            <a:ext cx="4017697" cy="3432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a:off x="467543" y="2449796"/>
            <a:ext cx="2664297" cy="1234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41484" y="2478704"/>
            <a:ext cx="2664297" cy="10223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26 Flecha arriba"/>
          <p:cNvSpPr/>
          <p:nvPr/>
        </p:nvSpPr>
        <p:spPr>
          <a:xfrm>
            <a:off x="4427984" y="2989856"/>
            <a:ext cx="86759" cy="295128"/>
          </a:xfrm>
          <a:prstGeom prst="upArrow">
            <a:avLst/>
          </a:prstGeom>
          <a:solidFill>
            <a:srgbClr val="94187C"/>
          </a:solidFill>
          <a:ln>
            <a:solidFill>
              <a:schemeClr val="accent6">
                <a:lumMod val="50000"/>
              </a:schemeClr>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2" name="1 Grupo"/>
          <p:cNvGrpSpPr/>
          <p:nvPr/>
        </p:nvGrpSpPr>
        <p:grpSpPr>
          <a:xfrm>
            <a:off x="-108520" y="3718684"/>
            <a:ext cx="4856532" cy="1797146"/>
            <a:chOff x="-108520" y="3718684"/>
            <a:chExt cx="4856532" cy="1797146"/>
          </a:xfrm>
        </p:grpSpPr>
        <p:sp>
          <p:nvSpPr>
            <p:cNvPr id="42" name="41 CuadroTexto"/>
            <p:cNvSpPr txBox="1"/>
            <p:nvPr/>
          </p:nvSpPr>
          <p:spPr>
            <a:xfrm>
              <a:off x="474398" y="3718684"/>
              <a:ext cx="338554" cy="369332"/>
            </a:xfrm>
            <a:prstGeom prst="rect">
              <a:avLst/>
            </a:prstGeom>
            <a:noFill/>
          </p:spPr>
          <p:txBody>
            <a:bodyPr wrap="none" rtlCol="0">
              <a:spAutoFit/>
            </a:bodyPr>
            <a:lstStyle/>
            <a:p>
              <a:r>
                <a:rPr lang="es-AR" dirty="0"/>
                <a:t>A</a:t>
              </a:r>
            </a:p>
          </p:txBody>
        </p:sp>
        <p:grpSp>
          <p:nvGrpSpPr>
            <p:cNvPr id="49" name="48 Grupo"/>
            <p:cNvGrpSpPr/>
            <p:nvPr/>
          </p:nvGrpSpPr>
          <p:grpSpPr>
            <a:xfrm>
              <a:off x="-108520" y="4221088"/>
              <a:ext cx="4856532" cy="1294742"/>
              <a:chOff x="-108520" y="4221088"/>
              <a:chExt cx="4856532" cy="1294742"/>
            </a:xfrm>
          </p:grpSpPr>
          <p:cxnSp>
            <p:nvCxnSpPr>
              <p:cNvPr id="29" name="28 Conector recto"/>
              <p:cNvCxnSpPr/>
              <p:nvPr/>
            </p:nvCxnSpPr>
            <p:spPr>
              <a:xfrm>
                <a:off x="611560" y="4797152"/>
                <a:ext cx="38598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36" idx="0"/>
              </p:cNvCxnSpPr>
              <p:nvPr/>
            </p:nvCxnSpPr>
            <p:spPr>
              <a:xfrm>
                <a:off x="643675" y="4221088"/>
                <a:ext cx="3841566" cy="8711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35 Flecha arriba"/>
              <p:cNvSpPr/>
              <p:nvPr/>
            </p:nvSpPr>
            <p:spPr>
              <a:xfrm>
                <a:off x="499659" y="4221088"/>
                <a:ext cx="288032" cy="576064"/>
              </a:xfrm>
              <a:prstGeom prst="upArrow">
                <a:avLst/>
              </a:prstGeom>
              <a:solidFill>
                <a:srgbClr val="94187C"/>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7" name="36 Flecha arriba"/>
              <p:cNvSpPr/>
              <p:nvPr/>
            </p:nvSpPr>
            <p:spPr>
              <a:xfrm>
                <a:off x="4398482" y="4797152"/>
                <a:ext cx="86759" cy="295128"/>
              </a:xfrm>
              <a:prstGeom prst="upArrow">
                <a:avLst/>
              </a:prstGeom>
              <a:solidFill>
                <a:srgbClr val="94187C"/>
              </a:solidFill>
              <a:ln>
                <a:solidFill>
                  <a:schemeClr val="accent6">
                    <a:lumMod val="50000"/>
                  </a:schemeClr>
                </a:solidFill>
              </a:ln>
              <a:scene3d>
                <a:camera prst="orthographicFront">
                  <a:rot lat="0" lon="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40 CuadroTexto"/>
              <p:cNvSpPr txBox="1"/>
              <p:nvPr/>
            </p:nvSpPr>
            <p:spPr>
              <a:xfrm>
                <a:off x="474398" y="4878452"/>
                <a:ext cx="338554" cy="369332"/>
              </a:xfrm>
              <a:prstGeom prst="rect">
                <a:avLst/>
              </a:prstGeom>
              <a:noFill/>
            </p:spPr>
            <p:txBody>
              <a:bodyPr wrap="none" rtlCol="0">
                <a:spAutoFit/>
              </a:bodyPr>
              <a:lstStyle/>
              <a:p>
                <a:r>
                  <a:rPr lang="es-AR" dirty="0"/>
                  <a:t>B</a:t>
                </a:r>
              </a:p>
            </p:txBody>
          </p:sp>
          <p:sp>
            <p:nvSpPr>
              <p:cNvPr id="43" name="42 CuadroTexto"/>
              <p:cNvSpPr txBox="1"/>
              <p:nvPr/>
            </p:nvSpPr>
            <p:spPr>
              <a:xfrm>
                <a:off x="2936504" y="4398992"/>
                <a:ext cx="364202" cy="369332"/>
              </a:xfrm>
              <a:prstGeom prst="rect">
                <a:avLst/>
              </a:prstGeom>
              <a:noFill/>
            </p:spPr>
            <p:txBody>
              <a:bodyPr wrap="none" rtlCol="0">
                <a:spAutoFit/>
              </a:bodyPr>
              <a:lstStyle/>
              <a:p>
                <a:r>
                  <a:rPr lang="es-AR" dirty="0" smtClean="0"/>
                  <a:t>O</a:t>
                </a:r>
                <a:endParaRPr lang="es-AR" dirty="0"/>
              </a:p>
            </p:txBody>
          </p:sp>
          <p:sp>
            <p:nvSpPr>
              <p:cNvPr id="44" name="43 CuadroTexto"/>
              <p:cNvSpPr txBox="1"/>
              <p:nvPr/>
            </p:nvSpPr>
            <p:spPr>
              <a:xfrm>
                <a:off x="4258707" y="4391935"/>
                <a:ext cx="415498" cy="369332"/>
              </a:xfrm>
              <a:prstGeom prst="rect">
                <a:avLst/>
              </a:prstGeom>
              <a:noFill/>
            </p:spPr>
            <p:txBody>
              <a:bodyPr wrap="none" rtlCol="0">
                <a:spAutoFit/>
              </a:bodyPr>
              <a:lstStyle/>
              <a:p>
                <a:r>
                  <a:rPr lang="es-AR" dirty="0" smtClean="0"/>
                  <a:t>B´</a:t>
                </a:r>
                <a:endParaRPr lang="es-AR" dirty="0"/>
              </a:p>
            </p:txBody>
          </p:sp>
          <p:sp>
            <p:nvSpPr>
              <p:cNvPr id="45" name="44 CuadroTexto"/>
              <p:cNvSpPr txBox="1"/>
              <p:nvPr/>
            </p:nvSpPr>
            <p:spPr>
              <a:xfrm>
                <a:off x="4332514" y="5146498"/>
                <a:ext cx="415498" cy="369332"/>
              </a:xfrm>
              <a:prstGeom prst="rect">
                <a:avLst/>
              </a:prstGeom>
              <a:noFill/>
            </p:spPr>
            <p:txBody>
              <a:bodyPr wrap="none" rtlCol="0">
                <a:spAutoFit/>
              </a:bodyPr>
              <a:lstStyle/>
              <a:p>
                <a:r>
                  <a:rPr lang="es-AR" dirty="0" smtClean="0"/>
                  <a:t>A´</a:t>
                </a:r>
                <a:endParaRPr lang="es-AR" dirty="0"/>
              </a:p>
            </p:txBody>
          </p:sp>
          <p:sp>
            <p:nvSpPr>
              <p:cNvPr id="46" name="45 CuadroTexto"/>
              <p:cNvSpPr txBox="1"/>
              <p:nvPr/>
            </p:nvSpPr>
            <p:spPr>
              <a:xfrm>
                <a:off x="-108520" y="4407324"/>
                <a:ext cx="699230" cy="338554"/>
              </a:xfrm>
              <a:prstGeom prst="rect">
                <a:avLst/>
              </a:prstGeom>
              <a:noFill/>
            </p:spPr>
            <p:txBody>
              <a:bodyPr wrap="none" rtlCol="0">
                <a:spAutoFit/>
              </a:bodyPr>
              <a:lstStyle/>
              <a:p>
                <a:r>
                  <a:rPr lang="es-AR" sz="1600" dirty="0" smtClean="0"/>
                  <a:t>1,8 m</a:t>
                </a:r>
                <a:endParaRPr lang="es-AR" sz="1600" dirty="0"/>
              </a:p>
            </p:txBody>
          </p:sp>
          <p:sp>
            <p:nvSpPr>
              <p:cNvPr id="47" name="46 CuadroTexto"/>
              <p:cNvSpPr txBox="1"/>
              <p:nvPr/>
            </p:nvSpPr>
            <p:spPr>
              <a:xfrm>
                <a:off x="1424017" y="4871395"/>
                <a:ext cx="641522" cy="338554"/>
              </a:xfrm>
              <a:prstGeom prst="rect">
                <a:avLst/>
              </a:prstGeom>
              <a:noFill/>
            </p:spPr>
            <p:txBody>
              <a:bodyPr wrap="none" rtlCol="0">
                <a:spAutoFit/>
              </a:bodyPr>
              <a:lstStyle/>
              <a:p>
                <a:r>
                  <a:rPr lang="es-AR" sz="1600" dirty="0" smtClean="0"/>
                  <a:t>13 m</a:t>
                </a:r>
                <a:endParaRPr lang="es-AR" sz="1600" dirty="0"/>
              </a:p>
            </p:txBody>
          </p:sp>
          <p:sp>
            <p:nvSpPr>
              <p:cNvPr id="48" name="47 CuadroTexto"/>
              <p:cNvSpPr txBox="1"/>
              <p:nvPr/>
            </p:nvSpPr>
            <p:spPr>
              <a:xfrm>
                <a:off x="3543371" y="4458598"/>
                <a:ext cx="527709" cy="338554"/>
              </a:xfrm>
              <a:prstGeom prst="rect">
                <a:avLst/>
              </a:prstGeom>
              <a:noFill/>
            </p:spPr>
            <p:txBody>
              <a:bodyPr wrap="none" rtlCol="0">
                <a:spAutoFit/>
              </a:bodyPr>
              <a:lstStyle/>
              <a:p>
                <a:r>
                  <a:rPr lang="es-AR" sz="1600" dirty="0"/>
                  <a:t>3</a:t>
                </a:r>
                <a:r>
                  <a:rPr lang="es-AR" sz="1600" dirty="0" smtClean="0"/>
                  <a:t> m</a:t>
                </a:r>
                <a:endParaRPr lang="es-AR" sz="1600" dirty="0"/>
              </a:p>
            </p:txBody>
          </p:sp>
        </p:grpSp>
      </p:grpSp>
      <mc:AlternateContent xmlns:mc="http://schemas.openxmlformats.org/markup-compatibility/2006" xmlns:a14="http://schemas.microsoft.com/office/drawing/2010/main">
        <mc:Choice Requires="a14">
          <p:sp>
            <p:nvSpPr>
              <p:cNvPr id="51" name="50 CuadroTexto"/>
              <p:cNvSpPr txBox="1"/>
              <p:nvPr/>
            </p:nvSpPr>
            <p:spPr>
              <a:xfrm>
                <a:off x="7171240" y="3727077"/>
                <a:ext cx="1749710" cy="8565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s-AR" sz="2400" b="0" i="1" smtClean="0">
                              <a:latin typeface="Cambria Math" panose="02040503050406030204" pitchFamily="18" charset="0"/>
                            </a:rPr>
                          </m:ctrlPr>
                        </m:fPr>
                        <m:num>
                          <m:acc>
                            <m:accPr>
                              <m:chr m:val="̅"/>
                              <m:ctrlPr>
                                <a:rPr lang="es-AR" sz="2400" b="0" i="1" smtClean="0">
                                  <a:latin typeface="Cambria Math" panose="02040503050406030204" pitchFamily="18" charset="0"/>
                                </a:rPr>
                              </m:ctrlPr>
                            </m:accPr>
                            <m:e>
                              <m:r>
                                <a:rPr lang="es-AR" sz="2400" b="0" i="1" smtClean="0">
                                  <a:latin typeface="Cambria Math"/>
                                </a:rPr>
                                <m:t>𝐴𝐵</m:t>
                              </m:r>
                            </m:e>
                          </m:acc>
                        </m:num>
                        <m:den>
                          <m:acc>
                            <m:accPr>
                              <m:chr m:val="̅"/>
                              <m:ctrlPr>
                                <a:rPr lang="es-AR" sz="2400" b="0" i="1" smtClean="0">
                                  <a:latin typeface="Cambria Math" panose="02040503050406030204" pitchFamily="18" charset="0"/>
                                </a:rPr>
                              </m:ctrlPr>
                            </m:accPr>
                            <m:e>
                              <m:r>
                                <a:rPr lang="es-AR" sz="2400" b="0" i="1" smtClean="0">
                                  <a:latin typeface="Cambria Math"/>
                                </a:rPr>
                                <m:t>𝐴</m:t>
                              </m:r>
                              <m:r>
                                <a:rPr lang="es-AR" sz="2400" b="0" i="1" smtClean="0">
                                  <a:latin typeface="Cambria Math"/>
                                </a:rPr>
                                <m:t>´</m:t>
                              </m:r>
                              <m:r>
                                <a:rPr lang="es-AR" sz="2400" b="0" i="1" smtClean="0">
                                  <a:latin typeface="Cambria Math"/>
                                </a:rPr>
                                <m:t>𝐵</m:t>
                              </m:r>
                              <m:r>
                                <a:rPr lang="es-AR" sz="2400" b="0" i="1" smtClean="0">
                                  <a:latin typeface="Cambria Math"/>
                                </a:rPr>
                                <m:t>´</m:t>
                              </m:r>
                            </m:e>
                          </m:acc>
                        </m:den>
                      </m:f>
                      <m:r>
                        <a:rPr lang="es-AR" sz="2400" b="0" i="1" smtClean="0">
                          <a:latin typeface="Cambria Math"/>
                        </a:rPr>
                        <m:t>=</m:t>
                      </m:r>
                      <m:f>
                        <m:fPr>
                          <m:ctrlPr>
                            <a:rPr lang="es-AR" sz="2400" b="0" i="1" smtClean="0">
                              <a:latin typeface="Cambria Math" panose="02040503050406030204" pitchFamily="18" charset="0"/>
                            </a:rPr>
                          </m:ctrlPr>
                        </m:fPr>
                        <m:num>
                          <m:acc>
                            <m:accPr>
                              <m:chr m:val="̅"/>
                              <m:ctrlPr>
                                <a:rPr lang="es-AR" sz="2400" b="0" i="1" smtClean="0">
                                  <a:latin typeface="Cambria Math" panose="02040503050406030204" pitchFamily="18" charset="0"/>
                                </a:rPr>
                              </m:ctrlPr>
                            </m:accPr>
                            <m:e>
                              <m:r>
                                <a:rPr lang="es-AR" sz="2400" b="0" i="1" smtClean="0">
                                  <a:latin typeface="Cambria Math"/>
                                </a:rPr>
                                <m:t>𝐵𝑂</m:t>
                              </m:r>
                            </m:e>
                          </m:acc>
                        </m:num>
                        <m:den>
                          <m:acc>
                            <m:accPr>
                              <m:chr m:val="̅"/>
                              <m:ctrlPr>
                                <a:rPr lang="es-AR" sz="2400" b="0" i="1" smtClean="0">
                                  <a:latin typeface="Cambria Math" panose="02040503050406030204" pitchFamily="18" charset="0"/>
                                </a:rPr>
                              </m:ctrlPr>
                            </m:accPr>
                            <m:e>
                              <m:r>
                                <a:rPr lang="es-AR" sz="2400" b="0" i="1" smtClean="0">
                                  <a:latin typeface="Cambria Math"/>
                                </a:rPr>
                                <m:t>𝐵</m:t>
                              </m:r>
                              <m:r>
                                <a:rPr lang="es-AR" sz="2400" b="0" i="1" smtClean="0">
                                  <a:latin typeface="Cambria Math"/>
                                </a:rPr>
                                <m:t>´</m:t>
                              </m:r>
                              <m:r>
                                <a:rPr lang="es-AR" sz="2400" b="0" i="1" smtClean="0">
                                  <a:latin typeface="Cambria Math"/>
                                </a:rPr>
                                <m:t>𝑂</m:t>
                              </m:r>
                            </m:e>
                          </m:acc>
                        </m:den>
                      </m:f>
                    </m:oMath>
                  </m:oMathPara>
                </a14:m>
                <a:endParaRPr lang="es-AR" sz="2400" dirty="0"/>
              </a:p>
            </p:txBody>
          </p:sp>
        </mc:Choice>
        <mc:Fallback xmlns="">
          <p:sp>
            <p:nvSpPr>
              <p:cNvPr id="51" name="50 CuadroTexto"/>
              <p:cNvSpPr txBox="1">
                <a:spLocks noRot="1" noChangeAspect="1" noMove="1" noResize="1" noEditPoints="1" noAdjustHandles="1" noChangeArrowheads="1" noChangeShapeType="1" noTextEdit="1"/>
              </p:cNvSpPr>
              <p:nvPr/>
            </p:nvSpPr>
            <p:spPr>
              <a:xfrm>
                <a:off x="7171240" y="3727077"/>
                <a:ext cx="1749710" cy="856581"/>
              </a:xfrm>
              <a:prstGeom prst="rect">
                <a:avLst/>
              </a:prstGeom>
              <a:blipFill rotWithShape="1">
                <a:blip r:embed="rId2"/>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2" name="51 CuadroTexto"/>
              <p:cNvSpPr txBox="1"/>
              <p:nvPr/>
            </p:nvSpPr>
            <p:spPr>
              <a:xfrm>
                <a:off x="5897804" y="4939270"/>
                <a:ext cx="1762727" cy="617028"/>
              </a:xfrm>
              <a:prstGeom prst="rect">
                <a:avLst/>
              </a:prstGeom>
              <a:noFill/>
            </p:spPr>
            <p:txBody>
              <a:bodyPr wrap="none" rtlCol="0">
                <a:spAutoFit/>
              </a:bodyPr>
              <a:lstStyle/>
              <a:p>
                <a14:m>
                  <m:oMath xmlns:m="http://schemas.openxmlformats.org/officeDocument/2006/math">
                    <m:f>
                      <m:fPr>
                        <m:ctrlPr>
                          <a:rPr lang="es-AR" sz="2400" b="0" i="1" smtClean="0">
                            <a:latin typeface="Cambria Math" panose="02040503050406030204" pitchFamily="18" charset="0"/>
                          </a:rPr>
                        </m:ctrlPr>
                      </m:fPr>
                      <m:num>
                        <m:r>
                          <a:rPr lang="es-AR" sz="2400" b="0" i="1" smtClean="0">
                            <a:latin typeface="Cambria Math"/>
                          </a:rPr>
                          <m:t>1,8 </m:t>
                        </m:r>
                        <m:r>
                          <a:rPr lang="es-AR" sz="2400" b="0" i="1" smtClean="0">
                            <a:latin typeface="Cambria Math"/>
                          </a:rPr>
                          <m:t>𝑚</m:t>
                        </m:r>
                      </m:num>
                      <m:den>
                        <m:acc>
                          <m:accPr>
                            <m:chr m:val="̅"/>
                            <m:ctrlPr>
                              <a:rPr lang="es-AR" sz="2400" b="0" i="1" smtClean="0">
                                <a:latin typeface="Cambria Math" panose="02040503050406030204" pitchFamily="18" charset="0"/>
                              </a:rPr>
                            </m:ctrlPr>
                          </m:accPr>
                          <m:e>
                            <m:r>
                              <a:rPr lang="es-AR" sz="2400" b="0" i="1" smtClean="0">
                                <a:latin typeface="Cambria Math"/>
                              </a:rPr>
                              <m:t>𝐴</m:t>
                            </m:r>
                            <m:r>
                              <a:rPr lang="es-AR" sz="2400" b="0" i="1" smtClean="0">
                                <a:latin typeface="Cambria Math"/>
                              </a:rPr>
                              <m:t>´</m:t>
                            </m:r>
                            <m:r>
                              <a:rPr lang="es-AR" sz="2400" b="0" i="1" smtClean="0">
                                <a:latin typeface="Cambria Math"/>
                              </a:rPr>
                              <m:t>𝐵</m:t>
                            </m:r>
                            <m:r>
                              <a:rPr lang="es-AR" sz="2400" b="0" i="1" smtClean="0">
                                <a:latin typeface="Cambria Math"/>
                              </a:rPr>
                              <m:t>´</m:t>
                            </m:r>
                          </m:e>
                        </m:acc>
                      </m:den>
                    </m:f>
                    <m:r>
                      <a:rPr lang="es-AR" sz="2400" b="0" i="1" smtClean="0">
                        <a:latin typeface="Cambria Math"/>
                      </a:rPr>
                      <m:t>=</m:t>
                    </m:r>
                    <m:f>
                      <m:fPr>
                        <m:ctrlPr>
                          <a:rPr lang="es-AR" sz="2400" b="0" i="1" smtClean="0">
                            <a:latin typeface="Cambria Math" panose="02040503050406030204" pitchFamily="18" charset="0"/>
                          </a:rPr>
                        </m:ctrlPr>
                      </m:fPr>
                      <m:num>
                        <m:r>
                          <a:rPr lang="es-AR" sz="2400" b="0" i="1" smtClean="0">
                            <a:latin typeface="Cambria Math"/>
                          </a:rPr>
                          <m:t>13 </m:t>
                        </m:r>
                        <m:r>
                          <a:rPr lang="es-AR" sz="2400" b="0" i="1" smtClean="0">
                            <a:latin typeface="Cambria Math"/>
                          </a:rPr>
                          <m:t>𝑚</m:t>
                        </m:r>
                      </m:num>
                      <m:den>
                        <m:r>
                          <a:rPr lang="es-AR" sz="2400" b="0" i="1" smtClean="0">
                            <a:latin typeface="Cambria Math"/>
                          </a:rPr>
                          <m:t>3 </m:t>
                        </m:r>
                        <m:r>
                          <a:rPr lang="es-AR" sz="2400" b="0" i="1" smtClean="0">
                            <a:latin typeface="Cambria Math"/>
                          </a:rPr>
                          <m:t>𝑚</m:t>
                        </m:r>
                      </m:den>
                    </m:f>
                  </m:oMath>
                </a14:m>
                <a:r>
                  <a:rPr lang="es-AR" sz="2400" dirty="0" smtClean="0"/>
                  <a:t> </a:t>
                </a:r>
                <a:endParaRPr lang="es-AR" sz="2400" dirty="0"/>
              </a:p>
            </p:txBody>
          </p:sp>
        </mc:Choice>
        <mc:Fallback xmlns="">
          <p:sp>
            <p:nvSpPr>
              <p:cNvPr id="52" name="51 CuadroTexto"/>
              <p:cNvSpPr txBox="1">
                <a:spLocks noRot="1" noChangeAspect="1" noMove="1" noResize="1" noEditPoints="1" noAdjustHandles="1" noChangeArrowheads="1" noChangeShapeType="1" noTextEdit="1"/>
              </p:cNvSpPr>
              <p:nvPr/>
            </p:nvSpPr>
            <p:spPr>
              <a:xfrm>
                <a:off x="5897804" y="4939270"/>
                <a:ext cx="1762727" cy="617028"/>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3" name="52 CuadroTexto"/>
              <p:cNvSpPr txBox="1"/>
              <p:nvPr/>
            </p:nvSpPr>
            <p:spPr>
              <a:xfrm>
                <a:off x="5620901" y="5963142"/>
                <a:ext cx="2316532" cy="471604"/>
              </a:xfrm>
              <a:prstGeom prst="rect">
                <a:avLst/>
              </a:prstGeom>
              <a:solidFill>
                <a:schemeClr val="bg2">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AR" sz="2400" i="1" smtClean="0">
                              <a:effectLst>
                                <a:outerShdw blurRad="38100" dist="38100" dir="2700000" algn="tl">
                                  <a:srgbClr val="000000">
                                    <a:alpha val="43137"/>
                                  </a:srgbClr>
                                </a:outerShdw>
                              </a:effectLst>
                              <a:latin typeface="Cambria Math" panose="02040503050406030204" pitchFamily="18" charset="0"/>
                            </a:rPr>
                          </m:ctrlPr>
                        </m:accPr>
                        <m:e>
                          <m:r>
                            <a:rPr lang="es-AR" sz="2400" b="0" i="1" smtClean="0">
                              <a:effectLst>
                                <a:outerShdw blurRad="38100" dist="38100" dir="2700000" algn="tl">
                                  <a:srgbClr val="000000">
                                    <a:alpha val="43137"/>
                                  </a:srgbClr>
                                </a:outerShdw>
                              </a:effectLst>
                              <a:latin typeface="Cambria Math"/>
                            </a:rPr>
                            <m:t>𝐴</m:t>
                          </m:r>
                          <m:r>
                            <a:rPr lang="es-AR" sz="2400" b="0" i="1" smtClean="0">
                              <a:effectLst>
                                <a:outerShdw blurRad="38100" dist="38100" dir="2700000" algn="tl">
                                  <a:srgbClr val="000000">
                                    <a:alpha val="43137"/>
                                  </a:srgbClr>
                                </a:outerShdw>
                              </a:effectLst>
                              <a:latin typeface="Cambria Math"/>
                            </a:rPr>
                            <m:t>´</m:t>
                          </m:r>
                          <m:r>
                            <a:rPr lang="es-AR" sz="2400" b="0" i="1" smtClean="0">
                              <a:effectLst>
                                <a:outerShdw blurRad="38100" dist="38100" dir="2700000" algn="tl">
                                  <a:srgbClr val="000000">
                                    <a:alpha val="43137"/>
                                  </a:srgbClr>
                                </a:outerShdw>
                              </a:effectLst>
                              <a:latin typeface="Cambria Math"/>
                            </a:rPr>
                            <m:t>𝐵</m:t>
                          </m:r>
                          <m:r>
                            <a:rPr lang="es-AR" sz="2400" b="0" i="1" smtClean="0">
                              <a:effectLst>
                                <a:outerShdw blurRad="38100" dist="38100" dir="2700000" algn="tl">
                                  <a:srgbClr val="000000">
                                    <a:alpha val="43137"/>
                                  </a:srgbClr>
                                </a:outerShdw>
                              </a:effectLst>
                              <a:latin typeface="Cambria Math"/>
                            </a:rPr>
                            <m:t>´</m:t>
                          </m:r>
                        </m:e>
                      </m:acc>
                      <m:r>
                        <a:rPr lang="es-AR" sz="2400" b="0" i="1" smtClean="0">
                          <a:effectLst>
                            <a:outerShdw blurRad="38100" dist="38100" dir="2700000" algn="tl">
                              <a:srgbClr val="000000">
                                <a:alpha val="43137"/>
                              </a:srgbClr>
                            </a:outerShdw>
                          </a:effectLst>
                          <a:latin typeface="Cambria Math"/>
                        </a:rPr>
                        <m:t>=0,415 </m:t>
                      </m:r>
                      <m:r>
                        <a:rPr lang="es-AR" sz="2400" b="0" i="1" smtClean="0">
                          <a:effectLst>
                            <a:outerShdw blurRad="38100" dist="38100" dir="2700000" algn="tl">
                              <a:srgbClr val="000000">
                                <a:alpha val="43137"/>
                              </a:srgbClr>
                            </a:outerShdw>
                          </a:effectLst>
                          <a:latin typeface="Cambria Math"/>
                        </a:rPr>
                        <m:t>𝑚</m:t>
                      </m:r>
                    </m:oMath>
                  </m:oMathPara>
                </a14:m>
                <a:endParaRPr lang="es-AR" sz="2400" dirty="0">
                  <a:effectLst>
                    <a:outerShdw blurRad="38100" dist="38100" dir="2700000" algn="tl">
                      <a:srgbClr val="000000">
                        <a:alpha val="43137"/>
                      </a:srgbClr>
                    </a:outerShdw>
                  </a:effectLst>
                </a:endParaRPr>
              </a:p>
            </p:txBody>
          </p:sp>
        </mc:Choice>
        <mc:Fallback xmlns="">
          <p:sp>
            <p:nvSpPr>
              <p:cNvPr id="53" name="52 CuadroTexto"/>
              <p:cNvSpPr txBox="1">
                <a:spLocks noRot="1" noChangeAspect="1" noMove="1" noResize="1" noEditPoints="1" noAdjustHandles="1" noChangeArrowheads="1" noChangeShapeType="1" noTextEdit="1"/>
              </p:cNvSpPr>
              <p:nvPr/>
            </p:nvSpPr>
            <p:spPr>
              <a:xfrm>
                <a:off x="5620901" y="5963142"/>
                <a:ext cx="2316532" cy="471604"/>
              </a:xfrm>
              <a:prstGeom prst="rect">
                <a:avLst/>
              </a:prstGeom>
              <a:blipFill rotWithShape="1">
                <a:blip r:embed="rId4"/>
                <a:stretch>
                  <a:fillRect b="-3846"/>
                </a:stretch>
              </a:blipFill>
            </p:spPr>
            <p:txBody>
              <a:bodyPr/>
              <a:lstStyle/>
              <a:p>
                <a:r>
                  <a:rPr lang="es-AR">
                    <a:noFill/>
                  </a:rPr>
                  <a:t> </a:t>
                </a:r>
              </a:p>
            </p:txBody>
          </p:sp>
        </mc:Fallback>
      </mc:AlternateContent>
      <p:grpSp>
        <p:nvGrpSpPr>
          <p:cNvPr id="56" name="55 Grupo"/>
          <p:cNvGrpSpPr/>
          <p:nvPr/>
        </p:nvGrpSpPr>
        <p:grpSpPr>
          <a:xfrm>
            <a:off x="4932040" y="3903350"/>
            <a:ext cx="1892441" cy="548570"/>
            <a:chOff x="4932040" y="3903350"/>
            <a:chExt cx="1892441" cy="548570"/>
          </a:xfrm>
        </p:grpSpPr>
        <mc:AlternateContent xmlns:mc="http://schemas.openxmlformats.org/markup-compatibility/2006" xmlns:a14="http://schemas.microsoft.com/office/drawing/2010/main">
          <mc:Choice Requires="a14">
            <p:sp>
              <p:nvSpPr>
                <p:cNvPr id="50" name="49 CuadroTexto"/>
                <p:cNvSpPr txBox="1"/>
                <p:nvPr/>
              </p:nvSpPr>
              <p:spPr>
                <a:xfrm>
                  <a:off x="4932040" y="3990255"/>
                  <a:ext cx="18924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2400" b="0" i="1" smtClean="0">
                            <a:latin typeface="Cambria Math"/>
                          </a:rPr>
                          <m:t>𝐴𝐵𝑂</m:t>
                        </m:r>
                        <m:r>
                          <a:rPr lang="es-AR" sz="2400" b="0" i="1" smtClean="0">
                            <a:latin typeface="Cambria Math"/>
                            <a:ea typeface="Cambria Math"/>
                          </a:rPr>
                          <m:t>~</m:t>
                        </m:r>
                        <m:r>
                          <a:rPr lang="es-AR" sz="2400" b="0" i="1" smtClean="0">
                            <a:latin typeface="Cambria Math"/>
                            <a:ea typeface="Cambria Math"/>
                          </a:rPr>
                          <m:t>𝐴</m:t>
                        </m:r>
                        <m:r>
                          <a:rPr lang="es-AR" sz="2400" b="0" i="1" smtClean="0">
                            <a:latin typeface="Cambria Math"/>
                            <a:ea typeface="Cambria Math"/>
                          </a:rPr>
                          <m:t>´</m:t>
                        </m:r>
                        <m:r>
                          <a:rPr lang="es-AR" sz="2400" b="0" i="1" smtClean="0">
                            <a:latin typeface="Cambria Math"/>
                            <a:ea typeface="Cambria Math"/>
                          </a:rPr>
                          <m:t>𝐵</m:t>
                        </m:r>
                        <m:r>
                          <a:rPr lang="es-AR" sz="2400" b="0" i="1" smtClean="0">
                            <a:latin typeface="Cambria Math"/>
                            <a:ea typeface="Cambria Math"/>
                          </a:rPr>
                          <m:t>´</m:t>
                        </m:r>
                        <m:r>
                          <a:rPr lang="es-AR" sz="2400" b="0" i="1" smtClean="0">
                            <a:latin typeface="Cambria Math"/>
                            <a:ea typeface="Cambria Math"/>
                          </a:rPr>
                          <m:t>𝑂</m:t>
                        </m:r>
                      </m:oMath>
                    </m:oMathPara>
                  </a14:m>
                  <a:endParaRPr lang="es-AR" sz="2400" dirty="0"/>
                </a:p>
              </p:txBody>
            </p:sp>
          </mc:Choice>
          <mc:Fallback xmlns="">
            <p:sp>
              <p:nvSpPr>
                <p:cNvPr id="50" name="49 CuadroTexto"/>
                <p:cNvSpPr txBox="1">
                  <a:spLocks noRot="1" noChangeAspect="1" noMove="1" noResize="1" noEditPoints="1" noAdjustHandles="1" noChangeArrowheads="1" noChangeShapeType="1" noTextEdit="1"/>
                </p:cNvSpPr>
                <p:nvPr/>
              </p:nvSpPr>
              <p:spPr>
                <a:xfrm>
                  <a:off x="4932040" y="3990255"/>
                  <a:ext cx="1892441" cy="461665"/>
                </a:xfrm>
                <a:prstGeom prst="rect">
                  <a:avLst/>
                </a:prstGeom>
                <a:blipFill rotWithShape="1">
                  <a:blip r:embed="rId5"/>
                  <a:stretch>
                    <a:fillRect/>
                  </a:stretch>
                </a:blipFill>
              </p:spPr>
              <p:txBody>
                <a:bodyPr/>
                <a:lstStyle/>
                <a:p>
                  <a:r>
                    <a:rPr lang="es-AR">
                      <a:noFill/>
                    </a:rPr>
                    <a:t> </a:t>
                  </a:r>
                </a:p>
              </p:txBody>
            </p:sp>
          </mc:Fallback>
        </mc:AlternateContent>
        <p:sp>
          <p:nvSpPr>
            <p:cNvPr id="54" name="53 Triángulo isósceles"/>
            <p:cNvSpPr/>
            <p:nvPr/>
          </p:nvSpPr>
          <p:spPr>
            <a:xfrm>
              <a:off x="5292080" y="3903350"/>
              <a:ext cx="144016" cy="86905"/>
            </a:xfrm>
            <a:prstGeom prst="triangl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54 Triángulo isósceles"/>
            <p:cNvSpPr/>
            <p:nvPr/>
          </p:nvSpPr>
          <p:spPr>
            <a:xfrm>
              <a:off x="6228184" y="3903350"/>
              <a:ext cx="144016" cy="86905"/>
            </a:xfrm>
            <a:prstGeom prst="triangl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81519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
                                  </p:iterate>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1" nodeType="clickEffect">
                                  <p:stCondLst>
                                    <p:cond delay="0"/>
                                  </p:stCondLst>
                                  <p:childTnLst>
                                    <p:animMotion origin="layout" path="M -1.66667E-6 2.59259E-6 L 0.49618 2.59259E-6 " pathEditMode="relative" rAng="0" ptsTypes="AA">
                                      <p:cBhvr>
                                        <p:cTn id="56" dur="2000" fill="hold"/>
                                        <p:tgtEl>
                                          <p:spTgt spid="11"/>
                                        </p:tgtEl>
                                        <p:attrNameLst>
                                          <p:attrName>ppt_x</p:attrName>
                                          <p:attrName>ppt_y</p:attrName>
                                        </p:attrNameLst>
                                      </p:cBhvr>
                                      <p:rCtr x="24809" y="0"/>
                                    </p:animMotion>
                                  </p:childTnLst>
                                </p:cTn>
                              </p:par>
                              <p:par>
                                <p:cTn id="57" presetID="63" presetClass="path" presetSubtype="0" accel="50000" decel="50000" fill="hold" nodeType="withEffect">
                                  <p:stCondLst>
                                    <p:cond delay="0"/>
                                  </p:stCondLst>
                                  <p:childTnLst>
                                    <p:animMotion origin="layout" path="M -3.33333E-6 2.96296E-6 L 0.49688 2.96296E-6 " pathEditMode="relative" rAng="0" ptsTypes="AA">
                                      <p:cBhvr>
                                        <p:cTn id="58" dur="2000" fill="hold"/>
                                        <p:tgtEl>
                                          <p:spTgt spid="6"/>
                                        </p:tgtEl>
                                        <p:attrNameLst>
                                          <p:attrName>ppt_x</p:attrName>
                                          <p:attrName>ppt_y</p:attrName>
                                        </p:attrNameLst>
                                      </p:cBhvr>
                                      <p:rCtr x="24844" y="0"/>
                                    </p:animMotion>
                                  </p:childTnLst>
                                </p:cTn>
                              </p:par>
                              <p:par>
                                <p:cTn id="59" presetID="63" presetClass="path" presetSubtype="0" accel="50000" decel="50000" fill="hold" nodeType="withEffect">
                                  <p:stCondLst>
                                    <p:cond delay="0"/>
                                  </p:stCondLst>
                                  <p:childTnLst>
                                    <p:animMotion origin="layout" path="M 0.17396 -2.22222E-6 L 0.49688 -2.22222E-6 " pathEditMode="relative" rAng="0" ptsTypes="AA">
                                      <p:cBhvr>
                                        <p:cTn id="60" dur="2000" fill="hold"/>
                                        <p:tgtEl>
                                          <p:spTgt spid="13"/>
                                        </p:tgtEl>
                                        <p:attrNameLst>
                                          <p:attrName>ppt_x</p:attrName>
                                          <p:attrName>ppt_y</p:attrName>
                                        </p:attrNameLst>
                                      </p:cBhvr>
                                      <p:rCtr x="16146" y="0"/>
                                    </p:animMotion>
                                  </p:childTnLst>
                                </p:cTn>
                              </p:par>
                              <p:par>
                                <p:cTn id="61" presetID="63" presetClass="path" presetSubtype="0" accel="50000" decel="50000" fill="hold" grpId="1" nodeType="withEffect">
                                  <p:stCondLst>
                                    <p:cond delay="0"/>
                                  </p:stCondLst>
                                  <p:childTnLst>
                                    <p:animMotion origin="layout" path="M 1.11111E-6 2.59259E-6 L 0.49149 0.00069 " pathEditMode="relative" rAng="0" ptsTypes="AA">
                                      <p:cBhvr>
                                        <p:cTn id="62" dur="2000" fill="hold"/>
                                        <p:tgtEl>
                                          <p:spTgt spid="27"/>
                                        </p:tgtEl>
                                        <p:attrNameLst>
                                          <p:attrName>ppt_x</p:attrName>
                                          <p:attrName>ppt_y</p:attrName>
                                        </p:attrNameLst>
                                      </p:cBhvr>
                                      <p:rCtr x="24566" y="23"/>
                                    </p:animMotion>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1000"/>
                                        <p:tgtEl>
                                          <p:spTgt spid="2"/>
                                        </p:tgtEl>
                                      </p:cBhvr>
                                    </p:animEffect>
                                    <p:anim calcmode="lin" valueType="num">
                                      <p:cBhvr>
                                        <p:cTn id="68" dur="1000" fill="hold"/>
                                        <p:tgtEl>
                                          <p:spTgt spid="2"/>
                                        </p:tgtEl>
                                        <p:attrNameLst>
                                          <p:attrName>ppt_x</p:attrName>
                                        </p:attrNameLst>
                                      </p:cBhvr>
                                      <p:tavLst>
                                        <p:tav tm="0">
                                          <p:val>
                                            <p:strVal val="#ppt_x"/>
                                          </p:val>
                                        </p:tav>
                                        <p:tav tm="100000">
                                          <p:val>
                                            <p:strVal val="#ppt_x"/>
                                          </p:val>
                                        </p:tav>
                                      </p:tavLst>
                                    </p:anim>
                                    <p:anim calcmode="lin" valueType="num">
                                      <p:cBhvr>
                                        <p:cTn id="6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2000"/>
                                        <p:tgtEl>
                                          <p:spTgt spid="5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2000"/>
                                        <p:tgtEl>
                                          <p:spTgt spid="5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wipe(left)">
                                      <p:cBhvr>
                                        <p:cTn id="84" dur="2000"/>
                                        <p:tgtEl>
                                          <p:spTgt spid="5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wipe(left)">
                                      <p:cBhvr>
                                        <p:cTn id="89"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P spid="11" grpId="1" animBg="1"/>
      <p:bldP spid="27" grpId="0" animBg="1"/>
      <p:bldP spid="27" grpId="1" animBg="1"/>
      <p:bldP spid="51" grpId="0"/>
      <p:bldP spid="52" grpId="0"/>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536" y="116632"/>
            <a:ext cx="8382000" cy="1143000"/>
          </a:xfrm>
        </p:spPr>
        <p:txBody>
          <a:bodyPr/>
          <a:lstStyle/>
          <a:p>
            <a:r>
              <a:rPr lang="es-ES_tradnl" altLang="es-AR" sz="3400" b="1" i="1" dirty="0" smtClean="0">
                <a:solidFill>
                  <a:srgbClr val="0070C0"/>
                </a:solidFill>
              </a:rPr>
              <a:t>REVERSIBILIDAD DE LA LUZ</a:t>
            </a:r>
          </a:p>
        </p:txBody>
      </p:sp>
      <p:sp>
        <p:nvSpPr>
          <p:cNvPr id="24579" name="Rectangle 3"/>
          <p:cNvSpPr>
            <a:spLocks noGrp="1" noChangeArrowheads="1"/>
          </p:cNvSpPr>
          <p:nvPr>
            <p:ph idx="1"/>
          </p:nvPr>
        </p:nvSpPr>
        <p:spPr>
          <a:xfrm>
            <a:off x="457200" y="1600200"/>
            <a:ext cx="8435280" cy="4525963"/>
          </a:xfrm>
        </p:spPr>
        <p:txBody>
          <a:bodyPr/>
          <a:lstStyle/>
          <a:p>
            <a:pPr algn="just"/>
            <a:r>
              <a:rPr lang="es-ES_tradnl" altLang="es-AR" sz="4400" b="1" i="1" dirty="0" smtClean="0">
                <a:solidFill>
                  <a:srgbClr val="0070C0"/>
                </a:solidFill>
                <a:latin typeface="French Script MT" panose="03020402040607040605" pitchFamily="66" charset="0"/>
              </a:rPr>
              <a:t>La reflexión que se produce en un espejo al mirarnos perpendicularmente a él, muestra la reversibilidad de los caminos ópticos.</a:t>
            </a:r>
          </a:p>
        </p:txBody>
      </p:sp>
      <p:sp>
        <p:nvSpPr>
          <p:cNvPr id="24580" name="Line 4"/>
          <p:cNvSpPr>
            <a:spLocks noChangeShapeType="1"/>
          </p:cNvSpPr>
          <p:nvPr/>
        </p:nvSpPr>
        <p:spPr bwMode="auto">
          <a:xfrm>
            <a:off x="5029200" y="3886200"/>
            <a:ext cx="0" cy="2209800"/>
          </a:xfrm>
          <a:prstGeom prst="line">
            <a:avLst/>
          </a:prstGeom>
          <a:noFill/>
          <a:ln w="76200" cap="sq">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581" name="Line 5"/>
          <p:cNvSpPr>
            <a:spLocks noChangeShapeType="1"/>
          </p:cNvSpPr>
          <p:nvPr/>
        </p:nvSpPr>
        <p:spPr bwMode="auto">
          <a:xfrm>
            <a:off x="1905000" y="4953000"/>
            <a:ext cx="3124200" cy="0"/>
          </a:xfrm>
          <a:prstGeom prst="line">
            <a:avLst/>
          </a:prstGeom>
          <a:noFill/>
          <a:ln w="19050" cap="sq">
            <a:solidFill>
              <a:schemeClr val="tx1"/>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aphicFrame>
        <p:nvGraphicFramePr>
          <p:cNvPr id="24582" name="Object 6"/>
          <p:cNvGraphicFramePr>
            <a:graphicFrameLocks noChangeAspect="1"/>
          </p:cNvGraphicFramePr>
          <p:nvPr/>
        </p:nvGraphicFramePr>
        <p:xfrm>
          <a:off x="1066800" y="4267200"/>
          <a:ext cx="731838" cy="1317625"/>
        </p:xfrm>
        <a:graphic>
          <a:graphicData uri="http://schemas.openxmlformats.org/presentationml/2006/ole">
            <mc:AlternateContent xmlns:mc="http://schemas.openxmlformats.org/markup-compatibility/2006">
              <mc:Choice xmlns:v="urn:schemas-microsoft-com:vml" Requires="v">
                <p:oleObj spid="_x0000_s26804" name="Imagen" r:id="rId3" imgW="2478088" imgH="4460875" progId="MS_ClipArt_Gallery.2">
                  <p:embed/>
                </p:oleObj>
              </mc:Choice>
              <mc:Fallback>
                <p:oleObj name="Imagen" r:id="rId3" imgW="2478088" imgH="4460875"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267200"/>
                        <a:ext cx="731838" cy="131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Line 5"/>
          <p:cNvSpPr>
            <a:spLocks noChangeShapeType="1"/>
          </p:cNvSpPr>
          <p:nvPr/>
        </p:nvSpPr>
        <p:spPr bwMode="auto">
          <a:xfrm>
            <a:off x="1763688" y="4953000"/>
            <a:ext cx="3124200" cy="0"/>
          </a:xfrm>
          <a:prstGeom prst="line">
            <a:avLst/>
          </a:prstGeom>
          <a:noFill/>
          <a:ln w="34925" cap="sq">
            <a:solidFill>
              <a:schemeClr val="tx1"/>
            </a:solidFill>
            <a:round/>
            <a:headEnd type="none" w="lg" len="med"/>
            <a:tailEnd type="triangle" w="med" len="med"/>
          </a:ln>
          <a:effectLst/>
          <a:scene3d>
            <a:camera prst="orthographicFront">
              <a:rot lat="0" lon="0" rev="10800000"/>
            </a:camera>
            <a:lightRig rig="threePt" dir="t"/>
          </a:scene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Tree>
    <p:extLst>
      <p:ext uri="{BB962C8B-B14F-4D97-AF65-F5344CB8AC3E}">
        <p14:creationId xmlns:p14="http://schemas.microsoft.com/office/powerpoint/2010/main" val="35325745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iterate type="lt">
                                    <p:tmPct val="10000"/>
                                  </p:iterate>
                                  <p:childTnLst>
                                    <p:set>
                                      <p:cBhvr>
                                        <p:cTn id="13" dur="1" fill="hold">
                                          <p:stCondLst>
                                            <p:cond delay="0"/>
                                          </p:stCondLst>
                                        </p:cTn>
                                        <p:tgtEl>
                                          <p:spTgt spid="24579">
                                            <p:txEl>
                                              <p:pRg st="0" end="0"/>
                                            </p:txEl>
                                          </p:spTgt>
                                        </p:tgtEl>
                                        <p:attrNameLst>
                                          <p:attrName>style.visibility</p:attrName>
                                        </p:attrNameLst>
                                      </p:cBhvr>
                                      <p:to>
                                        <p:strVal val="visible"/>
                                      </p:to>
                                    </p:set>
                                    <p:animEffect transition="in" filter="wipe(left)">
                                      <p:cBhvr>
                                        <p:cTn id="14" dur="500"/>
                                        <p:tgtEl>
                                          <p:spTgt spid="2457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4580"/>
                                        </p:tgtEl>
                                        <p:attrNameLst>
                                          <p:attrName>style.visibility</p:attrName>
                                        </p:attrNameLst>
                                      </p:cBhvr>
                                      <p:to>
                                        <p:strVal val="visible"/>
                                      </p:to>
                                    </p:set>
                                    <p:animEffect transition="in" filter="wipe(down)">
                                      <p:cBhvr>
                                        <p:cTn id="19" dur="500"/>
                                        <p:tgtEl>
                                          <p:spTgt spid="2458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4582"/>
                                        </p:tgtEl>
                                        <p:attrNameLst>
                                          <p:attrName>style.visibility</p:attrName>
                                        </p:attrNameLst>
                                      </p:cBhvr>
                                      <p:to>
                                        <p:strVal val="visible"/>
                                      </p:to>
                                    </p:set>
                                    <p:animEffect transition="in" filter="wipe(down)">
                                      <p:cBhvr>
                                        <p:cTn id="24" dur="500"/>
                                        <p:tgtEl>
                                          <p:spTgt spid="2458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581"/>
                                        </p:tgtEl>
                                        <p:attrNameLst>
                                          <p:attrName>style.visibility</p:attrName>
                                        </p:attrNameLst>
                                      </p:cBhvr>
                                      <p:to>
                                        <p:strVal val="visible"/>
                                      </p:to>
                                    </p:set>
                                    <p:animEffect transition="in" filter="wipe(left)">
                                      <p:cBhvr>
                                        <p:cTn id="29" dur="500"/>
                                        <p:tgtEl>
                                          <p:spTgt spid="245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build="p"/>
      <p:bldP spid="24580" grpId="0" animBg="1"/>
      <p:bldP spid="24581"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47557"/>
            <a:ext cx="8382000" cy="1143000"/>
          </a:xfrm>
        </p:spPr>
        <p:txBody>
          <a:bodyPr/>
          <a:lstStyle/>
          <a:p>
            <a:r>
              <a:rPr lang="es-ES_tradnl" altLang="es-AR" sz="3200" dirty="0" smtClean="0"/>
              <a:t> </a:t>
            </a:r>
            <a:r>
              <a:rPr lang="es-ES_tradnl" altLang="es-AR" sz="3400" b="1" dirty="0" smtClean="0"/>
              <a:t>LOS CUERPOS DESDE LA ÓPTICA</a:t>
            </a:r>
          </a:p>
        </p:txBody>
      </p:sp>
      <p:sp>
        <p:nvSpPr>
          <p:cNvPr id="130051" name="AutoShape 3"/>
          <p:cNvSpPr>
            <a:spLocks noChangeArrowheads="1"/>
          </p:cNvSpPr>
          <p:nvPr/>
        </p:nvSpPr>
        <p:spPr bwMode="auto">
          <a:xfrm>
            <a:off x="457200" y="2362200"/>
            <a:ext cx="2209800" cy="1143000"/>
          </a:xfrm>
          <a:prstGeom prst="rightArrow">
            <a:avLst>
              <a:gd name="adj1" fmla="val 50000"/>
              <a:gd name="adj2" fmla="val 48333"/>
            </a:avLst>
          </a:prstGeom>
          <a:gradFill rotWithShape="1">
            <a:gsLst>
              <a:gs pos="0">
                <a:schemeClr val="bg1"/>
              </a:gs>
              <a:gs pos="100000">
                <a:schemeClr val="tx1"/>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s-ES_tradnl" altLang="es-AR" sz="2400" dirty="0">
                <a:solidFill>
                  <a:srgbClr val="FFC000"/>
                </a:solidFill>
                <a:effectLst>
                  <a:outerShdw blurRad="38100" dist="38100" dir="2700000" algn="tl">
                    <a:srgbClr val="000000"/>
                  </a:outerShdw>
                </a:effectLst>
                <a:latin typeface="Times New Roman" pitchFamily="18" charset="0"/>
              </a:rPr>
              <a:t>LUMINOSOS</a:t>
            </a:r>
          </a:p>
        </p:txBody>
      </p:sp>
      <p:sp>
        <p:nvSpPr>
          <p:cNvPr id="130052" name="AutoShape 4"/>
          <p:cNvSpPr>
            <a:spLocks noChangeArrowheads="1"/>
          </p:cNvSpPr>
          <p:nvPr/>
        </p:nvSpPr>
        <p:spPr bwMode="auto">
          <a:xfrm>
            <a:off x="5835360" y="4368343"/>
            <a:ext cx="2514600" cy="1143000"/>
          </a:xfrm>
          <a:prstGeom prst="leftArrow">
            <a:avLst>
              <a:gd name="adj1" fmla="val 50000"/>
              <a:gd name="adj2" fmla="val 55000"/>
            </a:avLst>
          </a:prstGeom>
          <a:gradFill rotWithShape="1">
            <a:gsLst>
              <a:gs pos="0">
                <a:schemeClr val="bg1"/>
              </a:gs>
              <a:gs pos="100000">
                <a:schemeClr val="tx1"/>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defRPr/>
            </a:pPr>
            <a:r>
              <a:rPr lang="es-ES_tradnl" altLang="es-AR" sz="2400" dirty="0">
                <a:solidFill>
                  <a:srgbClr val="C00000"/>
                </a:solidFill>
                <a:effectLst>
                  <a:outerShdw blurRad="38100" dist="38100" dir="2700000" algn="tl">
                    <a:srgbClr val="000000"/>
                  </a:outerShdw>
                </a:effectLst>
                <a:latin typeface="Times New Roman" pitchFamily="18" charset="0"/>
              </a:rPr>
              <a:t>ILUMINADOS</a:t>
            </a:r>
          </a:p>
        </p:txBody>
      </p:sp>
      <p:sp>
        <p:nvSpPr>
          <p:cNvPr id="25605" name="Text Box 5"/>
          <p:cNvSpPr txBox="1">
            <a:spLocks noChangeArrowheads="1"/>
          </p:cNvSpPr>
          <p:nvPr/>
        </p:nvSpPr>
        <p:spPr bwMode="auto">
          <a:xfrm>
            <a:off x="3276600" y="2743200"/>
            <a:ext cx="1867819" cy="523220"/>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eaLnBrk="0" hangingPunct="0">
              <a:spcBef>
                <a:spcPct val="0"/>
              </a:spcBef>
              <a:buFontTx/>
              <a:buNone/>
            </a:pPr>
            <a:r>
              <a:rPr lang="es-ES_tradnl" altLang="es-AR" sz="2800" i="1" dirty="0" smtClean="0">
                <a:solidFill>
                  <a:srgbClr val="FFC000"/>
                </a:solidFill>
                <a:latin typeface="Times New Roman" pitchFamily="18" charset="0"/>
              </a:rPr>
              <a:t>generan luz</a:t>
            </a:r>
            <a:endParaRPr lang="es-ES_tradnl" altLang="es-AR" sz="2400" dirty="0">
              <a:solidFill>
                <a:srgbClr val="FFC000"/>
              </a:solidFill>
              <a:latin typeface="Times New Roman" pitchFamily="18" charset="0"/>
            </a:endParaRPr>
          </a:p>
        </p:txBody>
      </p:sp>
      <p:sp>
        <p:nvSpPr>
          <p:cNvPr id="25606" name="Text Box 6"/>
          <p:cNvSpPr txBox="1">
            <a:spLocks noChangeArrowheads="1"/>
          </p:cNvSpPr>
          <p:nvPr/>
        </p:nvSpPr>
        <p:spPr bwMode="auto">
          <a:xfrm>
            <a:off x="457200" y="4462790"/>
            <a:ext cx="5020926" cy="954107"/>
          </a:xfrm>
          <a:prstGeom prst="rect">
            <a:avLst/>
          </a:prstGeom>
          <a:noFill/>
          <a:ln w="12700" cap="sq">
            <a:solidFill>
              <a:srgbClr val="00FF00"/>
            </a:solidFill>
            <a:miter lim="800000"/>
            <a:headEnd type="none" w="sm" len="sm"/>
            <a:tailEnd type="none" w="sm" len="sm"/>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eaLnBrk="0" hangingPunct="0">
              <a:spcBef>
                <a:spcPct val="0"/>
              </a:spcBef>
              <a:buFontTx/>
              <a:buNone/>
            </a:pPr>
            <a:r>
              <a:rPr lang="es-ES_tradnl" altLang="es-AR" sz="2400" dirty="0">
                <a:solidFill>
                  <a:srgbClr val="C00000"/>
                </a:solidFill>
                <a:latin typeface="Times New Roman" pitchFamily="18" charset="0"/>
              </a:rPr>
              <a:t> </a:t>
            </a:r>
            <a:r>
              <a:rPr lang="es-ES_tradnl" altLang="es-AR" sz="2800" i="1" dirty="0">
                <a:solidFill>
                  <a:srgbClr val="C00000"/>
                </a:solidFill>
                <a:latin typeface="Times New Roman" pitchFamily="18" charset="0"/>
              </a:rPr>
              <a:t>No generan </a:t>
            </a:r>
            <a:r>
              <a:rPr lang="es-ES_tradnl" altLang="es-AR" sz="2800" i="1" dirty="0" smtClean="0">
                <a:solidFill>
                  <a:srgbClr val="C00000"/>
                </a:solidFill>
                <a:latin typeface="Times New Roman" pitchFamily="18" charset="0"/>
              </a:rPr>
              <a:t>luz, se los puede ver </a:t>
            </a:r>
          </a:p>
          <a:p>
            <a:pPr eaLnBrk="0" hangingPunct="0">
              <a:spcBef>
                <a:spcPct val="0"/>
              </a:spcBef>
              <a:buFontTx/>
              <a:buNone/>
            </a:pPr>
            <a:r>
              <a:rPr lang="es-ES_tradnl" altLang="es-AR" sz="2800" i="1" dirty="0" smtClean="0">
                <a:solidFill>
                  <a:srgbClr val="C00000"/>
                </a:solidFill>
                <a:latin typeface="Times New Roman" pitchFamily="18" charset="0"/>
              </a:rPr>
              <a:t>por la luz que reciben</a:t>
            </a:r>
            <a:endParaRPr lang="es-ES_tradnl" altLang="es-AR" sz="2400" dirty="0">
              <a:solidFill>
                <a:srgbClr val="C00000"/>
              </a:solidFill>
              <a:latin typeface="Times New Roman" pitchFamily="18" charset="0"/>
            </a:endParaRPr>
          </a:p>
        </p:txBody>
      </p:sp>
      <p:sp>
        <p:nvSpPr>
          <p:cNvPr id="25607" name="Text Box 7"/>
          <p:cNvSpPr txBox="1">
            <a:spLocks noChangeArrowheads="1"/>
          </p:cNvSpPr>
          <p:nvPr/>
        </p:nvSpPr>
        <p:spPr bwMode="auto">
          <a:xfrm>
            <a:off x="5499604" y="3617267"/>
            <a:ext cx="671513" cy="531813"/>
          </a:xfrm>
          <a:prstGeom prst="rect">
            <a:avLst/>
          </a:prstGeom>
          <a:noFill/>
          <a:ln w="12700"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eaLnBrk="0" hangingPunct="0">
              <a:spcBef>
                <a:spcPct val="0"/>
              </a:spcBef>
              <a:buFontTx/>
              <a:buNone/>
            </a:pPr>
            <a:r>
              <a:rPr lang="es-ES_tradnl" altLang="es-AR" sz="2800" dirty="0">
                <a:solidFill>
                  <a:srgbClr val="FFC000"/>
                </a:solidFill>
                <a:effectLst>
                  <a:outerShdw blurRad="38100" dist="38100" dir="2700000" algn="tl">
                    <a:srgbClr val="000000">
                      <a:alpha val="43137"/>
                    </a:srgbClr>
                  </a:outerShdw>
                </a:effectLst>
                <a:latin typeface="Times New Roman" pitchFamily="18" charset="0"/>
              </a:rPr>
              <a:t>Sol</a:t>
            </a:r>
            <a:endParaRPr lang="es-ES_tradnl" altLang="es-AR" sz="2400" dirty="0">
              <a:solidFill>
                <a:srgbClr val="FFC000"/>
              </a:solidFill>
              <a:effectLst>
                <a:outerShdw blurRad="38100" dist="38100" dir="2700000" algn="tl">
                  <a:srgbClr val="000000">
                    <a:alpha val="43137"/>
                  </a:srgbClr>
                </a:outerShdw>
              </a:effectLst>
              <a:latin typeface="Times New Roman" pitchFamily="18" charset="0"/>
            </a:endParaRPr>
          </a:p>
        </p:txBody>
      </p:sp>
      <p:sp>
        <p:nvSpPr>
          <p:cNvPr id="25610" name="Text Box 10"/>
          <p:cNvSpPr txBox="1">
            <a:spLocks noChangeArrowheads="1"/>
          </p:cNvSpPr>
          <p:nvPr/>
        </p:nvSpPr>
        <p:spPr bwMode="auto">
          <a:xfrm>
            <a:off x="3581400" y="5791200"/>
            <a:ext cx="1936749" cy="523220"/>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eaLnBrk="0" hangingPunct="0">
              <a:spcBef>
                <a:spcPct val="0"/>
              </a:spcBef>
              <a:buFontTx/>
              <a:buNone/>
            </a:pPr>
            <a:r>
              <a:rPr lang="es-ES_tradnl" altLang="es-AR" sz="2800" dirty="0" smtClean="0">
                <a:solidFill>
                  <a:srgbClr val="C00000"/>
                </a:solidFill>
                <a:effectLst>
                  <a:outerShdw blurRad="38100" dist="38100" dir="2700000" algn="tl">
                    <a:srgbClr val="000000">
                      <a:alpha val="43137"/>
                    </a:srgbClr>
                  </a:outerShdw>
                </a:effectLst>
                <a:latin typeface="Times New Roman" pitchFamily="18" charset="0"/>
              </a:rPr>
              <a:t> una madera</a:t>
            </a:r>
            <a:endParaRPr lang="es-ES_tradnl" altLang="es-AR" sz="2400" dirty="0">
              <a:solidFill>
                <a:srgbClr val="C00000"/>
              </a:solidFill>
              <a:effectLst>
                <a:outerShdw blurRad="38100" dist="38100" dir="2700000" algn="tl">
                  <a:srgbClr val="000000">
                    <a:alpha val="43137"/>
                  </a:srgbClr>
                </a:outerShdw>
              </a:effectLst>
              <a:latin typeface="Times New Roman" pitchFamily="18" charset="0"/>
            </a:endParaRPr>
          </a:p>
        </p:txBody>
      </p:sp>
      <p:grpSp>
        <p:nvGrpSpPr>
          <p:cNvPr id="3" name="2 Grupo"/>
          <p:cNvGrpSpPr/>
          <p:nvPr/>
        </p:nvGrpSpPr>
        <p:grpSpPr>
          <a:xfrm>
            <a:off x="2590800" y="5638800"/>
            <a:ext cx="990600" cy="457200"/>
            <a:chOff x="2590800" y="5638800"/>
            <a:chExt cx="990600" cy="457200"/>
          </a:xfrm>
        </p:grpSpPr>
        <p:sp>
          <p:nvSpPr>
            <p:cNvPr id="25608" name="Line 8"/>
            <p:cNvSpPr>
              <a:spLocks noChangeShapeType="1"/>
            </p:cNvSpPr>
            <p:nvPr/>
          </p:nvSpPr>
          <p:spPr bwMode="auto">
            <a:xfrm>
              <a:off x="2590800" y="5638800"/>
              <a:ext cx="0" cy="4572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611" name="Line 11"/>
            <p:cNvSpPr>
              <a:spLocks noChangeShapeType="1"/>
            </p:cNvSpPr>
            <p:nvPr/>
          </p:nvSpPr>
          <p:spPr bwMode="auto">
            <a:xfrm>
              <a:off x="2590800" y="6096000"/>
              <a:ext cx="990600" cy="0"/>
            </a:xfrm>
            <a:prstGeom prst="line">
              <a:avLst/>
            </a:prstGeom>
            <a:noFill/>
            <a:ln w="127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grpSp>
        <p:nvGrpSpPr>
          <p:cNvPr id="2" name="1 Grupo"/>
          <p:cNvGrpSpPr/>
          <p:nvPr/>
        </p:nvGrpSpPr>
        <p:grpSpPr>
          <a:xfrm>
            <a:off x="4182074" y="3276600"/>
            <a:ext cx="1143000" cy="609600"/>
            <a:chOff x="5562600" y="3352800"/>
            <a:chExt cx="1143000" cy="609600"/>
          </a:xfrm>
        </p:grpSpPr>
        <p:sp>
          <p:nvSpPr>
            <p:cNvPr id="25609" name="Line 9"/>
            <p:cNvSpPr>
              <a:spLocks noChangeShapeType="1"/>
            </p:cNvSpPr>
            <p:nvPr/>
          </p:nvSpPr>
          <p:spPr bwMode="auto">
            <a:xfrm>
              <a:off x="5562600" y="3352800"/>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612" name="Line 12"/>
            <p:cNvSpPr>
              <a:spLocks noChangeShapeType="1"/>
            </p:cNvSpPr>
            <p:nvPr/>
          </p:nvSpPr>
          <p:spPr bwMode="auto">
            <a:xfrm>
              <a:off x="5562600" y="3962400"/>
              <a:ext cx="1143000" cy="0"/>
            </a:xfrm>
            <a:prstGeom prst="line">
              <a:avLst/>
            </a:prstGeom>
            <a:noFill/>
            <a:ln w="127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25613" name="Text Box 13"/>
          <p:cNvSpPr txBox="1">
            <a:spLocks noChangeArrowheads="1"/>
          </p:cNvSpPr>
          <p:nvPr/>
        </p:nvSpPr>
        <p:spPr bwMode="auto">
          <a:xfrm>
            <a:off x="898525" y="1590675"/>
            <a:ext cx="535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eaLnBrk="0" hangingPunct="0">
              <a:spcBef>
                <a:spcPct val="0"/>
              </a:spcBef>
              <a:buFontTx/>
              <a:buNone/>
            </a:pPr>
            <a:r>
              <a:rPr lang="es-ES_tradnl" altLang="es-AR" sz="2800" b="1" i="1" dirty="0">
                <a:latin typeface="Times New Roman" pitchFamily="18" charset="0"/>
              </a:rPr>
              <a:t>Según capacidad para generar luz</a:t>
            </a:r>
          </a:p>
        </p:txBody>
      </p:sp>
    </p:spTree>
    <p:extLst>
      <p:ext uri="{BB962C8B-B14F-4D97-AF65-F5344CB8AC3E}">
        <p14:creationId xmlns:p14="http://schemas.microsoft.com/office/powerpoint/2010/main" val="10343338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1000"/>
                                        <p:tgtEl>
                                          <p:spTgt spid="25602"/>
                                        </p:tgtEl>
                                      </p:cBhvr>
                                    </p:animEffect>
                                    <p:anim calcmode="lin" valueType="num">
                                      <p:cBhvr>
                                        <p:cTn id="8" dur="1000" fill="hold"/>
                                        <p:tgtEl>
                                          <p:spTgt spid="25602"/>
                                        </p:tgtEl>
                                        <p:attrNameLst>
                                          <p:attrName>ppt_x</p:attrName>
                                        </p:attrNameLst>
                                      </p:cBhvr>
                                      <p:tavLst>
                                        <p:tav tm="0">
                                          <p:val>
                                            <p:strVal val="#ppt_x"/>
                                          </p:val>
                                        </p:tav>
                                        <p:tav tm="100000">
                                          <p:val>
                                            <p:strVal val="#ppt_x"/>
                                          </p:val>
                                        </p:tav>
                                      </p:tavLst>
                                    </p:anim>
                                    <p:anim calcmode="lin" valueType="num">
                                      <p:cBhvr>
                                        <p:cTn id="9" dur="1000" fill="hold"/>
                                        <p:tgtEl>
                                          <p:spTgt spid="256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25613"/>
                                        </p:tgtEl>
                                        <p:attrNameLst>
                                          <p:attrName>style.visibility</p:attrName>
                                        </p:attrNameLst>
                                      </p:cBhvr>
                                      <p:to>
                                        <p:strVal val="visible"/>
                                      </p:to>
                                    </p:set>
                                    <p:animEffect transition="in" filter="barn(inHorizontal)">
                                      <p:cBhvr>
                                        <p:cTn id="14" dur="500"/>
                                        <p:tgtEl>
                                          <p:spTgt spid="256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type="lt">
                                    <p:tmPct val="10000"/>
                                  </p:iterate>
                                  <p:childTnLst>
                                    <p:set>
                                      <p:cBhvr>
                                        <p:cTn id="18" dur="1" fill="hold">
                                          <p:stCondLst>
                                            <p:cond delay="0"/>
                                          </p:stCondLst>
                                        </p:cTn>
                                        <p:tgtEl>
                                          <p:spTgt spid="130051"/>
                                        </p:tgtEl>
                                        <p:attrNameLst>
                                          <p:attrName>style.visibility</p:attrName>
                                        </p:attrNameLst>
                                      </p:cBhvr>
                                      <p:to>
                                        <p:strVal val="visible"/>
                                      </p:to>
                                    </p:set>
                                    <p:animEffect transition="in" filter="wipe(left)">
                                      <p:cBhvr>
                                        <p:cTn id="19" dur="500"/>
                                        <p:tgtEl>
                                          <p:spTgt spid="1300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5605"/>
                                        </p:tgtEl>
                                        <p:attrNameLst>
                                          <p:attrName>style.visibility</p:attrName>
                                        </p:attrNameLst>
                                      </p:cBhvr>
                                      <p:to>
                                        <p:strVal val="visible"/>
                                      </p:to>
                                    </p:set>
                                    <p:animEffect transition="in" filter="wipe(up)">
                                      <p:cBhvr>
                                        <p:cTn id="24" dur="500"/>
                                        <p:tgtEl>
                                          <p:spTgt spid="2560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5607"/>
                                        </p:tgtEl>
                                        <p:attrNameLst>
                                          <p:attrName>style.visibility</p:attrName>
                                        </p:attrNameLst>
                                      </p:cBhvr>
                                      <p:to>
                                        <p:strVal val="visible"/>
                                      </p:to>
                                    </p:set>
                                    <p:animEffect transition="in" filter="barn(inVertical)">
                                      <p:cBhvr>
                                        <p:cTn id="34" dur="500"/>
                                        <p:tgtEl>
                                          <p:spTgt spid="2560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30052"/>
                                        </p:tgtEl>
                                        <p:attrNameLst>
                                          <p:attrName>style.visibility</p:attrName>
                                        </p:attrNameLst>
                                      </p:cBhvr>
                                      <p:to>
                                        <p:strVal val="visible"/>
                                      </p:to>
                                    </p:set>
                                    <p:animEffect transition="in" filter="wipe(right)">
                                      <p:cBhvr>
                                        <p:cTn id="39" dur="500"/>
                                        <p:tgtEl>
                                          <p:spTgt spid="130052"/>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25606"/>
                                        </p:tgtEl>
                                        <p:attrNameLst>
                                          <p:attrName>style.visibility</p:attrName>
                                        </p:attrNameLst>
                                      </p:cBhvr>
                                      <p:to>
                                        <p:strVal val="visible"/>
                                      </p:to>
                                    </p:set>
                                    <p:anim calcmode="lin" valueType="num">
                                      <p:cBhvr>
                                        <p:cTn id="44" dur="1000" fill="hold"/>
                                        <p:tgtEl>
                                          <p:spTgt spid="25606"/>
                                        </p:tgtEl>
                                        <p:attrNameLst>
                                          <p:attrName>ppt_w</p:attrName>
                                        </p:attrNameLst>
                                      </p:cBhvr>
                                      <p:tavLst>
                                        <p:tav tm="0">
                                          <p:val>
                                            <p:fltVal val="0"/>
                                          </p:val>
                                        </p:tav>
                                        <p:tav tm="100000">
                                          <p:val>
                                            <p:strVal val="#ppt_w"/>
                                          </p:val>
                                        </p:tav>
                                      </p:tavLst>
                                    </p:anim>
                                    <p:anim calcmode="lin" valueType="num">
                                      <p:cBhvr>
                                        <p:cTn id="45" dur="1000" fill="hold"/>
                                        <p:tgtEl>
                                          <p:spTgt spid="25606"/>
                                        </p:tgtEl>
                                        <p:attrNameLst>
                                          <p:attrName>ppt_h</p:attrName>
                                        </p:attrNameLst>
                                      </p:cBhvr>
                                      <p:tavLst>
                                        <p:tav tm="0">
                                          <p:val>
                                            <p:fltVal val="0"/>
                                          </p:val>
                                        </p:tav>
                                        <p:tav tm="100000">
                                          <p:val>
                                            <p:strVal val="#ppt_h"/>
                                          </p:val>
                                        </p:tav>
                                      </p:tavLst>
                                    </p:anim>
                                    <p:anim calcmode="lin" valueType="num">
                                      <p:cBhvr>
                                        <p:cTn id="46" dur="1000" fill="hold"/>
                                        <p:tgtEl>
                                          <p:spTgt spid="25606"/>
                                        </p:tgtEl>
                                        <p:attrNameLst>
                                          <p:attrName>style.rotation</p:attrName>
                                        </p:attrNameLst>
                                      </p:cBhvr>
                                      <p:tavLst>
                                        <p:tav tm="0">
                                          <p:val>
                                            <p:fltVal val="90"/>
                                          </p:val>
                                        </p:tav>
                                        <p:tav tm="100000">
                                          <p:val>
                                            <p:fltVal val="0"/>
                                          </p:val>
                                        </p:tav>
                                      </p:tavLst>
                                    </p:anim>
                                    <p:animEffect transition="in" filter="fade">
                                      <p:cBhvr>
                                        <p:cTn id="47" dur="1000"/>
                                        <p:tgtEl>
                                          <p:spTgt spid="256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5610"/>
                                        </p:tgtEl>
                                        <p:attrNameLst>
                                          <p:attrName>style.visibility</p:attrName>
                                        </p:attrNameLst>
                                      </p:cBhvr>
                                      <p:to>
                                        <p:strVal val="visible"/>
                                      </p:to>
                                    </p:set>
                                    <p:animEffect transition="in" filter="fade">
                                      <p:cBhvr>
                                        <p:cTn id="57" dur="1000"/>
                                        <p:tgtEl>
                                          <p:spTgt spid="25610"/>
                                        </p:tgtEl>
                                      </p:cBhvr>
                                    </p:animEffect>
                                    <p:anim calcmode="lin" valueType="num">
                                      <p:cBhvr>
                                        <p:cTn id="58" dur="1000" fill="hold"/>
                                        <p:tgtEl>
                                          <p:spTgt spid="25610"/>
                                        </p:tgtEl>
                                        <p:attrNameLst>
                                          <p:attrName>ppt_x</p:attrName>
                                        </p:attrNameLst>
                                      </p:cBhvr>
                                      <p:tavLst>
                                        <p:tav tm="0">
                                          <p:val>
                                            <p:strVal val="#ppt_x"/>
                                          </p:val>
                                        </p:tav>
                                        <p:tav tm="100000">
                                          <p:val>
                                            <p:strVal val="#ppt_x"/>
                                          </p:val>
                                        </p:tav>
                                      </p:tavLst>
                                    </p:anim>
                                    <p:anim calcmode="lin" valueType="num">
                                      <p:cBhvr>
                                        <p:cTn id="59" dur="1000" fill="hold"/>
                                        <p:tgtEl>
                                          <p:spTgt spid="256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130051" grpId="0" animBg="1"/>
      <p:bldP spid="130052" grpId="0" animBg="1"/>
      <p:bldP spid="25605" grpId="0" animBg="1"/>
      <p:bldP spid="25606" grpId="0" animBg="1"/>
      <p:bldP spid="25607" grpId="0" animBg="1"/>
      <p:bldP spid="25610" grpId="0" animBg="1"/>
      <p:bldP spid="256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Grupo"/>
          <p:cNvGrpSpPr/>
          <p:nvPr/>
        </p:nvGrpSpPr>
        <p:grpSpPr>
          <a:xfrm>
            <a:off x="630238" y="59183"/>
            <a:ext cx="7781925" cy="2743200"/>
            <a:chOff x="630238" y="188640"/>
            <a:chExt cx="7781925" cy="3200400"/>
          </a:xfrm>
        </p:grpSpPr>
        <p:sp>
          <p:nvSpPr>
            <p:cNvPr id="28674" name="AutoShape 2"/>
            <p:cNvSpPr>
              <a:spLocks noChangeArrowheads="1"/>
            </p:cNvSpPr>
            <p:nvPr/>
          </p:nvSpPr>
          <p:spPr bwMode="auto">
            <a:xfrm>
              <a:off x="2627313" y="909365"/>
              <a:ext cx="3505200" cy="1600200"/>
            </a:xfrm>
            <a:prstGeom prst="bevel">
              <a:avLst>
                <a:gd name="adj" fmla="val 12500"/>
              </a:avLst>
            </a:prstGeom>
            <a:solidFill>
              <a:schemeClr val="accent1"/>
            </a:solidFill>
            <a:ln>
              <a:noFill/>
            </a:ln>
            <a:effectLst/>
            <a:extLst>
              <a:ext uri="{91240B29-F687-4F45-9708-019B960494DF}">
                <a14:hiddenLine xmlns:a14="http://schemas.microsoft.com/office/drawing/2010/main" w="12700" cap="sq">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lgn="ctr" eaLnBrk="0" hangingPunct="0">
                <a:spcBef>
                  <a:spcPct val="0"/>
                </a:spcBef>
                <a:buFontTx/>
                <a:buNone/>
              </a:pPr>
              <a:r>
                <a:rPr lang="es-ES_tradnl" altLang="es-AR" sz="2800" b="1">
                  <a:latin typeface="Times New Roman" pitchFamily="18" charset="0"/>
                </a:rPr>
                <a:t>LUMINOSOS</a:t>
              </a:r>
              <a:endParaRPr lang="es-ES_tradnl" altLang="es-AR" sz="2400">
                <a:latin typeface="Times New Roman" pitchFamily="18" charset="0"/>
              </a:endParaRPr>
            </a:p>
          </p:txBody>
        </p:sp>
        <p:sp>
          <p:nvSpPr>
            <p:cNvPr id="28675" name="AutoShape 3"/>
            <p:cNvSpPr>
              <a:spLocks noChangeArrowheads="1"/>
            </p:cNvSpPr>
            <p:nvPr/>
          </p:nvSpPr>
          <p:spPr bwMode="auto">
            <a:xfrm rot="10800000">
              <a:off x="1408113" y="1518965"/>
              <a:ext cx="1143000" cy="1066800"/>
            </a:xfrm>
            <a:custGeom>
              <a:avLst/>
              <a:gdLst>
                <a:gd name="T0" fmla="*/ 2147483647 w 21600"/>
                <a:gd name="T1" fmla="*/ 0 h 21600"/>
                <a:gd name="T2" fmla="*/ 1371665035 w 21600"/>
                <a:gd name="T3" fmla="*/ 867401696 h 21600"/>
                <a:gd name="T4" fmla="*/ 0 w 21600"/>
                <a:gd name="T5" fmla="*/ 2147483647 h 21600"/>
                <a:gd name="T6" fmla="*/ 1371665035 w 21600"/>
                <a:gd name="T7" fmla="*/ 2147483647 h 21600"/>
                <a:gd name="T8" fmla="*/ 2147483647 w 21600"/>
                <a:gd name="T9" fmla="*/ 1807086055 h 21600"/>
                <a:gd name="T10" fmla="*/ 2147483647 w 21600"/>
                <a:gd name="T11" fmla="*/ 86740169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gradFill rotWithShape="1">
              <a:gsLst>
                <a:gs pos="0">
                  <a:schemeClr val="bg1"/>
                </a:gs>
                <a:gs pos="100000">
                  <a:schemeClr val="tx1"/>
                </a:gs>
              </a:gsLst>
              <a:lin ang="5400000" scaled="1"/>
            </a:gradFill>
            <a:ln>
              <a:noFill/>
            </a:ln>
            <a:effectLst/>
            <a:extLs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8676" name="AutoShape 4"/>
            <p:cNvSpPr>
              <a:spLocks noChangeArrowheads="1"/>
            </p:cNvSpPr>
            <p:nvPr/>
          </p:nvSpPr>
          <p:spPr bwMode="auto">
            <a:xfrm>
              <a:off x="6208713" y="909365"/>
              <a:ext cx="1219200" cy="1066800"/>
            </a:xfrm>
            <a:custGeom>
              <a:avLst/>
              <a:gdLst>
                <a:gd name="T0" fmla="*/ 2147483647 w 21600"/>
                <a:gd name="T1" fmla="*/ 0 h 21600"/>
                <a:gd name="T2" fmla="*/ 1664691221 w 21600"/>
                <a:gd name="T3" fmla="*/ 867401696 h 21600"/>
                <a:gd name="T4" fmla="*/ 0 w 21600"/>
                <a:gd name="T5" fmla="*/ 2147483647 h 21600"/>
                <a:gd name="T6" fmla="*/ 1664691221 w 21600"/>
                <a:gd name="T7" fmla="*/ 2147483647 h 21600"/>
                <a:gd name="T8" fmla="*/ 2147483647 w 21600"/>
                <a:gd name="T9" fmla="*/ 1807086055 h 21600"/>
                <a:gd name="T10" fmla="*/ 2147483647 w 21600"/>
                <a:gd name="T11" fmla="*/ 86740169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gradFill rotWithShape="1">
              <a:gsLst>
                <a:gs pos="0">
                  <a:schemeClr val="tx1"/>
                </a:gs>
                <a:gs pos="100000">
                  <a:schemeClr val="bg1"/>
                </a:gs>
              </a:gsLst>
              <a:lin ang="5400000" scaled="1"/>
            </a:gradFill>
            <a:ln>
              <a:noFill/>
            </a:ln>
            <a:effectLst/>
            <a:extLst>
              <a:ext uri="{91240B29-F687-4F45-9708-019B960494DF}">
                <a14:hiddenLine xmlns:a14="http://schemas.microsoft.com/office/drawing/2010/main" w="12700" cap="sq">
                  <a:solidFill>
                    <a:srgbClr val="FFFF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3125" name="Text Box 5"/>
            <p:cNvSpPr txBox="1">
              <a:spLocks noChangeArrowheads="1"/>
            </p:cNvSpPr>
            <p:nvPr/>
          </p:nvSpPr>
          <p:spPr bwMode="auto">
            <a:xfrm>
              <a:off x="630238" y="2931840"/>
              <a:ext cx="2389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s-ES_tradnl" altLang="es-AR" sz="2400" b="1">
                  <a:solidFill>
                    <a:srgbClr val="FFFF00"/>
                  </a:solidFill>
                  <a:effectLst>
                    <a:outerShdw blurRad="38100" dist="38100" dir="2700000" algn="tl">
                      <a:srgbClr val="000000"/>
                    </a:outerShdw>
                  </a:effectLst>
                  <a:latin typeface="Times New Roman" pitchFamily="18" charset="0"/>
                </a:rPr>
                <a:t>ARTIFICIALES</a:t>
              </a:r>
              <a:endParaRPr lang="es-ES_tradnl" altLang="es-AR" sz="2400">
                <a:solidFill>
                  <a:srgbClr val="FFFF00"/>
                </a:solidFill>
                <a:latin typeface="Times New Roman" pitchFamily="18" charset="0"/>
              </a:endParaRPr>
            </a:p>
          </p:txBody>
        </p:sp>
        <p:sp>
          <p:nvSpPr>
            <p:cNvPr id="133126" name="Text Box 6"/>
            <p:cNvSpPr txBox="1">
              <a:spLocks noChangeArrowheads="1"/>
            </p:cNvSpPr>
            <p:nvPr/>
          </p:nvSpPr>
          <p:spPr bwMode="auto">
            <a:xfrm>
              <a:off x="6345238" y="188640"/>
              <a:ext cx="206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s-ES_tradnl" altLang="es-AR" sz="2400" b="1">
                  <a:solidFill>
                    <a:srgbClr val="FFFF00"/>
                  </a:solidFill>
                  <a:effectLst>
                    <a:outerShdw blurRad="38100" dist="38100" dir="2700000" algn="tl">
                      <a:srgbClr val="000000"/>
                    </a:outerShdw>
                  </a:effectLst>
                  <a:latin typeface="Times New Roman" pitchFamily="18" charset="0"/>
                </a:rPr>
                <a:t>NATURALES</a:t>
              </a:r>
              <a:endParaRPr lang="es-ES_tradnl" altLang="es-AR" sz="2400">
                <a:solidFill>
                  <a:srgbClr val="FFFF00"/>
                </a:solidFill>
                <a:latin typeface="Times New Roman" pitchFamily="18" charset="0"/>
              </a:endParaRPr>
            </a:p>
          </p:txBody>
        </p:sp>
      </p:grpSp>
      <p:grpSp>
        <p:nvGrpSpPr>
          <p:cNvPr id="12" name="11 Grupo"/>
          <p:cNvGrpSpPr/>
          <p:nvPr/>
        </p:nvGrpSpPr>
        <p:grpSpPr>
          <a:xfrm>
            <a:off x="792733" y="3140968"/>
            <a:ext cx="7174360" cy="1520825"/>
            <a:chOff x="766762" y="1144587"/>
            <a:chExt cx="7174360" cy="1520825"/>
          </a:xfrm>
        </p:grpSpPr>
        <p:pic>
          <p:nvPicPr>
            <p:cNvPr id="13" name="Picture 2" descr="CANDLAB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762" y="1144587"/>
              <a:ext cx="159067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4"/>
            <p:cNvSpPr>
              <a:spLocks noChangeArrowheads="1"/>
            </p:cNvSpPr>
            <p:nvPr/>
          </p:nvSpPr>
          <p:spPr bwMode="auto">
            <a:xfrm>
              <a:off x="2819400" y="1772816"/>
              <a:ext cx="1371600" cy="533400"/>
            </a:xfrm>
            <a:prstGeom prst="rightArrow">
              <a:avLst>
                <a:gd name="adj1" fmla="val 50000"/>
                <a:gd name="adj2" fmla="val 64286"/>
              </a:avLst>
            </a:prstGeom>
            <a:gradFill rotWithShape="1">
              <a:gsLst>
                <a:gs pos="0">
                  <a:schemeClr val="bg2"/>
                </a:gs>
                <a:gs pos="100000">
                  <a:schemeClr val="tx1"/>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s-AR" altLang="es-AR" sz="1800">
                <a:latin typeface="Arial" charset="0"/>
              </a:endParaRPr>
            </a:p>
          </p:txBody>
        </p:sp>
        <p:sp>
          <p:nvSpPr>
            <p:cNvPr id="15" name="Text Box 6"/>
            <p:cNvSpPr txBox="1">
              <a:spLocks noChangeArrowheads="1"/>
            </p:cNvSpPr>
            <p:nvPr/>
          </p:nvSpPr>
          <p:spPr bwMode="auto">
            <a:xfrm>
              <a:off x="4427984" y="1772816"/>
              <a:ext cx="3513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s-ES_tradnl" altLang="es-AR" sz="3200" b="1" dirty="0">
                  <a:effectLst>
                    <a:outerShdw blurRad="38100" dist="38100" dir="2700000" algn="tl">
                      <a:srgbClr val="000000"/>
                    </a:outerShdw>
                  </a:effectLst>
                  <a:latin typeface="Times New Roman" pitchFamily="18" charset="0"/>
                </a:rPr>
                <a:t>Luminoso artificial</a:t>
              </a:r>
              <a:endParaRPr lang="es-ES_tradnl" altLang="es-AR" sz="2400" dirty="0">
                <a:effectLst>
                  <a:outerShdw blurRad="38100" dist="38100" dir="2700000" algn="tl">
                    <a:srgbClr val="000000"/>
                  </a:outerShdw>
                </a:effectLst>
                <a:latin typeface="Times New Roman" pitchFamily="18" charset="0"/>
              </a:endParaRPr>
            </a:p>
          </p:txBody>
        </p:sp>
      </p:grpSp>
      <p:grpSp>
        <p:nvGrpSpPr>
          <p:cNvPr id="16" name="15 Grupo"/>
          <p:cNvGrpSpPr/>
          <p:nvPr/>
        </p:nvGrpSpPr>
        <p:grpSpPr>
          <a:xfrm>
            <a:off x="788689" y="4941168"/>
            <a:ext cx="7085296" cy="1524000"/>
            <a:chOff x="685800" y="3733800"/>
            <a:chExt cx="7085296" cy="1524000"/>
          </a:xfrm>
        </p:grpSpPr>
        <p:pic>
          <p:nvPicPr>
            <p:cNvPr id="17" name="Picture 3" descr="SUN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733800"/>
              <a:ext cx="1752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5"/>
            <p:cNvSpPr>
              <a:spLocks noChangeArrowheads="1"/>
            </p:cNvSpPr>
            <p:nvPr/>
          </p:nvSpPr>
          <p:spPr bwMode="auto">
            <a:xfrm>
              <a:off x="2819400" y="4267200"/>
              <a:ext cx="1371600" cy="533400"/>
            </a:xfrm>
            <a:prstGeom prst="rightArrow">
              <a:avLst>
                <a:gd name="adj1" fmla="val 50000"/>
                <a:gd name="adj2" fmla="val 64286"/>
              </a:avLst>
            </a:prstGeom>
            <a:gradFill rotWithShape="1">
              <a:gsLst>
                <a:gs pos="0">
                  <a:schemeClr val="bg1"/>
                </a:gs>
                <a:gs pos="100000">
                  <a:schemeClr val="tx1"/>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fontAlgn="base">
                <a:spcBef>
                  <a:spcPct val="20000"/>
                </a:spcBef>
                <a:spcAft>
                  <a:spcPct val="0"/>
                </a:spcAft>
                <a:buFont typeface="Arial" charset="0"/>
                <a:buChar char="»"/>
                <a:defRPr sz="2000">
                  <a:solidFill>
                    <a:schemeClr val="tx1"/>
                  </a:solidFill>
                  <a:latin typeface="Calibri" pitchFamily="34" charset="0"/>
                </a:defRPr>
              </a:lvl6pPr>
              <a:lvl7pPr marL="2971800" indent="-228600" fontAlgn="base">
                <a:spcBef>
                  <a:spcPct val="20000"/>
                </a:spcBef>
                <a:spcAft>
                  <a:spcPct val="0"/>
                </a:spcAft>
                <a:buFont typeface="Arial" charset="0"/>
                <a:buChar char="»"/>
                <a:defRPr sz="2000">
                  <a:solidFill>
                    <a:schemeClr val="tx1"/>
                  </a:solidFill>
                  <a:latin typeface="Calibri" pitchFamily="34" charset="0"/>
                </a:defRPr>
              </a:lvl7pPr>
              <a:lvl8pPr marL="3429000" indent="-228600" fontAlgn="base">
                <a:spcBef>
                  <a:spcPct val="20000"/>
                </a:spcBef>
                <a:spcAft>
                  <a:spcPct val="0"/>
                </a:spcAft>
                <a:buFont typeface="Arial" charset="0"/>
                <a:buChar char="»"/>
                <a:defRPr sz="2000">
                  <a:solidFill>
                    <a:schemeClr val="tx1"/>
                  </a:solidFill>
                  <a:latin typeface="Calibri" pitchFamily="34" charset="0"/>
                </a:defRPr>
              </a:lvl8pPr>
              <a:lvl9pPr marL="3886200" indent="-228600" fontAlgn="base">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es-AR" altLang="es-AR" sz="1800">
                <a:latin typeface="Arial" charset="0"/>
              </a:endParaRPr>
            </a:p>
          </p:txBody>
        </p:sp>
        <p:sp>
          <p:nvSpPr>
            <p:cNvPr id="19" name="Text Box 7"/>
            <p:cNvSpPr txBox="1">
              <a:spLocks noChangeArrowheads="1"/>
            </p:cNvSpPr>
            <p:nvPr/>
          </p:nvSpPr>
          <p:spPr bwMode="auto">
            <a:xfrm>
              <a:off x="4327525" y="4210050"/>
              <a:ext cx="34435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defRPr/>
              </a:pPr>
              <a:r>
                <a:rPr lang="es-ES_tradnl" altLang="es-AR" sz="3200" b="1" dirty="0" smtClean="0">
                  <a:effectLst>
                    <a:outerShdw blurRad="38100" dist="38100" dir="2700000" algn="tl">
                      <a:srgbClr val="000000"/>
                    </a:outerShdw>
                  </a:effectLst>
                  <a:latin typeface="Times New Roman" pitchFamily="18" charset="0"/>
                </a:rPr>
                <a:t> Luminoso </a:t>
              </a:r>
              <a:r>
                <a:rPr lang="es-ES_tradnl" altLang="es-AR" sz="3200" b="1" dirty="0">
                  <a:effectLst>
                    <a:outerShdw blurRad="38100" dist="38100" dir="2700000" algn="tl">
                      <a:srgbClr val="000000"/>
                    </a:outerShdw>
                  </a:effectLst>
                  <a:latin typeface="Times New Roman" pitchFamily="18" charset="0"/>
                </a:rPr>
                <a:t>natural</a:t>
              </a:r>
              <a:endParaRPr lang="es-ES_tradnl" altLang="es-AR" sz="2400" b="1" dirty="0">
                <a:effectLst>
                  <a:outerShdw blurRad="38100" dist="38100" dir="2700000" algn="tl">
                    <a:srgbClr val="000000"/>
                  </a:outerShdw>
                </a:effectLst>
                <a:latin typeface="Times New Roman" pitchFamily="18" charset="0"/>
              </a:endParaRPr>
            </a:p>
          </p:txBody>
        </p:sp>
      </p:grpSp>
    </p:spTree>
    <p:extLst>
      <p:ext uri="{BB962C8B-B14F-4D97-AF65-F5344CB8AC3E}">
        <p14:creationId xmlns:p14="http://schemas.microsoft.com/office/powerpoint/2010/main" val="22132553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3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3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2501</TotalTime>
  <Words>1097</Words>
  <Application>Microsoft Office PowerPoint</Application>
  <PresentationFormat>Presentación en pantalla (4:3)</PresentationFormat>
  <Paragraphs>211</Paragraphs>
  <Slides>24</Slides>
  <Notes>0</Notes>
  <HiddenSlides>0</HiddenSlides>
  <MMClips>0</MMClips>
  <ScaleCrop>false</ScaleCrop>
  <HeadingPairs>
    <vt:vector size="8" baseType="variant">
      <vt:variant>
        <vt:lpstr>Fuentes usadas</vt:lpstr>
      </vt:variant>
      <vt:variant>
        <vt:i4>13</vt:i4>
      </vt:variant>
      <vt:variant>
        <vt:lpstr>Tema</vt:lpstr>
      </vt:variant>
      <vt:variant>
        <vt:i4>1</vt:i4>
      </vt:variant>
      <vt:variant>
        <vt:lpstr>Servidores OLE incrustados</vt:lpstr>
      </vt:variant>
      <vt:variant>
        <vt:i4>2</vt:i4>
      </vt:variant>
      <vt:variant>
        <vt:lpstr>Títulos de diapositiva</vt:lpstr>
      </vt:variant>
      <vt:variant>
        <vt:i4>24</vt:i4>
      </vt:variant>
    </vt:vector>
  </HeadingPairs>
  <TitlesOfParts>
    <vt:vector size="40" baseType="lpstr">
      <vt:lpstr>Angsana New</vt:lpstr>
      <vt:lpstr>Aparajita</vt:lpstr>
      <vt:lpstr>Arabic Typesetting</vt:lpstr>
      <vt:lpstr>Arial</vt:lpstr>
      <vt:lpstr>Arial Black</vt:lpstr>
      <vt:lpstr>Baskerville Old Face</vt:lpstr>
      <vt:lpstr>Bodoni MT</vt:lpstr>
      <vt:lpstr>Calibri</vt:lpstr>
      <vt:lpstr>Cambria Math</vt:lpstr>
      <vt:lpstr>French Script MT</vt:lpstr>
      <vt:lpstr>Symbol</vt:lpstr>
      <vt:lpstr>Times New Roman</vt:lpstr>
      <vt:lpstr>Wingdings</vt:lpstr>
      <vt:lpstr>Diseño predeterminado</vt:lpstr>
      <vt:lpstr>Imagen</vt:lpstr>
      <vt:lpstr>Imagen de mapa de bits</vt:lpstr>
      <vt:lpstr>Presentación de PowerPoint</vt:lpstr>
      <vt:lpstr>Presentación de PowerPoint</vt:lpstr>
      <vt:lpstr>Presentación de PowerPoint</vt:lpstr>
      <vt:lpstr>POSTULADOS DE LA LUZ</vt:lpstr>
      <vt:lpstr>PROPAGACIÓN RECTILÍNEA   </vt:lpstr>
      <vt:lpstr>Presentación de PowerPoint</vt:lpstr>
      <vt:lpstr>REVERSIBILIDAD DE LA LUZ</vt:lpstr>
      <vt:lpstr> LOS CUERPOS DESDE LA ÓPTICA</vt:lpstr>
      <vt:lpstr>Presentación de PowerPoint</vt:lpstr>
      <vt:lpstr>Presentación de PowerPoint</vt:lpstr>
      <vt:lpstr>CLASIFICACIÓN DE LOS FENÓMENOS ÓPTICOS </vt:lpstr>
      <vt:lpstr>Presentación de PowerPoint</vt:lpstr>
      <vt:lpstr>Presentación de PowerPoint</vt:lpstr>
      <vt:lpstr>Presentación de PowerPoint</vt:lpstr>
      <vt:lpstr>Presentación de PowerPoint</vt:lpstr>
      <vt:lpstr>IMÁGENES EN ESPEJOS PLANOS</vt:lpstr>
      <vt:lpstr>IMÁGENES EN ESPEJOS PLANOS</vt:lpstr>
      <vt:lpstr>Presentación de PowerPoint</vt:lpstr>
      <vt:lpstr>Presentación de PowerPoint</vt:lpstr>
      <vt:lpstr>Presentación de PowerPoint</vt:lpstr>
      <vt:lpstr>Presentación de PowerPoint</vt:lpstr>
      <vt:lpstr>ALGUNAS IMÁGENES QUE BRINDAN LOS ESPEJOS ESFÉRICOS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Ley de Snell</dc:title>
  <dc:creator>Jesus</dc:creator>
  <cp:lastModifiedBy>Usuario de Windows</cp:lastModifiedBy>
  <cp:revision>237</cp:revision>
  <cp:lastPrinted>2015-01-05T16:13:44Z</cp:lastPrinted>
  <dcterms:created xsi:type="dcterms:W3CDTF">2007-05-27T22:45:32Z</dcterms:created>
  <dcterms:modified xsi:type="dcterms:W3CDTF">2020-03-25T13:47:30Z</dcterms:modified>
</cp:coreProperties>
</file>