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56" r:id="rId2"/>
    <p:sldMasterId id="2147483768" r:id="rId3"/>
    <p:sldMasterId id="2147483780" r:id="rId4"/>
    <p:sldMasterId id="2147483792" r:id="rId5"/>
    <p:sldMasterId id="2147483805" r:id="rId6"/>
    <p:sldMasterId id="2147483817" r:id="rId7"/>
  </p:sldMasterIdLst>
  <p:sldIdLst>
    <p:sldId id="256" r:id="rId8"/>
    <p:sldId id="258" r:id="rId9"/>
    <p:sldId id="259" r:id="rId10"/>
    <p:sldId id="261" r:id="rId11"/>
    <p:sldId id="262" r:id="rId12"/>
    <p:sldId id="263" r:id="rId13"/>
    <p:sldId id="264" r:id="rId14"/>
    <p:sldId id="260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74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63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467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3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693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918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67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1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06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833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42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7076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1528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358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1175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33208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1115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8251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4467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380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564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59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2063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4519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9538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1947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2413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400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331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7264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9103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7254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56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4014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72324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5180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1550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7423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708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0"/>
          <p:cNvSpPr/>
          <p:nvPr/>
        </p:nvSpPr>
        <p:spPr>
          <a:xfrm>
            <a:off x="1206500" y="3648076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正方形/長方形 11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正方形/長方形 12"/>
          <p:cNvSpPr/>
          <p:nvPr/>
        </p:nvSpPr>
        <p:spPr>
          <a:xfrm>
            <a:off x="1206500" y="3648076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正方形/長方形 14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10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</p:spPr>
        <p:txBody>
          <a:bodyPr/>
          <a:lstStyle>
            <a:lvl1pPr>
              <a:defRPr/>
            </a:lvl1pPr>
          </a:lstStyle>
          <a:p>
            <a:fld id="{38A83C31-C4FB-C34E-BDD4-902FA399C8CA}" type="datetimeFigureOut">
              <a:rPr lang="en-US" altLang="ja-JP"/>
              <a:pPr/>
              <a:t>8/21/2016</a:t>
            </a:fld>
            <a:endParaRPr lang="en-US" altLang="ja-JP" sz="1600"/>
          </a:p>
        </p:txBody>
      </p:sp>
      <p:sp>
        <p:nvSpPr>
          <p:cNvPr id="11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3865033" y="6354763"/>
            <a:ext cx="4633384" cy="366712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12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1621367" y="6354763"/>
            <a:ext cx="1625600" cy="366712"/>
          </a:xfrm>
        </p:spPr>
        <p:txBody>
          <a:bodyPr/>
          <a:lstStyle>
            <a:lvl1pPr>
              <a:defRPr/>
            </a:lvl1pPr>
          </a:lstStyle>
          <a:p>
            <a:fld id="{9C29578C-6A9A-8741-976A-C583CF1CE95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421214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E04FBE-C946-C043-B5D6-D1B33D2858D4}" type="datetimeFigureOut">
              <a:rPr lang="en-US" altLang="ja-JP"/>
              <a:pPr/>
              <a:t>8/21/2016</a:t>
            </a:fld>
            <a:endParaRPr lang="en-US" altLang="ja-JP"/>
          </a:p>
        </p:txBody>
      </p:sp>
      <p:sp>
        <p:nvSpPr>
          <p:cNvPr id="4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BE63F6-E9C1-2842-B134-A325666F8CB3}" type="slidenum">
              <a:rPr lang="en-US" altLang="ja-JP"/>
              <a:pPr/>
              <a:t>‹#›</a:t>
            </a:fld>
            <a:endParaRPr lang="en-US" altLang="ja-JP" sz="1600"/>
          </a:p>
        </p:txBody>
      </p:sp>
    </p:spTree>
    <p:extLst>
      <p:ext uri="{BB962C8B-B14F-4D97-AF65-F5344CB8AC3E}">
        <p14:creationId xmlns:p14="http://schemas.microsoft.com/office/powerpoint/2010/main" val="12906033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9D4381-3850-DC4A-B0E5-A42B88D7786B}" type="datetimeFigureOut">
              <a:rPr lang="en-US" altLang="ja-JP"/>
              <a:pPr/>
              <a:t>8/21/2016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7CB1FF-0A15-AB4C-8260-6155729DB7D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672090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0"/>
          <p:cNvSpPr/>
          <p:nvPr/>
        </p:nvSpPr>
        <p:spPr>
          <a:xfrm>
            <a:off x="1219200" y="2819401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正方形/長方形 11"/>
          <p:cNvSpPr/>
          <p:nvPr/>
        </p:nvSpPr>
        <p:spPr>
          <a:xfrm>
            <a:off x="1219200" y="2819401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</p:spPr>
        <p:txBody>
          <a:bodyPr/>
          <a:lstStyle>
            <a:lvl1pPr>
              <a:defRPr/>
            </a:lvl1pPr>
          </a:lstStyle>
          <a:p>
            <a:fld id="{674E2700-E22D-2A47-B7D6-8B1E5B002CB3}" type="datetimeFigureOut">
              <a:rPr lang="en-US" altLang="ja-JP"/>
              <a:pPr/>
              <a:t>8/21/2016</a:t>
            </a:fld>
            <a:endParaRPr lang="en-US" altLang="ja-JP"/>
          </a:p>
        </p:txBody>
      </p:sp>
      <p:sp>
        <p:nvSpPr>
          <p:cNvPr id="7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865033" y="6354763"/>
            <a:ext cx="4633384" cy="366712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426634" y="6354763"/>
            <a:ext cx="2027767" cy="366712"/>
          </a:xfrm>
        </p:spPr>
        <p:txBody>
          <a:bodyPr/>
          <a:lstStyle>
            <a:lvl1pPr>
              <a:defRPr/>
            </a:lvl1pPr>
          </a:lstStyle>
          <a:p>
            <a:fld id="{DF583B35-09B2-374A-917C-F7AA20940A1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28045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BA366-60A2-C248-9FAA-AA2A0C251DF9}" type="datetimeFigureOut">
              <a:rPr lang="en-US" altLang="ja-JP"/>
              <a:pPr/>
              <a:t>8/21/2016</a:t>
            </a:fld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89C9DB-AAFD-B949-BE92-53A9BBD053D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46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5182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2D68F5-1251-904E-AE88-A17DAFF4C0B5}" type="datetimeFigureOut">
              <a:rPr lang="en-US" altLang="ja-JP"/>
              <a:pPr/>
              <a:t>8/21/2016</a:t>
            </a:fld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EF69B-F45B-F340-A929-CB26E5DD20C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320257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二等辺三角形 10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9AF03D-EF1B-6646-AAAF-0120C6D071D7}" type="datetimeFigureOut">
              <a:rPr lang="en-US" altLang="ja-JP"/>
              <a:pPr/>
              <a:t>8/21/2016</a:t>
            </a:fld>
            <a:endParaRPr lang="en-US" altLang="ja-JP"/>
          </a:p>
        </p:txBody>
      </p:sp>
      <p:sp>
        <p:nvSpPr>
          <p:cNvPr id="5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59786C-845E-B440-92CD-65F46C9FD45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7081831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線コネクタ 10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" name="二等辺三角形 11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04F33-75CB-EB4C-AE28-5BC870AB5C63}" type="datetimeFigureOut">
              <a:rPr lang="en-US" altLang="ja-JP"/>
              <a:pPr/>
              <a:t>8/21/2016</a:t>
            </a:fld>
            <a:endParaRPr lang="en-US" altLang="ja-JP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6E550A-CBF1-E448-B7C0-9D0FE5D2090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321906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0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" name="直線コネクタ 11"/>
          <p:cNvSpPr>
            <a:spLocks noChangeShapeType="1"/>
          </p:cNvSpPr>
          <p:nvPr/>
        </p:nvSpPr>
        <p:spPr bwMode="auto">
          <a:xfrm rot="5400000">
            <a:off x="5220229" y="3324226"/>
            <a:ext cx="6035675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" name="二等辺三角形 12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8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F7B449-1723-3444-8CE8-A8BA9B2E5734}" type="datetimeFigureOut">
              <a:rPr lang="en-US" altLang="ja-JP"/>
              <a:pPr/>
              <a:t>8/21/2016</a:t>
            </a:fld>
            <a:endParaRPr lang="en-US" altLang="ja-JP"/>
          </a:p>
        </p:txBody>
      </p:sp>
      <p:sp>
        <p:nvSpPr>
          <p:cNvPr id="9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10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FEE631-E642-D940-A263-31FF7292CD3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611341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0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" name="二等辺三角形 11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正方形/長方形 12"/>
          <p:cNvSpPr/>
          <p:nvPr/>
        </p:nvSpPr>
        <p:spPr>
          <a:xfrm>
            <a:off x="609601" y="500063"/>
            <a:ext cx="243417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ja-JP" altLang="en-US" noProof="0"/>
              <a:t>図を追加</a:t>
            </a:r>
            <a:endParaRPr 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A91973-D0A8-FE49-884F-F23D3FA12D4F}" type="datetimeFigureOut">
              <a:rPr lang="en-US" altLang="ja-JP"/>
              <a:pPr/>
              <a:t>8/21/2016</a:t>
            </a:fld>
            <a:endParaRPr lang="en-US" altLang="ja-JP"/>
          </a:p>
        </p:txBody>
      </p:sp>
      <p:sp>
        <p:nvSpPr>
          <p:cNvPr id="9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10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2CC05-7466-CC4C-ABC3-222D41D8329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80844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E0035A-DA03-FF44-95FB-221C203CCED9}" type="datetimeFigureOut">
              <a:rPr lang="en-US" altLang="ja-JP"/>
              <a:pPr/>
              <a:t>8/21/2016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228465-1C92-B043-AE70-BDE8DA69E93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666547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線コネクタ 10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5" name="二等辺三角形 11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直線コネクタ 14"/>
          <p:cNvSpPr>
            <a:spLocks noChangeShapeType="1"/>
          </p:cNvSpPr>
          <p:nvPr/>
        </p:nvSpPr>
        <p:spPr bwMode="auto">
          <a:xfrm rot="5400000">
            <a:off x="5816071" y="3201988"/>
            <a:ext cx="5851525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5D7540-6561-564D-86CF-0834C87F11A7}" type="datetimeFigureOut">
              <a:rPr lang="en-US" altLang="ja-JP"/>
              <a:pPr/>
              <a:t>8/21/2016</a:t>
            </a:fld>
            <a:endParaRPr lang="en-US" altLang="ja-JP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440C23-22FA-6E4E-BE4F-7C652282CCF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4081747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784C24-3161-954C-8E18-4B78E134D6FC}" type="datetimeFigureOut">
              <a:rPr lang="ja-JP" altLang="en-US"/>
              <a:pPr/>
              <a:t>2016/8/21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2F7671-8B18-9040-84C4-5FE6D597E406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3327067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AD5413-E6FA-0643-851B-1B0868A03EAA}" type="datetimeFigureOut">
              <a:rPr lang="ja-JP" altLang="en-US"/>
              <a:pPr/>
              <a:t>2016/8/21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5AEA3-4B36-0140-9FAC-F43B245B9DB8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6062062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623BE-2522-E44F-9E17-CA3FD631898F}" type="datetimeFigureOut">
              <a:rPr lang="ja-JP" altLang="en-US"/>
              <a:pPr/>
              <a:t>2016/8/21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5A8362-2371-B943-942B-31262795089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766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6353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E6FD33-E83C-9F46-9A20-852AA8851D86}" type="datetimeFigureOut">
              <a:rPr lang="ja-JP" altLang="en-US"/>
              <a:pPr/>
              <a:t>2016/8/21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177E32-0D33-ED4B-8A11-A73AB92CA33A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314603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7F0440-C568-8349-A282-10DCA2F28E92}" type="datetimeFigureOut">
              <a:rPr lang="ja-JP" altLang="en-US"/>
              <a:pPr/>
              <a:t>2016/8/21</a:t>
            </a:fld>
            <a:endParaRPr lang="ja-JP" altLang="en-US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C290B0-3AAB-DC4F-9991-21357CAD6263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9857995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D21812-19BF-B34E-84A4-62183BECA880}" type="datetimeFigureOut">
              <a:rPr lang="ja-JP" altLang="en-US"/>
              <a:pPr/>
              <a:t>2016/8/21</a:t>
            </a:fld>
            <a:endParaRPr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38A18C-6625-704A-8D48-9214105CF92C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8844440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C223E6-6BB7-2541-90CE-65A5BADEC0E9}" type="datetimeFigureOut">
              <a:rPr lang="ja-JP" altLang="en-US"/>
              <a:pPr/>
              <a:t>2016/8/21</a:t>
            </a:fld>
            <a:endParaRPr lang="ja-JP" altLang="en-US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7A9E03-E2FF-7945-8E1A-AF9A269B2D92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6765180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CA3BDD-E86E-B047-9E3E-E1A83CAEFF3C}" type="datetimeFigureOut">
              <a:rPr lang="ja-JP" altLang="en-US"/>
              <a:pPr/>
              <a:t>2016/8/21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72B64-08BF-3540-BD61-91C1957BBFF1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1749060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BA1294-BE42-2A40-B684-475AFDE2DEC8}" type="datetimeFigureOut">
              <a:rPr lang="ja-JP" altLang="en-US"/>
              <a:pPr/>
              <a:t>2016/8/21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1F73F2-A0C1-D447-955A-917894BA4AAD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1930241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669B3F-C904-FF4D-B7BF-DD57F787002D}" type="datetimeFigureOut">
              <a:rPr lang="ja-JP" altLang="en-US"/>
              <a:pPr/>
              <a:t>2016/8/21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020D23-3032-AF44-B4F5-BF578CF13465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401318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C492B8-A46B-7F42-96C5-13F768DDD309}" type="datetimeFigureOut">
              <a:rPr lang="ja-JP" altLang="en-US"/>
              <a:pPr/>
              <a:t>2016/8/21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43513-8293-1B47-8093-27D013C803E4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149417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/>
          <p:nvPr/>
        </p:nvSpPr>
        <p:spPr>
          <a:xfrm flipV="1">
            <a:off x="7213600" y="3810000"/>
            <a:ext cx="49784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正方形/長方形 20"/>
          <p:cNvSpPr/>
          <p:nvPr/>
        </p:nvSpPr>
        <p:spPr>
          <a:xfrm flipV="1">
            <a:off x="7213600" y="3897314"/>
            <a:ext cx="49784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正方形/長方形 21"/>
          <p:cNvSpPr/>
          <p:nvPr/>
        </p:nvSpPr>
        <p:spPr>
          <a:xfrm flipV="1">
            <a:off x="7213600" y="4114801"/>
            <a:ext cx="49784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正方形/長方形 23"/>
          <p:cNvSpPr/>
          <p:nvPr/>
        </p:nvSpPr>
        <p:spPr>
          <a:xfrm flipV="1">
            <a:off x="7213601" y="4164013"/>
            <a:ext cx="2620433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正方形/長方形 24"/>
          <p:cNvSpPr/>
          <p:nvPr/>
        </p:nvSpPr>
        <p:spPr>
          <a:xfrm flipV="1">
            <a:off x="7213601" y="4198939"/>
            <a:ext cx="2620433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11" name="角丸四角形 25"/>
          <p:cNvSpPr/>
          <p:nvPr/>
        </p:nvSpPr>
        <p:spPr bwMode="white">
          <a:xfrm>
            <a:off x="7213601" y="3962400"/>
            <a:ext cx="4085167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12" name="角丸四角形 26"/>
          <p:cNvSpPr/>
          <p:nvPr/>
        </p:nvSpPr>
        <p:spPr bwMode="white">
          <a:xfrm>
            <a:off x="9836151" y="4060826"/>
            <a:ext cx="21336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正方形/長方形 40"/>
          <p:cNvSpPr/>
          <p:nvPr/>
        </p:nvSpPr>
        <p:spPr>
          <a:xfrm>
            <a:off x="0" y="3649664"/>
            <a:ext cx="12192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正方形/長方形 41"/>
          <p:cNvSpPr/>
          <p:nvPr/>
        </p:nvSpPr>
        <p:spPr>
          <a:xfrm>
            <a:off x="0" y="3675064"/>
            <a:ext cx="12192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正方形/長方形 42"/>
          <p:cNvSpPr/>
          <p:nvPr/>
        </p:nvSpPr>
        <p:spPr>
          <a:xfrm flipV="1">
            <a:off x="8551333" y="3643313"/>
            <a:ext cx="3640667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正方形/長方形 43"/>
          <p:cNvSpPr/>
          <p:nvPr/>
        </p:nvSpPr>
        <p:spPr>
          <a:xfrm>
            <a:off x="0" y="0"/>
            <a:ext cx="12192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17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8940800" y="4206875"/>
            <a:ext cx="1280584" cy="457200"/>
          </a:xfrm>
        </p:spPr>
        <p:txBody>
          <a:bodyPr/>
          <a:lstStyle>
            <a:lvl1pPr>
              <a:defRPr/>
            </a:lvl1pPr>
          </a:lstStyle>
          <a:p>
            <a:fld id="{A518B71E-65EF-B642-87B0-D708F256538D}" type="datetimeFigureOut">
              <a:rPr lang="en-US" altLang="ja-JP"/>
              <a:pPr/>
              <a:t>8/21/2016</a:t>
            </a:fld>
            <a:endParaRPr lang="en-US" altLang="ja-JP"/>
          </a:p>
        </p:txBody>
      </p:sp>
      <p:sp>
        <p:nvSpPr>
          <p:cNvPr id="18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1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11093451" y="1589"/>
            <a:ext cx="99694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34C71E-66A6-0A4C-9084-2E791D71391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6018001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7B9EF2-1DAC-8243-A2F6-EA112DA51AE3}" type="datetimeFigureOut">
              <a:rPr lang="en-US" altLang="ja-JP"/>
              <a:pPr/>
              <a:t>8/21/2016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9E719-CAC8-0047-AB42-C2F64F3D493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5681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60929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AC2055-FCA3-CA47-808E-97AE02E374AF}" type="datetimeFigureOut">
              <a:rPr lang="en-US" altLang="ja-JP"/>
              <a:pPr/>
              <a:t>8/21/2016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00CC65-A125-334F-828C-0670032847C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3602984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D936A4-5FC9-794D-B185-DAF41BBC2E73}" type="datetimeFigureOut">
              <a:rPr lang="en-US" altLang="ja-JP"/>
              <a:pPr/>
              <a:t>8/21/2016</a:t>
            </a:fld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671787-7C11-5549-BDE4-06C8F20F7D3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733579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7CF833-519A-754E-8A07-F6D857028B4A}" type="datetimeFigureOut">
              <a:rPr lang="en-US" altLang="ja-JP"/>
              <a:pPr/>
              <a:t>8/21/2016</a:t>
            </a:fld>
            <a:endParaRPr lang="en-US" altLang="ja-JP"/>
          </a:p>
        </p:txBody>
      </p:sp>
      <p:sp>
        <p:nvSpPr>
          <p:cNvPr id="8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DEF03C-16E4-3C4C-891D-A0351C33D139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9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85977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8777818" y="612775"/>
            <a:ext cx="1276349" cy="457200"/>
          </a:xfrm>
        </p:spPr>
        <p:txBody>
          <a:bodyPr/>
          <a:lstStyle>
            <a:lvl1pPr>
              <a:defRPr/>
            </a:lvl1pPr>
          </a:lstStyle>
          <a:p>
            <a:fld id="{33D08A29-3DEB-F94B-A08B-61DEC61A231C}" type="datetimeFigureOut">
              <a:rPr lang="en-US" altLang="ja-JP"/>
              <a:pPr/>
              <a:t>8/21/2016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D017D-771C-5B4D-B149-11064B00C98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5891733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CA8E3A-0AD8-A144-9728-7C56A6590443}" type="datetimeFigureOut">
              <a:rPr lang="en-US" altLang="ja-JP"/>
              <a:pPr/>
              <a:t>8/21/2016</a:t>
            </a:fld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E0FDCC-FF81-514F-A493-89CFEFC7A0C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6372119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1C2513-CB62-8F48-85C9-351D545A337D}" type="datetimeFigureOut">
              <a:rPr lang="en-US" altLang="ja-JP"/>
              <a:pPr/>
              <a:t>8/21/2016</a:t>
            </a:fld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F02EBA-74CF-744E-9254-3D82D10D88B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2497750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ja-JP" altLang="en-US" noProof="0"/>
              <a:t>図を追加</a:t>
            </a:r>
            <a:endParaRPr 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BB3BA7-12B5-5A40-A947-CC1034455CAE}" type="datetimeFigureOut">
              <a:rPr lang="en-US" altLang="ja-JP"/>
              <a:pPr/>
              <a:t>8/21/2016</a:t>
            </a:fld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20CCCE-4668-F94A-A748-9249CA30ABF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9341816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D05717-20E4-7C4B-9F0D-B847AFB15006}" type="datetimeFigureOut">
              <a:rPr lang="en-US" altLang="ja-JP"/>
              <a:pPr/>
              <a:t>8/21/2016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0B35E3-45E0-DB4D-9CA1-A9C77CCDF86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6553668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EBCE45-F9F8-0348-9EE6-3C2D15D50220}" type="datetimeFigureOut">
              <a:rPr lang="en-US" altLang="ja-JP"/>
              <a:pPr/>
              <a:t>8/21/2016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97D27-1B1A-9746-9C0D-51E8AFEB8D4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7311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71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169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39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14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69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71C17F22-100E-4B98-95D7-0BBC98EE3737}" type="datetimeFigureOut">
              <a:rPr kumimoji="1" lang="ja-JP" altLang="en-US" smtClean="0"/>
              <a:t>2016/8/21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DF8AD6CF-B003-41FD-82F8-C898300B9C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98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50" charset="-128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50" charset="-128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50" charset="-128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50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タイトル プレースホルダー 21"/>
          <p:cNvSpPr>
            <a:spLocks noGrp="1"/>
          </p:cNvSpPr>
          <p:nvPr>
            <p:ph type="title"/>
          </p:nvPr>
        </p:nvSpPr>
        <p:spPr bwMode="auto"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en-US" altLang="ja-JP"/>
          </a:p>
        </p:txBody>
      </p:sp>
      <p:sp>
        <p:nvSpPr>
          <p:cNvPr id="2051" name="テキスト プレースホルダー 12"/>
          <p:cNvSpPr>
            <a:spLocks noGrp="1"/>
          </p:cNvSpPr>
          <p:nvPr>
            <p:ph type="body" idx="1"/>
          </p:nvPr>
        </p:nvSpPr>
        <p:spPr bwMode="auto">
          <a:xfrm>
            <a:off x="609600" y="1219200"/>
            <a:ext cx="109728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8534401" y="6356351"/>
            <a:ext cx="305223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chemeClr val="tx2"/>
                </a:solidFill>
                <a:latin typeface="Gill Sans MT" charset="0"/>
              </a:defRPr>
            </a:lvl1pPr>
          </a:lstStyle>
          <a:p>
            <a:fld id="{3F1791A0-C271-B942-832E-AB41231198B5}" type="datetimeFigureOut">
              <a:rPr lang="en-US" altLang="ja-JP"/>
              <a:pPr/>
              <a:t>8/21/2016</a:t>
            </a:fld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3865033" y="6356351"/>
            <a:ext cx="467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chemeClr val="tx2"/>
                </a:solidFill>
                <a:latin typeface="Gill Sans MT" charset="0"/>
              </a:defRPr>
            </a:lvl1pPr>
          </a:lstStyle>
          <a:p>
            <a:endParaRPr lang="en-US" altLang="ja-JP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033" y="6356351"/>
            <a:ext cx="2641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chemeClr val="tx2"/>
                </a:solidFill>
                <a:latin typeface="Gill Sans MT" charset="0"/>
              </a:defRPr>
            </a:lvl1pPr>
          </a:lstStyle>
          <a:p>
            <a:fld id="{94ABB813-6B99-634A-AA64-2325A77A0D1D}" type="slidenum">
              <a:rPr lang="en-US" altLang="ja-JP"/>
              <a:pPr/>
              <a:t>‹#›</a:t>
            </a:fld>
            <a:endParaRPr lang="en-US" altLang="ja-JP" sz="1600"/>
          </a:p>
        </p:txBody>
      </p:sp>
      <p:sp>
        <p:nvSpPr>
          <p:cNvPr id="2055" name="直線コネクタ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056" name="直線コネクタ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89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kern="1200">
          <a:solidFill>
            <a:schemeClr val="tx2"/>
          </a:solidFill>
          <a:latin typeface="+mj-lt"/>
          <a:ea typeface="+mj-ea"/>
          <a:cs typeface="HG明朝E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anose="02050604050505020204" pitchFamily="18" charset="0"/>
          <a:ea typeface="HG明朝E" panose="02020909000000000000" pitchFamily="17" charset="-128"/>
          <a:cs typeface="HG明朝E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anose="02050604050505020204" pitchFamily="18" charset="0"/>
          <a:ea typeface="HG明朝E" panose="02020909000000000000" pitchFamily="17" charset="-128"/>
          <a:cs typeface="HG明朝E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anose="02050604050505020204" pitchFamily="18" charset="0"/>
          <a:ea typeface="HG明朝E" panose="02020909000000000000" pitchFamily="17" charset="-128"/>
          <a:cs typeface="HG明朝E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anose="02050604050505020204" pitchFamily="18" charset="0"/>
          <a:ea typeface="HG明朝E" panose="02020909000000000000" pitchFamily="17" charset="-128"/>
          <a:cs typeface="HG明朝E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anose="02050604050505020204" pitchFamily="18" charset="0"/>
          <a:ea typeface="HG明朝E" panose="02020909000000000000" pitchFamily="1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anose="02050604050505020204" pitchFamily="18" charset="0"/>
          <a:ea typeface="HG明朝E" panose="02020909000000000000" pitchFamily="1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anose="02050604050505020204" pitchFamily="18" charset="0"/>
          <a:ea typeface="HG明朝E" panose="02020909000000000000" pitchFamily="1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man Old Style" panose="02050604050505020204" pitchFamily="18" charset="0"/>
          <a:ea typeface="HG明朝E" panose="02020909000000000000" pitchFamily="17" charset="-128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charset="0"/>
        <a:buChar char=""/>
        <a:defRPr kumimoji="1" sz="2600" kern="1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47688" indent="-27305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charset="0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charset="0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charset="0"/>
        <a:buChar char="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3075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4305EA6A-6E65-464F-A3E1-C0191E7E8825}" type="datetimeFigureOut">
              <a:rPr lang="ja-JP" altLang="en-US"/>
              <a:pPr/>
              <a:t>2016/8/21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56F2B550-9110-914E-A3AA-7FF5FDF0FEEE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9367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50" charset="-128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50" charset="-128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50" charset="-128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50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0" y="366714"/>
            <a:ext cx="12192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0"/>
            <a:ext cx="12192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7976"/>
            <a:ext cx="12192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7213600" y="360364"/>
            <a:ext cx="49784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7213600" y="439739"/>
            <a:ext cx="49784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7209367" y="496889"/>
            <a:ext cx="4085167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9831917" y="588963"/>
            <a:ext cx="21336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12113684" y="-1588"/>
            <a:ext cx="7620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12058651" y="-1588"/>
            <a:ext cx="3810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12033251" y="-1588"/>
            <a:ext cx="12700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11967633" y="-1588"/>
            <a:ext cx="35984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11887201" y="0"/>
            <a:ext cx="74084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11832167" y="0"/>
            <a:ext cx="10584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kumimoji="0" lang="en-US" altLang="ja-JP" sz="1800">
              <a:solidFill>
                <a:srgbClr val="FFFFFF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11" name="タイトル プレースホルダー 21"/>
          <p:cNvSpPr>
            <a:spLocks noGrp="1"/>
          </p:cNvSpPr>
          <p:nvPr>
            <p:ph type="title"/>
          </p:nvPr>
        </p:nvSpPr>
        <p:spPr bwMode="auto">
          <a:xfrm>
            <a:off x="609600" y="1143000"/>
            <a:ext cx="10972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en-US" altLang="ja-JP"/>
          </a:p>
        </p:txBody>
      </p:sp>
      <p:sp>
        <p:nvSpPr>
          <p:cNvPr id="4112" name="テキスト プレースホルダー 12"/>
          <p:cNvSpPr>
            <a:spLocks noGrp="1"/>
          </p:cNvSpPr>
          <p:nvPr>
            <p:ph type="body" idx="1"/>
          </p:nvPr>
        </p:nvSpPr>
        <p:spPr bwMode="auto">
          <a:xfrm>
            <a:off x="609600" y="2249488"/>
            <a:ext cx="109728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8782051" y="612775"/>
            <a:ext cx="1276349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800">
                <a:solidFill>
                  <a:schemeClr val="accent2"/>
                </a:solidFill>
                <a:latin typeface="Georgia" charset="0"/>
              </a:defRPr>
            </a:lvl1pPr>
          </a:lstStyle>
          <a:p>
            <a:fld id="{36962647-6860-9944-9B16-126A5CB8B070}" type="datetimeFigureOut">
              <a:rPr lang="en-US" altLang="ja-JP"/>
              <a:pPr/>
              <a:t>8/21/2016</a:t>
            </a:fld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800">
                <a:solidFill>
                  <a:schemeClr val="accent2"/>
                </a:solidFill>
                <a:latin typeface="Georgia" charset="0"/>
              </a:defRPr>
            </a:lvl1pPr>
          </a:lstStyle>
          <a:p>
            <a:endParaRPr lang="en-US" altLang="ja-JP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10898717" y="1588"/>
            <a:ext cx="1016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>
                <a:solidFill>
                  <a:srgbClr val="FFFFFF"/>
                </a:solidFill>
                <a:latin typeface="Georgia" charset="0"/>
              </a:defRPr>
            </a:lvl1pPr>
          </a:lstStyle>
          <a:p>
            <a:fld id="{CC95D7D8-7D40-4847-AF5E-CD91A3C87E22}" type="slidenum">
              <a:rPr lang="en-US" altLang="ja-JP"/>
              <a:pPr/>
              <a:t>‹#›</a:t>
            </a:fld>
            <a:endParaRPr lang="en-US" altLang="ja-JP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75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kern="1200">
          <a:solidFill>
            <a:schemeClr val="tx2"/>
          </a:solidFill>
          <a:latin typeface="+mj-lt"/>
          <a:ea typeface="+mj-ea"/>
          <a:cs typeface="HGｺﾞｼｯｸM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rebuchet MS" panose="020B0603020202020204" pitchFamily="34" charset="0"/>
          <a:ea typeface="HGｺﾞｼｯｸM" panose="020B0609000000000000" pitchFamily="49" charset="-128"/>
          <a:cs typeface="HGｺﾞｼｯｸM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rebuchet MS" panose="020B0603020202020204" pitchFamily="34" charset="0"/>
          <a:ea typeface="HGｺﾞｼｯｸM" panose="020B0609000000000000" pitchFamily="49" charset="-128"/>
          <a:cs typeface="HGｺﾞｼｯｸM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rebuchet MS" panose="020B0603020202020204" pitchFamily="34" charset="0"/>
          <a:ea typeface="HGｺﾞｼｯｸM" panose="020B0609000000000000" pitchFamily="49" charset="-128"/>
          <a:cs typeface="HGｺﾞｼｯｸM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rebuchet MS" panose="020B0603020202020204" pitchFamily="34" charset="0"/>
          <a:ea typeface="HGｺﾞｼｯｸM" panose="020B0609000000000000" pitchFamily="49" charset="-128"/>
          <a:cs typeface="HGｺﾞｼｯｸM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rebuchet MS" panose="020B0603020202020204" pitchFamily="34" charset="0"/>
          <a:ea typeface="HGｺﾞｼｯｸM" panose="020B0609000000000000" pitchFamily="49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rebuchet MS" panose="020B0603020202020204" pitchFamily="34" charset="0"/>
          <a:ea typeface="HGｺﾞｼｯｸM" panose="020B0609000000000000" pitchFamily="49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rebuchet MS" panose="020B0603020202020204" pitchFamily="34" charset="0"/>
          <a:ea typeface="HGｺﾞｼｯｸM" panose="020B0609000000000000" pitchFamily="49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rebuchet MS" panose="020B0603020202020204" pitchFamily="34" charset="0"/>
          <a:ea typeface="HGｺﾞｼｯｸM" panose="020B0609000000000000" pitchFamily="49" charset="-128"/>
        </a:defRPr>
      </a:lvl9pPr>
    </p:titleStyle>
    <p:bodyStyle>
      <a:lvl1pPr marL="365125" indent="-255588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HG明朝B" charset="0"/>
        </a:defRPr>
      </a:lvl1pPr>
      <a:lvl2pPr marL="657225" indent="-24606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Georgia" charset="0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HG明朝B" charset="0"/>
        </a:defRPr>
      </a:lvl2pPr>
      <a:lvl3pPr marL="922338" indent="-21907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HG明朝B" charset="0"/>
        </a:defRPr>
      </a:lvl3pPr>
      <a:lvl4pPr marL="1179513" indent="-20002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charset="0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HG明朝B" charset="0"/>
        </a:defRPr>
      </a:lvl4pPr>
      <a:lvl5pPr marL="1389063" indent="-182563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charset="0"/>
        <a:buChar char="▫"/>
        <a:defRPr kumimoji="1" sz="2000" kern="1200">
          <a:solidFill>
            <a:srgbClr val="A04DA3"/>
          </a:solidFill>
          <a:latin typeface="+mn-lt"/>
          <a:ea typeface="+mn-ea"/>
          <a:cs typeface="HG明朝B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4400" dirty="0" err="1"/>
              <a:t>IaaS_Program</a:t>
            </a:r>
            <a:endParaRPr kumimoji="1" lang="ja-JP" altLang="en-US" sz="4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617324"/>
          </a:xfrm>
        </p:spPr>
        <p:txBody>
          <a:bodyPr/>
          <a:lstStyle/>
          <a:p>
            <a:r>
              <a:rPr lang="ja-JP" altLang="en-US" dirty="0"/>
              <a:t>毎田 定弘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052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/>
              <a:t>プロダクト概要</a:t>
            </a:r>
            <a:endParaRPr kumimoji="1" lang="en-US" altLang="ja-JP" dirty="0"/>
          </a:p>
          <a:p>
            <a:r>
              <a:rPr lang="ja-JP" altLang="en-US" dirty="0"/>
              <a:t>モジュール構成</a:t>
            </a:r>
            <a:endParaRPr lang="en-US" altLang="ja-JP" dirty="0"/>
          </a:p>
          <a:p>
            <a:r>
              <a:rPr kumimoji="1" lang="en-US" altLang="ja-JP" dirty="0"/>
              <a:t>DB</a:t>
            </a:r>
            <a:r>
              <a:rPr kumimoji="1" lang="ja-JP" altLang="en-US" dirty="0"/>
              <a:t>構成</a:t>
            </a:r>
            <a:endParaRPr kumimoji="1" lang="en-US" altLang="ja-JP" dirty="0"/>
          </a:p>
          <a:p>
            <a:r>
              <a:rPr kumimoji="1" lang="en-US" altLang="ja-JP" dirty="0"/>
              <a:t>VM</a:t>
            </a:r>
            <a:r>
              <a:rPr kumimoji="1" lang="ja-JP" altLang="en-US" dirty="0"/>
              <a:t>の鍵管理について</a:t>
            </a:r>
            <a:endParaRPr kumimoji="1" lang="en-US" altLang="ja-JP" dirty="0"/>
          </a:p>
          <a:p>
            <a:r>
              <a:rPr kumimoji="1" lang="ja-JP" altLang="en-US" dirty="0"/>
              <a:t>オートスケールスクリプト</a:t>
            </a:r>
            <a:endParaRPr kumimoji="1" lang="en-US" altLang="ja-JP" dirty="0"/>
          </a:p>
          <a:p>
            <a:r>
              <a:rPr lang="ja-JP" altLang="en-US" dirty="0"/>
              <a:t>まとめ</a:t>
            </a:r>
            <a:r>
              <a:rPr lang="en-US" altLang="ja-JP" dirty="0"/>
              <a:t>&amp;</a:t>
            </a:r>
            <a:r>
              <a:rPr lang="en-US" altLang="ja-JP" dirty="0" err="1"/>
              <a:t>ToDo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734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278550" y="2235994"/>
            <a:ext cx="2571739" cy="10001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131" name="直線矢印コネクタ 130"/>
          <p:cNvCxnSpPr>
            <a:stCxn id="35" idx="2"/>
            <a:endCxn id="129" idx="3"/>
          </p:cNvCxnSpPr>
          <p:nvPr/>
        </p:nvCxnSpPr>
        <p:spPr>
          <a:xfrm flipH="1">
            <a:off x="3847612" y="3110376"/>
            <a:ext cx="2122873" cy="29032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3" name="直線矢印コネクタ 132"/>
          <p:cNvCxnSpPr>
            <a:endCxn id="129" idx="3"/>
          </p:cNvCxnSpPr>
          <p:nvPr/>
        </p:nvCxnSpPr>
        <p:spPr>
          <a:xfrm flipH="1">
            <a:off x="3847612" y="4476032"/>
            <a:ext cx="2172100" cy="15376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プロダクト概要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7134648" y="1219200"/>
            <a:ext cx="4447751" cy="4937760"/>
          </a:xfrm>
        </p:spPr>
        <p:txBody>
          <a:bodyPr/>
          <a:lstStyle/>
          <a:p>
            <a:r>
              <a:rPr lang="ja-JP" altLang="en-US" dirty="0"/>
              <a:t>使用コンポーネント</a:t>
            </a:r>
            <a:endParaRPr lang="en-US" altLang="ja-JP" dirty="0"/>
          </a:p>
          <a:p>
            <a:pPr lvl="1"/>
            <a:r>
              <a:rPr lang="en-US" altLang="ja-JP" dirty="0"/>
              <a:t>Web</a:t>
            </a:r>
            <a:r>
              <a:rPr lang="ja-JP" altLang="en-US" dirty="0"/>
              <a:t>フレームワーク</a:t>
            </a:r>
            <a:r>
              <a:rPr lang="en-US" altLang="ja-JP" dirty="0"/>
              <a:t>:Sinatra</a:t>
            </a:r>
          </a:p>
          <a:p>
            <a:pPr lvl="1"/>
            <a:r>
              <a:rPr kumimoji="1" lang="ja-JP" altLang="en-US" dirty="0"/>
              <a:t>データベース：</a:t>
            </a:r>
            <a:r>
              <a:rPr kumimoji="1" lang="en-US" altLang="ja-JP" dirty="0"/>
              <a:t>SQLite3</a:t>
            </a:r>
          </a:p>
          <a:p>
            <a:pPr lvl="1"/>
            <a:r>
              <a:rPr lang="en-US" altLang="ja-JP" dirty="0"/>
              <a:t>OR</a:t>
            </a:r>
            <a:r>
              <a:rPr lang="ja-JP" altLang="en-US" dirty="0"/>
              <a:t>マッパー：</a:t>
            </a:r>
            <a:r>
              <a:rPr lang="en-US" altLang="ja-JP" dirty="0"/>
              <a:t>sequel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分散処理ライブラリ</a:t>
            </a:r>
            <a:r>
              <a:rPr kumimoji="1" lang="en-US" altLang="ja-JP" dirty="0"/>
              <a:t>:</a:t>
            </a:r>
            <a:r>
              <a:rPr kumimoji="1" lang="en-US" altLang="ja-JP" dirty="0" err="1"/>
              <a:t>druby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drb</a:t>
            </a:r>
            <a:r>
              <a:rPr kumimoji="1" lang="en-US" altLang="ja-JP" dirty="0"/>
              <a:t>)</a:t>
            </a:r>
          </a:p>
          <a:p>
            <a:pPr lvl="1"/>
            <a:r>
              <a:rPr lang="ja-JP" altLang="en-US" dirty="0"/>
              <a:t>仮想化基盤：</a:t>
            </a:r>
            <a:r>
              <a:rPr lang="en-US" altLang="ja-JP" dirty="0" err="1"/>
              <a:t>Libvirt</a:t>
            </a:r>
            <a:r>
              <a:rPr lang="en-US" altLang="ja-JP" dirty="0"/>
              <a:t> + </a:t>
            </a:r>
            <a:r>
              <a:rPr lang="en-US" altLang="ja-JP" dirty="0" err="1"/>
              <a:t>Qemu</a:t>
            </a:r>
            <a:endParaRPr lang="en-US" altLang="ja-JP" dirty="0"/>
          </a:p>
          <a:p>
            <a:pPr lvl="1"/>
            <a:r>
              <a:rPr lang="en-US" altLang="ja-JP" dirty="0"/>
              <a:t>Kickstart</a:t>
            </a:r>
          </a:p>
          <a:p>
            <a:pPr lvl="1"/>
            <a:r>
              <a:rPr lang="en-US" altLang="ja-JP" dirty="0"/>
              <a:t>DHCP server</a:t>
            </a:r>
          </a:p>
          <a:p>
            <a:pPr lvl="1"/>
            <a:r>
              <a:rPr lang="en-US" altLang="ja-JP" dirty="0"/>
              <a:t>NFS server</a:t>
            </a:r>
          </a:p>
          <a:p>
            <a:pPr marL="274638" lvl="1" indent="0">
              <a:buNone/>
            </a:pPr>
            <a:endParaRPr lang="en-US" altLang="ja-JP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1441621" y="2165032"/>
            <a:ext cx="2643755" cy="36518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 dirty="0"/>
          </a:p>
        </p:txBody>
      </p:sp>
      <p:sp>
        <p:nvSpPr>
          <p:cNvPr id="11" name="正方形/長方形 10"/>
          <p:cNvSpPr/>
          <p:nvPr/>
        </p:nvSpPr>
        <p:spPr>
          <a:xfrm>
            <a:off x="2953355" y="2943225"/>
            <a:ext cx="781050" cy="590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/>
              <a:t>DCM</a:t>
            </a:r>
          </a:p>
          <a:p>
            <a:pPr algn="l"/>
            <a:endParaRPr kumimoji="1" lang="ja-JP" altLang="en-US" sz="1100"/>
          </a:p>
        </p:txBody>
      </p:sp>
      <p:sp>
        <p:nvSpPr>
          <p:cNvPr id="12" name="正方形/長方形 11"/>
          <p:cNvSpPr/>
          <p:nvPr/>
        </p:nvSpPr>
        <p:spPr>
          <a:xfrm>
            <a:off x="1724206" y="2937883"/>
            <a:ext cx="790575" cy="590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dirty="0"/>
              <a:t>Web</a:t>
            </a:r>
            <a:r>
              <a:rPr kumimoji="1" lang="ja-JP" altLang="en-US" sz="1100" dirty="0"/>
              <a:t> </a:t>
            </a:r>
            <a:r>
              <a:rPr kumimoji="1" lang="en-US" altLang="ja-JP" sz="1100" dirty="0"/>
              <a:t>API</a:t>
            </a:r>
          </a:p>
          <a:p>
            <a:pPr algn="l"/>
            <a:endParaRPr kumimoji="1" lang="ja-JP" altLang="en-US" sz="1100" dirty="0"/>
          </a:p>
        </p:txBody>
      </p:sp>
      <p:sp>
        <p:nvSpPr>
          <p:cNvPr id="13" name="正方形/長方形 12"/>
          <p:cNvSpPr/>
          <p:nvPr/>
        </p:nvSpPr>
        <p:spPr>
          <a:xfrm>
            <a:off x="1615572" y="4533548"/>
            <a:ext cx="1117103" cy="7715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dirty="0"/>
              <a:t>Storage Server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4425247" y="2516981"/>
            <a:ext cx="790575" cy="590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Agent</a:t>
            </a:r>
            <a:endParaRPr kumimoji="1" lang="ja-JP" altLang="en-US" sz="1100" dirty="0"/>
          </a:p>
        </p:txBody>
      </p:sp>
      <p:cxnSp>
        <p:nvCxnSpPr>
          <p:cNvPr id="17" name="直線矢印コネクタ 16"/>
          <p:cNvCxnSpPr>
            <a:stCxn id="16" idx="4"/>
          </p:cNvCxnSpPr>
          <p:nvPr/>
        </p:nvCxnSpPr>
        <p:spPr>
          <a:xfrm flipV="1">
            <a:off x="3001519" y="3255581"/>
            <a:ext cx="3122925" cy="200890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フローチャート: 磁気ディスク 15"/>
          <p:cNvSpPr/>
          <p:nvPr/>
        </p:nvSpPr>
        <p:spPr>
          <a:xfrm>
            <a:off x="2163319" y="4807289"/>
            <a:ext cx="838200" cy="914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dirty="0"/>
              <a:t>machine</a:t>
            </a:r>
            <a:br>
              <a:rPr kumimoji="1" lang="en-US" altLang="ja-JP" sz="1100" baseline="0" dirty="0"/>
            </a:br>
            <a:r>
              <a:rPr kumimoji="1" lang="en-US" altLang="ja-JP" sz="1100" baseline="0" dirty="0"/>
              <a:t>image</a:t>
            </a:r>
            <a:endParaRPr kumimoji="1" lang="ja-JP" altLang="en-US" sz="1100" dirty="0"/>
          </a:p>
        </p:txBody>
      </p:sp>
      <p:sp>
        <p:nvSpPr>
          <p:cNvPr id="26" name="テキスト ボックス 31"/>
          <p:cNvSpPr txBox="1"/>
          <p:nvPr/>
        </p:nvSpPr>
        <p:spPr>
          <a:xfrm>
            <a:off x="2514781" y="5471723"/>
            <a:ext cx="72167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100" b="1" dirty="0">
                <a:solidFill>
                  <a:srgbClr val="C00000"/>
                </a:solidFill>
                <a:latin typeface="+mn-ea"/>
              </a:rPr>
              <a:t>NFS</a:t>
            </a:r>
            <a:r>
              <a:rPr kumimoji="1" lang="ja-JP" altLang="en-US" sz="1100" b="1" dirty="0">
                <a:solidFill>
                  <a:srgbClr val="C00000"/>
                </a:solidFill>
                <a:latin typeface="+mn-ea"/>
              </a:rPr>
              <a:t>接続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2952659" y="3783631"/>
            <a:ext cx="781050" cy="590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dirty="0"/>
              <a:t>DB Server</a:t>
            </a:r>
            <a:endParaRPr kumimoji="1" lang="ja-JP" altLang="en-US" sz="1100" dirty="0"/>
          </a:p>
        </p:txBody>
      </p:sp>
      <p:sp>
        <p:nvSpPr>
          <p:cNvPr id="28" name="正方形/長方形 27"/>
          <p:cNvSpPr/>
          <p:nvPr/>
        </p:nvSpPr>
        <p:spPr>
          <a:xfrm>
            <a:off x="3190260" y="2151264"/>
            <a:ext cx="790575" cy="590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dirty="0"/>
              <a:t>DHCP Sev</a:t>
            </a:r>
            <a:r>
              <a:rPr lang="en-US" altLang="ja-JP" dirty="0"/>
              <a:t>er</a:t>
            </a:r>
            <a:endParaRPr kumimoji="1" lang="ja-JP" altLang="en-US" sz="1100" dirty="0"/>
          </a:p>
        </p:txBody>
      </p:sp>
      <p:cxnSp>
        <p:nvCxnSpPr>
          <p:cNvPr id="29" name="直線矢印コネクタ 28"/>
          <p:cNvCxnSpPr>
            <a:stCxn id="11" idx="2"/>
            <a:endCxn id="27" idx="0"/>
          </p:cNvCxnSpPr>
          <p:nvPr/>
        </p:nvCxnSpPr>
        <p:spPr>
          <a:xfrm flipH="1">
            <a:off x="3343184" y="3533775"/>
            <a:ext cx="696" cy="24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11" idx="3"/>
            <a:endCxn id="14" idx="1"/>
          </p:cNvCxnSpPr>
          <p:nvPr/>
        </p:nvCxnSpPr>
        <p:spPr>
          <a:xfrm flipV="1">
            <a:off x="3734405" y="2812256"/>
            <a:ext cx="690842" cy="426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5513285" y="2519826"/>
            <a:ext cx="914400" cy="590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/>
              <a:t>VM</a:t>
            </a:r>
            <a:endParaRPr kumimoji="1" lang="ja-JP" altLang="en-US" sz="1100"/>
          </a:p>
        </p:txBody>
      </p:sp>
      <p:sp>
        <p:nvSpPr>
          <p:cNvPr id="37" name="角丸四角形 36"/>
          <p:cNvSpPr/>
          <p:nvPr/>
        </p:nvSpPr>
        <p:spPr>
          <a:xfrm>
            <a:off x="4578951" y="1380770"/>
            <a:ext cx="1704975" cy="6191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/>
              <a:t>LAN/WAN</a:t>
            </a:r>
            <a:endParaRPr kumimoji="1" lang="ja-JP" altLang="en-US" sz="1100"/>
          </a:p>
        </p:txBody>
      </p:sp>
      <p:sp>
        <p:nvSpPr>
          <p:cNvPr id="40" name="角丸四角形 39"/>
          <p:cNvSpPr/>
          <p:nvPr/>
        </p:nvSpPr>
        <p:spPr>
          <a:xfrm>
            <a:off x="1594422" y="2101077"/>
            <a:ext cx="1443037" cy="3351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b="1" dirty="0">
                <a:solidFill>
                  <a:schemeClr val="tx1"/>
                </a:solidFill>
              </a:rPr>
              <a:t>Control Host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621101" y="2937883"/>
            <a:ext cx="790575" cy="590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dirty="0"/>
              <a:t>Terminal</a:t>
            </a:r>
            <a:endParaRPr kumimoji="1" lang="ja-JP" altLang="en-US" sz="1100" dirty="0"/>
          </a:p>
        </p:txBody>
      </p:sp>
      <p:sp>
        <p:nvSpPr>
          <p:cNvPr id="75" name="角丸四角形 74"/>
          <p:cNvSpPr/>
          <p:nvPr/>
        </p:nvSpPr>
        <p:spPr>
          <a:xfrm>
            <a:off x="4251257" y="3558563"/>
            <a:ext cx="2571739" cy="10001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56" name="角丸四角形 55"/>
          <p:cNvSpPr/>
          <p:nvPr/>
        </p:nvSpPr>
        <p:spPr>
          <a:xfrm>
            <a:off x="4314531" y="2101077"/>
            <a:ext cx="1443037" cy="3351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b="1" dirty="0">
                <a:solidFill>
                  <a:schemeClr val="tx1"/>
                </a:solidFill>
              </a:rPr>
              <a:t>Virtual Machine 1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フローチャート: 磁気ディスク 17"/>
          <p:cNvSpPr/>
          <p:nvPr/>
        </p:nvSpPr>
        <p:spPr>
          <a:xfrm>
            <a:off x="6124444" y="2822600"/>
            <a:ext cx="466726" cy="504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76" name="正方形/長方形 75"/>
          <p:cNvSpPr/>
          <p:nvPr/>
        </p:nvSpPr>
        <p:spPr>
          <a:xfrm>
            <a:off x="4397954" y="3839550"/>
            <a:ext cx="790575" cy="590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Agent</a:t>
            </a:r>
            <a:endParaRPr kumimoji="1" lang="ja-JP" altLang="en-US" sz="1100" dirty="0"/>
          </a:p>
        </p:txBody>
      </p:sp>
      <p:cxnSp>
        <p:nvCxnSpPr>
          <p:cNvPr id="77" name="直線矢印コネクタ 76"/>
          <p:cNvCxnSpPr>
            <a:stCxn id="16" idx="4"/>
          </p:cNvCxnSpPr>
          <p:nvPr/>
        </p:nvCxnSpPr>
        <p:spPr>
          <a:xfrm flipV="1">
            <a:off x="3001519" y="4558689"/>
            <a:ext cx="3076566" cy="7058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11" idx="3"/>
            <a:endCxn id="76" idx="1"/>
          </p:cNvCxnSpPr>
          <p:nvPr/>
        </p:nvCxnSpPr>
        <p:spPr>
          <a:xfrm>
            <a:off x="3734405" y="3238500"/>
            <a:ext cx="663549" cy="89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正方形/長方形 78"/>
          <p:cNvSpPr/>
          <p:nvPr/>
        </p:nvSpPr>
        <p:spPr>
          <a:xfrm>
            <a:off x="5485992" y="3842395"/>
            <a:ext cx="914400" cy="590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/>
              <a:t>VM</a:t>
            </a:r>
            <a:endParaRPr kumimoji="1" lang="ja-JP" altLang="en-US" sz="1100"/>
          </a:p>
        </p:txBody>
      </p:sp>
      <p:sp>
        <p:nvSpPr>
          <p:cNvPr id="80" name="角丸四角形 79"/>
          <p:cNvSpPr/>
          <p:nvPr/>
        </p:nvSpPr>
        <p:spPr>
          <a:xfrm>
            <a:off x="4287238" y="3423646"/>
            <a:ext cx="1443037" cy="3351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 dirty="0">
                <a:solidFill>
                  <a:schemeClr val="tx1"/>
                </a:solidFill>
              </a:rPr>
              <a:t>Virtual Machine 2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81" name="フローチャート: 磁気ディスク 80"/>
          <p:cNvSpPr/>
          <p:nvPr/>
        </p:nvSpPr>
        <p:spPr>
          <a:xfrm>
            <a:off x="6097151" y="4145169"/>
            <a:ext cx="466726" cy="504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82" name="角丸四角形 81"/>
          <p:cNvSpPr/>
          <p:nvPr/>
        </p:nvSpPr>
        <p:spPr>
          <a:xfrm>
            <a:off x="4251257" y="4798044"/>
            <a:ext cx="2571739" cy="10001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83" name="正方形/長方形 82"/>
          <p:cNvSpPr/>
          <p:nvPr/>
        </p:nvSpPr>
        <p:spPr>
          <a:xfrm>
            <a:off x="4397954" y="5079031"/>
            <a:ext cx="790575" cy="590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Agent</a:t>
            </a:r>
            <a:endParaRPr kumimoji="1" lang="ja-JP" altLang="en-US" sz="1100" dirty="0"/>
          </a:p>
        </p:txBody>
      </p:sp>
      <p:cxnSp>
        <p:nvCxnSpPr>
          <p:cNvPr id="84" name="直線矢印コネクタ 83"/>
          <p:cNvCxnSpPr>
            <a:stCxn id="16" idx="4"/>
          </p:cNvCxnSpPr>
          <p:nvPr/>
        </p:nvCxnSpPr>
        <p:spPr>
          <a:xfrm>
            <a:off x="3001519" y="5264489"/>
            <a:ext cx="3122925" cy="52115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>
            <a:stCxn id="11" idx="3"/>
            <a:endCxn id="83" idx="1"/>
          </p:cNvCxnSpPr>
          <p:nvPr/>
        </p:nvCxnSpPr>
        <p:spPr>
          <a:xfrm>
            <a:off x="3734405" y="3238500"/>
            <a:ext cx="663549" cy="213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5485992" y="5081876"/>
            <a:ext cx="914400" cy="590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/>
              <a:t>VM</a:t>
            </a:r>
            <a:endParaRPr kumimoji="1" lang="ja-JP" altLang="en-US" sz="1100"/>
          </a:p>
        </p:txBody>
      </p:sp>
      <p:sp>
        <p:nvSpPr>
          <p:cNvPr id="87" name="角丸四角形 86"/>
          <p:cNvSpPr/>
          <p:nvPr/>
        </p:nvSpPr>
        <p:spPr>
          <a:xfrm>
            <a:off x="4287238" y="4663127"/>
            <a:ext cx="1443037" cy="3351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 dirty="0">
                <a:solidFill>
                  <a:schemeClr val="tx1"/>
                </a:solidFill>
              </a:rPr>
              <a:t>Virtual Machine 3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88" name="フローチャート: 磁気ディスク 87"/>
          <p:cNvSpPr/>
          <p:nvPr/>
        </p:nvSpPr>
        <p:spPr>
          <a:xfrm>
            <a:off x="6097151" y="5384650"/>
            <a:ext cx="466726" cy="504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100" name="直線矢印コネクタ 99"/>
          <p:cNvCxnSpPr>
            <a:stCxn id="47" idx="3"/>
            <a:endCxn id="12" idx="1"/>
          </p:cNvCxnSpPr>
          <p:nvPr/>
        </p:nvCxnSpPr>
        <p:spPr>
          <a:xfrm>
            <a:off x="1411676" y="3233158"/>
            <a:ext cx="312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>
            <a:endCxn id="11" idx="1"/>
          </p:cNvCxnSpPr>
          <p:nvPr/>
        </p:nvCxnSpPr>
        <p:spPr>
          <a:xfrm>
            <a:off x="2514781" y="3232965"/>
            <a:ext cx="438574" cy="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コンテンツ プレースホルダー 2"/>
          <p:cNvSpPr txBox="1">
            <a:spLocks/>
          </p:cNvSpPr>
          <p:nvPr/>
        </p:nvSpPr>
        <p:spPr bwMode="auto">
          <a:xfrm>
            <a:off x="588822" y="1394059"/>
            <a:ext cx="2647632" cy="61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charset="0"/>
              <a:buChar char="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47688" indent="-27305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charset="0"/>
              <a:buChar char=""/>
              <a:defRPr kumimoji="1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charset="0"/>
              <a:buChar char="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charset="0"/>
              <a:buChar char="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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1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1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1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1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全体像</a:t>
            </a:r>
          </a:p>
        </p:txBody>
      </p:sp>
      <p:cxnSp>
        <p:nvCxnSpPr>
          <p:cNvPr id="110" name="直線コネクタ 109"/>
          <p:cNvCxnSpPr>
            <a:stCxn id="37" idx="3"/>
          </p:cNvCxnSpPr>
          <p:nvPr/>
        </p:nvCxnSpPr>
        <p:spPr>
          <a:xfrm>
            <a:off x="6283926" y="1690333"/>
            <a:ext cx="685285" cy="1489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カギ線コネクタ 113"/>
          <p:cNvCxnSpPr>
            <a:endCxn id="35" idx="3"/>
          </p:cNvCxnSpPr>
          <p:nvPr/>
        </p:nvCxnSpPr>
        <p:spPr>
          <a:xfrm rot="5400000">
            <a:off x="6159820" y="1997471"/>
            <a:ext cx="1085496" cy="5497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8" name="カギ線コネクタ 117"/>
          <p:cNvCxnSpPr>
            <a:endCxn id="79" idx="3"/>
          </p:cNvCxnSpPr>
          <p:nvPr/>
        </p:nvCxnSpPr>
        <p:spPr>
          <a:xfrm rot="5400000">
            <a:off x="5461135" y="2629593"/>
            <a:ext cx="2447335" cy="5688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1" name="カギ線コネクタ 120"/>
          <p:cNvCxnSpPr/>
          <p:nvPr/>
        </p:nvCxnSpPr>
        <p:spPr>
          <a:xfrm rot="5400000">
            <a:off x="4881354" y="3230491"/>
            <a:ext cx="3630612" cy="580094"/>
          </a:xfrm>
          <a:prstGeom prst="bentConnector3">
            <a:avLst>
              <a:gd name="adj1" fmla="val 100145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9" name="正方形/長方形 128"/>
          <p:cNvSpPr/>
          <p:nvPr/>
        </p:nvSpPr>
        <p:spPr>
          <a:xfrm>
            <a:off x="2725571" y="5718358"/>
            <a:ext cx="1122041" cy="590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/>
              <a:t>HTTP</a:t>
            </a:r>
          </a:p>
          <a:p>
            <a:pPr algn="l"/>
            <a:r>
              <a:rPr kumimoji="1" lang="ja-JP" altLang="en-US" sz="1100" dirty="0"/>
              <a:t>・</a:t>
            </a:r>
            <a:r>
              <a:rPr kumimoji="1" lang="en-US" altLang="ja-JP" sz="1100" dirty="0" err="1"/>
              <a:t>metaData</a:t>
            </a:r>
            <a:r>
              <a:rPr kumimoji="1" lang="ja-JP" altLang="en-US" sz="1100" dirty="0"/>
              <a:t>取得</a:t>
            </a:r>
            <a:endParaRPr kumimoji="1" lang="en-US" altLang="ja-JP" sz="1100" dirty="0"/>
          </a:p>
          <a:p>
            <a:pPr algn="l"/>
            <a:r>
              <a:rPr lang="ja-JP" altLang="en-US" dirty="0"/>
              <a:t>・</a:t>
            </a:r>
            <a:r>
              <a:rPr lang="en-US" altLang="ja-JP" dirty="0" err="1"/>
              <a:t>cfg</a:t>
            </a:r>
            <a:r>
              <a:rPr lang="ja-JP" altLang="en-US" dirty="0"/>
              <a:t>ファイル</a:t>
            </a:r>
            <a:endParaRPr kumimoji="1" lang="ja-JP" altLang="en-US" sz="1100" dirty="0"/>
          </a:p>
        </p:txBody>
      </p:sp>
      <p:cxnSp>
        <p:nvCxnSpPr>
          <p:cNvPr id="138" name="直線矢印コネクタ 137"/>
          <p:cNvCxnSpPr>
            <a:stCxn id="86" idx="2"/>
            <a:endCxn id="129" idx="3"/>
          </p:cNvCxnSpPr>
          <p:nvPr/>
        </p:nvCxnSpPr>
        <p:spPr>
          <a:xfrm flipH="1">
            <a:off x="3847612" y="5672426"/>
            <a:ext cx="2095580" cy="3412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6" name="テキスト ボックス 145"/>
          <p:cNvSpPr txBox="1"/>
          <p:nvPr/>
        </p:nvSpPr>
        <p:spPr>
          <a:xfrm>
            <a:off x="3806031" y="2841436"/>
            <a:ext cx="601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solidFill>
                  <a:srgbClr val="C00000"/>
                </a:solidFill>
              </a:rPr>
              <a:t>Queue</a:t>
            </a:r>
            <a:endParaRPr kumimoji="1" lang="ja-JP" altLang="en-US" sz="1200" b="1" dirty="0">
              <a:solidFill>
                <a:srgbClr val="C00000"/>
              </a:solidFill>
            </a:endParaRPr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3810153" y="3579707"/>
            <a:ext cx="601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solidFill>
                  <a:srgbClr val="C00000"/>
                </a:solidFill>
              </a:rPr>
              <a:t>Queue</a:t>
            </a:r>
            <a:endParaRPr kumimoji="1" lang="ja-JP" altLang="en-US" sz="1200" b="1" dirty="0">
              <a:solidFill>
                <a:srgbClr val="C00000"/>
              </a:solidFill>
            </a:endParaRPr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3785667" y="4080856"/>
            <a:ext cx="601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solidFill>
                  <a:srgbClr val="C00000"/>
                </a:solidFill>
              </a:rPr>
              <a:t>Queue</a:t>
            </a:r>
            <a:endParaRPr kumimoji="1" lang="ja-JP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43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モジュール構成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9319776" y="1219200"/>
            <a:ext cx="2262623" cy="493776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ja-JP" sz="1800" dirty="0" err="1"/>
              <a:t>ShellScripts</a:t>
            </a:r>
            <a:endParaRPr lang="en-US" altLang="ja-JP" sz="1800" dirty="0"/>
          </a:p>
          <a:p>
            <a:pPr lvl="1"/>
            <a:r>
              <a:rPr lang="en-US" altLang="ja-JP" sz="1500" dirty="0" err="1"/>
              <a:t>WebAPI</a:t>
            </a:r>
            <a:endParaRPr lang="en-US" altLang="ja-JP" sz="1500" dirty="0"/>
          </a:p>
          <a:p>
            <a:pPr lvl="1"/>
            <a:r>
              <a:rPr lang="en-US" altLang="ja-JP" sz="1500" dirty="0" err="1"/>
              <a:t>Libvirt</a:t>
            </a:r>
            <a:r>
              <a:rPr lang="ja-JP" altLang="en-US" sz="1500" dirty="0"/>
              <a:t>系</a:t>
            </a:r>
            <a:endParaRPr lang="en-US" altLang="ja-JP" sz="1500" dirty="0"/>
          </a:p>
          <a:p>
            <a:pPr lvl="1"/>
            <a:endParaRPr lang="en-US" altLang="ja-JP" sz="1500" dirty="0"/>
          </a:p>
          <a:p>
            <a:r>
              <a:rPr lang="en-US" altLang="ja-JP" sz="1800" dirty="0"/>
              <a:t>Views:</a:t>
            </a:r>
          </a:p>
          <a:p>
            <a:pPr lvl="1"/>
            <a:r>
              <a:rPr lang="en-US" altLang="ja-JP" sz="1600" dirty="0" err="1"/>
              <a:t>WebAPI</a:t>
            </a:r>
            <a:r>
              <a:rPr lang="ja-JP" altLang="en-US" sz="1600" dirty="0"/>
              <a:t>受付</a:t>
            </a:r>
            <a:endParaRPr lang="en-US" altLang="ja-JP" sz="1600" dirty="0"/>
          </a:p>
          <a:p>
            <a:pPr lvl="1"/>
            <a:endParaRPr lang="en-US" altLang="ja-JP" sz="1600" dirty="0"/>
          </a:p>
          <a:p>
            <a:r>
              <a:rPr lang="en-US" altLang="ja-JP" sz="1900" dirty="0"/>
              <a:t>Controllers:</a:t>
            </a:r>
          </a:p>
          <a:p>
            <a:pPr lvl="1"/>
            <a:r>
              <a:rPr lang="en-US" altLang="ja-JP" sz="1600" dirty="0"/>
              <a:t>Views</a:t>
            </a:r>
            <a:r>
              <a:rPr lang="ja-JP" altLang="en-US" sz="1600" dirty="0"/>
              <a:t>と</a:t>
            </a:r>
            <a:endParaRPr lang="en-US" altLang="ja-JP" sz="1600" dirty="0"/>
          </a:p>
          <a:p>
            <a:pPr marL="0" lvl="1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altLang="ja-JP" sz="1600" dirty="0"/>
              <a:t>          Models</a:t>
            </a:r>
            <a:r>
              <a:rPr lang="ja-JP" altLang="en-US" sz="1600" dirty="0"/>
              <a:t>をつなぐ</a:t>
            </a:r>
          </a:p>
          <a:p>
            <a:endParaRPr lang="en-US" altLang="ja-JP" sz="1900" dirty="0"/>
          </a:p>
          <a:p>
            <a:r>
              <a:rPr lang="en-US" altLang="ja-JP" sz="1900" dirty="0"/>
              <a:t>Models</a:t>
            </a:r>
          </a:p>
          <a:p>
            <a:pPr lvl="1"/>
            <a:r>
              <a:rPr lang="en-US" altLang="ja-JP" sz="1600" dirty="0"/>
              <a:t>DB</a:t>
            </a:r>
            <a:r>
              <a:rPr lang="ja-JP" altLang="en-US" sz="1600" dirty="0"/>
              <a:t>等各処理</a:t>
            </a:r>
            <a:endParaRPr lang="en-US" altLang="ja-JP" sz="1600" dirty="0"/>
          </a:p>
          <a:p>
            <a:pPr marL="274638" lvl="1" indent="0">
              <a:buNone/>
            </a:pPr>
            <a:r>
              <a:rPr lang="ja-JP" altLang="en-US" sz="1600" dirty="0"/>
              <a:t>　　</a:t>
            </a:r>
            <a:endParaRPr lang="en-US" altLang="ja-JP" sz="1600" dirty="0"/>
          </a:p>
        </p:txBody>
      </p:sp>
      <p:sp>
        <p:nvSpPr>
          <p:cNvPr id="4" name="角丸四角形 3"/>
          <p:cNvSpPr/>
          <p:nvPr/>
        </p:nvSpPr>
        <p:spPr>
          <a:xfrm>
            <a:off x="1441621" y="1901422"/>
            <a:ext cx="4481384" cy="36518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 dirty="0"/>
          </a:p>
        </p:txBody>
      </p:sp>
      <p:sp>
        <p:nvSpPr>
          <p:cNvPr id="5" name="正方形/長方形 4"/>
          <p:cNvSpPr/>
          <p:nvPr/>
        </p:nvSpPr>
        <p:spPr>
          <a:xfrm>
            <a:off x="4356552" y="2674271"/>
            <a:ext cx="1278718" cy="12858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b="1" dirty="0" err="1"/>
              <a:t>Cntrollers</a:t>
            </a:r>
            <a:endParaRPr kumimoji="1" lang="en-US" altLang="ja-JP" sz="1100" b="1" dirty="0"/>
          </a:p>
          <a:p>
            <a:pPr algn="l"/>
            <a:endParaRPr kumimoji="1" lang="ja-JP" altLang="en-US" sz="1100" dirty="0"/>
          </a:p>
        </p:txBody>
      </p:sp>
      <p:sp>
        <p:nvSpPr>
          <p:cNvPr id="6" name="正方形/長方形 5"/>
          <p:cNvSpPr/>
          <p:nvPr/>
        </p:nvSpPr>
        <p:spPr>
          <a:xfrm>
            <a:off x="2994887" y="2674272"/>
            <a:ext cx="1060184" cy="12858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b="1" dirty="0"/>
              <a:t>Views</a:t>
            </a:r>
          </a:p>
          <a:p>
            <a:pPr algn="l"/>
            <a:endParaRPr kumimoji="1" lang="ja-JP" altLang="en-US" sz="1100" b="1" dirty="0"/>
          </a:p>
        </p:txBody>
      </p:sp>
      <p:sp>
        <p:nvSpPr>
          <p:cNvPr id="7" name="角丸四角形 6"/>
          <p:cNvSpPr/>
          <p:nvPr/>
        </p:nvSpPr>
        <p:spPr>
          <a:xfrm>
            <a:off x="6688697" y="1901422"/>
            <a:ext cx="2571739" cy="36518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8" name="正方形/長方形 7"/>
          <p:cNvSpPr/>
          <p:nvPr/>
        </p:nvSpPr>
        <p:spPr>
          <a:xfrm>
            <a:off x="2994887" y="4109163"/>
            <a:ext cx="2630202" cy="13772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100" b="1" dirty="0"/>
              <a:t>Models</a:t>
            </a:r>
            <a:endParaRPr kumimoji="1" lang="ja-JP" altLang="en-US" sz="1100" b="1" dirty="0"/>
          </a:p>
        </p:txBody>
      </p:sp>
      <p:sp>
        <p:nvSpPr>
          <p:cNvPr id="9" name="角丸四角形 8"/>
          <p:cNvSpPr/>
          <p:nvPr/>
        </p:nvSpPr>
        <p:spPr>
          <a:xfrm>
            <a:off x="1826704" y="2082943"/>
            <a:ext cx="1443037" cy="3351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b="1" dirty="0">
                <a:solidFill>
                  <a:schemeClr val="tx1"/>
                </a:solidFill>
              </a:rPr>
              <a:t>Control Host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921806" y="2082943"/>
            <a:ext cx="1443037" cy="3351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b="1" dirty="0">
                <a:solidFill>
                  <a:schemeClr val="tx1"/>
                </a:solidFill>
              </a:rPr>
              <a:t>Virtual Host 1,2,3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849130" y="2674271"/>
            <a:ext cx="965004" cy="17000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b="1" dirty="0"/>
              <a:t>Views</a:t>
            </a:r>
          </a:p>
          <a:p>
            <a:pPr algn="l"/>
            <a:endParaRPr kumimoji="1" lang="ja-JP" altLang="en-US" sz="1100" b="1" dirty="0"/>
          </a:p>
        </p:txBody>
      </p:sp>
      <p:sp>
        <p:nvSpPr>
          <p:cNvPr id="13" name="角丸四角形 12"/>
          <p:cNvSpPr/>
          <p:nvPr/>
        </p:nvSpPr>
        <p:spPr>
          <a:xfrm>
            <a:off x="3054374" y="3100282"/>
            <a:ext cx="941209" cy="32665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 err="1"/>
              <a:t>mkData.rb</a:t>
            </a:r>
            <a:endParaRPr kumimoji="1" lang="ja-JP" altLang="en-US" sz="1050" b="1" dirty="0"/>
          </a:p>
        </p:txBody>
      </p:sp>
      <p:sp>
        <p:nvSpPr>
          <p:cNvPr id="14" name="角丸四角形 13"/>
          <p:cNvSpPr/>
          <p:nvPr/>
        </p:nvSpPr>
        <p:spPr>
          <a:xfrm>
            <a:off x="4496735" y="3100283"/>
            <a:ext cx="941209" cy="32665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 err="1"/>
              <a:t>dcmnger.rb</a:t>
            </a:r>
            <a:endParaRPr kumimoji="1" lang="ja-JP" altLang="en-US" sz="1050" b="1" dirty="0"/>
          </a:p>
        </p:txBody>
      </p:sp>
      <p:sp>
        <p:nvSpPr>
          <p:cNvPr id="15" name="正方形/長方形 14"/>
          <p:cNvSpPr/>
          <p:nvPr/>
        </p:nvSpPr>
        <p:spPr>
          <a:xfrm>
            <a:off x="1611344" y="2674271"/>
            <a:ext cx="1060184" cy="26226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b="1" dirty="0" err="1"/>
              <a:t>ShellScripts</a:t>
            </a:r>
            <a:endParaRPr kumimoji="1" lang="en-US" altLang="ja-JP" sz="1100" b="1" dirty="0"/>
          </a:p>
          <a:p>
            <a:pPr algn="l"/>
            <a:endParaRPr kumimoji="1" lang="ja-JP" altLang="en-US" sz="1100" b="1" dirty="0"/>
          </a:p>
        </p:txBody>
      </p:sp>
      <p:sp>
        <p:nvSpPr>
          <p:cNvPr id="16" name="角丸四角形 15"/>
          <p:cNvSpPr/>
          <p:nvPr/>
        </p:nvSpPr>
        <p:spPr>
          <a:xfrm>
            <a:off x="1670831" y="3100282"/>
            <a:ext cx="941209" cy="32665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 err="1"/>
              <a:t>clone.sh</a:t>
            </a:r>
            <a:endParaRPr kumimoji="1" lang="ja-JP" altLang="en-US" sz="1050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7974566" y="2674271"/>
            <a:ext cx="1060184" cy="17000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b="1" dirty="0" err="1"/>
              <a:t>ShellScirpts</a:t>
            </a:r>
            <a:endParaRPr kumimoji="1" lang="en-US" altLang="ja-JP" sz="1100" b="1" dirty="0"/>
          </a:p>
          <a:p>
            <a:pPr algn="l"/>
            <a:endParaRPr lang="en-US" altLang="ja-JP" b="1" dirty="0"/>
          </a:p>
          <a:p>
            <a:pPr algn="l"/>
            <a:endParaRPr kumimoji="1" lang="en-US" altLang="ja-JP" sz="1100" b="1" dirty="0"/>
          </a:p>
          <a:p>
            <a:pPr algn="l"/>
            <a:endParaRPr kumimoji="1" lang="ja-JP" altLang="en-US" sz="1100" b="1" dirty="0"/>
          </a:p>
        </p:txBody>
      </p:sp>
      <p:sp>
        <p:nvSpPr>
          <p:cNvPr id="18" name="角丸四角形 17"/>
          <p:cNvSpPr/>
          <p:nvPr/>
        </p:nvSpPr>
        <p:spPr>
          <a:xfrm>
            <a:off x="8033906" y="3100282"/>
            <a:ext cx="941209" cy="32665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/>
              <a:t>centos-</a:t>
            </a:r>
            <a:r>
              <a:rPr kumimoji="1" lang="en-US" altLang="ja-JP" sz="1050" b="1" dirty="0" err="1"/>
              <a:t>new.sh</a:t>
            </a:r>
            <a:endParaRPr kumimoji="1" lang="ja-JP" altLang="en-US" sz="1050" b="1" dirty="0"/>
          </a:p>
        </p:txBody>
      </p:sp>
      <p:sp>
        <p:nvSpPr>
          <p:cNvPr id="21" name="角丸四角形 20"/>
          <p:cNvSpPr/>
          <p:nvPr/>
        </p:nvSpPr>
        <p:spPr>
          <a:xfrm>
            <a:off x="6861027" y="3098736"/>
            <a:ext cx="941209" cy="32665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b="1" dirty="0" err="1"/>
              <a:t>hva</a:t>
            </a:r>
            <a:r>
              <a:rPr kumimoji="1" lang="en-US" altLang="ja-JP" sz="1050" b="1" dirty="0" err="1"/>
              <a:t>.rb</a:t>
            </a:r>
            <a:endParaRPr kumimoji="1" lang="ja-JP" altLang="en-US" sz="1050" b="1" dirty="0"/>
          </a:p>
        </p:txBody>
      </p:sp>
      <p:sp>
        <p:nvSpPr>
          <p:cNvPr id="23" name="角丸四角形 22"/>
          <p:cNvSpPr/>
          <p:nvPr/>
        </p:nvSpPr>
        <p:spPr>
          <a:xfrm>
            <a:off x="5052574" y="4642332"/>
            <a:ext cx="1253277" cy="32665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 err="1"/>
              <a:t>key</a:t>
            </a:r>
            <a:r>
              <a:rPr lang="en-US" altLang="ja-JP" sz="1050" b="1" dirty="0" err="1"/>
              <a:t>_model.rb</a:t>
            </a:r>
            <a:endParaRPr kumimoji="1" lang="ja-JP" altLang="en-US" sz="1050" b="1" dirty="0"/>
          </a:p>
        </p:txBody>
      </p:sp>
      <p:sp>
        <p:nvSpPr>
          <p:cNvPr id="19" name="角丸四角形 18"/>
          <p:cNvSpPr/>
          <p:nvPr/>
        </p:nvSpPr>
        <p:spPr>
          <a:xfrm>
            <a:off x="3894132" y="4630642"/>
            <a:ext cx="1253277" cy="32665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 err="1"/>
              <a:t>geust</a:t>
            </a:r>
            <a:r>
              <a:rPr lang="en-US" altLang="ja-JP" sz="1050" b="1" dirty="0" err="1"/>
              <a:t>_model.rb</a:t>
            </a:r>
            <a:endParaRPr kumimoji="1" lang="ja-JP" altLang="en-US" sz="1050" b="1" dirty="0"/>
          </a:p>
        </p:txBody>
      </p:sp>
      <p:sp>
        <p:nvSpPr>
          <p:cNvPr id="22" name="角丸四角形 21"/>
          <p:cNvSpPr/>
          <p:nvPr/>
        </p:nvSpPr>
        <p:spPr>
          <a:xfrm>
            <a:off x="2750775" y="4634452"/>
            <a:ext cx="1253277" cy="32665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 err="1"/>
              <a:t>host</a:t>
            </a:r>
            <a:r>
              <a:rPr lang="en-US" altLang="ja-JP" sz="1050" b="1" dirty="0" err="1"/>
              <a:t>_model.rb</a:t>
            </a:r>
            <a:endParaRPr kumimoji="1" lang="ja-JP" altLang="en-US" sz="1050" b="1" dirty="0"/>
          </a:p>
        </p:txBody>
      </p:sp>
      <p:cxnSp>
        <p:nvCxnSpPr>
          <p:cNvPr id="25" name="直線コネクタ 24"/>
          <p:cNvCxnSpPr>
            <a:stCxn id="16" idx="3"/>
            <a:endCxn id="13" idx="1"/>
          </p:cNvCxnSpPr>
          <p:nvPr/>
        </p:nvCxnSpPr>
        <p:spPr>
          <a:xfrm>
            <a:off x="2612040" y="3263611"/>
            <a:ext cx="44233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endCxn id="14" idx="1"/>
          </p:cNvCxnSpPr>
          <p:nvPr/>
        </p:nvCxnSpPr>
        <p:spPr>
          <a:xfrm flipV="1">
            <a:off x="3995583" y="3263612"/>
            <a:ext cx="501152" cy="399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4" idx="3"/>
            <a:endCxn id="21" idx="1"/>
          </p:cNvCxnSpPr>
          <p:nvPr/>
        </p:nvCxnSpPr>
        <p:spPr>
          <a:xfrm flipV="1">
            <a:off x="5437944" y="3262065"/>
            <a:ext cx="1423083" cy="154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18" idx="1"/>
            <a:endCxn id="21" idx="3"/>
          </p:cNvCxnSpPr>
          <p:nvPr/>
        </p:nvCxnSpPr>
        <p:spPr>
          <a:xfrm flipH="1" flipV="1">
            <a:off x="7802236" y="3262065"/>
            <a:ext cx="231670" cy="154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4" idx="2"/>
            <a:endCxn id="22" idx="0"/>
          </p:cNvCxnSpPr>
          <p:nvPr/>
        </p:nvCxnSpPr>
        <p:spPr>
          <a:xfrm flipH="1">
            <a:off x="3377414" y="3426941"/>
            <a:ext cx="1589926" cy="120751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14" idx="2"/>
            <a:endCxn id="19" idx="0"/>
          </p:cNvCxnSpPr>
          <p:nvPr/>
        </p:nvCxnSpPr>
        <p:spPr>
          <a:xfrm flipH="1">
            <a:off x="4520771" y="3426941"/>
            <a:ext cx="446569" cy="120370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14" idx="2"/>
            <a:endCxn id="23" idx="0"/>
          </p:cNvCxnSpPr>
          <p:nvPr/>
        </p:nvCxnSpPr>
        <p:spPr>
          <a:xfrm>
            <a:off x="4967340" y="3426941"/>
            <a:ext cx="711873" cy="121539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2" name="フローチャート: 磁気ディスク 31"/>
          <p:cNvSpPr/>
          <p:nvPr/>
        </p:nvSpPr>
        <p:spPr>
          <a:xfrm>
            <a:off x="4627809" y="5209684"/>
            <a:ext cx="1080757" cy="7130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 err="1"/>
              <a:t>mkData,db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00643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DB</a:t>
            </a:r>
            <a:r>
              <a:rPr kumimoji="1" lang="ja-JP" altLang="en-US" dirty="0"/>
              <a:t>構成</a:t>
            </a:r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42110367"/>
              </p:ext>
            </p:extLst>
          </p:nvPr>
        </p:nvGraphicFramePr>
        <p:xfrm>
          <a:off x="609600" y="1968500"/>
          <a:ext cx="4584700" cy="160972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21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6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u="none" strike="noStrike" dirty="0">
                          <a:effectLst/>
                        </a:rPr>
                        <a:t>項目名称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u="none" strike="noStrike" dirty="0">
                          <a:effectLst/>
                        </a:rPr>
                        <a:t>データネーム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u="none" strike="noStrike" dirty="0">
                          <a:effectLst/>
                        </a:rPr>
                        <a:t>タイプ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u="none" strike="noStrike" dirty="0">
                          <a:effectLst/>
                        </a:rPr>
                        <a:t>備考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インスタンス</a:t>
                      </a:r>
                      <a:r>
                        <a:rPr lang="en-US" altLang="ja-JP" sz="1100" u="none" strike="noStrike">
                          <a:effectLst/>
                        </a:rPr>
                        <a:t>ID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instance_id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integer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ゲスト名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guest_name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text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サイズ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guest_size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integer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ステータス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guest_status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text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1:initialize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2:running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3:offline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4:terminating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ホスト</a:t>
                      </a:r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host_id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909292"/>
              </p:ext>
            </p:extLst>
          </p:nvPr>
        </p:nvGraphicFramePr>
        <p:xfrm>
          <a:off x="609600" y="4514335"/>
          <a:ext cx="4584700" cy="8667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421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6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u="none" strike="noStrike" dirty="0">
                          <a:effectLst/>
                        </a:rPr>
                        <a:t>項目名称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u="none" strike="noStrike" dirty="0">
                          <a:effectLst/>
                        </a:rPr>
                        <a:t>データネーム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u="none" strike="noStrike" dirty="0">
                          <a:effectLst/>
                        </a:rPr>
                        <a:t>タイプ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u="none" strike="noStrike" dirty="0">
                          <a:effectLst/>
                        </a:rPr>
                        <a:t>備考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ホスト</a:t>
                      </a:r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host_id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integer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ホスト名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host_name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text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ゲスト総数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guest_count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integer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貸出総容量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host_amount_size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067679"/>
              </p:ext>
            </p:extLst>
          </p:nvPr>
        </p:nvGraphicFramePr>
        <p:xfrm>
          <a:off x="6318422" y="1968500"/>
          <a:ext cx="4584700" cy="69532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21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6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u="none" strike="noStrike" dirty="0">
                          <a:effectLst/>
                        </a:rPr>
                        <a:t>項目名称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u="none" strike="noStrike" dirty="0">
                          <a:effectLst/>
                        </a:rPr>
                        <a:t>データネーム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u="none" strike="noStrike" dirty="0">
                          <a:effectLst/>
                        </a:rPr>
                        <a:t>タイプ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u="none" strike="noStrike" dirty="0">
                          <a:effectLst/>
                        </a:rPr>
                        <a:t>備考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インスタンス</a:t>
                      </a:r>
                      <a:r>
                        <a:rPr lang="en-US" altLang="ja-JP" sz="1100" u="none" strike="noStrike">
                          <a:effectLst/>
                        </a:rPr>
                        <a:t>ID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instance_id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IP</a:t>
                      </a:r>
                      <a:r>
                        <a:rPr lang="ja-JP" altLang="en-US" sz="1100" u="none" strike="noStrike" dirty="0">
                          <a:effectLst/>
                        </a:rPr>
                        <a:t>アドレス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guest_ipaddr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text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MAC</a:t>
                      </a:r>
                      <a:r>
                        <a:rPr lang="ja-JP" altLang="en-US" sz="1100" u="none" strike="noStrike">
                          <a:effectLst/>
                        </a:rPr>
                        <a:t>アドレス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guest_macaddr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text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498060"/>
              </p:ext>
            </p:extLst>
          </p:nvPr>
        </p:nvGraphicFramePr>
        <p:xfrm>
          <a:off x="6318422" y="3382585"/>
          <a:ext cx="4584700" cy="52387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21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6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u="none" strike="noStrike" dirty="0">
                          <a:effectLst/>
                        </a:rPr>
                        <a:t>項目名称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u="none" strike="noStrike" dirty="0">
                          <a:effectLst/>
                        </a:rPr>
                        <a:t>データネーム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u="none" strike="noStrike" dirty="0">
                          <a:effectLst/>
                        </a:rPr>
                        <a:t>タイプ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u="none" strike="noStrike" dirty="0">
                          <a:effectLst/>
                        </a:rPr>
                        <a:t>備考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インスタンス</a:t>
                      </a:r>
                      <a:r>
                        <a:rPr lang="en-US" altLang="ja-JP" sz="1100" u="none" strike="noStrike">
                          <a:effectLst/>
                        </a:rPr>
                        <a:t>ID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instance_id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秘密鍵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guest_keyinfo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text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609600" y="1507524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テーブル名：ゲスト情報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9600" y="4103471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テーブル名：ホスト情報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318422" y="1507524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テーブル名：</a:t>
            </a:r>
            <a:r>
              <a:rPr kumimoji="1" lang="en-US" altLang="ja-JP" dirty="0"/>
              <a:t>NIC</a:t>
            </a:r>
            <a:r>
              <a:rPr kumimoji="1" lang="ja-JP" altLang="en-US" dirty="0"/>
              <a:t>と</a:t>
            </a:r>
            <a:r>
              <a:rPr kumimoji="1" lang="en-US" altLang="ja-JP" dirty="0"/>
              <a:t>IP</a:t>
            </a:r>
            <a:r>
              <a:rPr kumimoji="1" lang="ja-JP" altLang="en-US" dirty="0"/>
              <a:t>アドレスの関連情報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318421" y="2971721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テーブル名：鍵情報</a:t>
            </a:r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776281"/>
              </p:ext>
            </p:extLst>
          </p:nvPr>
        </p:nvGraphicFramePr>
        <p:xfrm>
          <a:off x="6307360" y="4754760"/>
          <a:ext cx="4584700" cy="52387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21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6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u="none" strike="noStrike" dirty="0">
                          <a:effectLst/>
                        </a:rPr>
                        <a:t>項目名称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u="none" strike="noStrike" dirty="0">
                          <a:effectLst/>
                        </a:rPr>
                        <a:t>データネーム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u="none" strike="noStrike" dirty="0">
                          <a:effectLst/>
                        </a:rPr>
                        <a:t>タイプ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1" u="none" strike="noStrike" dirty="0">
                          <a:effectLst/>
                        </a:rPr>
                        <a:t>備考</a:t>
                      </a:r>
                      <a:endParaRPr lang="ja-JP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solidFill>
                      <a:srgbClr val="9FB8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顧客</a:t>
                      </a:r>
                      <a:r>
                        <a:rPr lang="en-US" altLang="ja-JP" sz="1100" u="none" strike="noStrike" dirty="0">
                          <a:effectLst/>
                        </a:rPr>
                        <a:t>ID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owner_id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solidFill>
                      <a:srgbClr val="9FB8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顧客名</a:t>
                      </a:r>
                    </a:p>
                  </a:txBody>
                  <a:tcPr marL="0" marR="0" marT="0" marB="0" anchor="ctr"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owner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text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0" marR="0" marT="0" marB="0" anchor="ctr">
                    <a:solidFill>
                      <a:srgbClr val="9FB8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テキスト ボックス 13"/>
          <p:cNvSpPr txBox="1"/>
          <p:nvPr/>
        </p:nvSpPr>
        <p:spPr>
          <a:xfrm>
            <a:off x="6307359" y="4343896"/>
            <a:ext cx="2315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テーブル名：</a:t>
            </a:r>
            <a:r>
              <a:rPr lang="ja-JP" altLang="en-US" dirty="0"/>
              <a:t>顧客</a:t>
            </a:r>
            <a:r>
              <a:rPr kumimoji="1" lang="ja-JP" altLang="en-US" dirty="0"/>
              <a:t>情報</a:t>
            </a:r>
          </a:p>
        </p:txBody>
      </p:sp>
    </p:spTree>
    <p:extLst>
      <p:ext uri="{BB962C8B-B14F-4D97-AF65-F5344CB8AC3E}">
        <p14:creationId xmlns:p14="http://schemas.microsoft.com/office/powerpoint/2010/main" val="284376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6688697" y="1901422"/>
            <a:ext cx="4028730" cy="36518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7" name="正方形/長方形 16"/>
          <p:cNvSpPr/>
          <p:nvPr/>
        </p:nvSpPr>
        <p:spPr>
          <a:xfrm>
            <a:off x="6900805" y="2664488"/>
            <a:ext cx="3594199" cy="28888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100" b="1" dirty="0"/>
              <a:t>ゲスト</a:t>
            </a:r>
            <a:r>
              <a:rPr kumimoji="1" lang="en-US" altLang="ja-JP" sz="1100" b="1" dirty="0"/>
              <a:t>VM</a:t>
            </a:r>
          </a:p>
          <a:p>
            <a:pPr algn="l"/>
            <a:endParaRPr kumimoji="1" lang="ja-JP" altLang="en-US" sz="1100" b="1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127233"/>
            <a:ext cx="10972800" cy="990600"/>
          </a:xfrm>
        </p:spPr>
        <p:txBody>
          <a:bodyPr/>
          <a:lstStyle/>
          <a:p>
            <a:r>
              <a:rPr kumimoji="1" lang="en-US" altLang="ja-JP" dirty="0"/>
              <a:t>VM</a:t>
            </a:r>
            <a:r>
              <a:rPr kumimoji="1" lang="ja-JP" altLang="en-US" dirty="0"/>
              <a:t>の鍵管理について</a:t>
            </a:r>
          </a:p>
        </p:txBody>
      </p:sp>
      <p:pic>
        <p:nvPicPr>
          <p:cNvPr id="12" name="コンテンツ プレースホルダー 11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64" y="2466808"/>
            <a:ext cx="795257" cy="1590514"/>
          </a:xfrm>
        </p:spPr>
      </p:pic>
      <p:sp>
        <p:nvSpPr>
          <p:cNvPr id="4" name="角丸四角形 3"/>
          <p:cNvSpPr/>
          <p:nvPr/>
        </p:nvSpPr>
        <p:spPr>
          <a:xfrm>
            <a:off x="1441621" y="1901422"/>
            <a:ext cx="4481384" cy="36518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 dirty="0"/>
          </a:p>
        </p:txBody>
      </p:sp>
      <p:sp>
        <p:nvSpPr>
          <p:cNvPr id="5" name="正方形/長方形 4"/>
          <p:cNvSpPr/>
          <p:nvPr/>
        </p:nvSpPr>
        <p:spPr>
          <a:xfrm>
            <a:off x="1772531" y="2672073"/>
            <a:ext cx="1060184" cy="12858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b="1" dirty="0"/>
              <a:t>Views</a:t>
            </a:r>
          </a:p>
          <a:p>
            <a:pPr algn="l"/>
            <a:endParaRPr kumimoji="1" lang="ja-JP" altLang="en-US" sz="1100" b="1" dirty="0"/>
          </a:p>
        </p:txBody>
      </p:sp>
      <p:sp>
        <p:nvSpPr>
          <p:cNvPr id="7" name="角丸四角形 6"/>
          <p:cNvSpPr/>
          <p:nvPr/>
        </p:nvSpPr>
        <p:spPr>
          <a:xfrm>
            <a:off x="1826704" y="2082943"/>
            <a:ext cx="1443037" cy="3351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b="1" dirty="0">
                <a:solidFill>
                  <a:schemeClr val="tx1"/>
                </a:solidFill>
              </a:rPr>
              <a:t>Control </a:t>
            </a:r>
            <a:r>
              <a:rPr lang="ja-JP" altLang="en-US" b="1" dirty="0">
                <a:solidFill>
                  <a:schemeClr val="tx1"/>
                </a:solidFill>
              </a:rPr>
              <a:t>ホスト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921806" y="2082943"/>
            <a:ext cx="1443037" cy="3351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b="1" dirty="0">
                <a:solidFill>
                  <a:schemeClr val="tx1"/>
                </a:solidFill>
              </a:rPr>
              <a:t>仮想ホスト</a:t>
            </a:r>
            <a:r>
              <a:rPr lang="en-US" altLang="ja-JP" b="1" dirty="0">
                <a:solidFill>
                  <a:schemeClr val="tx1"/>
                </a:solidFill>
              </a:rPr>
              <a:t>1,2,3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69050" y="3036663"/>
            <a:ext cx="1228614" cy="48336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/>
              <a:t>1.VM</a:t>
            </a:r>
            <a:r>
              <a:rPr kumimoji="1" lang="ja-JP" altLang="en-US" sz="1050" b="1" dirty="0"/>
              <a:t>作成依頼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7032301" y="3009013"/>
            <a:ext cx="1199705" cy="32665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/>
              <a:t>2.VM</a:t>
            </a:r>
            <a:r>
              <a:rPr kumimoji="1" lang="ja-JP" altLang="en-US" sz="1050" b="1" dirty="0"/>
              <a:t>立上げ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4836742" y="4522565"/>
            <a:ext cx="1338184" cy="10216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/>
              <a:t>HTTP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7032301" y="3513802"/>
            <a:ext cx="1195207" cy="32665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/>
              <a:t>3.</a:t>
            </a:r>
            <a:r>
              <a:rPr kumimoji="1" lang="ja-JP" altLang="en-US" sz="1050" b="1" dirty="0"/>
              <a:t>鍵生成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907582" y="2672073"/>
            <a:ext cx="1440779" cy="12858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b="1" dirty="0"/>
              <a:t>Controllers(DCM)</a:t>
            </a:r>
          </a:p>
          <a:p>
            <a:pPr algn="l"/>
            <a:endParaRPr kumimoji="1" lang="ja-JP" altLang="en-US" sz="1100" b="1" dirty="0"/>
          </a:p>
        </p:txBody>
      </p:sp>
      <p:sp>
        <p:nvSpPr>
          <p:cNvPr id="19" name="角丸四角形 18"/>
          <p:cNvSpPr/>
          <p:nvPr/>
        </p:nvSpPr>
        <p:spPr>
          <a:xfrm>
            <a:off x="3018849" y="3435449"/>
            <a:ext cx="1228614" cy="48336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/>
              <a:t>5.DB</a:t>
            </a:r>
            <a:r>
              <a:rPr kumimoji="1" lang="ja-JP" altLang="en-US" sz="1050" b="1" dirty="0"/>
              <a:t>に鍵情報</a:t>
            </a:r>
            <a:endParaRPr kumimoji="1" lang="en-US" altLang="ja-JP" sz="1050" b="1" dirty="0"/>
          </a:p>
          <a:p>
            <a:pPr algn="ctr"/>
            <a:r>
              <a:rPr kumimoji="1" lang="ja-JP" altLang="en-US" sz="1050" b="1" dirty="0"/>
              <a:t>登録依頼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2907582" y="4246260"/>
            <a:ext cx="1440779" cy="12858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 dirty="0"/>
              <a:t>models</a:t>
            </a:r>
          </a:p>
          <a:p>
            <a:r>
              <a:rPr lang="en-US" altLang="ja-JP" b="1" dirty="0"/>
              <a:t>(DB)</a:t>
            </a:r>
            <a:endParaRPr kumimoji="1" lang="en-US" altLang="ja-JP" sz="1100" b="1" dirty="0"/>
          </a:p>
          <a:p>
            <a:pPr algn="l"/>
            <a:endParaRPr kumimoji="1" lang="ja-JP" altLang="en-US" sz="1100" b="1" dirty="0"/>
          </a:p>
        </p:txBody>
      </p:sp>
      <p:sp>
        <p:nvSpPr>
          <p:cNvPr id="21" name="角丸四角形 20"/>
          <p:cNvSpPr/>
          <p:nvPr/>
        </p:nvSpPr>
        <p:spPr>
          <a:xfrm>
            <a:off x="3018849" y="4889899"/>
            <a:ext cx="1228614" cy="48336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b="1" dirty="0"/>
              <a:t>6.</a:t>
            </a:r>
            <a:r>
              <a:rPr lang="ja-JP" altLang="en-US" sz="1050" b="1" dirty="0"/>
              <a:t>鍵情報登録</a:t>
            </a:r>
            <a:endParaRPr kumimoji="1" lang="ja-JP" altLang="en-US" sz="1050" b="1" dirty="0"/>
          </a:p>
        </p:txBody>
      </p:sp>
      <p:sp>
        <p:nvSpPr>
          <p:cNvPr id="22" name="フローチャート: 磁気ディスク 21"/>
          <p:cNvSpPr/>
          <p:nvPr/>
        </p:nvSpPr>
        <p:spPr>
          <a:xfrm>
            <a:off x="8992483" y="4108897"/>
            <a:ext cx="1635913" cy="149381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6" name="角丸四角形 15"/>
          <p:cNvSpPr/>
          <p:nvPr/>
        </p:nvSpPr>
        <p:spPr>
          <a:xfrm>
            <a:off x="9197673" y="4734663"/>
            <a:ext cx="1731862" cy="67043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/>
              <a:t>4-(1).</a:t>
            </a:r>
            <a:r>
              <a:rPr kumimoji="1" lang="en-US" altLang="ja-JP" sz="1050" b="1" dirty="0" err="1"/>
              <a:t>MetaDataDrive</a:t>
            </a:r>
            <a:r>
              <a:rPr kumimoji="1" lang="ja-JP" altLang="en-US" sz="1050" b="1" dirty="0"/>
              <a:t>に秘密鍵を置く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7032302" y="4098737"/>
            <a:ext cx="1625666" cy="43207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b="1" dirty="0"/>
              <a:t>4-(2)</a:t>
            </a:r>
            <a:r>
              <a:rPr kumimoji="1" lang="en-US" altLang="ja-JP" sz="1050" b="1" dirty="0"/>
              <a:t>.</a:t>
            </a:r>
            <a:r>
              <a:rPr kumimoji="1" lang="en-US" altLang="ja-JP" sz="1050" b="1" dirty="0" err="1"/>
              <a:t>MetadataDrive</a:t>
            </a:r>
            <a:r>
              <a:rPr kumimoji="1" lang="ja-JP" altLang="en-US" sz="1050" b="1" dirty="0"/>
              <a:t>をアンマウント</a:t>
            </a:r>
          </a:p>
        </p:txBody>
      </p:sp>
      <p:sp>
        <p:nvSpPr>
          <p:cNvPr id="25" name="フローチャート: 磁気ディスク 24"/>
          <p:cNvSpPr/>
          <p:nvPr/>
        </p:nvSpPr>
        <p:spPr>
          <a:xfrm>
            <a:off x="4994481" y="4889899"/>
            <a:ext cx="1424228" cy="83336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5" name="角丸四角形 14"/>
          <p:cNvSpPr/>
          <p:nvPr/>
        </p:nvSpPr>
        <p:spPr>
          <a:xfrm>
            <a:off x="5073663" y="5230322"/>
            <a:ext cx="1243597" cy="37939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/>
              <a:t>4-(3)</a:t>
            </a:r>
            <a:r>
              <a:rPr kumimoji="1" lang="ja-JP" altLang="en-US" sz="1050" b="1" dirty="0"/>
              <a:t>秘密鍵の受取り</a:t>
            </a:r>
          </a:p>
        </p:txBody>
      </p:sp>
      <p:cxnSp>
        <p:nvCxnSpPr>
          <p:cNvPr id="27" name="直線コネクタ 26"/>
          <p:cNvCxnSpPr>
            <a:stCxn id="25" idx="4"/>
            <a:endCxn id="22" idx="2"/>
          </p:cNvCxnSpPr>
          <p:nvPr/>
        </p:nvCxnSpPr>
        <p:spPr>
          <a:xfrm flipV="1">
            <a:off x="6418709" y="4855805"/>
            <a:ext cx="2573774" cy="450775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5796530" y="4783353"/>
            <a:ext cx="1362707" cy="3706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NFS</a:t>
            </a:r>
            <a:r>
              <a:rPr kumimoji="1" lang="ja-JP" altLang="en-US" sz="1200" dirty="0"/>
              <a:t>接続</a:t>
            </a:r>
          </a:p>
        </p:txBody>
      </p:sp>
      <p:cxnSp>
        <p:nvCxnSpPr>
          <p:cNvPr id="30" name="直線コネクタ 29"/>
          <p:cNvCxnSpPr>
            <a:stCxn id="10" idx="3"/>
            <a:endCxn id="11" idx="1"/>
          </p:cNvCxnSpPr>
          <p:nvPr/>
        </p:nvCxnSpPr>
        <p:spPr>
          <a:xfrm flipV="1">
            <a:off x="1697664" y="3172342"/>
            <a:ext cx="5334637" cy="10600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14" idx="0"/>
            <a:endCxn id="11" idx="2"/>
          </p:cNvCxnSpPr>
          <p:nvPr/>
        </p:nvCxnSpPr>
        <p:spPr>
          <a:xfrm flipV="1">
            <a:off x="7629905" y="3335671"/>
            <a:ext cx="2249" cy="17813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16" idx="0"/>
          </p:cNvCxnSpPr>
          <p:nvPr/>
        </p:nvCxnSpPr>
        <p:spPr>
          <a:xfrm flipH="1" flipV="1">
            <a:off x="7629905" y="3847175"/>
            <a:ext cx="2433699" cy="8874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16" idx="1"/>
            <a:endCxn id="15" idx="3"/>
          </p:cNvCxnSpPr>
          <p:nvPr/>
        </p:nvCxnSpPr>
        <p:spPr>
          <a:xfrm flipH="1">
            <a:off x="6317260" y="5069881"/>
            <a:ext cx="2880413" cy="35013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9" idx="3"/>
            <a:endCxn id="15" idx="1"/>
          </p:cNvCxnSpPr>
          <p:nvPr/>
        </p:nvCxnSpPr>
        <p:spPr>
          <a:xfrm>
            <a:off x="4247463" y="3677131"/>
            <a:ext cx="826200" cy="17428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19" idx="2"/>
            <a:endCxn id="21" idx="0"/>
          </p:cNvCxnSpPr>
          <p:nvPr/>
        </p:nvCxnSpPr>
        <p:spPr>
          <a:xfrm>
            <a:off x="3633156" y="3918812"/>
            <a:ext cx="0" cy="97108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オートスケールスクリプト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/>
              <a:t>CPU</a:t>
            </a:r>
            <a:r>
              <a:rPr kumimoji="1" lang="ja-JP" altLang="en-US" dirty="0"/>
              <a:t>の使用率 </a:t>
            </a:r>
            <a:r>
              <a:rPr lang="ja-JP" altLang="en-US" dirty="0"/>
              <a:t>＞</a:t>
            </a:r>
            <a:r>
              <a:rPr kumimoji="1" lang="en-US" altLang="ja-JP" dirty="0"/>
              <a:t> x  </a:t>
            </a:r>
            <a:r>
              <a:rPr kumimoji="1" lang="ja-JP" altLang="en-US" dirty="0"/>
              <a:t>⇒ スケールアウト</a:t>
            </a:r>
            <a:endParaRPr kumimoji="1" lang="en-US" altLang="ja-JP" dirty="0"/>
          </a:p>
          <a:p>
            <a:r>
              <a:rPr lang="en-US" altLang="ja-JP" dirty="0"/>
              <a:t>CPU</a:t>
            </a:r>
            <a:r>
              <a:rPr lang="ja-JP" altLang="en-US" dirty="0"/>
              <a:t>の使用率 ＜ </a:t>
            </a:r>
            <a:r>
              <a:rPr lang="en-US" altLang="ja-JP" dirty="0"/>
              <a:t>y  </a:t>
            </a:r>
            <a:r>
              <a:rPr lang="ja-JP" altLang="en-US" dirty="0"/>
              <a:t>⇒ シュリンクイン</a:t>
            </a:r>
            <a:r>
              <a:rPr lang="en-US" altLang="ja-JP" dirty="0"/>
              <a:t>(VM1</a:t>
            </a:r>
            <a:r>
              <a:rPr lang="ja-JP" altLang="en-US" dirty="0"/>
              <a:t>台の場合は例外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101451" y="2420406"/>
            <a:ext cx="4481384" cy="36518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 dirty="0"/>
          </a:p>
        </p:txBody>
      </p:sp>
      <p:sp>
        <p:nvSpPr>
          <p:cNvPr id="5" name="正方形/長方形 4"/>
          <p:cNvSpPr/>
          <p:nvPr/>
        </p:nvSpPr>
        <p:spPr>
          <a:xfrm>
            <a:off x="3985850" y="3193255"/>
            <a:ext cx="1278718" cy="12858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b="1" dirty="0" err="1"/>
              <a:t>Cntrollers</a:t>
            </a:r>
            <a:r>
              <a:rPr kumimoji="1" lang="en-US" altLang="ja-JP" sz="1100" b="1" dirty="0"/>
              <a:t>(DCM)</a:t>
            </a:r>
          </a:p>
          <a:p>
            <a:pPr algn="l"/>
            <a:endParaRPr kumimoji="1" lang="ja-JP" altLang="en-US" sz="1100" dirty="0"/>
          </a:p>
        </p:txBody>
      </p:sp>
      <p:sp>
        <p:nvSpPr>
          <p:cNvPr id="6" name="正方形/長方形 5"/>
          <p:cNvSpPr/>
          <p:nvPr/>
        </p:nvSpPr>
        <p:spPr>
          <a:xfrm>
            <a:off x="2624185" y="3193256"/>
            <a:ext cx="1060184" cy="12858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b="1" dirty="0"/>
              <a:t>Views</a:t>
            </a:r>
          </a:p>
          <a:p>
            <a:pPr algn="l"/>
            <a:endParaRPr kumimoji="1" lang="ja-JP" altLang="en-US" sz="1100" b="1" dirty="0"/>
          </a:p>
        </p:txBody>
      </p:sp>
      <p:sp>
        <p:nvSpPr>
          <p:cNvPr id="7" name="角丸四角形 6"/>
          <p:cNvSpPr/>
          <p:nvPr/>
        </p:nvSpPr>
        <p:spPr>
          <a:xfrm>
            <a:off x="6317995" y="2420406"/>
            <a:ext cx="2571739" cy="36518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8" name="正方形/長方形 7"/>
          <p:cNvSpPr/>
          <p:nvPr/>
        </p:nvSpPr>
        <p:spPr>
          <a:xfrm>
            <a:off x="2624185" y="4628147"/>
            <a:ext cx="2630202" cy="13772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100" b="1" dirty="0"/>
              <a:t>Models(DB)</a:t>
            </a:r>
            <a:endParaRPr kumimoji="1" lang="ja-JP" altLang="en-US" sz="1100" b="1" dirty="0"/>
          </a:p>
        </p:txBody>
      </p:sp>
      <p:sp>
        <p:nvSpPr>
          <p:cNvPr id="9" name="角丸四角形 8"/>
          <p:cNvSpPr/>
          <p:nvPr/>
        </p:nvSpPr>
        <p:spPr>
          <a:xfrm>
            <a:off x="1456002" y="2601927"/>
            <a:ext cx="1443037" cy="3351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b="1" dirty="0">
                <a:solidFill>
                  <a:schemeClr val="tx1"/>
                </a:solidFill>
              </a:rPr>
              <a:t>Control </a:t>
            </a:r>
            <a:r>
              <a:rPr lang="ja-JP" altLang="en-US" b="1" dirty="0">
                <a:solidFill>
                  <a:schemeClr val="tx1"/>
                </a:solidFill>
              </a:rPr>
              <a:t>ホスト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551104" y="2601927"/>
            <a:ext cx="1443037" cy="3351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b="1" dirty="0">
                <a:solidFill>
                  <a:schemeClr val="tx1"/>
                </a:solidFill>
              </a:rPr>
              <a:t>仮想ホスト</a:t>
            </a:r>
            <a:r>
              <a:rPr lang="en-US" altLang="ja-JP" b="1" dirty="0">
                <a:solidFill>
                  <a:schemeClr val="tx1"/>
                </a:solidFill>
              </a:rPr>
              <a:t>1,2,3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152999" y="3617720"/>
            <a:ext cx="941209" cy="32665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 b="1" dirty="0"/>
              <a:t>監視</a:t>
            </a:r>
            <a:endParaRPr kumimoji="1" lang="ja-JP" altLang="en-US" sz="1050" b="1" dirty="0"/>
          </a:p>
        </p:txBody>
      </p:sp>
      <p:sp>
        <p:nvSpPr>
          <p:cNvPr id="14" name="正方形/長方形 13"/>
          <p:cNvSpPr/>
          <p:nvPr/>
        </p:nvSpPr>
        <p:spPr>
          <a:xfrm>
            <a:off x="1240641" y="3193255"/>
            <a:ext cx="1157857" cy="26226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b="1" dirty="0" err="1"/>
              <a:t>ShellScripts</a:t>
            </a:r>
            <a:endParaRPr kumimoji="1" lang="en-US" altLang="ja-JP" sz="1100" b="1" dirty="0"/>
          </a:p>
          <a:p>
            <a:pPr algn="l"/>
            <a:endParaRPr kumimoji="1" lang="ja-JP" altLang="en-US" sz="1100" b="1" dirty="0"/>
          </a:p>
        </p:txBody>
      </p:sp>
      <p:sp>
        <p:nvSpPr>
          <p:cNvPr id="15" name="角丸四角形 14"/>
          <p:cNvSpPr/>
          <p:nvPr/>
        </p:nvSpPr>
        <p:spPr>
          <a:xfrm>
            <a:off x="1300130" y="3619266"/>
            <a:ext cx="1000696" cy="32665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/>
              <a:t>autoscale.sh</a:t>
            </a:r>
            <a:endParaRPr kumimoji="1" lang="ja-JP" altLang="en-US" sz="1050" b="1" dirty="0"/>
          </a:p>
        </p:txBody>
      </p:sp>
      <p:cxnSp>
        <p:nvCxnSpPr>
          <p:cNvPr id="23" name="直線コネクタ 22"/>
          <p:cNvCxnSpPr>
            <a:stCxn id="15" idx="3"/>
            <a:endCxn id="13" idx="1"/>
          </p:cNvCxnSpPr>
          <p:nvPr/>
        </p:nvCxnSpPr>
        <p:spPr>
          <a:xfrm flipV="1">
            <a:off x="2300826" y="3781049"/>
            <a:ext cx="1852173" cy="154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endCxn id="13" idx="1"/>
          </p:cNvCxnSpPr>
          <p:nvPr/>
        </p:nvCxnSpPr>
        <p:spPr>
          <a:xfrm flipV="1">
            <a:off x="3651847" y="3781049"/>
            <a:ext cx="501152" cy="399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3" idx="3"/>
            <a:endCxn id="53" idx="0"/>
          </p:cNvCxnSpPr>
          <p:nvPr/>
        </p:nvCxnSpPr>
        <p:spPr>
          <a:xfrm>
            <a:off x="5094208" y="3781049"/>
            <a:ext cx="1662601" cy="48022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0" name="フローチャート: 磁気ディスク 39"/>
          <p:cNvSpPr/>
          <p:nvPr/>
        </p:nvSpPr>
        <p:spPr>
          <a:xfrm>
            <a:off x="3335042" y="4748845"/>
            <a:ext cx="1635913" cy="149381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50" name="角丸四角形 49"/>
          <p:cNvSpPr/>
          <p:nvPr/>
        </p:nvSpPr>
        <p:spPr>
          <a:xfrm>
            <a:off x="3434298" y="5456196"/>
            <a:ext cx="1458446" cy="3835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/>
              <a:t>物理マシン等の管理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6851919" y="3193255"/>
            <a:ext cx="1352967" cy="6785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b="1" dirty="0"/>
              <a:t>VM(LB)</a:t>
            </a:r>
          </a:p>
          <a:p>
            <a:pPr algn="l"/>
            <a:endParaRPr kumimoji="1" lang="ja-JP" altLang="en-US" sz="1100" b="1" dirty="0"/>
          </a:p>
        </p:txBody>
      </p:sp>
      <p:sp>
        <p:nvSpPr>
          <p:cNvPr id="53" name="正方形/長方形 52"/>
          <p:cNvSpPr/>
          <p:nvPr/>
        </p:nvSpPr>
        <p:spPr>
          <a:xfrm>
            <a:off x="6343430" y="4261277"/>
            <a:ext cx="826757" cy="6785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b="1" dirty="0"/>
              <a:t>VM(web)</a:t>
            </a:r>
          </a:p>
          <a:p>
            <a:pPr algn="l"/>
            <a:endParaRPr kumimoji="1" lang="ja-JP" altLang="en-US" sz="1100" b="1" dirty="0"/>
          </a:p>
        </p:txBody>
      </p:sp>
      <p:sp>
        <p:nvSpPr>
          <p:cNvPr id="54" name="正方形/長方形 53"/>
          <p:cNvSpPr/>
          <p:nvPr/>
        </p:nvSpPr>
        <p:spPr>
          <a:xfrm>
            <a:off x="7202615" y="4261277"/>
            <a:ext cx="826757" cy="6785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b="1" dirty="0"/>
              <a:t>VM(web)</a:t>
            </a:r>
          </a:p>
          <a:p>
            <a:pPr algn="l"/>
            <a:endParaRPr kumimoji="1" lang="ja-JP" altLang="en-US" sz="1100" b="1" dirty="0"/>
          </a:p>
        </p:txBody>
      </p:sp>
      <p:sp>
        <p:nvSpPr>
          <p:cNvPr id="55" name="正方形/長方形 54"/>
          <p:cNvSpPr/>
          <p:nvPr/>
        </p:nvSpPr>
        <p:spPr>
          <a:xfrm>
            <a:off x="8061800" y="4261277"/>
            <a:ext cx="826757" cy="6785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100" b="1" dirty="0"/>
              <a:t>VM(web)</a:t>
            </a:r>
          </a:p>
          <a:p>
            <a:pPr algn="l"/>
            <a:endParaRPr kumimoji="1" lang="ja-JP" altLang="en-US" sz="1100" b="1" dirty="0"/>
          </a:p>
        </p:txBody>
      </p:sp>
      <p:cxnSp>
        <p:nvCxnSpPr>
          <p:cNvPr id="58" name="直線コネクタ 57"/>
          <p:cNvCxnSpPr>
            <a:stCxn id="52" idx="2"/>
            <a:endCxn id="55" idx="0"/>
          </p:cNvCxnSpPr>
          <p:nvPr/>
        </p:nvCxnSpPr>
        <p:spPr>
          <a:xfrm>
            <a:off x="7528403" y="3871784"/>
            <a:ext cx="946776" cy="38949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2" idx="2"/>
            <a:endCxn id="54" idx="0"/>
          </p:cNvCxnSpPr>
          <p:nvPr/>
        </p:nvCxnSpPr>
        <p:spPr>
          <a:xfrm>
            <a:off x="7528403" y="3871784"/>
            <a:ext cx="87591" cy="38949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52" idx="2"/>
            <a:endCxn id="53" idx="0"/>
          </p:cNvCxnSpPr>
          <p:nvPr/>
        </p:nvCxnSpPr>
        <p:spPr>
          <a:xfrm flipH="1">
            <a:off x="6756809" y="3871784"/>
            <a:ext cx="771594" cy="38949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直線コネクタ 66"/>
          <p:cNvCxnSpPr>
            <a:stCxn id="13" idx="2"/>
            <a:endCxn id="50" idx="0"/>
          </p:cNvCxnSpPr>
          <p:nvPr/>
        </p:nvCxnSpPr>
        <p:spPr>
          <a:xfrm flipH="1">
            <a:off x="4163521" y="3944378"/>
            <a:ext cx="460083" cy="151181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0" name="直線コネクタ 69"/>
          <p:cNvCxnSpPr>
            <a:endCxn id="54" idx="0"/>
          </p:cNvCxnSpPr>
          <p:nvPr/>
        </p:nvCxnSpPr>
        <p:spPr>
          <a:xfrm>
            <a:off x="5102756" y="3804877"/>
            <a:ext cx="2513238" cy="4564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endCxn id="55" idx="0"/>
          </p:cNvCxnSpPr>
          <p:nvPr/>
        </p:nvCxnSpPr>
        <p:spPr>
          <a:xfrm>
            <a:off x="5119892" y="3787115"/>
            <a:ext cx="3355287" cy="47416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13" idx="3"/>
            <a:endCxn id="52" idx="1"/>
          </p:cNvCxnSpPr>
          <p:nvPr/>
        </p:nvCxnSpPr>
        <p:spPr>
          <a:xfrm flipV="1">
            <a:off x="5094208" y="3532520"/>
            <a:ext cx="1757711" cy="24852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>
            <a:off x="5272292" y="3939515"/>
            <a:ext cx="3355287" cy="47416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2" name="フローチャート: 代替処理 81"/>
          <p:cNvSpPr/>
          <p:nvPr/>
        </p:nvSpPr>
        <p:spPr>
          <a:xfrm>
            <a:off x="9622172" y="1717416"/>
            <a:ext cx="2021747" cy="32110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autoscale.sh</a:t>
            </a:r>
            <a:r>
              <a:rPr kumimoji="1" lang="ja-JP" altLang="en-US" sz="1400" dirty="0"/>
              <a:t>を起動する</a:t>
            </a:r>
          </a:p>
        </p:txBody>
      </p:sp>
      <p:sp>
        <p:nvSpPr>
          <p:cNvPr id="83" name="フローチャート: 結合子 82"/>
          <p:cNvSpPr/>
          <p:nvPr/>
        </p:nvSpPr>
        <p:spPr>
          <a:xfrm>
            <a:off x="10514433" y="1271276"/>
            <a:ext cx="226503" cy="21520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フローチャート: 代替処理 83"/>
          <p:cNvSpPr/>
          <p:nvPr/>
        </p:nvSpPr>
        <p:spPr>
          <a:xfrm>
            <a:off x="9659921" y="2291832"/>
            <a:ext cx="2021747" cy="47653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DCM</a:t>
            </a:r>
            <a:r>
              <a:rPr kumimoji="1" lang="ja-JP" altLang="en-US" sz="1400" dirty="0"/>
              <a:t>は</a:t>
            </a:r>
            <a:r>
              <a:rPr kumimoji="1" lang="en-US" altLang="ja-JP" sz="1400" dirty="0"/>
              <a:t>Web</a:t>
            </a:r>
            <a:r>
              <a:rPr kumimoji="1" lang="ja-JP" altLang="en-US" sz="1400" dirty="0"/>
              <a:t>サーバの</a:t>
            </a:r>
            <a:r>
              <a:rPr kumimoji="1" lang="en-US" altLang="ja-JP" sz="1400" dirty="0"/>
              <a:t>CPU</a:t>
            </a:r>
            <a:r>
              <a:rPr kumimoji="1" lang="ja-JP" altLang="en-US" sz="1400"/>
              <a:t>使用率を監視する</a:t>
            </a:r>
            <a:endParaRPr kumimoji="1" lang="ja-JP" altLang="en-US" sz="1400" dirty="0"/>
          </a:p>
        </p:txBody>
      </p:sp>
      <p:sp>
        <p:nvSpPr>
          <p:cNvPr id="87" name="フローチャート: 代替処理 86"/>
          <p:cNvSpPr/>
          <p:nvPr/>
        </p:nvSpPr>
        <p:spPr>
          <a:xfrm>
            <a:off x="9479289" y="3088698"/>
            <a:ext cx="2253852" cy="195566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CPU</a:t>
            </a:r>
            <a:r>
              <a:rPr kumimoji="1" lang="ja-JP" altLang="en-US" sz="1400" dirty="0"/>
              <a:t>使用率</a:t>
            </a:r>
            <a:endParaRPr kumimoji="1" lang="en-US" altLang="ja-JP" sz="1400" dirty="0"/>
          </a:p>
          <a:p>
            <a:pPr algn="ctr"/>
            <a:r>
              <a:rPr lang="en-US" altLang="ja-JP" sz="1400" dirty="0"/>
              <a:t>case &gt; x:</a:t>
            </a:r>
            <a:r>
              <a:rPr lang="ja-JP" altLang="en-US" sz="1400" dirty="0"/>
              <a:t>スケールアウト</a:t>
            </a:r>
            <a:endParaRPr lang="en-US" altLang="ja-JP" sz="1400" dirty="0"/>
          </a:p>
          <a:p>
            <a:pPr algn="ctr"/>
            <a:r>
              <a:rPr lang="en-US" altLang="ja-JP" sz="1400" dirty="0"/>
              <a:t>case &lt; y: </a:t>
            </a:r>
            <a:r>
              <a:rPr lang="ja-JP" altLang="en-US" sz="1400" dirty="0"/>
              <a:t>シュリンクイン</a:t>
            </a:r>
            <a:endParaRPr lang="en-US" altLang="ja-JP" sz="1400" dirty="0"/>
          </a:p>
          <a:p>
            <a:pPr algn="ctr"/>
            <a:r>
              <a:rPr lang="en-US" altLang="ja-JP" sz="1400" dirty="0"/>
              <a:t>default: break;</a:t>
            </a:r>
          </a:p>
        </p:txBody>
      </p:sp>
      <p:cxnSp>
        <p:nvCxnSpPr>
          <p:cNvPr id="89" name="直線コネクタ 88"/>
          <p:cNvCxnSpPr>
            <a:stCxn id="87" idx="2"/>
          </p:cNvCxnSpPr>
          <p:nvPr/>
        </p:nvCxnSpPr>
        <p:spPr>
          <a:xfrm>
            <a:off x="10606215" y="5044362"/>
            <a:ext cx="8393" cy="411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 flipH="1" flipV="1">
            <a:off x="9261446" y="5436066"/>
            <a:ext cx="1371599" cy="20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/>
          <p:nvPr/>
        </p:nvCxnSpPr>
        <p:spPr>
          <a:xfrm rot="5400000" flipH="1" flipV="1">
            <a:off x="8288315" y="3111467"/>
            <a:ext cx="3301083" cy="1388377"/>
          </a:xfrm>
          <a:prstGeom prst="bentConnector3">
            <a:avLst>
              <a:gd name="adj1" fmla="val 1000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83" idx="4"/>
            <a:endCxn id="82" idx="0"/>
          </p:cNvCxnSpPr>
          <p:nvPr/>
        </p:nvCxnSpPr>
        <p:spPr>
          <a:xfrm>
            <a:off x="10627685" y="1486478"/>
            <a:ext cx="5361" cy="230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endCxn id="84" idx="0"/>
          </p:cNvCxnSpPr>
          <p:nvPr/>
        </p:nvCxnSpPr>
        <p:spPr>
          <a:xfrm>
            <a:off x="10641435" y="2030136"/>
            <a:ext cx="29360" cy="261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84" idx="2"/>
          </p:cNvCxnSpPr>
          <p:nvPr/>
        </p:nvCxnSpPr>
        <p:spPr>
          <a:xfrm>
            <a:off x="10670795" y="2768367"/>
            <a:ext cx="11884" cy="299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31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r>
              <a:rPr lang="en-US" altLang="ja-JP" dirty="0"/>
              <a:t>&amp;</a:t>
            </a:r>
            <a:r>
              <a:rPr lang="en-US" altLang="ja-JP" dirty="0" err="1"/>
              <a:t>ToDo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54595" cy="4937760"/>
          </a:xfrm>
        </p:spPr>
        <p:txBody>
          <a:bodyPr/>
          <a:lstStyle/>
          <a:p>
            <a:r>
              <a:rPr lang="ja-JP" altLang="en-US" dirty="0"/>
              <a:t>まとめ</a:t>
            </a:r>
            <a:endParaRPr lang="en-US" altLang="ja-JP" dirty="0"/>
          </a:p>
          <a:p>
            <a:pPr lvl="1"/>
            <a:r>
              <a:rPr lang="ja-JP" altLang="en-US" dirty="0"/>
              <a:t>実現した部分</a:t>
            </a:r>
            <a:endParaRPr lang="en-US" altLang="ja-JP" dirty="0"/>
          </a:p>
          <a:p>
            <a:pPr lvl="2"/>
            <a:r>
              <a:rPr kumimoji="1" lang="en-US" altLang="ja-JP" dirty="0" err="1"/>
              <a:t>WebAPI</a:t>
            </a:r>
            <a:r>
              <a:rPr kumimoji="1" lang="ja-JP" altLang="en-US" dirty="0"/>
              <a:t>の実装</a:t>
            </a:r>
            <a:endParaRPr kumimoji="1" lang="en-US" altLang="ja-JP" dirty="0"/>
          </a:p>
          <a:p>
            <a:pPr lvl="3"/>
            <a:r>
              <a:rPr lang="en-US" altLang="ja-JP" dirty="0"/>
              <a:t>VM</a:t>
            </a:r>
            <a:r>
              <a:rPr lang="ja-JP" altLang="en-US" dirty="0"/>
              <a:t>起動</a:t>
            </a:r>
            <a:endParaRPr lang="en-US" altLang="ja-JP" dirty="0"/>
          </a:p>
          <a:p>
            <a:pPr lvl="2"/>
            <a:r>
              <a:rPr lang="ja-JP" altLang="en-US" dirty="0"/>
              <a:t>キューの実装</a:t>
            </a:r>
            <a:r>
              <a:rPr lang="en-US" altLang="ja-JP" dirty="0"/>
              <a:t>(Agent</a:t>
            </a:r>
            <a:r>
              <a:rPr lang="ja-JP" altLang="en-US" dirty="0"/>
              <a:t>使用</a:t>
            </a:r>
            <a:r>
              <a:rPr lang="en-US" altLang="ja-JP" dirty="0"/>
              <a:t>)</a:t>
            </a:r>
          </a:p>
          <a:p>
            <a:pPr lvl="2"/>
            <a:r>
              <a:rPr kumimoji="1" lang="en-US" altLang="ja-JP" dirty="0"/>
              <a:t>VM</a:t>
            </a:r>
            <a:r>
              <a:rPr kumimoji="1" lang="ja-JP" altLang="en-US" dirty="0"/>
              <a:t>の鍵管理</a:t>
            </a:r>
            <a:r>
              <a:rPr kumimoji="1" lang="en-US" altLang="ja-JP" dirty="0"/>
              <a:t>(host </a:t>
            </a:r>
            <a:r>
              <a:rPr kumimoji="1" lang="en-US" altLang="ja-JP" dirty="0" err="1"/>
              <a:t>name.pem</a:t>
            </a:r>
            <a:r>
              <a:rPr kumimoji="1" lang="en-US" altLang="ja-JP" dirty="0"/>
              <a:t>)</a:t>
            </a:r>
          </a:p>
          <a:p>
            <a:pPr lvl="2"/>
            <a:r>
              <a:rPr lang="ja-JP" altLang="en-US" dirty="0"/>
              <a:t>仮想マシンの</a:t>
            </a:r>
            <a:r>
              <a:rPr kumimoji="1" lang="ja-JP" altLang="en-US" dirty="0"/>
              <a:t>インターネット接続</a:t>
            </a:r>
            <a:endParaRPr kumimoji="1" lang="en-US" altLang="ja-JP" dirty="0"/>
          </a:p>
          <a:p>
            <a:pPr lvl="2"/>
            <a:r>
              <a:rPr lang="ja-JP" altLang="en-US" dirty="0"/>
              <a:t>仮想マシン上</a:t>
            </a:r>
            <a:r>
              <a:rPr lang="en-US" altLang="ja-JP" dirty="0" err="1"/>
              <a:t>sudo</a:t>
            </a:r>
            <a:r>
              <a:rPr lang="en-US" altLang="ja-JP" dirty="0"/>
              <a:t> </a:t>
            </a:r>
            <a:r>
              <a:rPr lang="ja-JP" altLang="en-US" dirty="0"/>
              <a:t>実装</a:t>
            </a:r>
            <a:endParaRPr lang="en-US" altLang="ja-JP" dirty="0"/>
          </a:p>
          <a:p>
            <a:pPr lvl="2"/>
            <a:r>
              <a:rPr lang="en-US" altLang="ja-JP" dirty="0"/>
              <a:t>Metadata </a:t>
            </a:r>
            <a:r>
              <a:rPr lang="ja-JP" altLang="en-US" dirty="0"/>
              <a:t>実装</a:t>
            </a:r>
            <a:endParaRPr kumimoji="1" lang="en-US" altLang="ja-JP" dirty="0"/>
          </a:p>
          <a:p>
            <a:pPr marL="593725" lvl="2" indent="0">
              <a:buNone/>
            </a:pPr>
            <a:endParaRPr kumimoji="1" lang="en-US" altLang="ja-JP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 bwMode="auto">
          <a:xfrm>
            <a:off x="5964195" y="1219200"/>
            <a:ext cx="5354595" cy="493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charset="0"/>
              <a:buChar char="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547688" indent="-27305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charset="0"/>
              <a:buChar char=""/>
              <a:defRPr kumimoji="1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charset="0"/>
              <a:buChar char="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charset="0"/>
              <a:buChar char="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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1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1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1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1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/>
              <a:t>ToDo</a:t>
            </a:r>
            <a:endParaRPr lang="en-US" altLang="ja-JP" dirty="0"/>
          </a:p>
          <a:p>
            <a:pPr lvl="1"/>
            <a:r>
              <a:rPr lang="en-US" altLang="ja-JP" dirty="0"/>
              <a:t>Web</a:t>
            </a:r>
            <a:r>
              <a:rPr lang="ja-JP" altLang="en-US" dirty="0"/>
              <a:t> </a:t>
            </a:r>
            <a:r>
              <a:rPr lang="en-US" altLang="ja-JP" dirty="0"/>
              <a:t>GUI</a:t>
            </a:r>
            <a:r>
              <a:rPr lang="ja-JP" altLang="en-US" dirty="0"/>
              <a:t>の作成</a:t>
            </a:r>
            <a:endParaRPr lang="en-US" altLang="ja-JP" dirty="0"/>
          </a:p>
          <a:p>
            <a:pPr lvl="1"/>
            <a:r>
              <a:rPr lang="ja-JP" altLang="en-US" dirty="0"/>
              <a:t>オートスケールスクリプト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18985623"/>
      </p:ext>
    </p:extLst>
  </p:cSld>
  <p:clrMapOvr>
    <a:masterClrMapping/>
  </p:clrMapOvr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テーマ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テーマ1" id="{58C869CC-095F-428F-94ED-943D4836BA0E}" vid="{A131C69F-C7CF-4F3D-B676-F4FB5D0F023D}"/>
    </a:ext>
  </a:extLst>
</a:theme>
</file>

<file path=ppt/theme/theme5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アーバン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アース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アース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TM02900722[[fn=イオン ボードルーム]]</Template>
  <TotalTime>403</TotalTime>
  <Words>439</Words>
  <Application>Microsoft Office PowerPoint</Application>
  <PresentationFormat>ワイド画面</PresentationFormat>
  <Paragraphs>224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7</vt:i4>
      </vt:variant>
      <vt:variant>
        <vt:lpstr>スライド タイトル</vt:lpstr>
      </vt:variant>
      <vt:variant>
        <vt:i4>8</vt:i4>
      </vt:variant>
    </vt:vector>
  </HeadingPairs>
  <TitlesOfParts>
    <vt:vector size="29" baseType="lpstr">
      <vt:lpstr>HGｺﾞｼｯｸM</vt:lpstr>
      <vt:lpstr>HG明朝B</vt:lpstr>
      <vt:lpstr>HG明朝E</vt:lpstr>
      <vt:lpstr>ＭＳ Ｐゴシック</vt:lpstr>
      <vt:lpstr>Arial</vt:lpstr>
      <vt:lpstr>Bookman Old Style</vt:lpstr>
      <vt:lpstr>Calibri</vt:lpstr>
      <vt:lpstr>Calibri Light</vt:lpstr>
      <vt:lpstr>Georgia</vt:lpstr>
      <vt:lpstr>Gill Sans MT</vt:lpstr>
      <vt:lpstr>Trebuchet MS</vt:lpstr>
      <vt:lpstr>Wingdings</vt:lpstr>
      <vt:lpstr>Wingdings 2</vt:lpstr>
      <vt:lpstr>Wingdings 3</vt:lpstr>
      <vt:lpstr>HDOfficeLightV0</vt:lpstr>
      <vt:lpstr>1_HDOfficeLightV0</vt:lpstr>
      <vt:lpstr>2_HDOfficeLightV0</vt:lpstr>
      <vt:lpstr>テーマ1</vt:lpstr>
      <vt:lpstr>アース</vt:lpstr>
      <vt:lpstr>デザインの設定</vt:lpstr>
      <vt:lpstr>アーバン</vt:lpstr>
      <vt:lpstr>IaaS_Program</vt:lpstr>
      <vt:lpstr>目次</vt:lpstr>
      <vt:lpstr>プロダクト概要</vt:lpstr>
      <vt:lpstr>モジュール構成</vt:lpstr>
      <vt:lpstr>DB構成</vt:lpstr>
      <vt:lpstr>VMの鍵管理について</vt:lpstr>
      <vt:lpstr>オートスケールスクリプト</vt:lpstr>
      <vt:lpstr>まとめ&amp;ToDo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クラウドインフラ構築特論 </dc:title>
  <dc:creator>毎田定弘</dc:creator>
  <cp:lastModifiedBy>毎田定弘</cp:lastModifiedBy>
  <cp:revision>39</cp:revision>
  <dcterms:created xsi:type="dcterms:W3CDTF">2016-02-03T06:32:54Z</dcterms:created>
  <dcterms:modified xsi:type="dcterms:W3CDTF">2016-08-21T07:34:05Z</dcterms:modified>
</cp:coreProperties>
</file>