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7" r:id="rId4"/>
    <p:sldId id="274" r:id="rId5"/>
    <p:sldId id="275" r:id="rId6"/>
    <p:sldId id="263" r:id="rId7"/>
    <p:sldId id="265" r:id="rId8"/>
    <p:sldId id="266" r:id="rId9"/>
    <p:sldId id="270" r:id="rId10"/>
    <p:sldId id="276" r:id="rId11"/>
    <p:sldId id="277" r:id="rId12"/>
    <p:sldId id="278" r:id="rId13"/>
    <p:sldId id="279" r:id="rId14"/>
    <p:sldId id="272" r:id="rId15"/>
    <p:sldId id="262"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E5138-032A-4368-9066-42394ED50362}" v="856" dt="2020-01-22T17:56:09.934"/>
    <p1510:client id="{7F66F2BD-984C-4E8D-BDA7-2E787AB67633}" v="8" dt="2020-01-23T21:37:53.478"/>
    <p1510:client id="{AEAC56DB-CF85-499B-8A51-79FF99E586FB}" v="169" dt="2020-01-10T10:39:55.003"/>
    <p1510:client id="{C14DAF91-E548-489A-B1B5-53C955747369}" v="2641" dt="2020-01-23T23:17:38.302"/>
    <p1510:client id="{ECF99399-036F-4DE1-9F5E-84C498906F9A}" v="2851" dt="2020-02-10T11:02:38.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5"/>
  </p:normalViewPr>
  <p:slideViewPr>
    <p:cSldViewPr snapToGrid="0" snapToObjects="1">
      <p:cViewPr varScale="1">
        <p:scale>
          <a:sx n="95" d="100"/>
          <a:sy n="95"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40D95-8513-43B2-9F12-5D00FDDC0BEC}"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0603B1D1-8FB9-47F0-A49D-81CB964F9DAA}">
      <dgm:prSet/>
      <dgm:spPr/>
      <dgm:t>
        <a:bodyPr/>
        <a:lstStyle/>
        <a:p>
          <a:pPr rtl="0"/>
          <a:r>
            <a:rPr lang="en-US" b="1">
              <a:solidFill>
                <a:schemeClr val="accent1">
                  <a:lumMod val="75000"/>
                </a:schemeClr>
              </a:solidFill>
            </a:rPr>
            <a:t>WHAT </a:t>
          </a:r>
          <a:r>
            <a:rPr lang="en-US" b="0">
              <a:latin typeface="Calibri Light" panose="020F0302020204030204"/>
            </a:rPr>
            <a:t>an application that help users</a:t>
          </a:r>
          <a:r>
            <a:rPr lang="en-US" b="0"/>
            <a:t> memorize </a:t>
          </a:r>
          <a:r>
            <a:rPr lang="en-US" b="0">
              <a:latin typeface="Calibri Light"/>
            </a:rPr>
            <a:t>using</a:t>
          </a:r>
          <a:r>
            <a:rPr lang="en-US" b="0" i="0" u="none" strike="noStrike" cap="none" baseline="0" noProof="0">
              <a:latin typeface="Calibri Light"/>
              <a:cs typeface="Calibri Light"/>
            </a:rPr>
            <a:t> flashcard method</a:t>
          </a:r>
        </a:p>
      </dgm:t>
    </dgm:pt>
    <dgm:pt modelId="{8F7B3806-B94A-4193-9121-06DAAB1624AC}" type="parTrans" cxnId="{0F15122A-74DF-4959-A889-D148375708E2}">
      <dgm:prSet/>
      <dgm:spPr/>
      <dgm:t>
        <a:bodyPr/>
        <a:lstStyle/>
        <a:p>
          <a:endParaRPr lang="en-US"/>
        </a:p>
      </dgm:t>
    </dgm:pt>
    <dgm:pt modelId="{FDAE1C0F-1119-495F-964E-EFC33D5D923E}" type="sibTrans" cxnId="{0F15122A-74DF-4959-A889-D148375708E2}">
      <dgm:prSet/>
      <dgm:spPr/>
      <dgm:t>
        <a:bodyPr/>
        <a:lstStyle/>
        <a:p>
          <a:endParaRPr lang="en-US"/>
        </a:p>
      </dgm:t>
    </dgm:pt>
    <dgm:pt modelId="{4C2A5C79-24AE-4282-9834-28861F97A44E}">
      <dgm:prSet/>
      <dgm:spPr/>
      <dgm:t>
        <a:bodyPr/>
        <a:lstStyle/>
        <a:p>
          <a:pPr rtl="0"/>
          <a:r>
            <a:rPr lang="en-US" b="1">
              <a:solidFill>
                <a:schemeClr val="accent1">
                  <a:lumMod val="75000"/>
                </a:schemeClr>
              </a:solidFill>
            </a:rPr>
            <a:t>WHO </a:t>
          </a:r>
          <a:r>
            <a:rPr lang="en-US">
              <a:latin typeface="Calibri Light" panose="020F0302020204030204"/>
            </a:rPr>
            <a:t>for</a:t>
          </a:r>
          <a:r>
            <a:rPr lang="en-US"/>
            <a:t> anyone</a:t>
          </a:r>
          <a:r>
            <a:rPr lang="en-US">
              <a:latin typeface="Calibri Light" panose="020F0302020204030204"/>
            </a:rPr>
            <a:t> who want to apply flashcard method</a:t>
          </a:r>
          <a:endParaRPr lang="en-US"/>
        </a:p>
      </dgm:t>
    </dgm:pt>
    <dgm:pt modelId="{40CED49C-6B5A-48C2-8C73-3982289FD2E7}" type="parTrans" cxnId="{4059D57D-1911-46C5-BC69-9B2D1C9FC746}">
      <dgm:prSet/>
      <dgm:spPr/>
      <dgm:t>
        <a:bodyPr/>
        <a:lstStyle/>
        <a:p>
          <a:endParaRPr lang="en-US"/>
        </a:p>
      </dgm:t>
    </dgm:pt>
    <dgm:pt modelId="{3DC2327C-3BF3-44F8-B38C-4F28E9022F55}" type="sibTrans" cxnId="{4059D57D-1911-46C5-BC69-9B2D1C9FC746}">
      <dgm:prSet/>
      <dgm:spPr/>
      <dgm:t>
        <a:bodyPr/>
        <a:lstStyle/>
        <a:p>
          <a:endParaRPr lang="en-US"/>
        </a:p>
      </dgm:t>
    </dgm:pt>
    <dgm:pt modelId="{D36428F6-40C5-4A62-A047-388050FA9D03}">
      <dgm:prSet/>
      <dgm:spPr/>
      <dgm:t>
        <a:bodyPr/>
        <a:lstStyle/>
        <a:p>
          <a:pPr rtl="0"/>
          <a:r>
            <a:rPr lang="en-US" b="1">
              <a:solidFill>
                <a:schemeClr val="accent1">
                  <a:lumMod val="75000"/>
                </a:schemeClr>
              </a:solidFill>
            </a:rPr>
            <a:t>HOW </a:t>
          </a:r>
          <a:r>
            <a:rPr lang="en-US" b="1">
              <a:latin typeface="Calibri Light" panose="020F0302020204030204"/>
            </a:rPr>
            <a:t>given a topic, </a:t>
          </a:r>
          <a:r>
            <a:rPr lang="en-US">
              <a:latin typeface="Calibri Light" panose="020F0302020204030204"/>
            </a:rPr>
            <a:t>users</a:t>
          </a:r>
          <a:r>
            <a:rPr lang="en-US"/>
            <a:t> can learn and </a:t>
          </a:r>
          <a:r>
            <a:rPr lang="en-US">
              <a:latin typeface="Calibri Light" panose="020F0302020204030204"/>
            </a:rPr>
            <a:t>challenge their memory through simple quiz. User can play with existing</a:t>
          </a:r>
          <a:r>
            <a:rPr lang="en-US"/>
            <a:t> topics or </a:t>
          </a:r>
          <a:r>
            <a:rPr lang="en-US">
              <a:latin typeface="Calibri Light" panose="020F0302020204030204"/>
            </a:rPr>
            <a:t>create their own topics</a:t>
          </a:r>
          <a:endParaRPr lang="en-US"/>
        </a:p>
      </dgm:t>
    </dgm:pt>
    <dgm:pt modelId="{79A7CDED-2F0D-43C4-9EE0-726F70DF20F8}" type="parTrans" cxnId="{07071864-C96F-4552-BD9E-C9AB2A5B1210}">
      <dgm:prSet/>
      <dgm:spPr/>
      <dgm:t>
        <a:bodyPr/>
        <a:lstStyle/>
        <a:p>
          <a:endParaRPr lang="en-US"/>
        </a:p>
      </dgm:t>
    </dgm:pt>
    <dgm:pt modelId="{21794E6F-7A25-47E3-B6E5-DE219F269582}" type="sibTrans" cxnId="{07071864-C96F-4552-BD9E-C9AB2A5B1210}">
      <dgm:prSet/>
      <dgm:spPr/>
      <dgm:t>
        <a:bodyPr/>
        <a:lstStyle/>
        <a:p>
          <a:endParaRPr lang="en-US"/>
        </a:p>
      </dgm:t>
    </dgm:pt>
    <dgm:pt modelId="{430A6096-6347-42C8-BAB9-5CC939DC8F1F}" type="pres">
      <dgm:prSet presAssocID="{DC140D95-8513-43B2-9F12-5D00FDDC0BEC}" presName="linear" presStyleCnt="0">
        <dgm:presLayoutVars>
          <dgm:animLvl val="lvl"/>
          <dgm:resizeHandles val="exact"/>
        </dgm:presLayoutVars>
      </dgm:prSet>
      <dgm:spPr/>
    </dgm:pt>
    <dgm:pt modelId="{BD8FB9E8-EBC1-437D-BCD6-286ED8C3B7AC}" type="pres">
      <dgm:prSet presAssocID="{0603B1D1-8FB9-47F0-A49D-81CB964F9DAA}" presName="parentText" presStyleLbl="node1" presStyleIdx="0" presStyleCnt="3">
        <dgm:presLayoutVars>
          <dgm:chMax val="0"/>
          <dgm:bulletEnabled val="1"/>
        </dgm:presLayoutVars>
      </dgm:prSet>
      <dgm:spPr/>
    </dgm:pt>
    <dgm:pt modelId="{D5D1E5AC-540A-4696-9C1A-5B70D06D0606}" type="pres">
      <dgm:prSet presAssocID="{FDAE1C0F-1119-495F-964E-EFC33D5D923E}" presName="spacer" presStyleCnt="0"/>
      <dgm:spPr/>
    </dgm:pt>
    <dgm:pt modelId="{6A7F24C1-613A-4100-AC80-E0FBF841B6DE}" type="pres">
      <dgm:prSet presAssocID="{4C2A5C79-24AE-4282-9834-28861F97A44E}" presName="parentText" presStyleLbl="node1" presStyleIdx="1" presStyleCnt="3">
        <dgm:presLayoutVars>
          <dgm:chMax val="0"/>
          <dgm:bulletEnabled val="1"/>
        </dgm:presLayoutVars>
      </dgm:prSet>
      <dgm:spPr/>
    </dgm:pt>
    <dgm:pt modelId="{1BEF184B-9BDE-4222-8F9C-92230B5322AD}" type="pres">
      <dgm:prSet presAssocID="{3DC2327C-3BF3-44F8-B38C-4F28E9022F55}" presName="spacer" presStyleCnt="0"/>
      <dgm:spPr/>
    </dgm:pt>
    <dgm:pt modelId="{E987EE82-F0BD-4916-B08A-EE96F3937363}" type="pres">
      <dgm:prSet presAssocID="{D36428F6-40C5-4A62-A047-388050FA9D03}" presName="parentText" presStyleLbl="node1" presStyleIdx="2" presStyleCnt="3">
        <dgm:presLayoutVars>
          <dgm:chMax val="0"/>
          <dgm:bulletEnabled val="1"/>
        </dgm:presLayoutVars>
      </dgm:prSet>
      <dgm:spPr/>
    </dgm:pt>
  </dgm:ptLst>
  <dgm:cxnLst>
    <dgm:cxn modelId="{0F15122A-74DF-4959-A889-D148375708E2}" srcId="{DC140D95-8513-43B2-9F12-5D00FDDC0BEC}" destId="{0603B1D1-8FB9-47F0-A49D-81CB964F9DAA}" srcOrd="0" destOrd="0" parTransId="{8F7B3806-B94A-4193-9121-06DAAB1624AC}" sibTransId="{FDAE1C0F-1119-495F-964E-EFC33D5D923E}"/>
    <dgm:cxn modelId="{13B1A033-20C7-4425-AD6C-E95AC62BBC97}" type="presOf" srcId="{DC140D95-8513-43B2-9F12-5D00FDDC0BEC}" destId="{430A6096-6347-42C8-BAB9-5CC939DC8F1F}" srcOrd="0" destOrd="0" presId="urn:microsoft.com/office/officeart/2005/8/layout/vList2"/>
    <dgm:cxn modelId="{E39E5B60-31A1-4EF8-AABD-2420EF547696}" type="presOf" srcId="{4C2A5C79-24AE-4282-9834-28861F97A44E}" destId="{6A7F24C1-613A-4100-AC80-E0FBF841B6DE}" srcOrd="0" destOrd="0" presId="urn:microsoft.com/office/officeart/2005/8/layout/vList2"/>
    <dgm:cxn modelId="{07071864-C96F-4552-BD9E-C9AB2A5B1210}" srcId="{DC140D95-8513-43B2-9F12-5D00FDDC0BEC}" destId="{D36428F6-40C5-4A62-A047-388050FA9D03}" srcOrd="2" destOrd="0" parTransId="{79A7CDED-2F0D-43C4-9EE0-726F70DF20F8}" sibTransId="{21794E6F-7A25-47E3-B6E5-DE219F269582}"/>
    <dgm:cxn modelId="{4059D57D-1911-46C5-BC69-9B2D1C9FC746}" srcId="{DC140D95-8513-43B2-9F12-5D00FDDC0BEC}" destId="{4C2A5C79-24AE-4282-9834-28861F97A44E}" srcOrd="1" destOrd="0" parTransId="{40CED49C-6B5A-48C2-8C73-3982289FD2E7}" sibTransId="{3DC2327C-3BF3-44F8-B38C-4F28E9022F55}"/>
    <dgm:cxn modelId="{ACD18AA5-8BCF-4D41-AEDC-78604416F3AC}" type="presOf" srcId="{0603B1D1-8FB9-47F0-A49D-81CB964F9DAA}" destId="{BD8FB9E8-EBC1-437D-BCD6-286ED8C3B7AC}" srcOrd="0" destOrd="0" presId="urn:microsoft.com/office/officeart/2005/8/layout/vList2"/>
    <dgm:cxn modelId="{7BFB94F6-979B-40F6-A092-5308BD503C8F}" type="presOf" srcId="{D36428F6-40C5-4A62-A047-388050FA9D03}" destId="{E987EE82-F0BD-4916-B08A-EE96F3937363}" srcOrd="0" destOrd="0" presId="urn:microsoft.com/office/officeart/2005/8/layout/vList2"/>
    <dgm:cxn modelId="{4DFA6D5D-D7F3-42FF-AE51-AE272AA693D0}" type="presParOf" srcId="{430A6096-6347-42C8-BAB9-5CC939DC8F1F}" destId="{BD8FB9E8-EBC1-437D-BCD6-286ED8C3B7AC}" srcOrd="0" destOrd="0" presId="urn:microsoft.com/office/officeart/2005/8/layout/vList2"/>
    <dgm:cxn modelId="{C69923B2-30ED-450E-B2FD-D3D6D62AFEB2}" type="presParOf" srcId="{430A6096-6347-42C8-BAB9-5CC939DC8F1F}" destId="{D5D1E5AC-540A-4696-9C1A-5B70D06D0606}" srcOrd="1" destOrd="0" presId="urn:microsoft.com/office/officeart/2005/8/layout/vList2"/>
    <dgm:cxn modelId="{CA389484-DE55-4381-A7CA-9FD2F5E1630A}" type="presParOf" srcId="{430A6096-6347-42C8-BAB9-5CC939DC8F1F}" destId="{6A7F24C1-613A-4100-AC80-E0FBF841B6DE}" srcOrd="2" destOrd="0" presId="urn:microsoft.com/office/officeart/2005/8/layout/vList2"/>
    <dgm:cxn modelId="{1B469688-1275-4C7F-BF68-129EC8765E12}" type="presParOf" srcId="{430A6096-6347-42C8-BAB9-5CC939DC8F1F}" destId="{1BEF184B-9BDE-4222-8F9C-92230B5322AD}" srcOrd="3" destOrd="0" presId="urn:microsoft.com/office/officeart/2005/8/layout/vList2"/>
    <dgm:cxn modelId="{C05C5CD4-0DA1-4C92-A669-A5F2EE3356BE}" type="presParOf" srcId="{430A6096-6347-42C8-BAB9-5CC939DC8F1F}" destId="{E987EE82-F0BD-4916-B08A-EE96F3937363}"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FB9E8-EBC1-437D-BCD6-286ED8C3B7AC}">
      <dsp:nvSpPr>
        <dsp:cNvPr id="0" name=""/>
        <dsp:cNvSpPr/>
      </dsp:nvSpPr>
      <dsp:spPr>
        <a:xfrm>
          <a:off x="0" y="1380"/>
          <a:ext cx="4785063" cy="1558878"/>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a:solidFill>
                <a:schemeClr val="accent1">
                  <a:lumMod val="75000"/>
                </a:schemeClr>
              </a:solidFill>
            </a:rPr>
            <a:t>WHAT </a:t>
          </a:r>
          <a:r>
            <a:rPr lang="en-US" sz="2200" b="0" kern="1200">
              <a:latin typeface="Calibri Light" panose="020F0302020204030204"/>
            </a:rPr>
            <a:t>an application that help users</a:t>
          </a:r>
          <a:r>
            <a:rPr lang="en-US" sz="2200" b="0" kern="1200"/>
            <a:t> memorize </a:t>
          </a:r>
          <a:r>
            <a:rPr lang="en-US" sz="2200" b="0" kern="1200">
              <a:latin typeface="Calibri Light"/>
            </a:rPr>
            <a:t>using</a:t>
          </a:r>
          <a:r>
            <a:rPr lang="en-US" sz="2200" b="0" i="0" u="none" strike="noStrike" kern="1200" cap="none" baseline="0" noProof="0">
              <a:latin typeface="Calibri Light"/>
              <a:cs typeface="Calibri Light"/>
            </a:rPr>
            <a:t> flashcard method</a:t>
          </a:r>
        </a:p>
      </dsp:txBody>
      <dsp:txXfrm>
        <a:off x="76098" y="77478"/>
        <a:ext cx="4632867" cy="1406682"/>
      </dsp:txXfrm>
    </dsp:sp>
    <dsp:sp modelId="{6A7F24C1-613A-4100-AC80-E0FBF841B6DE}">
      <dsp:nvSpPr>
        <dsp:cNvPr id="0" name=""/>
        <dsp:cNvSpPr/>
      </dsp:nvSpPr>
      <dsp:spPr>
        <a:xfrm>
          <a:off x="0" y="1623619"/>
          <a:ext cx="4785063" cy="1558878"/>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a:solidFill>
                <a:schemeClr val="accent1">
                  <a:lumMod val="75000"/>
                </a:schemeClr>
              </a:solidFill>
            </a:rPr>
            <a:t>WHO </a:t>
          </a:r>
          <a:r>
            <a:rPr lang="en-US" sz="2200" kern="1200">
              <a:latin typeface="Calibri Light" panose="020F0302020204030204"/>
            </a:rPr>
            <a:t>for</a:t>
          </a:r>
          <a:r>
            <a:rPr lang="en-US" sz="2200" kern="1200"/>
            <a:t> anyone</a:t>
          </a:r>
          <a:r>
            <a:rPr lang="en-US" sz="2200" kern="1200">
              <a:latin typeface="Calibri Light" panose="020F0302020204030204"/>
            </a:rPr>
            <a:t> who want to apply flashcard method</a:t>
          </a:r>
          <a:endParaRPr lang="en-US" sz="2200" kern="1200"/>
        </a:p>
      </dsp:txBody>
      <dsp:txXfrm>
        <a:off x="76098" y="1699717"/>
        <a:ext cx="4632867" cy="1406682"/>
      </dsp:txXfrm>
    </dsp:sp>
    <dsp:sp modelId="{E987EE82-F0BD-4916-B08A-EE96F3937363}">
      <dsp:nvSpPr>
        <dsp:cNvPr id="0" name=""/>
        <dsp:cNvSpPr/>
      </dsp:nvSpPr>
      <dsp:spPr>
        <a:xfrm>
          <a:off x="0" y="3245858"/>
          <a:ext cx="4785063" cy="1558878"/>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a:solidFill>
                <a:schemeClr val="accent1">
                  <a:lumMod val="75000"/>
                </a:schemeClr>
              </a:solidFill>
            </a:rPr>
            <a:t>HOW </a:t>
          </a:r>
          <a:r>
            <a:rPr lang="en-US" sz="2200" b="1" kern="1200">
              <a:latin typeface="Calibri Light" panose="020F0302020204030204"/>
            </a:rPr>
            <a:t>given a topic, </a:t>
          </a:r>
          <a:r>
            <a:rPr lang="en-US" sz="2200" kern="1200">
              <a:latin typeface="Calibri Light" panose="020F0302020204030204"/>
            </a:rPr>
            <a:t>users</a:t>
          </a:r>
          <a:r>
            <a:rPr lang="en-US" sz="2200" kern="1200"/>
            <a:t> can learn and </a:t>
          </a:r>
          <a:r>
            <a:rPr lang="en-US" sz="2200" kern="1200">
              <a:latin typeface="Calibri Light" panose="020F0302020204030204"/>
            </a:rPr>
            <a:t>challenge their memory through simple quiz. User can play with existing</a:t>
          </a:r>
          <a:r>
            <a:rPr lang="en-US" sz="2200" kern="1200"/>
            <a:t> topics or </a:t>
          </a:r>
          <a:r>
            <a:rPr lang="en-US" sz="2200" kern="1200">
              <a:latin typeface="Calibri Light" panose="020F0302020204030204"/>
            </a:rPr>
            <a:t>create their own topics</a:t>
          </a:r>
          <a:endParaRPr lang="en-US" sz="2200" kern="1200"/>
        </a:p>
      </dsp:txBody>
      <dsp:txXfrm>
        <a:off x="76098" y="3321956"/>
        <a:ext cx="4632867" cy="14066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486AC-F520-4950-B8B9-ED1887AB4B1F}" type="datetimeFigureOut">
              <a:rPr lang="en-US"/>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2F167-4E13-4EB8-9215-70981CD7998D}" type="slidenum">
              <a:rPr lang="en-US"/>
              <a:t>‹#›</a:t>
            </a:fld>
            <a:endParaRPr lang="en-US"/>
          </a:p>
        </p:txBody>
      </p:sp>
    </p:spTree>
    <p:extLst>
      <p:ext uri="{BB962C8B-B14F-4D97-AF65-F5344CB8AC3E}">
        <p14:creationId xmlns:p14="http://schemas.microsoft.com/office/powerpoint/2010/main" val="3666635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is flashcard?</a:t>
            </a:r>
          </a:p>
          <a:p>
            <a:r>
              <a:rPr lang="en-US">
                <a:cs typeface="Calibri"/>
              </a:rPr>
              <a:t>Flashcard is a learning method to memory using small cards with hint in a frontside and the answer in the backside. It's very popular especially in learning vocabulary. With this application, we would like to bring physical cards into digital cards then users can learn everywhere with their mobile. </a:t>
            </a:r>
            <a:endParaRPr lang="en-US" dirty="0">
              <a:cs typeface="Calibri"/>
            </a:endParaRPr>
          </a:p>
        </p:txBody>
      </p:sp>
      <p:sp>
        <p:nvSpPr>
          <p:cNvPr id="4" name="Slide Number Placeholder 3"/>
          <p:cNvSpPr>
            <a:spLocks noGrp="1"/>
          </p:cNvSpPr>
          <p:nvPr>
            <p:ph type="sldNum" sz="quarter" idx="5"/>
          </p:nvPr>
        </p:nvSpPr>
        <p:spPr/>
        <p:txBody>
          <a:bodyPr/>
          <a:lstStyle/>
          <a:p>
            <a:fld id="{FAB2F167-4E13-4EB8-9215-70981CD7998D}" type="slidenum">
              <a:rPr lang="en-US"/>
              <a:t>2</a:t>
            </a:fld>
            <a:endParaRPr lang="en-US"/>
          </a:p>
        </p:txBody>
      </p:sp>
    </p:spTree>
    <p:extLst>
      <p:ext uri="{BB962C8B-B14F-4D97-AF65-F5344CB8AC3E}">
        <p14:creationId xmlns:p14="http://schemas.microsoft.com/office/powerpoint/2010/main" val="90908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a popular method, if you go to google or app store and search for flash card application, it will result many many applications. </a:t>
            </a:r>
          </a:p>
          <a:p>
            <a:r>
              <a:rPr lang="en-US">
                <a:cs typeface="Calibri"/>
              </a:rPr>
              <a:t>Here we list out some top results when searching for flashcard applications. We can see that some of them focus on children, some of them are from big companies, some of them are developed individualy. Very various. </a:t>
            </a:r>
            <a:endParaRPr lang="en-US" dirty="0">
              <a:cs typeface="Calibri"/>
            </a:endParaRPr>
          </a:p>
          <a:p>
            <a:r>
              <a:rPr lang="en-US">
                <a:cs typeface="Calibri"/>
              </a:rPr>
              <a:t>Besides, flashcard is also implemented as a part of larger applications such as Babbel – an application to learn languages. It supports all 4 skills listening – reading- writing- speaking and it uses flashcard as a method to remember vocabulary. However our application focuses on flashcard only, these types of applications are not our directly competiors.</a:t>
            </a:r>
            <a:endParaRPr lang="en-US" dirty="0">
              <a:cs typeface="Calibri"/>
            </a:endParaRPr>
          </a:p>
        </p:txBody>
      </p:sp>
      <p:sp>
        <p:nvSpPr>
          <p:cNvPr id="4" name="Slide Number Placeholder 3"/>
          <p:cNvSpPr>
            <a:spLocks noGrp="1"/>
          </p:cNvSpPr>
          <p:nvPr>
            <p:ph type="sldNum" sz="quarter" idx="5"/>
          </p:nvPr>
        </p:nvSpPr>
        <p:spPr/>
        <p:txBody>
          <a:bodyPr/>
          <a:lstStyle/>
          <a:p>
            <a:fld id="{FAB2F167-4E13-4EB8-9215-70981CD7998D}" type="slidenum">
              <a:rPr lang="en-US"/>
              <a:t>3</a:t>
            </a:fld>
            <a:endParaRPr lang="en-US"/>
          </a:p>
        </p:txBody>
      </p:sp>
    </p:spTree>
    <p:extLst>
      <p:ext uri="{BB962C8B-B14F-4D97-AF65-F5344CB8AC3E}">
        <p14:creationId xmlns:p14="http://schemas.microsoft.com/office/powerpoint/2010/main" val="350577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try to examine 3 types of competitors</a:t>
            </a:r>
          </a:p>
          <a:p>
            <a:r>
              <a:rPr lang="en-US">
                <a:cs typeface="Calibri"/>
              </a:rPr>
              <a:t>The first type is old applications which have high downloads such as QUIZLET. It provides a good platform with many features and a nice UI. Content are created by both vendor and users, but most of them come from users. It leads to a problem: users feel confusing when searching for a topic when it resulting many suggestions but their quality is not good: too simple, only few words, boring, etc. </a:t>
            </a:r>
          </a:p>
          <a:p>
            <a:r>
              <a:rPr lang="en-US">
                <a:cs typeface="Calibri"/>
              </a:rPr>
              <a:t>The second type is applications which focus on some specific languages such as Kanji or Chinese like </a:t>
            </a:r>
            <a:r>
              <a:rPr lang="en-US"/>
              <a:t>Japanese Kanji Flash Cards</a:t>
            </a:r>
            <a:endParaRPr lang="en-US" dirty="0"/>
          </a:p>
          <a:p>
            <a:r>
              <a:rPr lang="en-US">
                <a:cs typeface="Calibri"/>
              </a:rPr>
              <a:t>And the last type is applications with some provided-content, many advertises and bad UX</a:t>
            </a:r>
            <a:endParaRPr lang="en-US" dirty="0">
              <a:cs typeface="Calibri"/>
            </a:endParaRPr>
          </a:p>
          <a:p>
            <a:endParaRPr lang="en-US" dirty="0">
              <a:cs typeface="Calibri"/>
            </a:endParaRPr>
          </a:p>
          <a:p>
            <a:r>
              <a:rPr lang="en-US">
                <a:cs typeface="Calibri"/>
              </a:rPr>
              <a:t>With lots of applications, how can we be different to others? </a:t>
            </a:r>
            <a:endParaRPr lang="en-US" dirty="0">
              <a:cs typeface="Calibri"/>
            </a:endParaRPr>
          </a:p>
          <a:p>
            <a:r>
              <a:rPr lang="en-US">
                <a:cs typeface="Calibri"/>
              </a:rPr>
              <a:t>We think that with these type of application, the most important is the content: users will be happy if what they want to learn are provided already with high quality. Allow users creating their own content is optional. Therefore, we have two objectives for this application: good content and a friendly UI. </a:t>
            </a:r>
            <a:endParaRPr lang="en-US" dirty="0">
              <a:cs typeface="Calibri"/>
            </a:endParaRPr>
          </a:p>
        </p:txBody>
      </p:sp>
      <p:sp>
        <p:nvSpPr>
          <p:cNvPr id="4" name="Slide Number Placeholder 3"/>
          <p:cNvSpPr>
            <a:spLocks noGrp="1"/>
          </p:cNvSpPr>
          <p:nvPr>
            <p:ph type="sldNum" sz="quarter" idx="5"/>
          </p:nvPr>
        </p:nvSpPr>
        <p:spPr/>
        <p:txBody>
          <a:bodyPr/>
          <a:lstStyle/>
          <a:p>
            <a:fld id="{FAB2F167-4E13-4EB8-9215-70981CD7998D}" type="slidenum">
              <a:rPr lang="en-US"/>
              <a:t>4</a:t>
            </a:fld>
            <a:endParaRPr lang="en-US"/>
          </a:p>
        </p:txBody>
      </p:sp>
    </p:spTree>
    <p:extLst>
      <p:ext uri="{BB962C8B-B14F-4D97-AF65-F5344CB8AC3E}">
        <p14:creationId xmlns:p14="http://schemas.microsoft.com/office/powerpoint/2010/main" val="150599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application, we don't allow advertise because this is a memoring application, these ads are very noise and impact to the ability to focus of the users. Instead, we will make money from the content: some specific content will be unlock only if users pay for it.</a:t>
            </a:r>
          </a:p>
        </p:txBody>
      </p:sp>
      <p:sp>
        <p:nvSpPr>
          <p:cNvPr id="4" name="Slide Number Placeholder 3"/>
          <p:cNvSpPr>
            <a:spLocks noGrp="1"/>
          </p:cNvSpPr>
          <p:nvPr>
            <p:ph type="sldNum" sz="quarter" idx="5"/>
          </p:nvPr>
        </p:nvSpPr>
        <p:spPr/>
        <p:txBody>
          <a:bodyPr/>
          <a:lstStyle/>
          <a:p>
            <a:fld id="{FAB2F167-4E13-4EB8-9215-70981CD7998D}" type="slidenum">
              <a:rPr lang="en-US"/>
              <a:t>5</a:t>
            </a:fld>
            <a:endParaRPr lang="en-US"/>
          </a:p>
        </p:txBody>
      </p:sp>
    </p:spTree>
    <p:extLst>
      <p:ext uri="{BB962C8B-B14F-4D97-AF65-F5344CB8AC3E}">
        <p14:creationId xmlns:p14="http://schemas.microsoft.com/office/powerpoint/2010/main" val="14201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our first sketch to help understanding the workflow of the application. It is not really good and the ui is changed while development.</a:t>
            </a:r>
          </a:p>
        </p:txBody>
      </p:sp>
      <p:sp>
        <p:nvSpPr>
          <p:cNvPr id="4" name="Slide Number Placeholder 3"/>
          <p:cNvSpPr>
            <a:spLocks noGrp="1"/>
          </p:cNvSpPr>
          <p:nvPr>
            <p:ph type="sldNum" sz="quarter" idx="5"/>
          </p:nvPr>
        </p:nvSpPr>
        <p:spPr/>
        <p:txBody>
          <a:bodyPr/>
          <a:lstStyle/>
          <a:p>
            <a:fld id="{FAB2F167-4E13-4EB8-9215-70981CD7998D}" type="slidenum">
              <a:rPr lang="en-US"/>
              <a:t>7</a:t>
            </a:fld>
            <a:endParaRPr lang="en-US"/>
          </a:p>
        </p:txBody>
      </p:sp>
    </p:spTree>
    <p:extLst>
      <p:ext uri="{BB962C8B-B14F-4D97-AF65-F5344CB8AC3E}">
        <p14:creationId xmlns:p14="http://schemas.microsoft.com/office/powerpoint/2010/main" val="212768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Uikit: </a:t>
            </a:r>
            <a:r>
              <a:rPr lang="en-US"/>
              <a:t>defines the core components of an iOS application, from labels and buttons to table views and navigation controllers</a:t>
            </a:r>
          </a:p>
          <a:p>
            <a:r>
              <a:rPr lang="en-US">
                <a:cs typeface="Calibri"/>
              </a:rPr>
              <a:t>Core data: </a:t>
            </a:r>
            <a:r>
              <a:rPr lang="en-US"/>
              <a:t>manage the model layer objects in your application. It provides generalized and automated solutions to common tasks associated with object life cycle and object graph management, including persistence.</a:t>
            </a:r>
          </a:p>
          <a:p>
            <a:r>
              <a:rPr lang="en-US">
                <a:cs typeface="Calibri"/>
              </a:rPr>
              <a:t>AVFoundation: </a:t>
            </a:r>
            <a:r>
              <a:rPr lang="en-US"/>
              <a:t>build media functionality </a:t>
            </a:r>
            <a:endParaRPr lang="en-US" dirty="0">
              <a:cs typeface="Calibri"/>
            </a:endParaRPr>
          </a:p>
        </p:txBody>
      </p:sp>
      <p:sp>
        <p:nvSpPr>
          <p:cNvPr id="4" name="Slide Number Placeholder 3"/>
          <p:cNvSpPr>
            <a:spLocks noGrp="1"/>
          </p:cNvSpPr>
          <p:nvPr>
            <p:ph type="sldNum" sz="quarter" idx="5"/>
          </p:nvPr>
        </p:nvSpPr>
        <p:spPr/>
        <p:txBody>
          <a:bodyPr/>
          <a:lstStyle/>
          <a:p>
            <a:fld id="{FAB2F167-4E13-4EB8-9215-70981CD7998D}" type="slidenum">
              <a:rPr lang="en-US"/>
              <a:t>12</a:t>
            </a:fld>
            <a:endParaRPr lang="en-US"/>
          </a:p>
        </p:txBody>
      </p:sp>
    </p:spTree>
    <p:extLst>
      <p:ext uri="{BB962C8B-B14F-4D97-AF65-F5344CB8AC3E}">
        <p14:creationId xmlns:p14="http://schemas.microsoft.com/office/powerpoint/2010/main" val="4170541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Uikit: </a:t>
            </a:r>
            <a:r>
              <a:rPr lang="en-US"/>
              <a:t>defines the core components of an iOS application, from labels and buttons to table views and navigation controllers</a:t>
            </a:r>
          </a:p>
          <a:p>
            <a:r>
              <a:rPr lang="en-US">
                <a:cs typeface="Calibri"/>
              </a:rPr>
              <a:t>Core data: </a:t>
            </a:r>
            <a:r>
              <a:rPr lang="en-US"/>
              <a:t>manage the model layer objects in your application. It provides generalized and automated solutions to common tasks associated with object life cycle and object graph management, including persistence.</a:t>
            </a:r>
          </a:p>
          <a:p>
            <a:r>
              <a:rPr lang="en-US">
                <a:cs typeface="Calibri"/>
              </a:rPr>
              <a:t>AVFoundation: </a:t>
            </a:r>
            <a:r>
              <a:rPr lang="en-US"/>
              <a:t>build media functionality </a:t>
            </a:r>
            <a:endParaRPr lang="en-US" dirty="0">
              <a:cs typeface="Calibri"/>
            </a:endParaRPr>
          </a:p>
        </p:txBody>
      </p:sp>
      <p:sp>
        <p:nvSpPr>
          <p:cNvPr id="4" name="Slide Number Placeholder 3"/>
          <p:cNvSpPr>
            <a:spLocks noGrp="1"/>
          </p:cNvSpPr>
          <p:nvPr>
            <p:ph type="sldNum" sz="quarter" idx="5"/>
          </p:nvPr>
        </p:nvSpPr>
        <p:spPr/>
        <p:txBody>
          <a:bodyPr/>
          <a:lstStyle/>
          <a:p>
            <a:fld id="{FAB2F167-4E13-4EB8-9215-70981CD7998D}" type="slidenum">
              <a:rPr lang="en-US"/>
              <a:t>13</a:t>
            </a:fld>
            <a:endParaRPr lang="en-US"/>
          </a:p>
        </p:txBody>
      </p:sp>
    </p:spTree>
    <p:extLst>
      <p:ext uri="{BB962C8B-B14F-4D97-AF65-F5344CB8AC3E}">
        <p14:creationId xmlns:p14="http://schemas.microsoft.com/office/powerpoint/2010/main" val="361009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Agile development</a:t>
            </a:r>
          </a:p>
        </p:txBody>
      </p:sp>
      <p:sp>
        <p:nvSpPr>
          <p:cNvPr id="4" name="Slide Number Placeholder 3"/>
          <p:cNvSpPr>
            <a:spLocks noGrp="1"/>
          </p:cNvSpPr>
          <p:nvPr>
            <p:ph type="sldNum" sz="quarter" idx="5"/>
          </p:nvPr>
        </p:nvSpPr>
        <p:spPr/>
        <p:txBody>
          <a:bodyPr/>
          <a:lstStyle/>
          <a:p>
            <a:fld id="{FAB2F167-4E13-4EB8-9215-70981CD7998D}" type="slidenum">
              <a:rPr lang="en-US"/>
              <a:t>14</a:t>
            </a:fld>
            <a:endParaRPr lang="en-US"/>
          </a:p>
        </p:txBody>
      </p:sp>
    </p:spTree>
    <p:extLst>
      <p:ext uri="{BB962C8B-B14F-4D97-AF65-F5344CB8AC3E}">
        <p14:creationId xmlns:p14="http://schemas.microsoft.com/office/powerpoint/2010/main" val="3060083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2/14/20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err="1"/>
              <a:t>FlashCard</a:t>
            </a:r>
            <a:endParaRPr lang="en-US" sz="5400" dirty="0"/>
          </a:p>
        </p:txBody>
      </p:sp>
      <p:sp>
        <p:nvSpPr>
          <p:cNvPr id="3" name="Subtitle 2"/>
          <p:cNvSpPr>
            <a:spLocks noGrp="1"/>
          </p:cNvSpPr>
          <p:nvPr>
            <p:ph type="subTitle" idx="1"/>
          </p:nvPr>
        </p:nvSpPr>
        <p:spPr/>
        <p:txBody>
          <a:bodyPr>
            <a:normAutofit/>
          </a:bodyPr>
          <a:lstStyle/>
          <a:p>
            <a:r>
              <a:rPr lang="en-US" sz="2400" dirty="0"/>
              <a:t>LE HONG MAI DAO</a:t>
            </a:r>
          </a:p>
          <a:p>
            <a:r>
              <a:rPr lang="en-US" sz="2400" dirty="0">
                <a:ea typeface="+mn-lt"/>
                <a:cs typeface="+mn-lt"/>
              </a:rPr>
              <a:t>THI THUY DUYEN TRUONG</a:t>
            </a:r>
          </a:p>
          <a:p>
            <a:endParaRPr lang="en-US" sz="2400" dirty="0">
              <a:cs typeface="Calibri"/>
            </a:endParaRPr>
          </a:p>
        </p:txBody>
      </p:sp>
    </p:spTree>
    <p:extLst>
      <p:ext uri="{BB962C8B-B14F-4D97-AF65-F5344CB8AC3E}">
        <p14:creationId xmlns:p14="http://schemas.microsoft.com/office/powerpoint/2010/main" val="144889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31BB-AD44-492B-9124-CE07C5F05429}"/>
              </a:ext>
            </a:extLst>
          </p:cNvPr>
          <p:cNvSpPr>
            <a:spLocks noGrp="1"/>
          </p:cNvSpPr>
          <p:nvPr>
            <p:ph type="title"/>
          </p:nvPr>
        </p:nvSpPr>
        <p:spPr/>
        <p:txBody>
          <a:bodyPr/>
          <a:lstStyle/>
          <a:p>
            <a:r>
              <a:rPr lang="en-US">
                <a:cs typeface="Calibri Light"/>
              </a:rPr>
              <a:t>architecture</a:t>
            </a:r>
            <a:endParaRPr lang="en-US"/>
          </a:p>
        </p:txBody>
      </p:sp>
      <p:pic>
        <p:nvPicPr>
          <p:cNvPr id="16" name="Picture 16" descr="A picture containing drawing&#10;&#10;Description generated with very high confidence">
            <a:extLst>
              <a:ext uri="{FF2B5EF4-FFF2-40B4-BE49-F238E27FC236}">
                <a16:creationId xmlns:a16="http://schemas.microsoft.com/office/drawing/2014/main" id="{A2FA4016-DF2C-444A-A79C-D61A4B8508D7}"/>
              </a:ext>
            </a:extLst>
          </p:cNvPr>
          <p:cNvPicPr>
            <a:picLocks noGrp="1" noChangeAspect="1"/>
          </p:cNvPicPr>
          <p:nvPr>
            <p:ph idx="1"/>
          </p:nvPr>
        </p:nvPicPr>
        <p:blipFill>
          <a:blip r:embed="rId2"/>
          <a:stretch>
            <a:fillRect/>
          </a:stretch>
        </p:blipFill>
        <p:spPr>
          <a:xfrm>
            <a:off x="6099805" y="2083109"/>
            <a:ext cx="4076700" cy="1495425"/>
          </a:xfrm>
        </p:spPr>
      </p:pic>
      <p:pic>
        <p:nvPicPr>
          <p:cNvPr id="18" name="Picture 18" descr="A picture containing sitting, table, white&#10;&#10;Description generated with very high confidence">
            <a:extLst>
              <a:ext uri="{FF2B5EF4-FFF2-40B4-BE49-F238E27FC236}">
                <a16:creationId xmlns:a16="http://schemas.microsoft.com/office/drawing/2014/main" id="{D9879BD5-B497-4F9D-AEE2-288D7BBC887D}"/>
              </a:ext>
            </a:extLst>
          </p:cNvPr>
          <p:cNvPicPr>
            <a:picLocks noChangeAspect="1"/>
          </p:cNvPicPr>
          <p:nvPr/>
        </p:nvPicPr>
        <p:blipFill>
          <a:blip r:embed="rId3"/>
          <a:stretch>
            <a:fillRect/>
          </a:stretch>
        </p:blipFill>
        <p:spPr>
          <a:xfrm>
            <a:off x="7038526" y="4478098"/>
            <a:ext cx="1364231" cy="1869955"/>
          </a:xfrm>
          <a:prstGeom prst="rect">
            <a:avLst/>
          </a:prstGeom>
        </p:spPr>
      </p:pic>
      <p:pic>
        <p:nvPicPr>
          <p:cNvPr id="20" name="Picture 20" descr="A picture containing stereo, clock&#10;&#10;Description generated with very high confidence">
            <a:extLst>
              <a:ext uri="{FF2B5EF4-FFF2-40B4-BE49-F238E27FC236}">
                <a16:creationId xmlns:a16="http://schemas.microsoft.com/office/drawing/2014/main" id="{D2668941-D9A7-4249-AA56-79D622B387EF}"/>
              </a:ext>
            </a:extLst>
          </p:cNvPr>
          <p:cNvPicPr>
            <a:picLocks noChangeAspect="1"/>
          </p:cNvPicPr>
          <p:nvPr/>
        </p:nvPicPr>
        <p:blipFill>
          <a:blip r:embed="rId4"/>
          <a:stretch>
            <a:fillRect/>
          </a:stretch>
        </p:blipFill>
        <p:spPr>
          <a:xfrm>
            <a:off x="947917" y="2824073"/>
            <a:ext cx="2733675" cy="2705100"/>
          </a:xfrm>
          <a:prstGeom prst="rect">
            <a:avLst/>
          </a:prstGeom>
        </p:spPr>
      </p:pic>
      <p:cxnSp>
        <p:nvCxnSpPr>
          <p:cNvPr id="24" name="Straight Arrow Connector 23">
            <a:extLst>
              <a:ext uri="{FF2B5EF4-FFF2-40B4-BE49-F238E27FC236}">
                <a16:creationId xmlns:a16="http://schemas.microsoft.com/office/drawing/2014/main" id="{AA87FFF0-3C9A-4125-B54B-356AD4C3755E}"/>
              </a:ext>
            </a:extLst>
          </p:cNvPr>
          <p:cNvCxnSpPr/>
          <p:nvPr/>
        </p:nvCxnSpPr>
        <p:spPr>
          <a:xfrm flipV="1">
            <a:off x="3381554" y="2448466"/>
            <a:ext cx="2970363" cy="12422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EE2ECD6-6EA7-49A8-BB76-7378D888C920}"/>
              </a:ext>
            </a:extLst>
          </p:cNvPr>
          <p:cNvCxnSpPr>
            <a:cxnSpLocks/>
          </p:cNvCxnSpPr>
          <p:nvPr/>
        </p:nvCxnSpPr>
        <p:spPr>
          <a:xfrm flipH="1">
            <a:off x="3505200" y="2554857"/>
            <a:ext cx="2981863" cy="12738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608F35B-2F21-4F3B-A893-735A1A8AC525}"/>
              </a:ext>
            </a:extLst>
          </p:cNvPr>
          <p:cNvCxnSpPr>
            <a:cxnSpLocks/>
          </p:cNvCxnSpPr>
          <p:nvPr/>
        </p:nvCxnSpPr>
        <p:spPr>
          <a:xfrm>
            <a:off x="3410309" y="5128403"/>
            <a:ext cx="3904890" cy="396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9253947E-8C4B-4B07-A490-C2883E2DD34A}"/>
              </a:ext>
            </a:extLst>
          </p:cNvPr>
          <p:cNvCxnSpPr>
            <a:cxnSpLocks/>
          </p:cNvCxnSpPr>
          <p:nvPr/>
        </p:nvCxnSpPr>
        <p:spPr>
          <a:xfrm flipH="1" flipV="1">
            <a:off x="3390181" y="5309559"/>
            <a:ext cx="3887635" cy="393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9853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31BB-AD44-492B-9124-CE07C5F05429}"/>
              </a:ext>
            </a:extLst>
          </p:cNvPr>
          <p:cNvSpPr>
            <a:spLocks noGrp="1"/>
          </p:cNvSpPr>
          <p:nvPr>
            <p:ph type="title"/>
          </p:nvPr>
        </p:nvSpPr>
        <p:spPr/>
        <p:txBody>
          <a:bodyPr/>
          <a:lstStyle/>
          <a:p>
            <a:r>
              <a:rPr lang="en-US">
                <a:cs typeface="Calibri Light"/>
              </a:rPr>
              <a:t>data model</a:t>
            </a:r>
            <a:endParaRPr lang="en-US"/>
          </a:p>
        </p:txBody>
      </p:sp>
      <p:pic>
        <p:nvPicPr>
          <p:cNvPr id="12" name="Picture 12" descr="A screenshot of a computer&#10;&#10;Description generated with very high confidence">
            <a:extLst>
              <a:ext uri="{FF2B5EF4-FFF2-40B4-BE49-F238E27FC236}">
                <a16:creationId xmlns:a16="http://schemas.microsoft.com/office/drawing/2014/main" id="{C40DBB77-B4E8-448D-9C67-6C5B41B8FC83}"/>
              </a:ext>
            </a:extLst>
          </p:cNvPr>
          <p:cNvPicPr>
            <a:picLocks noGrp="1" noChangeAspect="1"/>
          </p:cNvPicPr>
          <p:nvPr>
            <p:ph idx="1"/>
          </p:nvPr>
        </p:nvPicPr>
        <p:blipFill>
          <a:blip r:embed="rId2"/>
          <a:stretch>
            <a:fillRect/>
          </a:stretch>
        </p:blipFill>
        <p:spPr>
          <a:xfrm>
            <a:off x="1963921" y="1840143"/>
            <a:ext cx="7905864" cy="4554905"/>
          </a:xfrm>
        </p:spPr>
      </p:pic>
    </p:spTree>
    <p:extLst>
      <p:ext uri="{BB962C8B-B14F-4D97-AF65-F5344CB8AC3E}">
        <p14:creationId xmlns:p14="http://schemas.microsoft.com/office/powerpoint/2010/main" val="124835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31BB-AD44-492B-9124-CE07C5F05429}"/>
              </a:ext>
            </a:extLst>
          </p:cNvPr>
          <p:cNvSpPr>
            <a:spLocks noGrp="1"/>
          </p:cNvSpPr>
          <p:nvPr>
            <p:ph type="title"/>
          </p:nvPr>
        </p:nvSpPr>
        <p:spPr/>
        <p:txBody>
          <a:bodyPr/>
          <a:lstStyle/>
          <a:p>
            <a:r>
              <a:rPr lang="en-US">
                <a:cs typeface="Calibri Light"/>
              </a:rPr>
              <a:t>storyboards</a:t>
            </a:r>
            <a:endParaRPr lang="en-US" dirty="0">
              <a:cs typeface="Calibri Light"/>
            </a:endParaRPr>
          </a:p>
        </p:txBody>
      </p:sp>
      <p:sp>
        <p:nvSpPr>
          <p:cNvPr id="4" name="Content Placeholder 3">
            <a:extLst>
              <a:ext uri="{FF2B5EF4-FFF2-40B4-BE49-F238E27FC236}">
                <a16:creationId xmlns:a16="http://schemas.microsoft.com/office/drawing/2014/main" id="{A6172012-2FEC-4D73-8D34-A28E8F74E906}"/>
              </a:ext>
            </a:extLst>
          </p:cNvPr>
          <p:cNvSpPr>
            <a:spLocks noGrp="1"/>
          </p:cNvSpPr>
          <p:nvPr>
            <p:ph idx="1"/>
          </p:nvPr>
        </p:nvSpPr>
        <p:spPr/>
        <p:txBody>
          <a:bodyPr/>
          <a:lstStyle/>
          <a:p>
            <a:pPr marL="0" indent="0">
              <a:buNone/>
            </a:pPr>
            <a:endParaRPr lang="en-US" sz="2500" dirty="0">
              <a:ea typeface="+mn-lt"/>
              <a:cs typeface="+mn-lt"/>
            </a:endParaRPr>
          </a:p>
          <a:p>
            <a:endParaRPr lang="en-US" sz="2500" dirty="0">
              <a:cs typeface="Calibri"/>
            </a:endParaRPr>
          </a:p>
        </p:txBody>
      </p:sp>
      <p:pic>
        <p:nvPicPr>
          <p:cNvPr id="3" name="Picture 4" descr="A picture containing parking, bunch, row, side&#10;&#10;Description generated with very high confidence">
            <a:extLst>
              <a:ext uri="{FF2B5EF4-FFF2-40B4-BE49-F238E27FC236}">
                <a16:creationId xmlns:a16="http://schemas.microsoft.com/office/drawing/2014/main" id="{62F706C0-D9E4-498D-BD85-B23B981ACD74}"/>
              </a:ext>
            </a:extLst>
          </p:cNvPr>
          <p:cNvPicPr>
            <a:picLocks noChangeAspect="1"/>
          </p:cNvPicPr>
          <p:nvPr/>
        </p:nvPicPr>
        <p:blipFill>
          <a:blip r:embed="rId3"/>
          <a:stretch>
            <a:fillRect/>
          </a:stretch>
        </p:blipFill>
        <p:spPr>
          <a:xfrm>
            <a:off x="2869721" y="1924315"/>
            <a:ext cx="5460520" cy="4332088"/>
          </a:xfrm>
          <a:prstGeom prst="rect">
            <a:avLst/>
          </a:prstGeom>
        </p:spPr>
      </p:pic>
    </p:spTree>
    <p:extLst>
      <p:ext uri="{BB962C8B-B14F-4D97-AF65-F5344CB8AC3E}">
        <p14:creationId xmlns:p14="http://schemas.microsoft.com/office/powerpoint/2010/main" val="103907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31BB-AD44-492B-9124-CE07C5F05429}"/>
              </a:ext>
            </a:extLst>
          </p:cNvPr>
          <p:cNvSpPr>
            <a:spLocks noGrp="1"/>
          </p:cNvSpPr>
          <p:nvPr>
            <p:ph type="title"/>
          </p:nvPr>
        </p:nvSpPr>
        <p:spPr/>
        <p:txBody>
          <a:bodyPr/>
          <a:lstStyle/>
          <a:p>
            <a:r>
              <a:rPr lang="en-US">
                <a:cs typeface="Calibri Light"/>
              </a:rPr>
              <a:t>frameworks</a:t>
            </a:r>
            <a:endParaRPr lang="en-US" dirty="0">
              <a:cs typeface="Calibri Light"/>
            </a:endParaRPr>
          </a:p>
        </p:txBody>
      </p:sp>
      <p:sp>
        <p:nvSpPr>
          <p:cNvPr id="4" name="Content Placeholder 3">
            <a:extLst>
              <a:ext uri="{FF2B5EF4-FFF2-40B4-BE49-F238E27FC236}">
                <a16:creationId xmlns:a16="http://schemas.microsoft.com/office/drawing/2014/main" id="{A6172012-2FEC-4D73-8D34-A28E8F74E906}"/>
              </a:ext>
            </a:extLst>
          </p:cNvPr>
          <p:cNvSpPr>
            <a:spLocks noGrp="1"/>
          </p:cNvSpPr>
          <p:nvPr>
            <p:ph idx="1"/>
          </p:nvPr>
        </p:nvSpPr>
        <p:spPr/>
        <p:txBody>
          <a:bodyPr/>
          <a:lstStyle/>
          <a:p>
            <a:r>
              <a:rPr lang="en-US" sz="2500">
                <a:cs typeface="Calibri"/>
              </a:rPr>
              <a:t>UIKIT</a:t>
            </a:r>
            <a:endParaRPr lang="en-US" sz="2500" dirty="0">
              <a:cs typeface="Calibri"/>
            </a:endParaRPr>
          </a:p>
          <a:p>
            <a:r>
              <a:rPr lang="en-US" sz="2500">
                <a:cs typeface="Calibri"/>
              </a:rPr>
              <a:t>CORE DATA</a:t>
            </a:r>
          </a:p>
          <a:p>
            <a:r>
              <a:rPr lang="en-US" sz="2500">
                <a:ea typeface="+mn-lt"/>
                <a:cs typeface="+mn-lt"/>
              </a:rPr>
              <a:t>AVFoundation</a:t>
            </a:r>
          </a:p>
          <a:p>
            <a:endParaRPr lang="en-US" sz="2500" dirty="0">
              <a:cs typeface="Calibri"/>
            </a:endParaRPr>
          </a:p>
        </p:txBody>
      </p:sp>
    </p:spTree>
    <p:extLst>
      <p:ext uri="{BB962C8B-B14F-4D97-AF65-F5344CB8AC3E}">
        <p14:creationId xmlns:p14="http://schemas.microsoft.com/office/powerpoint/2010/main" val="112500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2790FD-D558-46F7-B558-E816E7BB0BA3}"/>
              </a:ext>
            </a:extLst>
          </p:cNvPr>
          <p:cNvSpPr>
            <a:spLocks noGrp="1"/>
          </p:cNvSpPr>
          <p:nvPr>
            <p:ph type="title"/>
          </p:nvPr>
        </p:nvSpPr>
        <p:spPr>
          <a:xfrm>
            <a:off x="685801" y="643466"/>
            <a:ext cx="2590799" cy="4995333"/>
          </a:xfrm>
        </p:spPr>
        <p:txBody>
          <a:bodyPr>
            <a:normAutofit/>
          </a:bodyPr>
          <a:lstStyle/>
          <a:p>
            <a:r>
              <a:rPr lang="en-US" sz="3300">
                <a:solidFill>
                  <a:srgbClr val="FFFFFF"/>
                </a:solidFill>
                <a:cs typeface="Calibri Light"/>
              </a:rPr>
              <a:t>Project assignment</a:t>
            </a:r>
            <a:endParaRPr lang="en-US" sz="3300">
              <a:solidFill>
                <a:srgbClr val="FFFFFF"/>
              </a:solidFill>
            </a:endParaRPr>
          </a:p>
        </p:txBody>
      </p:sp>
      <p:graphicFrame>
        <p:nvGraphicFramePr>
          <p:cNvPr id="4" name="Table 4">
            <a:extLst>
              <a:ext uri="{FF2B5EF4-FFF2-40B4-BE49-F238E27FC236}">
                <a16:creationId xmlns:a16="http://schemas.microsoft.com/office/drawing/2014/main" id="{B475BCBA-36C6-442D-90DE-187ECFA5356C}"/>
              </a:ext>
            </a:extLst>
          </p:cNvPr>
          <p:cNvGraphicFramePr>
            <a:graphicFrameLocks noGrp="1"/>
          </p:cNvGraphicFramePr>
          <p:nvPr>
            <p:ph idx="1"/>
            <p:extLst>
              <p:ext uri="{D42A27DB-BD31-4B8C-83A1-F6EECF244321}">
                <p14:modId xmlns:p14="http://schemas.microsoft.com/office/powerpoint/2010/main" val="4221795561"/>
              </p:ext>
            </p:extLst>
          </p:nvPr>
        </p:nvGraphicFramePr>
        <p:xfrm>
          <a:off x="4808601" y="1364831"/>
          <a:ext cx="6545199" cy="3893922"/>
        </p:xfrm>
        <a:graphic>
          <a:graphicData uri="http://schemas.openxmlformats.org/drawingml/2006/table">
            <a:tbl>
              <a:tblPr firstRow="1" bandRow="1">
                <a:tableStyleId>{5C22544A-7EE6-4342-B048-85BDC9FD1C3A}</a:tableStyleId>
              </a:tblPr>
              <a:tblGrid>
                <a:gridCol w="3974628">
                  <a:extLst>
                    <a:ext uri="{9D8B030D-6E8A-4147-A177-3AD203B41FA5}">
                      <a16:colId xmlns:a16="http://schemas.microsoft.com/office/drawing/2014/main" val="2512968993"/>
                    </a:ext>
                  </a:extLst>
                </a:gridCol>
                <a:gridCol w="2570571">
                  <a:extLst>
                    <a:ext uri="{9D8B030D-6E8A-4147-A177-3AD203B41FA5}">
                      <a16:colId xmlns:a16="http://schemas.microsoft.com/office/drawing/2014/main" val="2248235686"/>
                    </a:ext>
                  </a:extLst>
                </a:gridCol>
              </a:tblGrid>
              <a:tr h="432658">
                <a:tc>
                  <a:txBody>
                    <a:bodyPr/>
                    <a:lstStyle/>
                    <a:p>
                      <a:r>
                        <a:rPr lang="en-US" sz="1900"/>
                        <a:t>Task</a:t>
                      </a:r>
                    </a:p>
                  </a:txBody>
                  <a:tcPr marL="98331" marR="98331" marT="49166" marB="49166"/>
                </a:tc>
                <a:tc>
                  <a:txBody>
                    <a:bodyPr/>
                    <a:lstStyle/>
                    <a:p>
                      <a:r>
                        <a:rPr lang="en-US" sz="1900"/>
                        <a:t>Assignee</a:t>
                      </a:r>
                    </a:p>
                  </a:txBody>
                  <a:tcPr marL="98331" marR="98331" marT="49166" marB="49166"/>
                </a:tc>
                <a:extLst>
                  <a:ext uri="{0D108BD9-81ED-4DB2-BD59-A6C34878D82A}">
                    <a16:rowId xmlns:a16="http://schemas.microsoft.com/office/drawing/2014/main" val="2522369163"/>
                  </a:ext>
                </a:extLst>
              </a:tr>
              <a:tr h="432658">
                <a:tc>
                  <a:txBody>
                    <a:bodyPr/>
                    <a:lstStyle/>
                    <a:p>
                      <a:r>
                        <a:rPr lang="en-US" sz="1900"/>
                        <a:t>Design</a:t>
                      </a:r>
                    </a:p>
                  </a:txBody>
                  <a:tcPr marL="98331" marR="98331" marT="49166" marB="49166"/>
                </a:tc>
                <a:tc>
                  <a:txBody>
                    <a:bodyPr/>
                    <a:lstStyle/>
                    <a:p>
                      <a:r>
                        <a:rPr lang="en-US" sz="1900"/>
                        <a:t>Duyen</a:t>
                      </a:r>
                    </a:p>
                  </a:txBody>
                  <a:tcPr marL="98331" marR="98331" marT="49166" marB="49166"/>
                </a:tc>
                <a:extLst>
                  <a:ext uri="{0D108BD9-81ED-4DB2-BD59-A6C34878D82A}">
                    <a16:rowId xmlns:a16="http://schemas.microsoft.com/office/drawing/2014/main" val="1445897245"/>
                  </a:ext>
                </a:extLst>
              </a:tr>
              <a:tr h="432658">
                <a:tc>
                  <a:txBody>
                    <a:bodyPr/>
                    <a:lstStyle/>
                    <a:p>
                      <a:r>
                        <a:rPr lang="en-US" sz="1900"/>
                        <a:t>Prepare the content</a:t>
                      </a:r>
                    </a:p>
                  </a:txBody>
                  <a:tcPr marL="98331" marR="98331" marT="49166" marB="49166"/>
                </a:tc>
                <a:tc>
                  <a:txBody>
                    <a:bodyPr/>
                    <a:lstStyle/>
                    <a:p>
                      <a:r>
                        <a:rPr lang="en-US" sz="1900"/>
                        <a:t>Duyen</a:t>
                      </a:r>
                    </a:p>
                  </a:txBody>
                  <a:tcPr marL="98331" marR="98331" marT="49166" marB="49166"/>
                </a:tc>
                <a:extLst>
                  <a:ext uri="{0D108BD9-81ED-4DB2-BD59-A6C34878D82A}">
                    <a16:rowId xmlns:a16="http://schemas.microsoft.com/office/drawing/2014/main" val="1484124129"/>
                  </a:ext>
                </a:extLst>
              </a:tr>
              <a:tr h="432658">
                <a:tc>
                  <a:txBody>
                    <a:bodyPr/>
                    <a:lstStyle/>
                    <a:p>
                      <a:r>
                        <a:rPr lang="en-US" sz="1900" b="0" i="0" u="none" strike="noStrike" noProof="0">
                          <a:latin typeface="Calibri"/>
                        </a:rPr>
                        <a:t>Develop Homepage</a:t>
                      </a:r>
                      <a:endParaRPr lang="en-US" sz="1900"/>
                    </a:p>
                  </a:txBody>
                  <a:tcPr marL="98331" marR="98331" marT="49166" marB="49166"/>
                </a:tc>
                <a:tc>
                  <a:txBody>
                    <a:bodyPr/>
                    <a:lstStyle/>
                    <a:p>
                      <a:r>
                        <a:rPr lang="en-US" sz="1900"/>
                        <a:t>Mai</a:t>
                      </a:r>
                    </a:p>
                  </a:txBody>
                  <a:tcPr marL="98331" marR="98331" marT="49166" marB="49166"/>
                </a:tc>
                <a:extLst>
                  <a:ext uri="{0D108BD9-81ED-4DB2-BD59-A6C34878D82A}">
                    <a16:rowId xmlns:a16="http://schemas.microsoft.com/office/drawing/2014/main" val="3214851497"/>
                  </a:ext>
                </a:extLst>
              </a:tr>
              <a:tr h="432658">
                <a:tc>
                  <a:txBody>
                    <a:bodyPr/>
                    <a:lstStyle/>
                    <a:p>
                      <a:pPr lvl="0">
                        <a:buNone/>
                      </a:pPr>
                      <a:r>
                        <a:rPr lang="en-US" sz="1900" b="0" i="0" u="none" strike="noStrike" noProof="0">
                          <a:latin typeface="Calibri"/>
                        </a:rPr>
                        <a:t>Develop Topic Details</a:t>
                      </a:r>
                      <a:endParaRPr lang="en-US" sz="1900"/>
                    </a:p>
                  </a:txBody>
                  <a:tcPr marL="98331" marR="98331" marT="49166" marB="49166"/>
                </a:tc>
                <a:tc>
                  <a:txBody>
                    <a:bodyPr/>
                    <a:lstStyle/>
                    <a:p>
                      <a:r>
                        <a:rPr lang="en-US" sz="1900"/>
                        <a:t>Mai</a:t>
                      </a:r>
                    </a:p>
                  </a:txBody>
                  <a:tcPr marL="98331" marR="98331" marT="49166" marB="49166"/>
                </a:tc>
                <a:extLst>
                  <a:ext uri="{0D108BD9-81ED-4DB2-BD59-A6C34878D82A}">
                    <a16:rowId xmlns:a16="http://schemas.microsoft.com/office/drawing/2014/main" val="3800640543"/>
                  </a:ext>
                </a:extLst>
              </a:tr>
              <a:tr h="432658">
                <a:tc>
                  <a:txBody>
                    <a:bodyPr/>
                    <a:lstStyle/>
                    <a:p>
                      <a:r>
                        <a:rPr lang="en-US" sz="1900"/>
                        <a:t>Develop Topic Learn</a:t>
                      </a:r>
                    </a:p>
                  </a:txBody>
                  <a:tcPr marL="98331" marR="98331" marT="49166" marB="49166"/>
                </a:tc>
                <a:tc>
                  <a:txBody>
                    <a:bodyPr/>
                    <a:lstStyle/>
                    <a:p>
                      <a:r>
                        <a:rPr lang="en-US" sz="1900"/>
                        <a:t>Mai</a:t>
                      </a:r>
                    </a:p>
                  </a:txBody>
                  <a:tcPr marL="98331" marR="98331" marT="49166" marB="49166"/>
                </a:tc>
                <a:extLst>
                  <a:ext uri="{0D108BD9-81ED-4DB2-BD59-A6C34878D82A}">
                    <a16:rowId xmlns:a16="http://schemas.microsoft.com/office/drawing/2014/main" val="141610630"/>
                  </a:ext>
                </a:extLst>
              </a:tr>
              <a:tr h="432658">
                <a:tc>
                  <a:txBody>
                    <a:bodyPr/>
                    <a:lstStyle/>
                    <a:p>
                      <a:r>
                        <a:rPr lang="en-US" sz="1900"/>
                        <a:t>Database</a:t>
                      </a:r>
                    </a:p>
                  </a:txBody>
                  <a:tcPr marL="98331" marR="98331" marT="49166" marB="49166"/>
                </a:tc>
                <a:tc>
                  <a:txBody>
                    <a:bodyPr/>
                    <a:lstStyle/>
                    <a:p>
                      <a:r>
                        <a:rPr lang="en-US" sz="1900"/>
                        <a:t>Duyen + Mai</a:t>
                      </a:r>
                    </a:p>
                  </a:txBody>
                  <a:tcPr marL="98331" marR="98331" marT="49166" marB="49166"/>
                </a:tc>
                <a:extLst>
                  <a:ext uri="{0D108BD9-81ED-4DB2-BD59-A6C34878D82A}">
                    <a16:rowId xmlns:a16="http://schemas.microsoft.com/office/drawing/2014/main" val="498187528"/>
                  </a:ext>
                </a:extLst>
              </a:tr>
              <a:tr h="432658">
                <a:tc>
                  <a:txBody>
                    <a:bodyPr/>
                    <a:lstStyle/>
                    <a:p>
                      <a:pPr lvl="0">
                        <a:buNone/>
                      </a:pPr>
                      <a:r>
                        <a:rPr lang="en-US" sz="1900"/>
                        <a:t>Fix bugs</a:t>
                      </a:r>
                    </a:p>
                  </a:txBody>
                  <a:tcPr marL="98331" marR="98331" marT="49166" marB="49166"/>
                </a:tc>
                <a:tc>
                  <a:txBody>
                    <a:bodyPr/>
                    <a:lstStyle/>
                    <a:p>
                      <a:pPr lvl="0">
                        <a:buNone/>
                      </a:pPr>
                      <a:r>
                        <a:rPr lang="en-US" sz="1900"/>
                        <a:t>Duyen</a:t>
                      </a:r>
                    </a:p>
                  </a:txBody>
                  <a:tcPr marL="98331" marR="98331" marT="49166" marB="49166"/>
                </a:tc>
                <a:extLst>
                  <a:ext uri="{0D108BD9-81ED-4DB2-BD59-A6C34878D82A}">
                    <a16:rowId xmlns:a16="http://schemas.microsoft.com/office/drawing/2014/main" val="1624472066"/>
                  </a:ext>
                </a:extLst>
              </a:tr>
              <a:tr h="432658">
                <a:tc>
                  <a:txBody>
                    <a:bodyPr/>
                    <a:lstStyle/>
                    <a:p>
                      <a:pPr lvl="0">
                        <a:buNone/>
                      </a:pPr>
                      <a:r>
                        <a:rPr lang="en-US" sz="1900"/>
                        <a:t>Slide preparation</a:t>
                      </a:r>
                    </a:p>
                  </a:txBody>
                  <a:tcPr marL="98331" marR="98331" marT="49166" marB="49166"/>
                </a:tc>
                <a:tc>
                  <a:txBody>
                    <a:bodyPr/>
                    <a:lstStyle/>
                    <a:p>
                      <a:pPr lvl="0">
                        <a:buNone/>
                      </a:pPr>
                      <a:r>
                        <a:rPr lang="en-US" sz="1900"/>
                        <a:t>Duyen</a:t>
                      </a:r>
                    </a:p>
                  </a:txBody>
                  <a:tcPr marL="98331" marR="98331" marT="49166" marB="49166"/>
                </a:tc>
                <a:extLst>
                  <a:ext uri="{0D108BD9-81ED-4DB2-BD59-A6C34878D82A}">
                    <a16:rowId xmlns:a16="http://schemas.microsoft.com/office/drawing/2014/main" val="2547072612"/>
                  </a:ext>
                </a:extLst>
              </a:tr>
            </a:tbl>
          </a:graphicData>
        </a:graphic>
      </p:graphicFrame>
    </p:spTree>
    <p:extLst>
      <p:ext uri="{BB962C8B-B14F-4D97-AF65-F5344CB8AC3E}">
        <p14:creationId xmlns:p14="http://schemas.microsoft.com/office/powerpoint/2010/main" val="101380007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925902"/>
            <a:ext cx="10131425" cy="1456267"/>
          </a:xfrm>
        </p:spPr>
        <p:txBody>
          <a:bodyPr>
            <a:normAutofit/>
          </a:bodyPr>
          <a:lstStyle/>
          <a:p>
            <a:r>
              <a:rPr lang="en-US" sz="4400" b="1"/>
              <a:t>demo</a:t>
            </a:r>
            <a:endParaRPr lang="en-US" sz="4400" b="1" dirty="0"/>
          </a:p>
        </p:txBody>
      </p:sp>
    </p:spTree>
    <p:extLst>
      <p:ext uri="{BB962C8B-B14F-4D97-AF65-F5344CB8AC3E}">
        <p14:creationId xmlns:p14="http://schemas.microsoft.com/office/powerpoint/2010/main" val="110829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752B7CB-6E55-43A3-A7CE-73D793474F7A}"/>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Thank you!</a:t>
            </a:r>
          </a:p>
        </p:txBody>
      </p:sp>
      <p:cxnSp>
        <p:nvCxnSpPr>
          <p:cNvPr id="16" name="Straight Connector 15">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0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r>
              <a:rPr lang="en-US" b="1"/>
              <a:t>Flashcard </a:t>
            </a:r>
          </a:p>
        </p:txBody>
      </p:sp>
      <p:pic>
        <p:nvPicPr>
          <p:cNvPr id="408" name="Picture 6" descr="A close up of text on a white background&#10;&#10;Description generated with very high confidence">
            <a:extLst>
              <a:ext uri="{FF2B5EF4-FFF2-40B4-BE49-F238E27FC236}">
                <a16:creationId xmlns:a16="http://schemas.microsoft.com/office/drawing/2014/main" id="{17DCC68E-51BF-483B-86C4-0A20AA1DE939}"/>
              </a:ext>
            </a:extLst>
          </p:cNvPr>
          <p:cNvPicPr>
            <a:picLocks noChangeAspect="1"/>
          </p:cNvPicPr>
          <p:nvPr/>
        </p:nvPicPr>
        <p:blipFill rotWithShape="1">
          <a:blip r:embed="rId4"/>
          <a:srcRect t="3215" r="-2" b="5984"/>
          <a:stretch/>
        </p:blipFill>
        <p:spPr>
          <a:xfrm>
            <a:off x="20" y="975"/>
            <a:ext cx="7078472" cy="6858000"/>
          </a:xfrm>
          <a:prstGeom prst="rect">
            <a:avLst/>
          </a:prstGeom>
        </p:spPr>
      </p:pic>
      <p:graphicFrame>
        <p:nvGraphicFramePr>
          <p:cNvPr id="11" name="Content Placeholder 2">
            <a:extLst>
              <a:ext uri="{FF2B5EF4-FFF2-40B4-BE49-F238E27FC236}">
                <a16:creationId xmlns:a16="http://schemas.microsoft.com/office/drawing/2014/main" id="{37F7D169-D1FA-435F-80A3-D1133D35D261}"/>
              </a:ext>
            </a:extLst>
          </p:cNvPr>
          <p:cNvGraphicFramePr>
            <a:graphicFrameLocks noGrp="1"/>
          </p:cNvGraphicFramePr>
          <p:nvPr>
            <p:ph idx="1"/>
            <p:extLst>
              <p:ext uri="{D42A27DB-BD31-4B8C-83A1-F6EECF244321}">
                <p14:modId xmlns:p14="http://schemas.microsoft.com/office/powerpoint/2010/main" val="1632902611"/>
              </p:ext>
            </p:extLst>
          </p:nvPr>
        </p:nvGraphicFramePr>
        <p:xfrm>
          <a:off x="7276335" y="1805889"/>
          <a:ext cx="4785063" cy="48061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391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697" name="Picture 696">
            <a:extLst>
              <a:ext uri="{FF2B5EF4-FFF2-40B4-BE49-F238E27FC236}">
                <a16:creationId xmlns:a16="http://schemas.microsoft.com/office/drawing/2014/main" id="{7139CA97-D30E-4A45-9178-ADBA4B8FDBED}"/>
              </a:ext>
            </a:extLst>
          </p:cNvPr>
          <p:cNvPicPr>
            <a:picLocks noChangeAspect="1"/>
          </p:cNvPicPr>
          <p:nvPr/>
        </p:nvPicPr>
        <p:blipFill rotWithShape="1">
          <a:blip r:embed="rId4"/>
          <a:srcRect t="14122"/>
          <a:stretch/>
        </p:blipFill>
        <p:spPr>
          <a:xfrm>
            <a:off x="20" y="10"/>
            <a:ext cx="12191980" cy="6857990"/>
          </a:xfrm>
          <a:prstGeom prst="rect">
            <a:avLst/>
          </a:prstGeom>
        </p:spPr>
      </p:pic>
      <p:pic>
        <p:nvPicPr>
          <p:cNvPr id="126" name="Picture 125">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8"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00F533-44D6-41F9-80E6-70D3E628FECE}"/>
              </a:ext>
            </a:extLst>
          </p:cNvPr>
          <p:cNvSpPr>
            <a:spLocks noGrp="1"/>
          </p:cNvSpPr>
          <p:nvPr>
            <p:ph type="title"/>
          </p:nvPr>
        </p:nvSpPr>
        <p:spPr>
          <a:xfrm>
            <a:off x="1380067" y="838200"/>
            <a:ext cx="9437159" cy="1227667"/>
          </a:xfrm>
        </p:spPr>
        <p:txBody>
          <a:bodyPr vert="horz" lIns="91440" tIns="45720" rIns="91440" bIns="45720" rtlCol="0" anchor="ctr">
            <a:normAutofit/>
          </a:bodyPr>
          <a:lstStyle/>
          <a:p>
            <a:r>
              <a:rPr lang="en-US"/>
              <a:t>WHO are OUR COMPETITORS?</a:t>
            </a:r>
            <a:endParaRPr lang="en-US" dirty="0"/>
          </a:p>
        </p:txBody>
      </p:sp>
      <p:sp>
        <p:nvSpPr>
          <p:cNvPr id="6" name="Title 1">
            <a:extLst>
              <a:ext uri="{FF2B5EF4-FFF2-40B4-BE49-F238E27FC236}">
                <a16:creationId xmlns:a16="http://schemas.microsoft.com/office/drawing/2014/main" id="{D738094F-C618-4842-BCDD-93DA473E2952}"/>
              </a:ext>
            </a:extLst>
          </p:cNvPr>
          <p:cNvSpPr txBox="1">
            <a:spLocks/>
          </p:cNvSpPr>
          <p:nvPr/>
        </p:nvSpPr>
        <p:spPr>
          <a:xfrm>
            <a:off x="7700354" y="473015"/>
            <a:ext cx="4290064" cy="196091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b="1" dirty="0"/>
              <a:t>A LOT!</a:t>
            </a:r>
            <a:endParaRPr lang="en-US" sz="9600" b="1">
              <a:cs typeface="Calibri Light"/>
            </a:endParaRPr>
          </a:p>
        </p:txBody>
      </p:sp>
      <p:sp>
        <p:nvSpPr>
          <p:cNvPr id="9" name="Title 1">
            <a:extLst>
              <a:ext uri="{FF2B5EF4-FFF2-40B4-BE49-F238E27FC236}">
                <a16:creationId xmlns:a16="http://schemas.microsoft.com/office/drawing/2014/main" id="{302B9426-44BF-4CCD-A0DD-A0678A423579}"/>
              </a:ext>
            </a:extLst>
          </p:cNvPr>
          <p:cNvSpPr txBox="1">
            <a:spLocks/>
          </p:cNvSpPr>
          <p:nvPr/>
        </p:nvSpPr>
        <p:spPr>
          <a:xfrm>
            <a:off x="965999" y="3069566"/>
            <a:ext cx="1673386" cy="1227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a:t>ANKI</a:t>
            </a:r>
            <a:endParaRPr lang="en-US" dirty="0"/>
          </a:p>
        </p:txBody>
      </p:sp>
      <p:sp>
        <p:nvSpPr>
          <p:cNvPr id="12" name="Title 1">
            <a:extLst>
              <a:ext uri="{FF2B5EF4-FFF2-40B4-BE49-F238E27FC236}">
                <a16:creationId xmlns:a16="http://schemas.microsoft.com/office/drawing/2014/main" id="{83AADC09-D30A-4930-9CFC-5167E768FA20}"/>
              </a:ext>
            </a:extLst>
          </p:cNvPr>
          <p:cNvSpPr txBox="1">
            <a:spLocks/>
          </p:cNvSpPr>
          <p:nvPr/>
        </p:nvSpPr>
        <p:spPr>
          <a:xfrm>
            <a:off x="2527380" y="3667664"/>
            <a:ext cx="2075952" cy="1227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a:t>CRAM</a:t>
            </a:r>
            <a:endParaRPr lang="en-US" dirty="0"/>
          </a:p>
        </p:txBody>
      </p:sp>
      <p:sp>
        <p:nvSpPr>
          <p:cNvPr id="13" name="Title 1">
            <a:extLst>
              <a:ext uri="{FF2B5EF4-FFF2-40B4-BE49-F238E27FC236}">
                <a16:creationId xmlns:a16="http://schemas.microsoft.com/office/drawing/2014/main" id="{B65D7601-FFCE-4CC0-99DD-BB7BA81F9944}"/>
              </a:ext>
            </a:extLst>
          </p:cNvPr>
          <p:cNvSpPr txBox="1">
            <a:spLocks/>
          </p:cNvSpPr>
          <p:nvPr/>
        </p:nvSpPr>
        <p:spPr>
          <a:xfrm>
            <a:off x="4353305" y="3049438"/>
            <a:ext cx="4189421" cy="194653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000" b="1" dirty="0" err="1"/>
              <a:t>BABBel</a:t>
            </a:r>
            <a:endParaRPr lang="en-US" sz="9000" dirty="0" err="1">
              <a:cs typeface="Calibri Light"/>
            </a:endParaRPr>
          </a:p>
        </p:txBody>
      </p:sp>
      <p:sp>
        <p:nvSpPr>
          <p:cNvPr id="14" name="Title 1">
            <a:extLst>
              <a:ext uri="{FF2B5EF4-FFF2-40B4-BE49-F238E27FC236}">
                <a16:creationId xmlns:a16="http://schemas.microsoft.com/office/drawing/2014/main" id="{A0A81000-A960-4293-A34B-DF1BF58BC6D7}"/>
              </a:ext>
            </a:extLst>
          </p:cNvPr>
          <p:cNvSpPr txBox="1">
            <a:spLocks/>
          </p:cNvSpPr>
          <p:nvPr/>
        </p:nvSpPr>
        <p:spPr>
          <a:xfrm>
            <a:off x="5733531" y="4674080"/>
            <a:ext cx="4117536" cy="104076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err="1"/>
              <a:t>brainscape</a:t>
            </a:r>
            <a:endParaRPr lang="en-US" dirty="0" err="1"/>
          </a:p>
        </p:txBody>
      </p:sp>
      <p:sp>
        <p:nvSpPr>
          <p:cNvPr id="16" name="Title 1">
            <a:extLst>
              <a:ext uri="{FF2B5EF4-FFF2-40B4-BE49-F238E27FC236}">
                <a16:creationId xmlns:a16="http://schemas.microsoft.com/office/drawing/2014/main" id="{B34C1AA9-D049-414B-BEAE-63C2ECABA7AE}"/>
              </a:ext>
            </a:extLst>
          </p:cNvPr>
          <p:cNvSpPr txBox="1">
            <a:spLocks/>
          </p:cNvSpPr>
          <p:nvPr/>
        </p:nvSpPr>
        <p:spPr>
          <a:xfrm>
            <a:off x="8120173" y="3753928"/>
            <a:ext cx="3499310" cy="164461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dirty="0" err="1"/>
              <a:t>quizlet</a:t>
            </a:r>
            <a:endParaRPr lang="en-US" sz="7000" dirty="0" err="1"/>
          </a:p>
        </p:txBody>
      </p:sp>
      <p:sp>
        <p:nvSpPr>
          <p:cNvPr id="18" name="Title 1">
            <a:extLst>
              <a:ext uri="{FF2B5EF4-FFF2-40B4-BE49-F238E27FC236}">
                <a16:creationId xmlns:a16="http://schemas.microsoft.com/office/drawing/2014/main" id="{8095EBA3-08B5-4D33-B66C-48BDF2F54A00}"/>
              </a:ext>
            </a:extLst>
          </p:cNvPr>
          <p:cNvSpPr txBox="1">
            <a:spLocks/>
          </p:cNvSpPr>
          <p:nvPr/>
        </p:nvSpPr>
        <p:spPr>
          <a:xfrm>
            <a:off x="1377191" y="4487173"/>
            <a:ext cx="3714970" cy="1227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err="1"/>
              <a:t>flashdecks</a:t>
            </a:r>
            <a:endParaRPr lang="en-US" dirty="0" err="1"/>
          </a:p>
        </p:txBody>
      </p:sp>
      <p:sp>
        <p:nvSpPr>
          <p:cNvPr id="20" name="Title 1">
            <a:extLst>
              <a:ext uri="{FF2B5EF4-FFF2-40B4-BE49-F238E27FC236}">
                <a16:creationId xmlns:a16="http://schemas.microsoft.com/office/drawing/2014/main" id="{EA911CCE-F267-45E6-911E-0401AFC0D435}"/>
              </a:ext>
            </a:extLst>
          </p:cNvPr>
          <p:cNvSpPr txBox="1">
            <a:spLocks/>
          </p:cNvSpPr>
          <p:nvPr/>
        </p:nvSpPr>
        <p:spPr>
          <a:xfrm>
            <a:off x="7789494" y="2905664"/>
            <a:ext cx="3168631" cy="12276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err="1"/>
              <a:t>studyblue</a:t>
            </a:r>
            <a:endParaRPr lang="en-US" dirty="0" err="1"/>
          </a:p>
        </p:txBody>
      </p:sp>
      <p:sp>
        <p:nvSpPr>
          <p:cNvPr id="22" name="Title 1">
            <a:extLst>
              <a:ext uri="{FF2B5EF4-FFF2-40B4-BE49-F238E27FC236}">
                <a16:creationId xmlns:a16="http://schemas.microsoft.com/office/drawing/2014/main" id="{18E0722F-CC37-4D73-BC0A-DF51F20B551B}"/>
              </a:ext>
            </a:extLst>
          </p:cNvPr>
          <p:cNvSpPr txBox="1">
            <a:spLocks/>
          </p:cNvSpPr>
          <p:nvPr/>
        </p:nvSpPr>
        <p:spPr>
          <a:xfrm>
            <a:off x="3044965" y="2531853"/>
            <a:ext cx="3183008" cy="12276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a:t>Brain flips</a:t>
            </a:r>
            <a:endParaRPr lang="en-US" dirty="0"/>
          </a:p>
        </p:txBody>
      </p:sp>
      <p:sp>
        <p:nvSpPr>
          <p:cNvPr id="24" name="Title 1">
            <a:extLst>
              <a:ext uri="{FF2B5EF4-FFF2-40B4-BE49-F238E27FC236}">
                <a16:creationId xmlns:a16="http://schemas.microsoft.com/office/drawing/2014/main" id="{86E700D8-7331-4E71-AE89-11CC5ED604E4}"/>
              </a:ext>
            </a:extLst>
          </p:cNvPr>
          <p:cNvSpPr txBox="1">
            <a:spLocks/>
          </p:cNvSpPr>
          <p:nvPr/>
        </p:nvSpPr>
        <p:spPr>
          <a:xfrm>
            <a:off x="1995419" y="4990381"/>
            <a:ext cx="6130365" cy="220532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b="1" dirty="0"/>
              <a:t>TINY CARDS</a:t>
            </a:r>
            <a:endParaRPr lang="en-US" sz="9600" b="1">
              <a:cs typeface="Calibri Light"/>
            </a:endParaRPr>
          </a:p>
        </p:txBody>
      </p:sp>
      <p:sp>
        <p:nvSpPr>
          <p:cNvPr id="26" name="Title 1">
            <a:extLst>
              <a:ext uri="{FF2B5EF4-FFF2-40B4-BE49-F238E27FC236}">
                <a16:creationId xmlns:a16="http://schemas.microsoft.com/office/drawing/2014/main" id="{17572265-AA2C-4380-A33D-0EEC1F9ACBD4}"/>
              </a:ext>
            </a:extLst>
          </p:cNvPr>
          <p:cNvSpPr txBox="1">
            <a:spLocks/>
          </p:cNvSpPr>
          <p:nvPr/>
        </p:nvSpPr>
        <p:spPr>
          <a:xfrm>
            <a:off x="6222361" y="2129287"/>
            <a:ext cx="4347574" cy="1227667"/>
          </a:xfrm>
          <a:prstGeom prst="rect">
            <a:avLst/>
          </a:prstGeom>
          <a:effectLst/>
        </p:spPr>
        <p:txBody>
          <a:bodyPr vert="horz" lIns="91440" tIns="45720" rIns="91440" bIns="45720" rtlCol="0" anchor="ctr">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a:t>BABY Flashcards</a:t>
            </a:r>
            <a:endParaRPr lang="en-US" dirty="0"/>
          </a:p>
        </p:txBody>
      </p:sp>
      <p:sp>
        <p:nvSpPr>
          <p:cNvPr id="28" name="Title 1">
            <a:extLst>
              <a:ext uri="{FF2B5EF4-FFF2-40B4-BE49-F238E27FC236}">
                <a16:creationId xmlns:a16="http://schemas.microsoft.com/office/drawing/2014/main" id="{DBF79EB9-809D-49F9-B806-8016A3D917CA}"/>
              </a:ext>
            </a:extLst>
          </p:cNvPr>
          <p:cNvSpPr txBox="1">
            <a:spLocks/>
          </p:cNvSpPr>
          <p:nvPr/>
        </p:nvSpPr>
        <p:spPr>
          <a:xfrm>
            <a:off x="888361" y="1985514"/>
            <a:ext cx="8157574" cy="1227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200" b="1" dirty="0"/>
              <a:t>Flashcard</a:t>
            </a:r>
            <a:endParaRPr lang="en-US" dirty="0"/>
          </a:p>
        </p:txBody>
      </p:sp>
    </p:spTree>
    <p:extLst>
      <p:ext uri="{BB962C8B-B14F-4D97-AF65-F5344CB8AC3E}">
        <p14:creationId xmlns:p14="http://schemas.microsoft.com/office/powerpoint/2010/main" val="99923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2" grpId="0"/>
      <p:bldP spid="13" grpId="0"/>
      <p:bldP spid="14" grpId="0"/>
      <p:bldP spid="16" grpId="0"/>
      <p:bldP spid="18" grpId="0"/>
      <p:bldP spid="20" grpId="0"/>
      <p:bldP spid="22" grpId="0"/>
      <p:bldP spid="24" grpId="0"/>
      <p:bldP spid="26"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697" name="Picture 696">
            <a:extLst>
              <a:ext uri="{FF2B5EF4-FFF2-40B4-BE49-F238E27FC236}">
                <a16:creationId xmlns:a16="http://schemas.microsoft.com/office/drawing/2014/main" id="{7139CA97-D30E-4A45-9178-ADBA4B8FDBED}"/>
              </a:ext>
            </a:extLst>
          </p:cNvPr>
          <p:cNvPicPr>
            <a:picLocks noChangeAspect="1"/>
          </p:cNvPicPr>
          <p:nvPr/>
        </p:nvPicPr>
        <p:blipFill rotWithShape="1">
          <a:blip r:embed="rId4"/>
          <a:srcRect t="14122"/>
          <a:stretch/>
        </p:blipFill>
        <p:spPr>
          <a:xfrm>
            <a:off x="20" y="10"/>
            <a:ext cx="12191980" cy="6857990"/>
          </a:xfrm>
          <a:prstGeom prst="rect">
            <a:avLst/>
          </a:prstGeom>
        </p:spPr>
      </p:pic>
      <p:pic>
        <p:nvPicPr>
          <p:cNvPr id="126" name="Picture 125">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8"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00F533-44D6-41F9-80E6-70D3E628FECE}"/>
              </a:ext>
            </a:extLst>
          </p:cNvPr>
          <p:cNvSpPr>
            <a:spLocks noGrp="1"/>
          </p:cNvSpPr>
          <p:nvPr>
            <p:ph type="title"/>
          </p:nvPr>
        </p:nvSpPr>
        <p:spPr>
          <a:xfrm>
            <a:off x="1380067" y="838200"/>
            <a:ext cx="9437159" cy="1227667"/>
          </a:xfrm>
        </p:spPr>
        <p:txBody>
          <a:bodyPr vert="horz" lIns="91440" tIns="45720" rIns="91440" bIns="45720" rtlCol="0" anchor="ctr">
            <a:normAutofit/>
          </a:bodyPr>
          <a:lstStyle/>
          <a:p>
            <a:r>
              <a:rPr lang="en-US"/>
              <a:t>Competitors' overview</a:t>
            </a:r>
            <a:endParaRPr lang="en-US" dirty="0" err="1">
              <a:cs typeface="Calibri Light"/>
            </a:endParaRPr>
          </a:p>
        </p:txBody>
      </p:sp>
      <p:sp>
        <p:nvSpPr>
          <p:cNvPr id="4" name="TextBox 3">
            <a:extLst>
              <a:ext uri="{FF2B5EF4-FFF2-40B4-BE49-F238E27FC236}">
                <a16:creationId xmlns:a16="http://schemas.microsoft.com/office/drawing/2014/main" id="{0838CF70-3C6B-494D-97D5-10B59C7CD88C}"/>
              </a:ext>
            </a:extLst>
          </p:cNvPr>
          <p:cNvSpPr txBox="1"/>
          <p:nvPr/>
        </p:nvSpPr>
        <p:spPr>
          <a:xfrm>
            <a:off x="1374475" y="2280249"/>
            <a:ext cx="4080294" cy="341632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Content created by vendor and users</a:t>
            </a:r>
            <a:endParaRPr lang="en-US" dirty="0"/>
          </a:p>
          <a:p>
            <a:r>
              <a:rPr lang="en-US">
                <a:cs typeface="Calibri"/>
              </a:rPr>
              <a:t>- Rich features</a:t>
            </a:r>
            <a:endParaRPr lang="en-US" dirty="0"/>
          </a:p>
          <a:p>
            <a:r>
              <a:rPr lang="en-US"/>
              <a:t>- In-app purchase for features</a:t>
            </a:r>
          </a:p>
          <a:p>
            <a:pPr marL="742950" lvl="1" indent="-285750">
              <a:buFont typeface="Arial"/>
              <a:buChar char="•"/>
            </a:pPr>
            <a:r>
              <a:rPr lang="en-US"/>
              <a:t>Ad-free</a:t>
            </a:r>
            <a:r>
              <a:rPr lang="en-US" dirty="0">
                <a:cs typeface="Calibri"/>
              </a:rPr>
              <a:t> </a:t>
            </a:r>
            <a:r>
              <a:rPr lang="en-US" err="1">
                <a:cs typeface="Calibri"/>
              </a:rPr>
              <a:t>studing</a:t>
            </a:r>
            <a:endParaRPr lang="en-US" dirty="0">
              <a:cs typeface="Calibri"/>
            </a:endParaRPr>
          </a:p>
          <a:p>
            <a:pPr marL="742950" lvl="1" indent="-285750">
              <a:buFont typeface="Arial"/>
              <a:buChar char="•"/>
            </a:pPr>
            <a:r>
              <a:rPr lang="en-US">
                <a:cs typeface="Calibri"/>
              </a:rPr>
              <a:t>Studing</a:t>
            </a:r>
            <a:r>
              <a:rPr lang="en-US" dirty="0">
                <a:cs typeface="Calibri"/>
              </a:rPr>
              <a:t> offline</a:t>
            </a:r>
          </a:p>
          <a:p>
            <a:pPr marL="742950" lvl="1" indent="-285750">
              <a:buFont typeface="Arial"/>
              <a:buChar char="•"/>
            </a:pPr>
            <a:r>
              <a:rPr lang="en-US">
                <a:cs typeface="Calibri"/>
              </a:rPr>
              <a:t>Rich text formatting</a:t>
            </a:r>
          </a:p>
          <a:p>
            <a:pPr marL="742950" lvl="1" indent="-285750">
              <a:buFont typeface="Arial"/>
              <a:buChar char="•"/>
            </a:pPr>
            <a:r>
              <a:rPr lang="en-US">
                <a:cs typeface="Calibri"/>
              </a:rPr>
              <a:t>Upload your own images</a:t>
            </a:r>
          </a:p>
          <a:p>
            <a:pPr marL="742950" lvl="1" indent="-285750">
              <a:buFont typeface="Arial"/>
              <a:buChar char="•"/>
            </a:pPr>
            <a:r>
              <a:rPr lang="en-US">
                <a:cs typeface="Calibri"/>
              </a:rPr>
              <a:t>Scan to create sets</a:t>
            </a:r>
          </a:p>
          <a:p>
            <a:pPr marL="742950" lvl="1" indent="-285750">
              <a:buFont typeface="Arial"/>
              <a:buChar char="•"/>
            </a:pPr>
            <a:r>
              <a:rPr lang="en-US">
                <a:cs typeface="Calibri"/>
              </a:rPr>
              <a:t>Create an unlimited number of </a:t>
            </a:r>
            <a:r>
              <a:rPr lang="en-US" dirty="0">
                <a:cs typeface="Calibri"/>
              </a:rPr>
              <a:t>classes</a:t>
            </a:r>
          </a:p>
          <a:p>
            <a:endParaRPr lang="en-US" dirty="0">
              <a:cs typeface="Calibri"/>
            </a:endParaRPr>
          </a:p>
          <a:p>
            <a:r>
              <a:rPr lang="en-US">
                <a:cs typeface="Calibri"/>
              </a:rPr>
              <a:t>QUIZLET</a:t>
            </a:r>
            <a:endParaRPr lang="en-US" dirty="0">
              <a:cs typeface="Calibri"/>
            </a:endParaRPr>
          </a:p>
        </p:txBody>
      </p:sp>
      <p:sp>
        <p:nvSpPr>
          <p:cNvPr id="7" name="TextBox 6">
            <a:extLst>
              <a:ext uri="{FF2B5EF4-FFF2-40B4-BE49-F238E27FC236}">
                <a16:creationId xmlns:a16="http://schemas.microsoft.com/office/drawing/2014/main" id="{6FC1E02E-615E-4FAA-B6F0-307664B24FB3}"/>
              </a:ext>
            </a:extLst>
          </p:cNvPr>
          <p:cNvSpPr txBox="1"/>
          <p:nvPr/>
        </p:nvSpPr>
        <p:spPr>
          <a:xfrm>
            <a:off x="6190890" y="2740323"/>
            <a:ext cx="4080294" cy="147732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Focus on some specific languages such </a:t>
            </a:r>
            <a:r>
              <a:rPr lang="en-US" dirty="0">
                <a:cs typeface="Calibri"/>
              </a:rPr>
              <a:t>as Kanji, Chinese </a:t>
            </a:r>
            <a:endParaRPr lang="en-US" dirty="0"/>
          </a:p>
          <a:p>
            <a:endParaRPr lang="en-US" dirty="0">
              <a:cs typeface="Calibri"/>
            </a:endParaRPr>
          </a:p>
          <a:p>
            <a:r>
              <a:rPr lang="en-US"/>
              <a:t>Japanese Kanji Flash Cards</a:t>
            </a:r>
          </a:p>
          <a:p>
            <a:endParaRPr lang="en-US" dirty="0">
              <a:cs typeface="Calibri"/>
            </a:endParaRPr>
          </a:p>
        </p:txBody>
      </p:sp>
      <p:sp>
        <p:nvSpPr>
          <p:cNvPr id="8" name="TextBox 7">
            <a:extLst>
              <a:ext uri="{FF2B5EF4-FFF2-40B4-BE49-F238E27FC236}">
                <a16:creationId xmlns:a16="http://schemas.microsoft.com/office/drawing/2014/main" id="{7EE5900A-1259-4CB3-847F-E35B072FF920}"/>
              </a:ext>
            </a:extLst>
          </p:cNvPr>
          <p:cNvSpPr txBox="1"/>
          <p:nvPr/>
        </p:nvSpPr>
        <p:spPr>
          <a:xfrm>
            <a:off x="6190889" y="4451229"/>
            <a:ext cx="4080294"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Content created by vendor</a:t>
            </a:r>
          </a:p>
          <a:p>
            <a:r>
              <a:rPr lang="en-US">
                <a:cs typeface="Calibri"/>
              </a:rPr>
              <a:t>- Not good UX</a:t>
            </a:r>
          </a:p>
        </p:txBody>
      </p:sp>
    </p:spTree>
    <p:extLst>
      <p:ext uri="{BB962C8B-B14F-4D97-AF65-F5344CB8AC3E}">
        <p14:creationId xmlns:p14="http://schemas.microsoft.com/office/powerpoint/2010/main" val="344659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697" name="Picture 696">
            <a:extLst>
              <a:ext uri="{FF2B5EF4-FFF2-40B4-BE49-F238E27FC236}">
                <a16:creationId xmlns:a16="http://schemas.microsoft.com/office/drawing/2014/main" id="{7139CA97-D30E-4A45-9178-ADBA4B8FDBED}"/>
              </a:ext>
            </a:extLst>
          </p:cNvPr>
          <p:cNvPicPr>
            <a:picLocks noChangeAspect="1"/>
          </p:cNvPicPr>
          <p:nvPr/>
        </p:nvPicPr>
        <p:blipFill rotWithShape="1">
          <a:blip r:embed="rId4"/>
          <a:srcRect t="14122"/>
          <a:stretch/>
        </p:blipFill>
        <p:spPr>
          <a:xfrm>
            <a:off x="20" y="10"/>
            <a:ext cx="12191980" cy="6857990"/>
          </a:xfrm>
          <a:prstGeom prst="rect">
            <a:avLst/>
          </a:prstGeom>
        </p:spPr>
      </p:pic>
      <p:pic>
        <p:nvPicPr>
          <p:cNvPr id="126" name="Picture 125">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8"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400F533-44D6-41F9-80E6-70D3E628FECE}"/>
              </a:ext>
            </a:extLst>
          </p:cNvPr>
          <p:cNvSpPr>
            <a:spLocks noGrp="1"/>
          </p:cNvSpPr>
          <p:nvPr>
            <p:ph type="title"/>
          </p:nvPr>
        </p:nvSpPr>
        <p:spPr>
          <a:xfrm>
            <a:off x="1380067" y="838200"/>
            <a:ext cx="9437159" cy="1227667"/>
          </a:xfrm>
        </p:spPr>
        <p:txBody>
          <a:bodyPr vert="horz" lIns="91440" tIns="45720" rIns="91440" bIns="45720" rtlCol="0" anchor="ctr">
            <a:normAutofit/>
          </a:bodyPr>
          <a:lstStyle/>
          <a:p>
            <a:r>
              <a:rPr lang="en-US"/>
              <a:t>strategy</a:t>
            </a:r>
            <a:endParaRPr lang="en-US" dirty="0" err="1">
              <a:cs typeface="Calibri Light"/>
            </a:endParaRPr>
          </a:p>
        </p:txBody>
      </p:sp>
      <p:sp>
        <p:nvSpPr>
          <p:cNvPr id="4" name="TextBox 3">
            <a:extLst>
              <a:ext uri="{FF2B5EF4-FFF2-40B4-BE49-F238E27FC236}">
                <a16:creationId xmlns:a16="http://schemas.microsoft.com/office/drawing/2014/main" id="{0838CF70-3C6B-494D-97D5-10B59C7CD88C}"/>
              </a:ext>
            </a:extLst>
          </p:cNvPr>
          <p:cNvSpPr txBox="1"/>
          <p:nvPr/>
        </p:nvSpPr>
        <p:spPr>
          <a:xfrm>
            <a:off x="1374475" y="1863306"/>
            <a:ext cx="9399915" cy="452431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tx1"/>
                </a:solidFill>
                <a:cs typeface="Calibri"/>
              </a:rPr>
              <a:t>Land Grab</a:t>
            </a:r>
            <a:endParaRPr lang="en-US" dirty="0">
              <a:solidFill>
                <a:schemeClr val="tx1"/>
              </a:solidFill>
              <a:cs typeface="Calibri"/>
            </a:endParaRPr>
          </a:p>
          <a:p>
            <a:pPr marL="742950" indent="-285750">
              <a:buFont typeface="Arial"/>
              <a:buChar char="•"/>
            </a:pPr>
            <a:r>
              <a:rPr lang="en-US">
                <a:solidFill>
                  <a:schemeClr val="tx1"/>
                </a:solidFill>
                <a:ea typeface="+mn-lt"/>
                <a:cs typeface="+mn-lt"/>
              </a:rPr>
              <a:t>Focus on content provided</a:t>
            </a:r>
          </a:p>
          <a:p>
            <a:pPr marL="742950" indent="-285750">
              <a:buFont typeface="Arial"/>
              <a:buChar char="•"/>
            </a:pPr>
            <a:r>
              <a:rPr lang="en-US">
                <a:solidFill>
                  <a:schemeClr val="tx1"/>
                </a:solidFill>
                <a:ea typeface="+mn-lt"/>
                <a:cs typeface="+mn-lt"/>
              </a:rPr>
              <a:t>Easy-to-use UI</a:t>
            </a:r>
            <a:endParaRPr lang="en-US">
              <a:solidFill>
                <a:schemeClr val="tx1"/>
              </a:solidFill>
            </a:endParaRPr>
          </a:p>
          <a:p>
            <a:pPr marL="742950" indent="-285750">
              <a:buFont typeface="Arial"/>
              <a:buChar char="•"/>
            </a:pPr>
            <a:r>
              <a:rPr lang="en-US">
                <a:solidFill>
                  <a:schemeClr val="tx1"/>
                </a:solidFill>
                <a:cs typeface="Calibri"/>
              </a:rPr>
              <a:t>Promote the application</a:t>
            </a:r>
            <a:endParaRPr lang="en-US" dirty="0">
              <a:solidFill>
                <a:schemeClr val="tx1"/>
              </a:solidFill>
              <a:cs typeface="Calibri"/>
            </a:endParaRPr>
          </a:p>
          <a:p>
            <a:pPr marL="742950" indent="-285750">
              <a:buFont typeface="Arial"/>
              <a:buChar char="•"/>
            </a:pPr>
            <a:r>
              <a:rPr lang="en-US">
                <a:solidFill>
                  <a:schemeClr val="tx1"/>
                </a:solidFill>
                <a:cs typeface="Calibri"/>
              </a:rPr>
              <a:t>Free  </a:t>
            </a:r>
            <a:endParaRPr lang="en-US" dirty="0">
              <a:solidFill>
                <a:schemeClr val="tx1"/>
              </a:solidFill>
              <a:cs typeface="Calibri"/>
            </a:endParaRPr>
          </a:p>
          <a:p>
            <a:pPr marL="742950" indent="-285750">
              <a:buFont typeface="Arial"/>
              <a:buChar char="•"/>
            </a:pPr>
            <a:r>
              <a:rPr lang="en-US">
                <a:solidFill>
                  <a:schemeClr val="tx1"/>
                </a:solidFill>
                <a:cs typeface="Calibri"/>
              </a:rPr>
              <a:t>No-ad</a:t>
            </a:r>
            <a:endParaRPr lang="en-US" dirty="0">
              <a:solidFill>
                <a:schemeClr val="tx1"/>
              </a:solidFill>
              <a:cs typeface="Calibri"/>
            </a:endParaRPr>
          </a:p>
          <a:p>
            <a:pPr marL="742950" indent="-285750">
              <a:buFont typeface="Arial"/>
              <a:buChar char="•"/>
            </a:pPr>
            <a:r>
              <a:rPr lang="en-US">
                <a:solidFill>
                  <a:schemeClr val="tx1"/>
                </a:solidFill>
                <a:cs typeface="Calibri"/>
              </a:rPr>
              <a:t>In-app purchase for some specific content</a:t>
            </a:r>
          </a:p>
          <a:p>
            <a:pPr marL="285750" indent="-285750">
              <a:buFont typeface="Arial"/>
              <a:buChar char="•"/>
            </a:pPr>
            <a:r>
              <a:rPr lang="en-US">
                <a:solidFill>
                  <a:schemeClr val="tx1"/>
                </a:solidFill>
                <a:cs typeface="Calibri"/>
              </a:rPr>
              <a:t>War</a:t>
            </a:r>
            <a:endParaRPr lang="en-US" dirty="0">
              <a:solidFill>
                <a:schemeClr val="tx1"/>
              </a:solidFill>
              <a:cs typeface="Calibri"/>
            </a:endParaRPr>
          </a:p>
          <a:p>
            <a:pPr marL="742950" lvl="1" indent="-285750">
              <a:buFont typeface="Arial"/>
              <a:buChar char="•"/>
            </a:pPr>
            <a:r>
              <a:rPr lang="en-US">
                <a:solidFill>
                  <a:schemeClr val="tx1"/>
                </a:solidFill>
                <a:cs typeface="Calibri"/>
              </a:rPr>
              <a:t>Provide richer features</a:t>
            </a:r>
            <a:endParaRPr lang="en-US" dirty="0">
              <a:solidFill>
                <a:schemeClr val="tx1"/>
              </a:solidFill>
              <a:cs typeface="Calibri"/>
            </a:endParaRPr>
          </a:p>
          <a:p>
            <a:pPr marL="742950" lvl="1" indent="-285750">
              <a:buFont typeface="Arial"/>
              <a:buChar char="•"/>
            </a:pPr>
            <a:r>
              <a:rPr lang="en-US">
                <a:solidFill>
                  <a:schemeClr val="tx1"/>
                </a:solidFill>
                <a:cs typeface="Calibri"/>
              </a:rPr>
              <a:t>Promote the application</a:t>
            </a:r>
            <a:endParaRPr lang="en-US" dirty="0">
              <a:solidFill>
                <a:schemeClr val="tx1"/>
              </a:solidFill>
              <a:cs typeface="Calibri"/>
            </a:endParaRPr>
          </a:p>
          <a:p>
            <a:pPr marL="285750" indent="-285750">
              <a:buFont typeface="Arial"/>
              <a:buChar char="•"/>
            </a:pPr>
            <a:r>
              <a:rPr lang="en-US">
                <a:solidFill>
                  <a:schemeClr val="tx1"/>
                </a:solidFill>
                <a:cs typeface="Calibri"/>
              </a:rPr>
              <a:t>Peace</a:t>
            </a:r>
            <a:endParaRPr lang="en-US" dirty="0">
              <a:solidFill>
                <a:schemeClr val="tx1"/>
              </a:solidFill>
              <a:cs typeface="Calibri"/>
            </a:endParaRPr>
          </a:p>
          <a:p>
            <a:pPr marL="742950" lvl="1" indent="-285750">
              <a:buFont typeface="Arial"/>
              <a:buChar char="•"/>
            </a:pPr>
            <a:r>
              <a:rPr lang="en-US">
                <a:solidFill>
                  <a:schemeClr val="tx1"/>
                </a:solidFill>
                <a:cs typeface="Calibri"/>
              </a:rPr>
              <a:t>Subscription to open all content</a:t>
            </a:r>
            <a:endParaRPr lang="en-US" dirty="0">
              <a:solidFill>
                <a:schemeClr val="tx1"/>
              </a:solidFill>
              <a:cs typeface="Calibri"/>
            </a:endParaRPr>
          </a:p>
          <a:p>
            <a:pPr marL="285750" indent="-285750">
              <a:buFont typeface="Arial"/>
              <a:buChar char="•"/>
            </a:pPr>
            <a:r>
              <a:rPr lang="en-US">
                <a:solidFill>
                  <a:schemeClr val="tx1"/>
                </a:solidFill>
                <a:cs typeface="Calibri"/>
              </a:rPr>
              <a:t>Differentiator</a:t>
            </a:r>
            <a:endParaRPr lang="en-US" dirty="0">
              <a:solidFill>
                <a:schemeClr val="tx1"/>
              </a:solidFill>
              <a:cs typeface="Calibri"/>
            </a:endParaRPr>
          </a:p>
          <a:p>
            <a:pPr marL="742950" lvl="1" indent="-285750">
              <a:buFont typeface="Arial"/>
              <a:buChar char="•"/>
            </a:pPr>
            <a:r>
              <a:rPr lang="en-US">
                <a:solidFill>
                  <a:schemeClr val="tx1"/>
                </a:solidFill>
                <a:cs typeface="Calibri"/>
              </a:rPr>
              <a:t>Provide smart features</a:t>
            </a:r>
            <a:endParaRPr lang="en-US" dirty="0">
              <a:solidFill>
                <a:schemeClr val="tx1"/>
              </a:solidFill>
              <a:cs typeface="Calibri"/>
            </a:endParaRPr>
          </a:p>
          <a:p>
            <a:pPr marL="742950" lvl="1" indent="-285750">
              <a:buFont typeface="Arial"/>
              <a:buChar char="•"/>
            </a:pPr>
            <a:r>
              <a:rPr lang="en-US">
                <a:solidFill>
                  <a:schemeClr val="tx1"/>
                </a:solidFill>
                <a:cs typeface="Calibri"/>
              </a:rPr>
              <a:t>Users can make money by their owncontent</a:t>
            </a:r>
            <a:endParaRPr lang="en-US" dirty="0">
              <a:solidFill>
                <a:schemeClr val="tx1"/>
              </a:solidFill>
              <a:cs typeface="Calibri"/>
            </a:endParaRPr>
          </a:p>
          <a:p>
            <a:endParaRPr lang="en-US" dirty="0">
              <a:solidFill>
                <a:schemeClr val="tx1"/>
              </a:solidFill>
              <a:cs typeface="Calibri"/>
            </a:endParaRPr>
          </a:p>
        </p:txBody>
      </p:sp>
    </p:spTree>
    <p:extLst>
      <p:ext uri="{BB962C8B-B14F-4D97-AF65-F5344CB8AC3E}">
        <p14:creationId xmlns:p14="http://schemas.microsoft.com/office/powerpoint/2010/main" val="339436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19699" cy="1456267"/>
          </a:xfrm>
        </p:spPr>
        <p:txBody>
          <a:bodyPr>
            <a:normAutofit/>
          </a:bodyPr>
          <a:lstStyle/>
          <a:p>
            <a:r>
              <a:rPr lang="en-US" b="1" dirty="0"/>
              <a:t>Flashcard FEATURES</a:t>
            </a:r>
          </a:p>
        </p:txBody>
      </p:sp>
      <p:sp>
        <p:nvSpPr>
          <p:cNvPr id="19" name="Content Placeholder 15">
            <a:extLst>
              <a:ext uri="{FF2B5EF4-FFF2-40B4-BE49-F238E27FC236}">
                <a16:creationId xmlns:a16="http://schemas.microsoft.com/office/drawing/2014/main" id="{C0158EC7-2A0F-4C88-96F1-1E2CF8365C9B}"/>
              </a:ext>
            </a:extLst>
          </p:cNvPr>
          <p:cNvSpPr>
            <a:spLocks noGrp="1"/>
          </p:cNvSpPr>
          <p:nvPr>
            <p:ph idx="1"/>
          </p:nvPr>
        </p:nvSpPr>
        <p:spPr>
          <a:xfrm>
            <a:off x="685801" y="1897652"/>
            <a:ext cx="5219699" cy="4353623"/>
          </a:xfrm>
        </p:spPr>
        <p:txBody>
          <a:bodyPr>
            <a:normAutofit/>
          </a:bodyPr>
          <a:lstStyle/>
          <a:p>
            <a:r>
              <a:rPr lang="en-US" sz="2200" dirty="0">
                <a:cs typeface="Calibri"/>
              </a:rPr>
              <a:t>View list of topics</a:t>
            </a:r>
          </a:p>
          <a:p>
            <a:r>
              <a:rPr lang="en-US" sz="2200" dirty="0">
                <a:cs typeface="Calibri"/>
              </a:rPr>
              <a:t>Search for topics</a:t>
            </a:r>
          </a:p>
          <a:p>
            <a:r>
              <a:rPr lang="en-US" sz="2200">
                <a:cs typeface="Calibri"/>
              </a:rPr>
              <a:t>Download topics</a:t>
            </a:r>
            <a:endParaRPr lang="en-US" sz="2200" dirty="0">
              <a:cs typeface="Calibri"/>
            </a:endParaRPr>
          </a:p>
          <a:p>
            <a:r>
              <a:rPr lang="en-US" sz="2200">
                <a:cs typeface="Calibri"/>
              </a:rPr>
              <a:t>Learn words in a  topic</a:t>
            </a:r>
          </a:p>
          <a:p>
            <a:r>
              <a:rPr lang="en-US" sz="2200" dirty="0">
                <a:cs typeface="Calibri"/>
              </a:rPr>
              <a:t>Memory words through quiz</a:t>
            </a:r>
          </a:p>
          <a:p>
            <a:r>
              <a:rPr lang="en-US" sz="2200" dirty="0">
                <a:cs typeface="Calibri"/>
              </a:rPr>
              <a:t>Manage your own topics</a:t>
            </a:r>
          </a:p>
          <a:p>
            <a:r>
              <a:rPr lang="en-US" sz="2200">
                <a:cs typeface="Calibri"/>
              </a:rPr>
              <a:t>Share your own topics</a:t>
            </a:r>
          </a:p>
          <a:p>
            <a:r>
              <a:rPr lang="en-US" sz="2200">
                <a:cs typeface="Calibri"/>
              </a:rPr>
              <a:t>Evaluate topics</a:t>
            </a:r>
          </a:p>
        </p:txBody>
      </p:sp>
      <p:pic>
        <p:nvPicPr>
          <p:cNvPr id="6" name="Picture 5">
            <a:extLst>
              <a:ext uri="{FF2B5EF4-FFF2-40B4-BE49-F238E27FC236}">
                <a16:creationId xmlns:a16="http://schemas.microsoft.com/office/drawing/2014/main" id="{B599DF3C-2AFF-1740-8BDC-0E239AE84C15}"/>
              </a:ext>
            </a:extLst>
          </p:cNvPr>
          <p:cNvPicPr>
            <a:picLocks noChangeAspect="1"/>
          </p:cNvPicPr>
          <p:nvPr/>
        </p:nvPicPr>
        <p:blipFill>
          <a:blip r:embed="rId3"/>
          <a:stretch>
            <a:fillRect/>
          </a:stretch>
        </p:blipFill>
        <p:spPr>
          <a:xfrm>
            <a:off x="7333876" y="1785720"/>
            <a:ext cx="3640661" cy="2693894"/>
          </a:xfrm>
          <a:prstGeom prst="rect">
            <a:avLst/>
          </a:prstGeom>
        </p:spPr>
      </p:pic>
    </p:spTree>
    <p:extLst>
      <p:ext uri="{BB962C8B-B14F-4D97-AF65-F5344CB8AC3E}">
        <p14:creationId xmlns:p14="http://schemas.microsoft.com/office/powerpoint/2010/main" val="301450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F533-44D6-41F9-80E6-70D3E628FECE}"/>
              </a:ext>
            </a:extLst>
          </p:cNvPr>
          <p:cNvSpPr>
            <a:spLocks noGrp="1"/>
          </p:cNvSpPr>
          <p:nvPr>
            <p:ph type="title"/>
          </p:nvPr>
        </p:nvSpPr>
        <p:spPr/>
        <p:txBody>
          <a:bodyPr/>
          <a:lstStyle/>
          <a:p>
            <a:r>
              <a:rPr lang="en-US">
                <a:cs typeface="Calibri Light"/>
              </a:rPr>
              <a:t>FIRST sketch</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402F0F22-7C88-4CA1-94E3-9AE4C290FAF1}"/>
              </a:ext>
            </a:extLst>
          </p:cNvPr>
          <p:cNvPicPr>
            <a:picLocks noGrp="1" noChangeAspect="1"/>
          </p:cNvPicPr>
          <p:nvPr>
            <p:ph idx="1"/>
          </p:nvPr>
        </p:nvPicPr>
        <p:blipFill>
          <a:blip r:embed="rId3"/>
          <a:stretch>
            <a:fillRect/>
          </a:stretch>
        </p:blipFill>
        <p:spPr>
          <a:xfrm>
            <a:off x="811616" y="1883274"/>
            <a:ext cx="2231039" cy="4439887"/>
          </a:xfrm>
        </p:spPr>
      </p:pic>
      <p:pic>
        <p:nvPicPr>
          <p:cNvPr id="8" name="Picture 8" descr="A screenshot of a cell phone&#10;&#10;Description generated with very high confidence">
            <a:extLst>
              <a:ext uri="{FF2B5EF4-FFF2-40B4-BE49-F238E27FC236}">
                <a16:creationId xmlns:a16="http://schemas.microsoft.com/office/drawing/2014/main" id="{3F738BC0-676F-4887-92C5-43B564D4BDDF}"/>
              </a:ext>
            </a:extLst>
          </p:cNvPr>
          <p:cNvPicPr>
            <a:picLocks noChangeAspect="1"/>
          </p:cNvPicPr>
          <p:nvPr/>
        </p:nvPicPr>
        <p:blipFill rotWithShape="1">
          <a:blip r:embed="rId4"/>
          <a:srcRect r="52255" b="313"/>
          <a:stretch/>
        </p:blipFill>
        <p:spPr>
          <a:xfrm>
            <a:off x="4971870" y="1880737"/>
            <a:ext cx="2242004" cy="4434271"/>
          </a:xfrm>
          <a:prstGeom prst="rect">
            <a:avLst/>
          </a:prstGeom>
        </p:spPr>
      </p:pic>
      <p:sp>
        <p:nvSpPr>
          <p:cNvPr id="5" name="TextBox 4">
            <a:extLst>
              <a:ext uri="{FF2B5EF4-FFF2-40B4-BE49-F238E27FC236}">
                <a16:creationId xmlns:a16="http://schemas.microsoft.com/office/drawing/2014/main" id="{FBC2F7C0-3827-44A1-85F3-2FEDF1D02FF0}"/>
              </a:ext>
            </a:extLst>
          </p:cNvPr>
          <p:cNvSpPr txBox="1"/>
          <p:nvPr/>
        </p:nvSpPr>
        <p:spPr>
          <a:xfrm>
            <a:off x="1259457" y="6320287"/>
            <a:ext cx="1621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Homepage</a:t>
            </a:r>
            <a:endParaRPr lang="en-US" dirty="0"/>
          </a:p>
        </p:txBody>
      </p:sp>
      <p:sp>
        <p:nvSpPr>
          <p:cNvPr id="11" name="TextBox 10">
            <a:extLst>
              <a:ext uri="{FF2B5EF4-FFF2-40B4-BE49-F238E27FC236}">
                <a16:creationId xmlns:a16="http://schemas.microsoft.com/office/drawing/2014/main" id="{5CEBCD04-793F-4E26-BA20-3B9BDD1C52A0}"/>
              </a:ext>
            </a:extLst>
          </p:cNvPr>
          <p:cNvSpPr txBox="1"/>
          <p:nvPr/>
        </p:nvSpPr>
        <p:spPr>
          <a:xfrm>
            <a:off x="5572665" y="6305909"/>
            <a:ext cx="1621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Topic Details</a:t>
            </a:r>
            <a:endParaRPr lang="en-US" dirty="0"/>
          </a:p>
        </p:txBody>
      </p:sp>
      <p:pic>
        <p:nvPicPr>
          <p:cNvPr id="13" name="Picture 6" descr="A screenshot of a cell phone&#10;&#10;Description generated with very high confidence">
            <a:extLst>
              <a:ext uri="{FF2B5EF4-FFF2-40B4-BE49-F238E27FC236}">
                <a16:creationId xmlns:a16="http://schemas.microsoft.com/office/drawing/2014/main" id="{6C6658FE-D867-4913-B867-5BF2AB081D58}"/>
              </a:ext>
            </a:extLst>
          </p:cNvPr>
          <p:cNvPicPr>
            <a:picLocks noChangeAspect="1"/>
          </p:cNvPicPr>
          <p:nvPr/>
        </p:nvPicPr>
        <p:blipFill>
          <a:blip r:embed="rId5"/>
          <a:stretch>
            <a:fillRect/>
          </a:stretch>
        </p:blipFill>
        <p:spPr>
          <a:xfrm>
            <a:off x="8969674" y="1881636"/>
            <a:ext cx="2233703" cy="4433798"/>
          </a:xfrm>
          <a:prstGeom prst="rect">
            <a:avLst/>
          </a:prstGeom>
        </p:spPr>
      </p:pic>
      <p:sp>
        <p:nvSpPr>
          <p:cNvPr id="14" name="TextBox 13">
            <a:extLst>
              <a:ext uri="{FF2B5EF4-FFF2-40B4-BE49-F238E27FC236}">
                <a16:creationId xmlns:a16="http://schemas.microsoft.com/office/drawing/2014/main" id="{5E114109-B96D-49A7-91D9-94723B739ECC}"/>
              </a:ext>
            </a:extLst>
          </p:cNvPr>
          <p:cNvSpPr txBox="1"/>
          <p:nvPr/>
        </p:nvSpPr>
        <p:spPr>
          <a:xfrm>
            <a:off x="9167004" y="6320286"/>
            <a:ext cx="22975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Search for a topic</a:t>
            </a:r>
            <a:endParaRPr lang="en-US" dirty="0"/>
          </a:p>
        </p:txBody>
      </p:sp>
    </p:spTree>
    <p:extLst>
      <p:ext uri="{BB962C8B-B14F-4D97-AF65-F5344CB8AC3E}">
        <p14:creationId xmlns:p14="http://schemas.microsoft.com/office/powerpoint/2010/main" val="233976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F533-44D6-41F9-80E6-70D3E628FECE}"/>
              </a:ext>
            </a:extLst>
          </p:cNvPr>
          <p:cNvSpPr>
            <a:spLocks noGrp="1"/>
          </p:cNvSpPr>
          <p:nvPr>
            <p:ph type="title"/>
          </p:nvPr>
        </p:nvSpPr>
        <p:spPr/>
        <p:txBody>
          <a:bodyPr/>
          <a:lstStyle/>
          <a:p>
            <a:r>
              <a:rPr lang="en-US">
                <a:cs typeface="Calibri Light"/>
              </a:rPr>
              <a:t>FIRST sketch</a:t>
            </a:r>
            <a:endParaRPr lang="en-US" dirty="0"/>
          </a:p>
        </p:txBody>
      </p:sp>
      <p:pic>
        <p:nvPicPr>
          <p:cNvPr id="3" name="Picture 8" descr="A screenshot of a cell phone&#10;&#10;Description generated with very high confidence">
            <a:extLst>
              <a:ext uri="{FF2B5EF4-FFF2-40B4-BE49-F238E27FC236}">
                <a16:creationId xmlns:a16="http://schemas.microsoft.com/office/drawing/2014/main" id="{ADD3C299-BDAC-466A-BE57-52F0B3236CDB}"/>
              </a:ext>
            </a:extLst>
          </p:cNvPr>
          <p:cNvPicPr>
            <a:picLocks noChangeAspect="1"/>
          </p:cNvPicPr>
          <p:nvPr/>
        </p:nvPicPr>
        <p:blipFill rotWithShape="1">
          <a:blip r:embed="rId2"/>
          <a:srcRect l="51763" r="306" b="323"/>
          <a:stretch/>
        </p:blipFill>
        <p:spPr>
          <a:xfrm>
            <a:off x="691214" y="1780097"/>
            <a:ext cx="2250780" cy="4433830"/>
          </a:xfrm>
          <a:prstGeom prst="rect">
            <a:avLst/>
          </a:prstGeom>
        </p:spPr>
      </p:pic>
      <p:pic>
        <p:nvPicPr>
          <p:cNvPr id="7" name="Picture 8" descr="A close up of a dog&#10;&#10;Description generated with high confidence">
            <a:extLst>
              <a:ext uri="{FF2B5EF4-FFF2-40B4-BE49-F238E27FC236}">
                <a16:creationId xmlns:a16="http://schemas.microsoft.com/office/drawing/2014/main" id="{51BD0119-2A3E-4DBC-B878-AAA339AA6FBC}"/>
              </a:ext>
            </a:extLst>
          </p:cNvPr>
          <p:cNvPicPr>
            <a:picLocks noChangeAspect="1"/>
          </p:cNvPicPr>
          <p:nvPr/>
        </p:nvPicPr>
        <p:blipFill>
          <a:blip r:embed="rId3"/>
          <a:stretch>
            <a:fillRect/>
          </a:stretch>
        </p:blipFill>
        <p:spPr>
          <a:xfrm>
            <a:off x="3574211" y="1779217"/>
            <a:ext cx="4813538" cy="4435374"/>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03EF94B4-DBB9-4F70-9FC2-94037510ABBF}"/>
              </a:ext>
            </a:extLst>
          </p:cNvPr>
          <p:cNvPicPr>
            <a:picLocks noChangeAspect="1"/>
          </p:cNvPicPr>
          <p:nvPr/>
        </p:nvPicPr>
        <p:blipFill>
          <a:blip r:embed="rId4"/>
          <a:stretch>
            <a:fillRect/>
          </a:stretch>
        </p:blipFill>
        <p:spPr>
          <a:xfrm>
            <a:off x="9378296" y="1774165"/>
            <a:ext cx="2234353" cy="4416724"/>
          </a:xfrm>
          <a:prstGeom prst="rect">
            <a:avLst/>
          </a:prstGeom>
        </p:spPr>
      </p:pic>
      <p:sp>
        <p:nvSpPr>
          <p:cNvPr id="12" name="TextBox 11">
            <a:extLst>
              <a:ext uri="{FF2B5EF4-FFF2-40B4-BE49-F238E27FC236}">
                <a16:creationId xmlns:a16="http://schemas.microsoft.com/office/drawing/2014/main" id="{72D54F63-DCE3-484A-8638-9D3F4EB75DB5}"/>
              </a:ext>
            </a:extLst>
          </p:cNvPr>
          <p:cNvSpPr txBox="1"/>
          <p:nvPr/>
        </p:nvSpPr>
        <p:spPr>
          <a:xfrm>
            <a:off x="1015042" y="6334664"/>
            <a:ext cx="1621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Modify a topic</a:t>
            </a:r>
            <a:endParaRPr lang="en-US" b="1" dirty="0">
              <a:cs typeface="Calibri"/>
            </a:endParaRPr>
          </a:p>
        </p:txBody>
      </p:sp>
      <p:sp>
        <p:nvSpPr>
          <p:cNvPr id="13" name="TextBox 12">
            <a:extLst>
              <a:ext uri="{FF2B5EF4-FFF2-40B4-BE49-F238E27FC236}">
                <a16:creationId xmlns:a16="http://schemas.microsoft.com/office/drawing/2014/main" id="{4BCBB005-4E95-4C68-A938-F4515CF66131}"/>
              </a:ext>
            </a:extLst>
          </p:cNvPr>
          <p:cNvSpPr txBox="1"/>
          <p:nvPr/>
        </p:nvSpPr>
        <p:spPr>
          <a:xfrm>
            <a:off x="5241984" y="6334663"/>
            <a:ext cx="1621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Learn a topic</a:t>
            </a:r>
            <a:endParaRPr lang="en-US" dirty="0"/>
          </a:p>
        </p:txBody>
      </p:sp>
      <p:sp>
        <p:nvSpPr>
          <p:cNvPr id="14" name="TextBox 13">
            <a:extLst>
              <a:ext uri="{FF2B5EF4-FFF2-40B4-BE49-F238E27FC236}">
                <a16:creationId xmlns:a16="http://schemas.microsoft.com/office/drawing/2014/main" id="{11FACFF4-4CAA-4D8B-B95F-CE4E82C4BD5C}"/>
              </a:ext>
            </a:extLst>
          </p:cNvPr>
          <p:cNvSpPr txBox="1"/>
          <p:nvPr/>
        </p:nvSpPr>
        <p:spPr>
          <a:xfrm>
            <a:off x="10187798" y="63346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Quiz</a:t>
            </a:r>
            <a:endParaRPr lang="en-US" dirty="0"/>
          </a:p>
        </p:txBody>
      </p:sp>
    </p:spTree>
    <p:extLst>
      <p:ext uri="{BB962C8B-B14F-4D97-AF65-F5344CB8AC3E}">
        <p14:creationId xmlns:p14="http://schemas.microsoft.com/office/powerpoint/2010/main" val="328306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8B05-C23D-431E-B9B3-F9BCD55B4D28}"/>
              </a:ext>
            </a:extLst>
          </p:cNvPr>
          <p:cNvSpPr>
            <a:spLocks noGrp="1"/>
          </p:cNvSpPr>
          <p:nvPr>
            <p:ph type="title"/>
          </p:nvPr>
        </p:nvSpPr>
        <p:spPr/>
        <p:txBody>
          <a:bodyPr/>
          <a:lstStyle/>
          <a:p>
            <a:r>
              <a:rPr lang="en-US">
                <a:cs typeface="Calibri Light"/>
              </a:rPr>
              <a:t>Use cases</a:t>
            </a:r>
            <a:endParaRPr lang="en-US" dirty="0"/>
          </a:p>
        </p:txBody>
      </p:sp>
      <p:sp>
        <p:nvSpPr>
          <p:cNvPr id="3" name="Content Placeholder 2">
            <a:extLst>
              <a:ext uri="{FF2B5EF4-FFF2-40B4-BE49-F238E27FC236}">
                <a16:creationId xmlns:a16="http://schemas.microsoft.com/office/drawing/2014/main" id="{92BAACA4-1DC2-4AAD-AB96-130D1CBC17DD}"/>
              </a:ext>
            </a:extLst>
          </p:cNvPr>
          <p:cNvSpPr>
            <a:spLocks noGrp="1"/>
          </p:cNvSpPr>
          <p:nvPr>
            <p:ph idx="1"/>
          </p:nvPr>
        </p:nvSpPr>
        <p:spPr/>
        <p:txBody>
          <a:bodyPr/>
          <a:lstStyle/>
          <a:p>
            <a:r>
              <a:rPr lang="en-US" sz="3000">
                <a:cs typeface="Calibri" panose="020F0502020204030204"/>
              </a:rPr>
              <a:t>Learn languages</a:t>
            </a:r>
          </a:p>
          <a:p>
            <a:r>
              <a:rPr lang="en-US" sz="3000">
                <a:cs typeface="Calibri" panose="020F0502020204030204"/>
              </a:rPr>
              <a:t>Learn captitals of countries all the world</a:t>
            </a:r>
          </a:p>
          <a:p>
            <a:r>
              <a:rPr lang="en-US" sz="3000">
                <a:cs typeface="Calibri" panose="020F0502020204030204"/>
              </a:rPr>
              <a:t>Remember elements in chemistry</a:t>
            </a:r>
          </a:p>
          <a:p>
            <a:r>
              <a:rPr lang="en-US" sz="3000">
                <a:cs typeface="Calibri" panose="020F0502020204030204"/>
              </a:rPr>
              <a:t>Etc.</a:t>
            </a:r>
          </a:p>
        </p:txBody>
      </p:sp>
    </p:spTree>
    <p:extLst>
      <p:ext uri="{BB962C8B-B14F-4D97-AF65-F5344CB8AC3E}">
        <p14:creationId xmlns:p14="http://schemas.microsoft.com/office/powerpoint/2010/main" val="1452098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115</TotalTime>
  <Words>893</Words>
  <Application>Microsoft Macintosh PowerPoint</Application>
  <PresentationFormat>Widescreen</PresentationFormat>
  <Paragraphs>132</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FlashCard</vt:lpstr>
      <vt:lpstr>Flashcard </vt:lpstr>
      <vt:lpstr>WHO are OUR COMPETITORS?</vt:lpstr>
      <vt:lpstr>Competitors' overview</vt:lpstr>
      <vt:lpstr>strategy</vt:lpstr>
      <vt:lpstr>Flashcard FEATURES</vt:lpstr>
      <vt:lpstr>FIRST sketch</vt:lpstr>
      <vt:lpstr>FIRST sketch</vt:lpstr>
      <vt:lpstr>Use cases</vt:lpstr>
      <vt:lpstr>architecture</vt:lpstr>
      <vt:lpstr>data model</vt:lpstr>
      <vt:lpstr>storyboards</vt:lpstr>
      <vt:lpstr>frameworks</vt:lpstr>
      <vt:lpstr>Project assignment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FlashCard</dc:title>
  <dc:creator>Microsoft Office User</dc:creator>
  <cp:lastModifiedBy>Microsoft Office User</cp:lastModifiedBy>
  <cp:revision>1666</cp:revision>
  <dcterms:created xsi:type="dcterms:W3CDTF">2019-10-17T22:12:24Z</dcterms:created>
  <dcterms:modified xsi:type="dcterms:W3CDTF">2020-02-14T13:03:57Z</dcterms:modified>
</cp:coreProperties>
</file>