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50"/>
  </p:notesMasterIdLst>
  <p:handoutMasterIdLst>
    <p:handoutMasterId r:id="rId51"/>
  </p:handoutMasterIdLst>
  <p:sldIdLst>
    <p:sldId id="257" r:id="rId2"/>
    <p:sldId id="264" r:id="rId3"/>
    <p:sldId id="256" r:id="rId4"/>
    <p:sldId id="259" r:id="rId5"/>
    <p:sldId id="261" r:id="rId6"/>
    <p:sldId id="260" r:id="rId7"/>
    <p:sldId id="263" r:id="rId8"/>
    <p:sldId id="273" r:id="rId9"/>
    <p:sldId id="265" r:id="rId10"/>
    <p:sldId id="295" r:id="rId11"/>
    <p:sldId id="296" r:id="rId12"/>
    <p:sldId id="315" r:id="rId13"/>
    <p:sldId id="314" r:id="rId14"/>
    <p:sldId id="328" r:id="rId15"/>
    <p:sldId id="327" r:id="rId16"/>
    <p:sldId id="329" r:id="rId17"/>
    <p:sldId id="293" r:id="rId18"/>
    <p:sldId id="294" r:id="rId19"/>
    <p:sldId id="316" r:id="rId20"/>
    <p:sldId id="308" r:id="rId21"/>
    <p:sldId id="317" r:id="rId22"/>
    <p:sldId id="326" r:id="rId23"/>
    <p:sldId id="311" r:id="rId24"/>
    <p:sldId id="309" r:id="rId25"/>
    <p:sldId id="297" r:id="rId26"/>
    <p:sldId id="305" r:id="rId27"/>
    <p:sldId id="300" r:id="rId28"/>
    <p:sldId id="303" r:id="rId29"/>
    <p:sldId id="306" r:id="rId30"/>
    <p:sldId id="304" r:id="rId31"/>
    <p:sldId id="330" r:id="rId32"/>
    <p:sldId id="331" r:id="rId33"/>
    <p:sldId id="332" r:id="rId34"/>
    <p:sldId id="333" r:id="rId35"/>
    <p:sldId id="334" r:id="rId36"/>
    <p:sldId id="335" r:id="rId37"/>
    <p:sldId id="336" r:id="rId38"/>
    <p:sldId id="337" r:id="rId39"/>
    <p:sldId id="338" r:id="rId40"/>
    <p:sldId id="339" r:id="rId41"/>
    <p:sldId id="340" r:id="rId42"/>
    <p:sldId id="341" r:id="rId43"/>
    <p:sldId id="342" r:id="rId44"/>
    <p:sldId id="343" r:id="rId45"/>
    <p:sldId id="344" r:id="rId46"/>
    <p:sldId id="345" r:id="rId47"/>
    <p:sldId id="275" r:id="rId48"/>
    <p:sldId id="276" r:id="rId49"/>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74" autoAdjust="0"/>
    <p:restoredTop sz="80708" autoAdjust="0"/>
  </p:normalViewPr>
  <p:slideViewPr>
    <p:cSldViewPr snapToGrid="0">
      <p:cViewPr varScale="1">
        <p:scale>
          <a:sx n="84" d="100"/>
          <a:sy n="84" d="100"/>
        </p:scale>
        <p:origin x="-52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644"/>
    </p:cViewPr>
  </p:sorterViewPr>
  <p:notesViewPr>
    <p:cSldViewPr snapToGrid="0">
      <p:cViewPr varScale="1">
        <p:scale>
          <a:sx n="76" d="100"/>
          <a:sy n="76" d="100"/>
        </p:scale>
        <p:origin x="-2004" y="-90"/>
      </p:cViewPr>
      <p:guideLst>
        <p:guide orient="horz" pos="3024"/>
        <p:guide pos="2304"/>
      </p:guideLst>
    </p:cSldViewPr>
  </p:notes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6041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6042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6042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56EDA6C0-D208-4D53-A074-204C7C9B9D8E}"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92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4608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92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F524815B-3F65-4B93-B933-F05A1BD5175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737119E6-401C-485D-8AFF-01470F9A4D7B}" type="slidenum">
              <a:rPr lang="en-US" smtClean="0"/>
              <a:pPr/>
              <a:t>1</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r>
              <a:rPr lang="en-US" smtClean="0"/>
              <a:t>Course Review Committee:</a:t>
            </a:r>
          </a:p>
          <a:p>
            <a:pPr eaLnBrk="1" hangingPunct="1"/>
            <a:r>
              <a:rPr lang="en-US" smtClean="0"/>
              <a:t>Review Date: </a:t>
            </a:r>
          </a:p>
          <a:p>
            <a:pPr eaLnBrk="1" hangingPunct="1"/>
            <a:r>
              <a:rPr lang="en-US" smtClean="0"/>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F5832370-501F-4727-B624-882AA16B62B1}" type="slidenum">
              <a:rPr lang="en-US" smtClean="0"/>
              <a:pPr/>
              <a:t>10</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r>
              <a:rPr lang="en-US" smtClean="0"/>
              <a:t>The overall test process assumes that an organizational level test policy and test strategy exist and that these will define why the organization tests things, what is important to the organization (i.e. costs, quality, time, scope) and how, by whom and when testing should be carried out. </a:t>
            </a:r>
          </a:p>
          <a:p>
            <a:r>
              <a:rPr lang="en-US" smtClean="0"/>
              <a:t>The test process should be referred to in the test strategy and adhered to during the test planning, test analysis and test design, test build and test execution sub-processes and the process steps required within each sub-process.</a:t>
            </a:r>
          </a:p>
          <a:p>
            <a:endParaRPr lang="en-US" smtClean="0"/>
          </a:p>
          <a:p>
            <a:pPr eaLnBrk="1" hangingPunct="1"/>
            <a:r>
              <a:rPr lang="en-US" b="1" smtClean="0"/>
              <a:t>Test policy is defined at organization level:  Depend on the maturity of the organization?</a:t>
            </a:r>
          </a:p>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01B11A1-499A-420E-8701-DF1BB200B46C}" type="slidenum">
              <a:rPr lang="en-US" smtClean="0"/>
              <a:pPr/>
              <a:t>11</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In other hand clearly understood by all stakeholders and which defines roles and responsibilities for who does what and why they do it. As well as when and who will do what.</a:t>
            </a:r>
          </a:p>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1ED13E26-5937-4BEE-96FE-2DF0C9258DB6}" type="slidenum">
              <a:rPr lang="en-US" sz="1300"/>
              <a:pPr algn="r" defTabSz="966788"/>
              <a:t>12</a:t>
            </a:fld>
            <a:endParaRPr lang="en-US" sz="13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smtClean="0"/>
              <a:t>In other hand clearly understood by all stakeholders and which defines roles and responsibilities for who does what and why they do it. As well as when and who will do what.</a:t>
            </a:r>
          </a:p>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99B6031A-5062-4E43-9EB0-50E17A0DF7EC}" type="slidenum">
              <a:rPr lang="en-US" sz="1300"/>
              <a:pPr algn="r" defTabSz="966788"/>
              <a:t>13</a:t>
            </a:fld>
            <a:endParaRPr lang="en-US" sz="13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en-US" b="1" baseline="0" dirty="0" smtClean="0"/>
              <a:t>ISTQB’s terms:</a:t>
            </a:r>
          </a:p>
          <a:p>
            <a:pPr eaLnBrk="1" hangingPunct="1"/>
            <a:r>
              <a:rPr lang="en-US" baseline="0" dirty="0" smtClean="0"/>
              <a:t>Requirements Definition = User Requirements</a:t>
            </a: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Functional system design</a:t>
            </a:r>
            <a:r>
              <a:rPr lang="en-US" baseline="0" dirty="0" smtClean="0"/>
              <a:t> </a:t>
            </a:r>
            <a:r>
              <a:rPr lang="en-US" dirty="0" smtClean="0"/>
              <a:t>= System requirements </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Technique system design = Global design = High-level design</a:t>
            </a:r>
          </a:p>
          <a:p>
            <a:pPr eaLnBrk="1" hangingPunct="1"/>
            <a:r>
              <a:rPr lang="en-US" dirty="0" smtClean="0"/>
              <a:t>Component specification = Detailed design = Low-level design</a:t>
            </a:r>
          </a:p>
          <a:p>
            <a:pPr eaLnBrk="1" hangingPunct="1"/>
            <a:r>
              <a:rPr lang="en-US" dirty="0" smtClean="0"/>
              <a:t>Programming = </a:t>
            </a:r>
            <a:r>
              <a:rPr lang="en-US" sz="1200" b="0" dirty="0" smtClean="0"/>
              <a:t>Implementation</a:t>
            </a:r>
            <a:endParaRPr lang="en-US" b="0" dirty="0" smtClean="0"/>
          </a:p>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9B39113B-C2C6-4B78-BAF3-0192EBCA07E2}" type="slidenum">
              <a:rPr lang="en-US"/>
              <a:pPr/>
              <a:t>14</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9B39113B-C2C6-4B78-BAF3-0192EBCA07E2}" type="slidenum">
              <a:rPr lang="en-US"/>
              <a:pPr/>
              <a:t>15</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9B39113B-C2C6-4B78-BAF3-0192EBCA07E2}" type="slidenum">
              <a:rPr lang="en-US"/>
              <a:pPr/>
              <a:t>16</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E9DFA48D-BC79-403B-8FC1-9119CCE996E4}" type="slidenum">
              <a:rPr lang="en-US" smtClean="0"/>
              <a:pPr/>
              <a:t>17</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6A85E514-F757-422C-BAA5-AB002FC9E447}" type="slidenum">
              <a:rPr lang="en-US" smtClean="0"/>
              <a:pPr/>
              <a:t>18</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22188101-DFFA-43BF-B0AE-C961A61E5EBC}" type="slidenum">
              <a:rPr lang="en-US" sz="1300"/>
              <a:pPr algn="r" defTabSz="966788"/>
              <a:t>19</a:t>
            </a:fld>
            <a:endParaRPr lang="en-US" sz="130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29A9BF77-4C07-44E6-A1F5-E9D6BA1C2B06}" type="slidenum">
              <a:rPr lang="en-US" smtClean="0"/>
              <a:pPr/>
              <a:t>2</a:t>
            </a:fld>
            <a:endParaRPr 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36BF18A8-C547-4F63-953C-C1E0363344A4}" type="slidenum">
              <a:rPr lang="en-US" smtClean="0"/>
              <a:pPr/>
              <a:t>20</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B6E0AC1D-E7D5-49C9-BFB2-2A6171FA6BF8}" type="slidenum">
              <a:rPr lang="en-US" sz="1300"/>
              <a:pPr algn="r" defTabSz="966788"/>
              <a:t>21</a:t>
            </a:fld>
            <a:endParaRPr lang="en-US" sz="13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CBE6FC60-CAC9-4FB2-A012-5264FD967B07}" type="slidenum">
              <a:rPr lang="en-US" sz="1300"/>
              <a:pPr algn="r" defTabSz="966788"/>
              <a:t>22</a:t>
            </a:fld>
            <a:endParaRPr lang="en-US" sz="13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F1DFE794-363A-4B49-84E4-725C8FDD0460}" type="slidenum">
              <a:rPr lang="en-US" smtClean="0"/>
              <a:pPr/>
              <a:t>23</a:t>
            </a:fld>
            <a:endParaRPr lang="en-U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C1921F17-AC84-4329-AD7D-D38836859016}" type="slidenum">
              <a:rPr lang="en-US" smtClean="0"/>
              <a:pPr/>
              <a:t>24</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FE4364F2-78E1-4196-B715-9403F8C48782}" type="slidenum">
              <a:rPr lang="en-US" smtClean="0"/>
              <a:pPr/>
              <a:t>25</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en-US" smtClean="0"/>
              <a:t>Course Review Committee:</a:t>
            </a:r>
          </a:p>
          <a:p>
            <a:pPr eaLnBrk="1" hangingPunct="1"/>
            <a:r>
              <a:rPr lang="en-US" smtClean="0"/>
              <a:t>Review Date: </a:t>
            </a:r>
          </a:p>
          <a:p>
            <a:pPr eaLnBrk="1" hangingPunct="1"/>
            <a:r>
              <a:rPr lang="en-US" smtClean="0"/>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F0A37591-16FA-4F50-8F0C-C305FA8F8106}" type="slidenum">
              <a:rPr lang="en-US" smtClean="0"/>
              <a:pPr/>
              <a:t>26</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3A71CB70-0F09-44D2-BE8D-289D49137DCB}" type="slidenum">
              <a:rPr lang="en-US" smtClean="0"/>
              <a:pPr/>
              <a:t>27</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617A046C-1315-45B7-8C47-4D315876D861}" type="slidenum">
              <a:rPr lang="en-US" smtClean="0"/>
              <a:pPr/>
              <a:t>28</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EB7451EF-E16B-4055-BC07-351B54764C0C}" type="slidenum">
              <a:rPr lang="en-US" smtClean="0"/>
              <a:pPr/>
              <a:t>29</a:t>
            </a:fld>
            <a:endParaRPr 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2152A8C6-74B5-489F-8196-E67B6F2DA19A}" type="slidenum">
              <a:rPr lang="en-US" smtClean="0"/>
              <a:pPr/>
              <a:t>3</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83AA1CD0-3D2B-4B7D-BA6E-504F94925311}" type="slidenum">
              <a:rPr lang="en-US" smtClean="0"/>
              <a:pPr/>
              <a:t>30</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en-US" smtClean="0"/>
              <a:t>Baseline TP and then can we change it?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pPr>
              <a:defRPr/>
            </a:pPr>
            <a:fld id="{9FED53BB-991F-4B1F-8266-F8E113EEEECB}" type="slidenum">
              <a:rPr lang="en-US"/>
              <a:pPr>
                <a:defRPr/>
              </a:pPr>
              <a:t>32</a:t>
            </a:fld>
            <a:endParaRPr lang="en-US"/>
          </a:p>
        </p:txBody>
      </p:sp>
      <p:sp>
        <p:nvSpPr>
          <p:cNvPr id="74754"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6F463A62-BC05-4C6B-99B3-DA4CAA02F7ED}" type="slidenum">
              <a:rPr lang="en-US" sz="1300"/>
              <a:pPr algn="r" defTabSz="966788"/>
              <a:t>32</a:t>
            </a:fld>
            <a:endParaRPr lang="en-US" sz="130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pPr>
              <a:defRPr/>
            </a:pPr>
            <a:fld id="{991F70B5-0563-4EE3-8B62-353F5AABCD53}" type="slidenum">
              <a:rPr lang="en-US"/>
              <a:pPr>
                <a:defRPr/>
              </a:pPr>
              <a:t>33</a:t>
            </a:fld>
            <a:endParaRPr lang="en-US"/>
          </a:p>
        </p:txBody>
      </p:sp>
      <p:sp>
        <p:nvSpPr>
          <p:cNvPr id="75778"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EA840EAB-1E34-4B5A-A17A-42B5E08F8030}" type="slidenum">
              <a:rPr lang="en-US" sz="1300"/>
              <a:pPr algn="r" defTabSz="966788"/>
              <a:t>33</a:t>
            </a:fld>
            <a:endParaRPr lang="en-US" sz="130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pPr>
              <a:defRPr/>
            </a:pPr>
            <a:fld id="{0EF0535D-7B11-4E45-8185-B1FE56937C4C}" type="slidenum">
              <a:rPr lang="en-US"/>
              <a:pPr>
                <a:defRPr/>
              </a:pPr>
              <a:t>35</a:t>
            </a:fld>
            <a:endParaRPr lang="en-US"/>
          </a:p>
        </p:txBody>
      </p:sp>
      <p:sp>
        <p:nvSpPr>
          <p:cNvPr id="76802"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D22EC77F-D04A-4C1E-92E7-F96E12D72454}" type="slidenum">
              <a:rPr lang="en-US" sz="1300"/>
              <a:pPr algn="r" defTabSz="966788"/>
              <a:t>35</a:t>
            </a:fld>
            <a:endParaRPr lang="en-US" sz="13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pPr>
              <a:defRPr/>
            </a:pPr>
            <a:fld id="{7ABA5996-2903-4610-A8A3-0282FAAD044B}" type="slidenum">
              <a:rPr lang="en-US"/>
              <a:pPr>
                <a:defRPr/>
              </a:pPr>
              <a:t>36</a:t>
            </a:fld>
            <a:endParaRPr lang="en-US"/>
          </a:p>
        </p:txBody>
      </p:sp>
      <p:sp>
        <p:nvSpPr>
          <p:cNvPr id="77826"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2BF9AF1E-AA02-4615-A617-69303D472844}" type="slidenum">
              <a:rPr lang="en-US" sz="1300"/>
              <a:pPr algn="r" defTabSz="966788"/>
              <a:t>36</a:t>
            </a:fld>
            <a:endParaRPr lang="en-US" sz="130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pPr>
              <a:defRPr/>
            </a:pPr>
            <a:fld id="{395E20A1-C85C-4AC3-B9D8-8F32823EEA03}" type="slidenum">
              <a:rPr lang="en-US"/>
              <a:pPr>
                <a:defRPr/>
              </a:pPr>
              <a:t>37</a:t>
            </a:fld>
            <a:endParaRPr lang="en-US"/>
          </a:p>
        </p:txBody>
      </p:sp>
      <p:sp>
        <p:nvSpPr>
          <p:cNvPr id="78850"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974C3D22-0A4E-4E74-B12B-A8C9393382EB}" type="slidenum">
              <a:rPr lang="en-US" sz="1300"/>
              <a:pPr algn="r" defTabSz="966788"/>
              <a:t>37</a:t>
            </a:fld>
            <a:endParaRPr lang="en-US" sz="13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pPr>
              <a:defRPr/>
            </a:pPr>
            <a:fld id="{EA571546-6B0D-4B99-8D25-44864D544EE0}" type="slidenum">
              <a:rPr lang="en-US"/>
              <a:pPr>
                <a:defRPr/>
              </a:pPr>
              <a:t>38</a:t>
            </a:fld>
            <a:endParaRPr lang="en-US"/>
          </a:p>
        </p:txBody>
      </p:sp>
      <p:sp>
        <p:nvSpPr>
          <p:cNvPr id="79874"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E625A8D7-F395-48D4-AB1D-BF7FA89E919F}" type="slidenum">
              <a:rPr lang="en-US" sz="1300"/>
              <a:pPr algn="r" defTabSz="966788"/>
              <a:t>38</a:t>
            </a:fld>
            <a:endParaRPr lang="en-US" sz="130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r>
              <a:rPr lang="en-US" smtClean="0"/>
              <a:t>Can m</a:t>
            </a:r>
            <a:r>
              <a:rPr lang="en-US" altLang="ko-KR" smtClean="0">
                <a:ea typeface="굴림" charset="-127"/>
              </a:rPr>
              <a:t>ention the internal/external criteria set as the testing objective for this project </a:t>
            </a:r>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pPr>
              <a:defRPr/>
            </a:pPr>
            <a:fld id="{099F1581-E5C2-4E86-ACCC-500D82A909AC}" type="slidenum">
              <a:rPr lang="en-US"/>
              <a:pPr>
                <a:defRPr/>
              </a:pPr>
              <a:t>39</a:t>
            </a:fld>
            <a:endParaRPr lang="en-US"/>
          </a:p>
        </p:txBody>
      </p:sp>
      <p:sp>
        <p:nvSpPr>
          <p:cNvPr id="80898"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4901A556-8396-4E9A-91D8-7F710DEF026C}" type="slidenum">
              <a:rPr lang="en-US" sz="1300"/>
              <a:pPr algn="r" defTabSz="966788"/>
              <a:t>39</a:t>
            </a:fld>
            <a:endParaRPr lang="en-US" sz="130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pPr>
              <a:defRPr/>
            </a:pPr>
            <a:fld id="{2D42B3DD-ED63-4F5D-893A-F13E6E5FAC72}" type="slidenum">
              <a:rPr lang="en-US"/>
              <a:pPr>
                <a:defRPr/>
              </a:pPr>
              <a:t>40</a:t>
            </a:fld>
            <a:endParaRPr lang="en-US"/>
          </a:p>
        </p:txBody>
      </p:sp>
      <p:sp>
        <p:nvSpPr>
          <p:cNvPr id="81922"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F6F04849-FF87-4081-8F4F-713D88A6BCDB}" type="slidenum">
              <a:rPr lang="en-US" sz="1300"/>
              <a:pPr algn="r" defTabSz="966788"/>
              <a:t>40</a:t>
            </a:fld>
            <a:endParaRPr lang="en-US" sz="13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pPr>
              <a:defRPr/>
            </a:pPr>
            <a:fld id="{D54963F6-FBD9-4679-BB2C-F95798DA3C6C}" type="slidenum">
              <a:rPr lang="en-US"/>
              <a:pPr>
                <a:defRPr/>
              </a:pPr>
              <a:t>41</a:t>
            </a:fld>
            <a:endParaRPr lang="en-US"/>
          </a:p>
        </p:txBody>
      </p:sp>
      <p:sp>
        <p:nvSpPr>
          <p:cNvPr id="82946"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5419BDD6-84EE-4E7F-BB3A-C7D0356377F3}" type="slidenum">
              <a:rPr lang="en-US" sz="1300"/>
              <a:pPr algn="r" defTabSz="966788"/>
              <a:t>41</a:t>
            </a:fld>
            <a:endParaRPr lang="en-US" sz="13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A420047D-9083-423C-A350-1CEFDD9EF5FA}" type="slidenum">
              <a:rPr lang="en-US" smtClean="0"/>
              <a:pPr/>
              <a:t>4</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pPr>
              <a:defRPr/>
            </a:pPr>
            <a:fld id="{F4F5C6C3-A82D-425C-8D4D-0B262B2EA4E7}" type="slidenum">
              <a:rPr lang="en-US"/>
              <a:pPr>
                <a:defRPr/>
              </a:pPr>
              <a:t>42</a:t>
            </a:fld>
            <a:endParaRPr lang="en-US"/>
          </a:p>
        </p:txBody>
      </p:sp>
      <p:sp>
        <p:nvSpPr>
          <p:cNvPr id="83970"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CD7C026F-3ABC-4708-88C6-87740B3B90B0}" type="slidenum">
              <a:rPr lang="en-US" sz="1300"/>
              <a:pPr algn="r" defTabSz="966788"/>
              <a:t>42</a:t>
            </a:fld>
            <a:endParaRPr lang="en-US" sz="13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pPr>
              <a:defRPr/>
            </a:pPr>
            <a:fld id="{DE493152-C152-4069-9341-DA601BA4CCB0}" type="slidenum">
              <a:rPr lang="en-US"/>
              <a:pPr>
                <a:defRPr/>
              </a:pPr>
              <a:t>45</a:t>
            </a:fld>
            <a:endParaRPr lang="en-US"/>
          </a:p>
        </p:txBody>
      </p:sp>
      <p:sp>
        <p:nvSpPr>
          <p:cNvPr id="86018"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BB2BFD3B-853D-4BF0-BB06-91078248C29B}" type="slidenum">
              <a:rPr lang="en-US" sz="1300"/>
              <a:pPr algn="r" defTabSz="966788"/>
              <a:t>45</a:t>
            </a:fld>
            <a:endParaRPr lang="en-US" sz="13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r>
              <a:rPr lang="en-US" smtClean="0"/>
              <a:t>Course Review Committee:</a:t>
            </a:r>
          </a:p>
          <a:p>
            <a:pPr eaLnBrk="1" hangingPunct="1"/>
            <a:r>
              <a:rPr lang="en-US" smtClean="0"/>
              <a:t>Review Date: </a:t>
            </a:r>
          </a:p>
          <a:p>
            <a:pPr eaLnBrk="1" hangingPunct="1"/>
            <a:r>
              <a:rPr lang="en-US" smtClean="0"/>
              <a:t>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A65370D3-BE00-41B4-BA68-1CF1B1DC5450}" type="slidenum">
              <a:rPr lang="en-US" smtClean="0"/>
              <a:pPr/>
              <a:t>46</a:t>
            </a:fld>
            <a:endParaRPr 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478EB5D1-823E-4F6E-9133-453716C77C38}" type="slidenum">
              <a:rPr lang="en-US" smtClean="0"/>
              <a:pPr/>
              <a:t>47</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r>
              <a:rPr lang="en-US" smtClean="0"/>
              <a:t>Course Review Committee:</a:t>
            </a:r>
          </a:p>
          <a:p>
            <a:pPr eaLnBrk="1" hangingPunct="1"/>
            <a:r>
              <a:rPr lang="en-US" smtClean="0"/>
              <a:t>Review Date: </a:t>
            </a:r>
          </a:p>
          <a:p>
            <a:pPr eaLnBrk="1" hangingPunct="1"/>
            <a:r>
              <a:rPr lang="en-US" smtClean="0"/>
              <a:t>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15A68A53-EC65-49B6-AA38-0248C4051B4F}" type="slidenum">
              <a:rPr lang="en-US" smtClean="0"/>
              <a:pPr/>
              <a:t>48</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smtClean="0"/>
              <a:t>Course Review Committee:</a:t>
            </a:r>
          </a:p>
          <a:p>
            <a:pPr eaLnBrk="1" hangingPunct="1"/>
            <a:r>
              <a:rPr lang="en-US" smtClean="0"/>
              <a:t>Review Date: </a:t>
            </a:r>
          </a:p>
          <a:p>
            <a:pPr eaLnBrk="1" hangingPunct="1"/>
            <a:r>
              <a:rPr lang="en-US" smtClean="0"/>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832A614D-B152-4EBC-B60B-84F859A8B87A}" type="slidenum">
              <a:rPr lang="en-US" smtClean="0"/>
              <a:pPr/>
              <a:t>5</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93E944D6-5E24-40BE-8AB4-E68B7B7C9B37}" type="slidenum">
              <a:rPr lang="en-US" smtClean="0"/>
              <a:pPr/>
              <a:t>6</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5D156057-FF6D-4B6B-8748-E4B82DECF76A}" type="slidenum">
              <a:rPr lang="en-US" smtClean="0"/>
              <a:pPr/>
              <a:t>7</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177AE9FC-090C-4CA2-9251-E1413E1B40D9}" type="slidenum">
              <a:rPr lang="en-US" smtClean="0"/>
              <a:pPr/>
              <a:t>8</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US" smtClean="0"/>
              <a:t>Course Review Committee:</a:t>
            </a:r>
          </a:p>
          <a:p>
            <a:pPr eaLnBrk="1" hangingPunct="1"/>
            <a:r>
              <a:rPr lang="en-US" smtClean="0"/>
              <a:t>Review Date: </a:t>
            </a:r>
          </a:p>
          <a:p>
            <a:pPr eaLnBrk="1" hangingPunct="1"/>
            <a:r>
              <a:rPr lang="en-US" smtClean="0"/>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64FF8599-A61B-4443-84FB-D59D6B939D03}" type="slidenum">
              <a:rPr lang="en-US" smtClean="0"/>
              <a:pPr/>
              <a:t>9</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4"/>
          <p:cNvSpPr>
            <a:spLocks noChangeArrowheads="1"/>
          </p:cNvSpPr>
          <p:nvPr userDrawn="1"/>
        </p:nvSpPr>
        <p:spPr bwMode="auto">
          <a:xfrm>
            <a:off x="539750" y="6557963"/>
            <a:ext cx="8451850" cy="233362"/>
          </a:xfrm>
          <a:prstGeom prst="rect">
            <a:avLst/>
          </a:prstGeom>
          <a:solidFill>
            <a:srgbClr val="CACACA"/>
          </a:solidFill>
          <a:ln w="9525">
            <a:noFill/>
            <a:miter lim="800000"/>
            <a:headEnd/>
            <a:tailEnd/>
          </a:ln>
          <a:effectLst/>
        </p:spPr>
        <p:txBody>
          <a:bodyPr wrap="none" anchor="ctr"/>
          <a:lstStyle/>
          <a:p>
            <a:pPr>
              <a:defRPr/>
            </a:pPr>
            <a:endParaRPr lang="en-US"/>
          </a:p>
        </p:txBody>
      </p:sp>
      <p:sp>
        <p:nvSpPr>
          <p:cNvPr id="5" name="Text Box 19"/>
          <p:cNvSpPr txBox="1">
            <a:spLocks noChangeArrowheads="1"/>
          </p:cNvSpPr>
          <p:nvPr userDrawn="1"/>
        </p:nvSpPr>
        <p:spPr bwMode="auto">
          <a:xfrm>
            <a:off x="5835650" y="6611938"/>
            <a:ext cx="2886075" cy="122237"/>
          </a:xfrm>
          <a:prstGeom prst="rect">
            <a:avLst/>
          </a:prstGeom>
          <a:noFill/>
          <a:ln w="9525">
            <a:noFill/>
            <a:miter lim="800000"/>
            <a:headEnd/>
            <a:tailEnd/>
          </a:ln>
          <a:effectLst/>
        </p:spPr>
        <p:txBody>
          <a:bodyPr lIns="0" tIns="0" rIns="0" bIns="0" anchor="ctr">
            <a:spAutoFit/>
          </a:bodyPr>
          <a:lstStyle/>
          <a:p>
            <a:pPr algn="r" defTabSz="820738" eaLnBrk="0" hangingPunct="0">
              <a:spcBef>
                <a:spcPct val="50000"/>
              </a:spcBef>
              <a:defRPr/>
            </a:pPr>
            <a:fld id="{EA680B2C-4B82-497E-8F70-D68E8B11A4B8}" type="datetime8">
              <a:rPr lang="en-US" sz="800" b="1">
                <a:solidFill>
                  <a:srgbClr val="777777"/>
                </a:solidFill>
                <a:ea typeface="MS PGothic" pitchFamily="34" charset="-128"/>
              </a:rPr>
              <a:pPr algn="r" defTabSz="820738" eaLnBrk="0" hangingPunct="0">
                <a:spcBef>
                  <a:spcPct val="50000"/>
                </a:spcBef>
                <a:defRPr/>
              </a:pPr>
              <a:t>2/17/2011 3:46 PM</a:t>
            </a:fld>
            <a:r>
              <a:rPr lang="en-US" sz="800" b="1">
                <a:solidFill>
                  <a:srgbClr val="777777"/>
                </a:solidFill>
                <a:ea typeface="MS PGothic" pitchFamily="34" charset="-128"/>
              </a:rPr>
              <a:t>   Page </a:t>
            </a:r>
            <a:fld id="{E10E9FBC-55B1-4355-9673-37B889108F45}" type="slidenum">
              <a:rPr lang="en-US" sz="800" b="1">
                <a:solidFill>
                  <a:srgbClr val="777777"/>
                </a:solidFill>
                <a:ea typeface="MS PGothic" pitchFamily="34" charset="-128"/>
              </a:rPr>
              <a:pPr algn="r" defTabSz="820738" eaLnBrk="0" hangingPunct="0">
                <a:spcBef>
                  <a:spcPct val="50000"/>
                </a:spcBef>
                <a:defRPr/>
              </a:pPr>
              <a:t>‹#›</a:t>
            </a:fld>
            <a:r>
              <a:rPr lang="en-US" sz="800" b="1">
                <a:solidFill>
                  <a:srgbClr val="777777"/>
                </a:solidFill>
                <a:ea typeface="MS PGothic" pitchFamily="34" charset="-128"/>
              </a:rPr>
              <a:t>    </a:t>
            </a:r>
          </a:p>
        </p:txBody>
      </p:sp>
      <p:sp>
        <p:nvSpPr>
          <p:cNvPr id="6" name="Text Box 20"/>
          <p:cNvSpPr txBox="1">
            <a:spLocks noChangeArrowheads="1"/>
          </p:cNvSpPr>
          <p:nvPr userDrawn="1"/>
        </p:nvSpPr>
        <p:spPr bwMode="auto">
          <a:xfrm>
            <a:off x="609600" y="6588125"/>
            <a:ext cx="6542088" cy="168275"/>
          </a:xfrm>
          <a:prstGeom prst="rect">
            <a:avLst/>
          </a:prstGeom>
          <a:noFill/>
          <a:ln w="9525">
            <a:noFill/>
            <a:miter lim="800000"/>
            <a:headEnd/>
            <a:tailEnd/>
          </a:ln>
          <a:effectLst/>
        </p:spPr>
        <p:txBody>
          <a:bodyPr lIns="0" tIns="0" rIns="0" bIns="0" anchor="ctr">
            <a:spAutoFit/>
          </a:bodyPr>
          <a:lstStyle/>
          <a:p>
            <a:pPr defTabSz="820738" eaLnBrk="0" hangingPunct="0">
              <a:spcBef>
                <a:spcPct val="50000"/>
              </a:spcBef>
              <a:defRPr/>
            </a:pPr>
            <a:r>
              <a:rPr lang="en-US" sz="1100">
                <a:solidFill>
                  <a:schemeClr val="bg1"/>
                </a:solidFill>
                <a:ea typeface="MS PGothic" pitchFamily="34" charset="-128"/>
              </a:rPr>
              <a:t>Co-operating Program of  CSC Vietnam and HCMC University of Technology</a:t>
            </a:r>
          </a:p>
        </p:txBody>
      </p:sp>
      <p:pic>
        <p:nvPicPr>
          <p:cNvPr id="7" name="Picture 21" descr="CSC Logo New"/>
          <p:cNvPicPr>
            <a:picLocks noChangeAspect="1" noChangeArrowheads="1"/>
          </p:cNvPicPr>
          <p:nvPr userDrawn="1"/>
        </p:nvPicPr>
        <p:blipFill>
          <a:blip r:embed="rId2" cstate="print"/>
          <a:srcRect/>
          <a:stretch>
            <a:fillRect/>
          </a:stretch>
        </p:blipFill>
        <p:spPr bwMode="auto">
          <a:xfrm>
            <a:off x="344488" y="687388"/>
            <a:ext cx="906462" cy="509587"/>
          </a:xfrm>
          <a:prstGeom prst="rect">
            <a:avLst/>
          </a:prstGeom>
          <a:noFill/>
          <a:ln w="9525">
            <a:noFill/>
            <a:miter lim="800000"/>
            <a:headEnd/>
            <a:tailEnd/>
          </a:ln>
        </p:spPr>
      </p:pic>
      <p:pic>
        <p:nvPicPr>
          <p:cNvPr id="8" name="Picture 8"/>
          <p:cNvPicPr>
            <a:picLocks noChangeAspect="1" noChangeArrowheads="1"/>
          </p:cNvPicPr>
          <p:nvPr userDrawn="1"/>
        </p:nvPicPr>
        <p:blipFill>
          <a:blip r:embed="rId3" cstate="print"/>
          <a:srcRect/>
          <a:stretch>
            <a:fillRect/>
          </a:stretch>
        </p:blipFill>
        <p:spPr bwMode="auto">
          <a:xfrm>
            <a:off x="7989888" y="693738"/>
            <a:ext cx="782637" cy="814387"/>
          </a:xfrm>
          <a:prstGeom prst="rect">
            <a:avLst/>
          </a:prstGeom>
          <a:noFill/>
          <a:ln w="9525">
            <a:noFill/>
            <a:miter lim="800000"/>
            <a:headEnd/>
            <a:tailEnd/>
          </a:ln>
        </p:spPr>
      </p:pic>
      <p:sp>
        <p:nvSpPr>
          <p:cNvPr id="48145" name="Rectangle 17"/>
          <p:cNvSpPr>
            <a:spLocks noGrp="1" noChangeArrowheads="1"/>
          </p:cNvSpPr>
          <p:nvPr>
            <p:ph type="ctrTitle"/>
          </p:nvPr>
        </p:nvSpPr>
        <p:spPr>
          <a:xfrm>
            <a:off x="3552825" y="2133600"/>
            <a:ext cx="4775200" cy="992188"/>
          </a:xfrm>
        </p:spPr>
        <p:txBody>
          <a:bodyPr anchor="b"/>
          <a:lstStyle>
            <a:lvl1pPr>
              <a:spcBef>
                <a:spcPct val="20000"/>
              </a:spcBef>
              <a:defRPr sz="3200" b="0">
                <a:solidFill>
                  <a:schemeClr val="bg1"/>
                </a:solidFill>
              </a:defRPr>
            </a:lvl1pPr>
          </a:lstStyle>
          <a:p>
            <a:r>
              <a:rPr lang="en-US"/>
              <a:t>Click to edit Master title style</a:t>
            </a:r>
          </a:p>
        </p:txBody>
      </p:sp>
      <p:sp>
        <p:nvSpPr>
          <p:cNvPr id="48146" name="Rectangle 18"/>
          <p:cNvSpPr>
            <a:spLocks noGrp="1" noChangeArrowheads="1"/>
          </p:cNvSpPr>
          <p:nvPr>
            <p:ph type="subTitle" idx="1"/>
          </p:nvPr>
        </p:nvSpPr>
        <p:spPr>
          <a:xfrm>
            <a:off x="4572000" y="3760788"/>
            <a:ext cx="3756025" cy="882650"/>
          </a:xfrm>
        </p:spPr>
        <p:txBody>
          <a:bodyPr/>
          <a:lstStyle>
            <a:lvl1pPr marL="0" indent="0">
              <a:buFontTx/>
              <a:buNone/>
              <a:defRPr sz="1600">
                <a:solidFill>
                  <a:schemeClr val="bg1"/>
                </a:solidFill>
              </a:defRPr>
            </a:lvl1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457200"/>
            <a:ext cx="2112963" cy="27320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4488" y="457200"/>
            <a:ext cx="6189662" cy="27320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4488" y="1600200"/>
            <a:ext cx="4151312" cy="1589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151313" cy="1589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23" name="Freeform 19"/>
          <p:cNvSpPr>
            <a:spLocks/>
          </p:cNvSpPr>
          <p:nvPr userDrawn="1"/>
        </p:nvSpPr>
        <p:spPr bwMode="auto">
          <a:xfrm>
            <a:off x="811213" y="6556375"/>
            <a:ext cx="7594600" cy="233363"/>
          </a:xfrm>
          <a:custGeom>
            <a:avLst/>
            <a:gdLst/>
            <a:ahLst/>
            <a:cxnLst>
              <a:cxn ang="0">
                <a:pos x="0" y="0"/>
              </a:cxn>
              <a:cxn ang="0">
                <a:pos x="0" y="110"/>
              </a:cxn>
              <a:cxn ang="0">
                <a:pos x="37" y="147"/>
              </a:cxn>
              <a:cxn ang="0">
                <a:pos x="5031" y="147"/>
              </a:cxn>
              <a:cxn ang="0">
                <a:pos x="5033" y="3"/>
              </a:cxn>
              <a:cxn ang="0">
                <a:pos x="0" y="0"/>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w="9525">
            <a:noFill/>
            <a:round/>
            <a:headEnd/>
            <a:tailEnd/>
          </a:ln>
          <a:effectLst/>
        </p:spPr>
        <p:txBody>
          <a:bodyPr/>
          <a:lstStyle/>
          <a:p>
            <a:pPr>
              <a:defRPr/>
            </a:pPr>
            <a:endParaRPr lang="en-US"/>
          </a:p>
        </p:txBody>
      </p:sp>
      <p:sp>
        <p:nvSpPr>
          <p:cNvPr id="1027" name="Rectangle 20"/>
          <p:cNvSpPr>
            <a:spLocks noGrp="1" noChangeArrowheads="1"/>
          </p:cNvSpPr>
          <p:nvPr>
            <p:ph type="title"/>
          </p:nvPr>
        </p:nvSpPr>
        <p:spPr bwMode="auto">
          <a:xfrm>
            <a:off x="344488" y="457200"/>
            <a:ext cx="8455025" cy="785813"/>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br>
              <a:rPr lang="en-US" smtClean="0"/>
            </a:br>
            <a:r>
              <a:rPr lang="en-US" smtClean="0"/>
              <a:t>Second line</a:t>
            </a:r>
          </a:p>
        </p:txBody>
      </p:sp>
      <p:sp>
        <p:nvSpPr>
          <p:cNvPr id="1028" name="Rectangle 21"/>
          <p:cNvSpPr>
            <a:spLocks noGrp="1" noChangeArrowheads="1"/>
          </p:cNvSpPr>
          <p:nvPr>
            <p:ph type="body" idx="1"/>
          </p:nvPr>
        </p:nvSpPr>
        <p:spPr bwMode="auto">
          <a:xfrm>
            <a:off x="344488" y="1600200"/>
            <a:ext cx="8455025" cy="1589088"/>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7126" name="Text Box 22"/>
          <p:cNvSpPr txBox="1">
            <a:spLocks noChangeArrowheads="1"/>
          </p:cNvSpPr>
          <p:nvPr userDrawn="1"/>
        </p:nvSpPr>
        <p:spPr bwMode="auto">
          <a:xfrm>
            <a:off x="914400" y="6588125"/>
            <a:ext cx="6350000" cy="168275"/>
          </a:xfrm>
          <a:prstGeom prst="rect">
            <a:avLst/>
          </a:prstGeom>
          <a:noFill/>
          <a:ln w="9525">
            <a:noFill/>
            <a:miter lim="800000"/>
            <a:headEnd/>
            <a:tailEnd/>
          </a:ln>
          <a:effectLst/>
        </p:spPr>
        <p:txBody>
          <a:bodyPr lIns="0" tIns="0" rIns="0" bIns="0" anchor="ctr">
            <a:spAutoFit/>
          </a:bodyPr>
          <a:lstStyle/>
          <a:p>
            <a:pPr defTabSz="820738" eaLnBrk="0" hangingPunct="0">
              <a:spcBef>
                <a:spcPct val="50000"/>
              </a:spcBef>
              <a:defRPr/>
            </a:pPr>
            <a:r>
              <a:rPr lang="en-US" sz="1100">
                <a:solidFill>
                  <a:srgbClr val="777777"/>
                </a:solidFill>
                <a:ea typeface="MS PGothic" pitchFamily="34" charset="-128"/>
              </a:rPr>
              <a:t>Co-operating Program of  CSC Vietnam and HCMC University of Technology</a:t>
            </a:r>
          </a:p>
        </p:txBody>
      </p:sp>
      <p:sp>
        <p:nvSpPr>
          <p:cNvPr id="47127" name="Text Box 23"/>
          <p:cNvSpPr txBox="1">
            <a:spLocks noChangeArrowheads="1"/>
          </p:cNvSpPr>
          <p:nvPr userDrawn="1"/>
        </p:nvSpPr>
        <p:spPr bwMode="auto">
          <a:xfrm>
            <a:off x="5407025" y="6611938"/>
            <a:ext cx="2886075" cy="122237"/>
          </a:xfrm>
          <a:prstGeom prst="rect">
            <a:avLst/>
          </a:prstGeom>
          <a:noFill/>
          <a:ln w="9525">
            <a:noFill/>
            <a:miter lim="800000"/>
            <a:headEnd/>
            <a:tailEnd/>
          </a:ln>
          <a:effectLst/>
        </p:spPr>
        <p:txBody>
          <a:bodyPr lIns="0" tIns="0" rIns="0" bIns="0" anchor="ctr">
            <a:spAutoFit/>
          </a:bodyPr>
          <a:lstStyle/>
          <a:p>
            <a:pPr algn="r" defTabSz="820738" eaLnBrk="0" hangingPunct="0">
              <a:spcBef>
                <a:spcPct val="50000"/>
              </a:spcBef>
              <a:defRPr/>
            </a:pPr>
            <a:fld id="{D516147B-6CAB-4434-B156-FC028EBE7772}" type="datetime8">
              <a:rPr lang="en-US" sz="800" b="1">
                <a:solidFill>
                  <a:srgbClr val="777777"/>
                </a:solidFill>
                <a:ea typeface="MS PGothic" pitchFamily="34" charset="-128"/>
              </a:rPr>
              <a:pPr algn="r" defTabSz="820738" eaLnBrk="0" hangingPunct="0">
                <a:spcBef>
                  <a:spcPct val="50000"/>
                </a:spcBef>
                <a:defRPr/>
              </a:pPr>
              <a:t>2/17/2011 3:46 PM</a:t>
            </a:fld>
            <a:r>
              <a:rPr lang="en-US" sz="800" b="1">
                <a:solidFill>
                  <a:srgbClr val="777777"/>
                </a:solidFill>
                <a:ea typeface="MS PGothic" pitchFamily="34" charset="-128"/>
              </a:rPr>
              <a:t>    Page </a:t>
            </a:r>
            <a:fld id="{416CF005-0FF8-4A37-BA40-940D09FDFDCA}" type="slidenum">
              <a:rPr lang="en-US" sz="800" b="1">
                <a:solidFill>
                  <a:srgbClr val="777777"/>
                </a:solidFill>
                <a:ea typeface="MS PGothic" pitchFamily="34" charset="-128"/>
              </a:rPr>
              <a:pPr algn="r" defTabSz="820738" eaLnBrk="0" hangingPunct="0">
                <a:spcBef>
                  <a:spcPct val="50000"/>
                </a:spcBef>
                <a:defRPr/>
              </a:pPr>
              <a:t>‹#›</a:t>
            </a:fld>
            <a:r>
              <a:rPr lang="en-US" sz="800" b="1">
                <a:solidFill>
                  <a:srgbClr val="777777"/>
                </a:solidFill>
                <a:ea typeface="MS PGothic" pitchFamily="34" charset="-128"/>
              </a:rPr>
              <a:t> </a:t>
            </a:r>
          </a:p>
        </p:txBody>
      </p:sp>
      <p:pic>
        <p:nvPicPr>
          <p:cNvPr id="1031" name="Picture 24" descr="CSC Logo New"/>
          <p:cNvPicPr>
            <a:picLocks noChangeAspect="1" noChangeArrowheads="1"/>
          </p:cNvPicPr>
          <p:nvPr userDrawn="1"/>
        </p:nvPicPr>
        <p:blipFill>
          <a:blip r:embed="rId13" cstate="print"/>
          <a:srcRect/>
          <a:stretch>
            <a:fillRect/>
          </a:stretch>
        </p:blipFill>
        <p:spPr bwMode="auto">
          <a:xfrm>
            <a:off x="344488" y="6557963"/>
            <a:ext cx="412750" cy="233362"/>
          </a:xfrm>
          <a:prstGeom prst="rect">
            <a:avLst/>
          </a:prstGeom>
          <a:noFill/>
          <a:ln w="9525">
            <a:noFill/>
            <a:miter lim="800000"/>
            <a:headEnd/>
            <a:tailEnd/>
          </a:ln>
        </p:spPr>
      </p:pic>
      <p:sp>
        <p:nvSpPr>
          <p:cNvPr id="47129" name="Rectangle 25"/>
          <p:cNvSpPr>
            <a:spLocks noChangeArrowheads="1"/>
          </p:cNvSpPr>
          <p:nvPr userDrawn="1"/>
        </p:nvSpPr>
        <p:spPr bwMode="auto">
          <a:xfrm>
            <a:off x="344488" y="0"/>
            <a:ext cx="8451850" cy="311150"/>
          </a:xfrm>
          <a:prstGeom prst="rect">
            <a:avLst/>
          </a:prstGeom>
          <a:solidFill>
            <a:schemeClr val="accent1"/>
          </a:solidFill>
          <a:ln w="9525">
            <a:noFill/>
            <a:miter lim="800000"/>
            <a:headEnd/>
            <a:tailEnd/>
          </a:ln>
          <a:effectLst/>
        </p:spPr>
        <p:txBody>
          <a:bodyPr wrap="none" lIns="457200" anchor="ctr"/>
          <a:lstStyle/>
          <a:p>
            <a:pPr eaLnBrk="0" hangingPunct="0">
              <a:lnSpc>
                <a:spcPct val="90000"/>
              </a:lnSpc>
              <a:spcBef>
                <a:spcPct val="40000"/>
              </a:spcBef>
              <a:buClr>
                <a:schemeClr val="tx2"/>
              </a:buClr>
              <a:defRPr/>
            </a:pPr>
            <a:r>
              <a:rPr lang="en-US" sz="1400" b="1" dirty="0" smtClean="0">
                <a:solidFill>
                  <a:schemeClr val="bg1"/>
                </a:solidFill>
                <a:ea typeface="MS PGothic" pitchFamily="34" charset="-128"/>
              </a:rPr>
              <a:t>Understanding</a:t>
            </a:r>
            <a:r>
              <a:rPr lang="en-US" sz="1400" b="1" baseline="0" dirty="0" smtClean="0">
                <a:solidFill>
                  <a:schemeClr val="bg1"/>
                </a:solidFill>
                <a:ea typeface="MS PGothic" pitchFamily="34" charset="-128"/>
              </a:rPr>
              <a:t> About </a:t>
            </a:r>
            <a:r>
              <a:rPr lang="en-US" sz="1400" b="1" dirty="0" smtClean="0">
                <a:solidFill>
                  <a:schemeClr val="bg1"/>
                </a:solidFill>
                <a:ea typeface="MS PGothic" pitchFamily="34" charset="-128"/>
              </a:rPr>
              <a:t>Test </a:t>
            </a:r>
            <a:r>
              <a:rPr lang="en-US" sz="1400" b="1" dirty="0">
                <a:solidFill>
                  <a:schemeClr val="bg1"/>
                </a:solidFill>
                <a:ea typeface="MS PGothic" pitchFamily="34" charset="-128"/>
              </a:rPr>
              <a:t>Process and Planning</a:t>
            </a:r>
            <a:endParaRPr lang="en-US" sz="1400" b="1" dirty="0">
              <a:ea typeface="MS PGothic" pitchFamily="34" charset="-128"/>
            </a:endParaRPr>
          </a:p>
        </p:txBody>
      </p:sp>
      <p:pic>
        <p:nvPicPr>
          <p:cNvPr id="1033" name="Picture 11"/>
          <p:cNvPicPr>
            <a:picLocks noChangeAspect="1" noChangeArrowheads="1"/>
          </p:cNvPicPr>
          <p:nvPr userDrawn="1"/>
        </p:nvPicPr>
        <p:blipFill>
          <a:blip r:embed="rId14" cstate="print"/>
          <a:srcRect/>
          <a:stretch>
            <a:fillRect/>
          </a:stretch>
        </p:blipFill>
        <p:spPr bwMode="auto">
          <a:xfrm>
            <a:off x="8462963" y="6456363"/>
            <a:ext cx="368300" cy="3825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37"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p:txStyles>
    <p:titleStyle>
      <a:lvl1pPr algn="l" rtl="0" eaLnBrk="0" fontAlgn="base" hangingPunct="0">
        <a:lnSpc>
          <a:spcPct val="85000"/>
        </a:lnSpc>
        <a:spcBef>
          <a:spcPct val="0"/>
        </a:spcBef>
        <a:spcAft>
          <a:spcPct val="0"/>
        </a:spcAft>
        <a:defRPr sz="2200" b="1">
          <a:solidFill>
            <a:schemeClr val="tx1"/>
          </a:solidFill>
          <a:latin typeface="+mj-lt"/>
          <a:ea typeface="+mj-ea"/>
          <a:cs typeface="+mj-cs"/>
        </a:defRPr>
      </a:lvl1pPr>
      <a:lvl2pPr algn="l" rtl="0" eaLnBrk="0" fontAlgn="base" hangingPunct="0">
        <a:lnSpc>
          <a:spcPct val="85000"/>
        </a:lnSpc>
        <a:spcBef>
          <a:spcPct val="0"/>
        </a:spcBef>
        <a:spcAft>
          <a:spcPct val="0"/>
        </a:spcAft>
        <a:defRPr sz="2200" b="1">
          <a:solidFill>
            <a:schemeClr val="tx1"/>
          </a:solidFill>
          <a:latin typeface="Arial" charset="0"/>
        </a:defRPr>
      </a:lvl2pPr>
      <a:lvl3pPr algn="l" rtl="0" eaLnBrk="0" fontAlgn="base" hangingPunct="0">
        <a:lnSpc>
          <a:spcPct val="85000"/>
        </a:lnSpc>
        <a:spcBef>
          <a:spcPct val="0"/>
        </a:spcBef>
        <a:spcAft>
          <a:spcPct val="0"/>
        </a:spcAft>
        <a:defRPr sz="2200" b="1">
          <a:solidFill>
            <a:schemeClr val="tx1"/>
          </a:solidFill>
          <a:latin typeface="Arial" charset="0"/>
        </a:defRPr>
      </a:lvl3pPr>
      <a:lvl4pPr algn="l" rtl="0" eaLnBrk="0" fontAlgn="base" hangingPunct="0">
        <a:lnSpc>
          <a:spcPct val="85000"/>
        </a:lnSpc>
        <a:spcBef>
          <a:spcPct val="0"/>
        </a:spcBef>
        <a:spcAft>
          <a:spcPct val="0"/>
        </a:spcAft>
        <a:defRPr sz="2200" b="1">
          <a:solidFill>
            <a:schemeClr val="tx1"/>
          </a:solidFill>
          <a:latin typeface="Arial" charset="0"/>
        </a:defRPr>
      </a:lvl4pPr>
      <a:lvl5pPr algn="l" rtl="0" eaLnBrk="0" fontAlgn="base" hangingPunct="0">
        <a:lnSpc>
          <a:spcPct val="85000"/>
        </a:lnSpc>
        <a:spcBef>
          <a:spcPct val="0"/>
        </a:spcBef>
        <a:spcAft>
          <a:spcPct val="0"/>
        </a:spcAft>
        <a:defRPr sz="2200" b="1">
          <a:solidFill>
            <a:schemeClr val="tx1"/>
          </a:solidFill>
          <a:latin typeface="Arial" charset="0"/>
        </a:defRPr>
      </a:lvl5pPr>
      <a:lvl6pPr marL="457200" algn="l" rtl="0" eaLnBrk="0" fontAlgn="base" hangingPunct="0">
        <a:lnSpc>
          <a:spcPct val="85000"/>
        </a:lnSpc>
        <a:spcBef>
          <a:spcPct val="0"/>
        </a:spcBef>
        <a:spcAft>
          <a:spcPct val="0"/>
        </a:spcAft>
        <a:defRPr sz="2200" b="1">
          <a:solidFill>
            <a:schemeClr val="tx1"/>
          </a:solidFill>
          <a:latin typeface="Arial" charset="0"/>
        </a:defRPr>
      </a:lvl6pPr>
      <a:lvl7pPr marL="914400" algn="l" rtl="0" eaLnBrk="0" fontAlgn="base" hangingPunct="0">
        <a:lnSpc>
          <a:spcPct val="85000"/>
        </a:lnSpc>
        <a:spcBef>
          <a:spcPct val="0"/>
        </a:spcBef>
        <a:spcAft>
          <a:spcPct val="0"/>
        </a:spcAft>
        <a:defRPr sz="2200" b="1">
          <a:solidFill>
            <a:schemeClr val="tx1"/>
          </a:solidFill>
          <a:latin typeface="Arial" charset="0"/>
        </a:defRPr>
      </a:lvl7pPr>
      <a:lvl8pPr marL="1371600" algn="l" rtl="0" eaLnBrk="0" fontAlgn="base" hangingPunct="0">
        <a:lnSpc>
          <a:spcPct val="85000"/>
        </a:lnSpc>
        <a:spcBef>
          <a:spcPct val="0"/>
        </a:spcBef>
        <a:spcAft>
          <a:spcPct val="0"/>
        </a:spcAft>
        <a:defRPr sz="2200" b="1">
          <a:solidFill>
            <a:schemeClr val="tx1"/>
          </a:solidFill>
          <a:latin typeface="Arial" charset="0"/>
        </a:defRPr>
      </a:lvl8pPr>
      <a:lvl9pPr marL="1828800" algn="l" rtl="0" eaLnBrk="0" fontAlgn="base" hangingPunct="0">
        <a:lnSpc>
          <a:spcPct val="85000"/>
        </a:lnSpc>
        <a:spcBef>
          <a:spcPct val="0"/>
        </a:spcBef>
        <a:spcAft>
          <a:spcPct val="0"/>
        </a:spcAft>
        <a:defRPr sz="2200" b="1">
          <a:solidFill>
            <a:schemeClr val="tx1"/>
          </a:solidFill>
          <a:latin typeface="Arial" charset="0"/>
        </a:defRPr>
      </a:lvl9pPr>
    </p:titleStyle>
    <p:bodyStyle>
      <a:lvl1pPr marL="168275" indent="-168275" algn="l" rtl="0" eaLnBrk="0" fontAlgn="base" hangingPunct="0">
        <a:lnSpc>
          <a:spcPct val="85000"/>
        </a:lnSpc>
        <a:spcBef>
          <a:spcPct val="35000"/>
        </a:spcBef>
        <a:spcAft>
          <a:spcPct val="0"/>
        </a:spcAft>
        <a:buClr>
          <a:srgbClr val="CC0033"/>
        </a:buClr>
        <a:buChar char="•"/>
        <a:defRPr sz="2000">
          <a:solidFill>
            <a:schemeClr val="tx1"/>
          </a:solidFill>
          <a:latin typeface="+mn-lt"/>
          <a:ea typeface="+mn-ea"/>
          <a:cs typeface="+mn-cs"/>
        </a:defRPr>
      </a:lvl1pPr>
      <a:lvl2pPr marL="514350" indent="-168275" algn="l" rtl="0" eaLnBrk="0" fontAlgn="base" hangingPunct="0">
        <a:lnSpc>
          <a:spcPct val="85000"/>
        </a:lnSpc>
        <a:spcBef>
          <a:spcPct val="35000"/>
        </a:spcBef>
        <a:spcAft>
          <a:spcPct val="0"/>
        </a:spcAft>
        <a:buClr>
          <a:srgbClr val="CC0033"/>
        </a:buClr>
        <a:buChar char="–"/>
        <a:defRPr>
          <a:solidFill>
            <a:schemeClr val="tx1"/>
          </a:solidFill>
          <a:latin typeface="+mn-lt"/>
        </a:defRPr>
      </a:lvl2pPr>
      <a:lvl3pPr marL="860425" indent="-177800" algn="l" rtl="0" eaLnBrk="0" fontAlgn="base" hangingPunct="0">
        <a:lnSpc>
          <a:spcPct val="85000"/>
        </a:lnSpc>
        <a:spcBef>
          <a:spcPct val="35000"/>
        </a:spcBef>
        <a:spcAft>
          <a:spcPct val="0"/>
        </a:spcAft>
        <a:buClr>
          <a:srgbClr val="CC0033"/>
        </a:buClr>
        <a:buChar char="•"/>
        <a:defRPr sz="1600">
          <a:solidFill>
            <a:schemeClr val="tx1"/>
          </a:solidFill>
          <a:latin typeface="+mn-lt"/>
        </a:defRPr>
      </a:lvl3pPr>
      <a:lvl4pPr marL="1196975" indent="-168275" algn="l" rtl="0" eaLnBrk="0" fontAlgn="base" hangingPunct="0">
        <a:lnSpc>
          <a:spcPct val="85000"/>
        </a:lnSpc>
        <a:spcBef>
          <a:spcPct val="35000"/>
        </a:spcBef>
        <a:spcAft>
          <a:spcPct val="0"/>
        </a:spcAft>
        <a:buClr>
          <a:srgbClr val="CC0033"/>
        </a:buClr>
        <a:buChar char="–"/>
        <a:defRPr sz="1600">
          <a:solidFill>
            <a:schemeClr val="tx1"/>
          </a:solidFill>
          <a:latin typeface="+mn-lt"/>
        </a:defRPr>
      </a:lvl4pPr>
      <a:lvl5pPr marL="1543050" indent="-168275" algn="l" rtl="0" eaLnBrk="0" fontAlgn="base" hangingPunct="0">
        <a:lnSpc>
          <a:spcPct val="85000"/>
        </a:lnSpc>
        <a:spcBef>
          <a:spcPct val="35000"/>
        </a:spcBef>
        <a:spcAft>
          <a:spcPct val="0"/>
        </a:spcAft>
        <a:buClr>
          <a:srgbClr val="CC0033"/>
        </a:buClr>
        <a:buChar char="»"/>
        <a:defRPr sz="1600">
          <a:solidFill>
            <a:schemeClr val="tx1"/>
          </a:solidFill>
          <a:latin typeface="+mn-lt"/>
        </a:defRPr>
      </a:lvl5pPr>
      <a:lvl6pPr marL="2000250" indent="-168275" algn="l" rtl="0" eaLnBrk="0" fontAlgn="base" hangingPunct="0">
        <a:lnSpc>
          <a:spcPct val="85000"/>
        </a:lnSpc>
        <a:spcBef>
          <a:spcPct val="35000"/>
        </a:spcBef>
        <a:spcAft>
          <a:spcPct val="0"/>
        </a:spcAft>
        <a:buClr>
          <a:srgbClr val="CC0033"/>
        </a:buClr>
        <a:buChar char="»"/>
        <a:defRPr sz="1600">
          <a:solidFill>
            <a:schemeClr val="tx1"/>
          </a:solidFill>
          <a:latin typeface="+mn-lt"/>
        </a:defRPr>
      </a:lvl6pPr>
      <a:lvl7pPr marL="2457450" indent="-168275" algn="l" rtl="0" eaLnBrk="0" fontAlgn="base" hangingPunct="0">
        <a:lnSpc>
          <a:spcPct val="85000"/>
        </a:lnSpc>
        <a:spcBef>
          <a:spcPct val="35000"/>
        </a:spcBef>
        <a:spcAft>
          <a:spcPct val="0"/>
        </a:spcAft>
        <a:buClr>
          <a:srgbClr val="CC0033"/>
        </a:buClr>
        <a:buChar char="»"/>
        <a:defRPr sz="1600">
          <a:solidFill>
            <a:schemeClr val="tx1"/>
          </a:solidFill>
          <a:latin typeface="+mn-lt"/>
        </a:defRPr>
      </a:lvl7pPr>
      <a:lvl8pPr marL="2914650" indent="-168275" algn="l" rtl="0" eaLnBrk="0" fontAlgn="base" hangingPunct="0">
        <a:lnSpc>
          <a:spcPct val="85000"/>
        </a:lnSpc>
        <a:spcBef>
          <a:spcPct val="35000"/>
        </a:spcBef>
        <a:spcAft>
          <a:spcPct val="0"/>
        </a:spcAft>
        <a:buClr>
          <a:srgbClr val="CC0033"/>
        </a:buClr>
        <a:buChar char="»"/>
        <a:defRPr sz="1600">
          <a:solidFill>
            <a:schemeClr val="tx1"/>
          </a:solidFill>
          <a:latin typeface="+mn-lt"/>
        </a:defRPr>
      </a:lvl8pPr>
      <a:lvl9pPr marL="3371850" indent="-168275" algn="l" rtl="0" eaLnBrk="0" fontAlgn="base" hangingPunct="0">
        <a:lnSpc>
          <a:spcPct val="85000"/>
        </a:lnSpc>
        <a:spcBef>
          <a:spcPct val="35000"/>
        </a:spcBef>
        <a:spcAft>
          <a:spcPct val="0"/>
        </a:spcAft>
        <a:buClr>
          <a:srgbClr val="CC0033"/>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7"/>
          <p:cNvSpPr>
            <a:spLocks noGrp="1" noChangeArrowheads="1"/>
          </p:cNvSpPr>
          <p:nvPr>
            <p:ph type="ctrTitle"/>
          </p:nvPr>
        </p:nvSpPr>
        <p:spPr>
          <a:xfrm>
            <a:off x="450850" y="2087563"/>
            <a:ext cx="8142288" cy="1395412"/>
          </a:xfrm>
          <a:noFill/>
        </p:spPr>
        <p:txBody>
          <a:bodyPr/>
          <a:lstStyle/>
          <a:p>
            <a:pPr algn="r"/>
            <a:r>
              <a:rPr lang="en-US" sz="2900" dirty="0" smtClean="0">
                <a:solidFill>
                  <a:schemeClr val="tx2"/>
                </a:solidFill>
              </a:rPr>
              <a:t/>
            </a:r>
            <a:br>
              <a:rPr lang="en-US" sz="2900" dirty="0" smtClean="0">
                <a:solidFill>
                  <a:schemeClr val="tx2"/>
                </a:solidFill>
              </a:rPr>
            </a:br>
            <a:r>
              <a:rPr lang="en-US" sz="2900" dirty="0" smtClean="0">
                <a:solidFill>
                  <a:schemeClr val="tx2"/>
                </a:solidFill>
              </a:rPr>
              <a:t/>
            </a:r>
            <a:br>
              <a:rPr lang="en-US" sz="2900" dirty="0" smtClean="0">
                <a:solidFill>
                  <a:schemeClr val="tx2"/>
                </a:solidFill>
              </a:rPr>
            </a:br>
            <a:r>
              <a:rPr lang="en-US" sz="2900" dirty="0" smtClean="0">
                <a:solidFill>
                  <a:schemeClr val="tx2"/>
                </a:solidFill>
              </a:rPr>
              <a:t>Co-operating Program between CSC Vietnam and HCMC University of Technology</a:t>
            </a:r>
            <a:br>
              <a:rPr lang="en-US" sz="2900" dirty="0" smtClean="0">
                <a:solidFill>
                  <a:schemeClr val="tx2"/>
                </a:solidFill>
              </a:rPr>
            </a:br>
            <a:r>
              <a:rPr lang="en-US" sz="2900" dirty="0" smtClean="0">
                <a:solidFill>
                  <a:schemeClr val="tx2"/>
                </a:solidFill>
              </a:rPr>
              <a:t/>
            </a:r>
            <a:br>
              <a:rPr lang="en-US" sz="2900" dirty="0" smtClean="0">
                <a:solidFill>
                  <a:schemeClr val="tx2"/>
                </a:solidFill>
              </a:rPr>
            </a:br>
            <a:r>
              <a:rPr lang="en-US" sz="2900" b="1" dirty="0" smtClean="0">
                <a:solidFill>
                  <a:schemeClr val="tx2"/>
                </a:solidFill>
              </a:rPr>
              <a:t>Understanding about </a:t>
            </a:r>
            <a:r>
              <a:rPr lang="en-US" sz="2900" dirty="0" smtClean="0">
                <a:solidFill>
                  <a:schemeClr val="tx2"/>
                </a:solidFill>
              </a:rPr>
              <a:t/>
            </a:r>
            <a:br>
              <a:rPr lang="en-US" sz="2900" dirty="0" smtClean="0">
                <a:solidFill>
                  <a:schemeClr val="tx2"/>
                </a:solidFill>
              </a:rPr>
            </a:br>
            <a:r>
              <a:rPr lang="en-US" sz="2900" b="1" dirty="0" smtClean="0">
                <a:solidFill>
                  <a:schemeClr val="tx2"/>
                </a:solidFill>
              </a:rPr>
              <a:t>Test Process and Planning</a:t>
            </a:r>
          </a:p>
        </p:txBody>
      </p:sp>
      <p:sp>
        <p:nvSpPr>
          <p:cNvPr id="3075" name="Rectangle 38"/>
          <p:cNvSpPr>
            <a:spLocks noGrp="1" noChangeArrowheads="1"/>
          </p:cNvSpPr>
          <p:nvPr>
            <p:ph type="subTitle" idx="1"/>
          </p:nvPr>
        </p:nvSpPr>
        <p:spPr>
          <a:xfrm>
            <a:off x="5715000" y="3805238"/>
            <a:ext cx="2819400" cy="709612"/>
          </a:xfrm>
          <a:noFill/>
        </p:spPr>
        <p:txBody>
          <a:bodyPr/>
          <a:lstStyle/>
          <a:p>
            <a:pPr algn="r"/>
            <a:r>
              <a:rPr lang="en-US" b="1" dirty="0" err="1" smtClean="0">
                <a:solidFill>
                  <a:schemeClr val="tx2"/>
                </a:solidFill>
              </a:rPr>
              <a:t>Dat</a:t>
            </a:r>
            <a:r>
              <a:rPr lang="en-US" b="1" dirty="0" smtClean="0">
                <a:solidFill>
                  <a:schemeClr val="tx2"/>
                </a:solidFill>
              </a:rPr>
              <a:t> Le </a:t>
            </a:r>
            <a:br>
              <a:rPr lang="en-US" b="1" dirty="0" smtClean="0">
                <a:solidFill>
                  <a:schemeClr val="tx2"/>
                </a:solidFill>
              </a:rPr>
            </a:br>
            <a:r>
              <a:rPr lang="en-US" dirty="0" smtClean="0">
                <a:solidFill>
                  <a:schemeClr val="tx2"/>
                </a:solidFill>
              </a:rPr>
              <a:t>CSC Vietnam</a:t>
            </a:r>
          </a:p>
          <a:p>
            <a:pPr algn="r"/>
            <a:r>
              <a:rPr lang="en-US" dirty="0" smtClean="0">
                <a:solidFill>
                  <a:schemeClr val="tx2"/>
                </a:solidFill>
              </a:rPr>
              <a:t>2011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757238" y="669925"/>
            <a:ext cx="6962775" cy="600075"/>
          </a:xfrm>
        </p:spPr>
        <p:txBody>
          <a:bodyPr/>
          <a:lstStyle/>
          <a:p>
            <a:r>
              <a:rPr lang="en-US" smtClean="0"/>
              <a:t>What is Test Process?</a:t>
            </a:r>
          </a:p>
        </p:txBody>
      </p:sp>
      <p:sp>
        <p:nvSpPr>
          <p:cNvPr id="117763" name="Rectangle 3"/>
          <p:cNvSpPr>
            <a:spLocks noGrp="1" noChangeArrowheads="1"/>
          </p:cNvSpPr>
          <p:nvPr>
            <p:ph type="body" idx="1"/>
          </p:nvPr>
        </p:nvSpPr>
        <p:spPr>
          <a:xfrm>
            <a:off x="1077913" y="1198563"/>
            <a:ext cx="6929437" cy="2786062"/>
          </a:xfrm>
        </p:spPr>
        <p:txBody>
          <a:bodyPr/>
          <a:lstStyle/>
          <a:p>
            <a:r>
              <a:rPr lang="en-US" dirty="0" smtClean="0"/>
              <a:t>Test policy is defined at organization level</a:t>
            </a:r>
          </a:p>
          <a:p>
            <a:r>
              <a:rPr lang="en-US" dirty="0" smtClean="0"/>
              <a:t>Test strategy exists and that these will be defined why the organization tests things, </a:t>
            </a:r>
          </a:p>
          <a:p>
            <a:r>
              <a:rPr lang="en-US" dirty="0" smtClean="0"/>
              <a:t>Need to indentify what is important to the organization (i.e. costs, quality, time, scope) and how, by whom and when testing should be carried out.</a:t>
            </a:r>
          </a:p>
          <a:p>
            <a:r>
              <a:rPr lang="en-US" dirty="0" smtClean="0"/>
              <a:t>All things above is documented for testing and we can call it as Test Process </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Effect transition="in" filter="dissolve">
                                      <p:cBhvr>
                                        <p:cTn id="7" dur="500"/>
                                        <p:tgtEl>
                                          <p:spTgt spid="1177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7763">
                                            <p:txEl>
                                              <p:pRg st="1" end="1"/>
                                            </p:txEl>
                                          </p:spTgt>
                                        </p:tgtEl>
                                        <p:attrNameLst>
                                          <p:attrName>style.visibility</p:attrName>
                                        </p:attrNameLst>
                                      </p:cBhvr>
                                      <p:to>
                                        <p:strVal val="visible"/>
                                      </p:to>
                                    </p:set>
                                    <p:animEffect transition="in" filter="dissolve">
                                      <p:cBhvr>
                                        <p:cTn id="12" dur="500"/>
                                        <p:tgtEl>
                                          <p:spTgt spid="1177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7763">
                                            <p:txEl>
                                              <p:pRg st="2" end="2"/>
                                            </p:txEl>
                                          </p:spTgt>
                                        </p:tgtEl>
                                        <p:attrNameLst>
                                          <p:attrName>style.visibility</p:attrName>
                                        </p:attrNameLst>
                                      </p:cBhvr>
                                      <p:to>
                                        <p:strVal val="visible"/>
                                      </p:to>
                                    </p:set>
                                    <p:animEffect transition="in" filter="dissolve">
                                      <p:cBhvr>
                                        <p:cTn id="17" dur="500"/>
                                        <p:tgtEl>
                                          <p:spTgt spid="1177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7763">
                                            <p:txEl>
                                              <p:pRg st="3" end="3"/>
                                            </p:txEl>
                                          </p:spTgt>
                                        </p:tgtEl>
                                        <p:attrNameLst>
                                          <p:attrName>style.visibility</p:attrName>
                                        </p:attrNameLst>
                                      </p:cBhvr>
                                      <p:to>
                                        <p:strVal val="visible"/>
                                      </p:to>
                                    </p:set>
                                    <p:animEffect transition="in" filter="dissolve">
                                      <p:cBhvr>
                                        <p:cTn id="22" dur="500"/>
                                        <p:tgtEl>
                                          <p:spTgt spid="1177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06450" y="730250"/>
            <a:ext cx="6962775" cy="600075"/>
          </a:xfrm>
        </p:spPr>
        <p:txBody>
          <a:bodyPr/>
          <a:lstStyle/>
          <a:p>
            <a:r>
              <a:rPr lang="en-US" smtClean="0"/>
              <a:t>Why is the Test Process Necessary?</a:t>
            </a:r>
          </a:p>
        </p:txBody>
      </p:sp>
      <p:sp>
        <p:nvSpPr>
          <p:cNvPr id="119811" name="Rectangle 3"/>
          <p:cNvSpPr>
            <a:spLocks noGrp="1" noChangeArrowheads="1"/>
          </p:cNvSpPr>
          <p:nvPr>
            <p:ph type="body" idx="1"/>
          </p:nvPr>
        </p:nvSpPr>
        <p:spPr>
          <a:xfrm>
            <a:off x="1123950" y="1870075"/>
            <a:ext cx="6929438" cy="2236788"/>
          </a:xfrm>
        </p:spPr>
        <p:txBody>
          <a:bodyPr/>
          <a:lstStyle/>
          <a:p>
            <a:r>
              <a:rPr lang="en-US" smtClean="0"/>
              <a:t>Clarity of roles and responsibilities for testing. </a:t>
            </a:r>
          </a:p>
          <a:p>
            <a:r>
              <a:rPr lang="en-US" smtClean="0"/>
              <a:t>Clarity of phases/stages of test.</a:t>
            </a:r>
          </a:p>
          <a:p>
            <a:r>
              <a:rPr lang="en-US" smtClean="0"/>
              <a:t>Understanding of, and separation between testing characteristics (why we test), testing stages (when we test) and testing techniques (how we test).</a:t>
            </a:r>
          </a:p>
          <a:p>
            <a:endParaRPr lang="en-US" smtClean="0"/>
          </a:p>
          <a:p>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Effect transition="in" filter="dissolve">
                                      <p:cBhvr>
                                        <p:cTn id="7" dur="500"/>
                                        <p:tgtEl>
                                          <p:spTgt spid="1198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9811">
                                            <p:txEl>
                                              <p:pRg st="1" end="1"/>
                                            </p:txEl>
                                          </p:spTgt>
                                        </p:tgtEl>
                                        <p:attrNameLst>
                                          <p:attrName>style.visibility</p:attrName>
                                        </p:attrNameLst>
                                      </p:cBhvr>
                                      <p:to>
                                        <p:strVal val="visible"/>
                                      </p:to>
                                    </p:set>
                                    <p:animEffect transition="in" filter="dissolve">
                                      <p:cBhvr>
                                        <p:cTn id="12" dur="500"/>
                                        <p:tgtEl>
                                          <p:spTgt spid="1198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9811">
                                            <p:txEl>
                                              <p:pRg st="2" end="2"/>
                                            </p:txEl>
                                          </p:spTgt>
                                        </p:tgtEl>
                                        <p:attrNameLst>
                                          <p:attrName>style.visibility</p:attrName>
                                        </p:attrNameLst>
                                      </p:cBhvr>
                                      <p:to>
                                        <p:strVal val="visible"/>
                                      </p:to>
                                    </p:set>
                                    <p:animEffect transition="in" filter="dissolve">
                                      <p:cBhvr>
                                        <p:cTn id="17" dur="500"/>
                                        <p:tgtEl>
                                          <p:spTgt spid="1198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771525" y="517525"/>
            <a:ext cx="6962775" cy="600075"/>
          </a:xfrm>
        </p:spPr>
        <p:txBody>
          <a:bodyPr/>
          <a:lstStyle/>
          <a:p>
            <a:r>
              <a:rPr lang="en-US" smtClean="0"/>
              <a:t>When will We Have to Test?</a:t>
            </a:r>
          </a:p>
        </p:txBody>
      </p:sp>
      <p:sp>
        <p:nvSpPr>
          <p:cNvPr id="119811" name="Rectangle 3"/>
          <p:cNvSpPr>
            <a:spLocks noGrp="1" noChangeArrowheads="1"/>
          </p:cNvSpPr>
          <p:nvPr>
            <p:ph type="body" idx="4294967295"/>
          </p:nvPr>
        </p:nvSpPr>
        <p:spPr>
          <a:xfrm>
            <a:off x="955675" y="5602288"/>
            <a:ext cx="6929438" cy="258762"/>
          </a:xfrm>
        </p:spPr>
        <p:txBody>
          <a:bodyPr/>
          <a:lstStyle/>
          <a:p>
            <a:r>
              <a:rPr lang="en-US" smtClean="0"/>
              <a:t>Testing will be performed in each iteration!</a:t>
            </a:r>
          </a:p>
        </p:txBody>
      </p:sp>
      <p:pic>
        <p:nvPicPr>
          <p:cNvPr id="86020" name="Picture 4" descr="rup"/>
          <p:cNvPicPr>
            <a:picLocks noChangeAspect="1" noChangeArrowheads="1"/>
          </p:cNvPicPr>
          <p:nvPr/>
        </p:nvPicPr>
        <p:blipFill>
          <a:blip r:embed="rId3" cstate="print"/>
          <a:srcRect/>
          <a:stretch>
            <a:fillRect/>
          </a:stretch>
        </p:blipFill>
        <p:spPr bwMode="auto">
          <a:xfrm>
            <a:off x="1914525" y="857250"/>
            <a:ext cx="7229475" cy="4445000"/>
          </a:xfrm>
          <a:prstGeom prst="rect">
            <a:avLst/>
          </a:prstGeom>
          <a:noFill/>
          <a:ln w="9525">
            <a:noFill/>
            <a:miter lim="800000"/>
            <a:headEnd/>
            <a:tailEnd/>
          </a:ln>
        </p:spPr>
      </p:pic>
      <p:sp>
        <p:nvSpPr>
          <p:cNvPr id="86021" name="AutoShape 5"/>
          <p:cNvSpPr>
            <a:spLocks noChangeArrowheads="1"/>
          </p:cNvSpPr>
          <p:nvPr/>
        </p:nvSpPr>
        <p:spPr bwMode="auto">
          <a:xfrm>
            <a:off x="152400" y="2112963"/>
            <a:ext cx="2209800" cy="1843087"/>
          </a:xfrm>
          <a:prstGeom prst="star24">
            <a:avLst>
              <a:gd name="adj" fmla="val 37500"/>
            </a:avLst>
          </a:prstGeom>
          <a:solidFill>
            <a:schemeClr val="accent1"/>
          </a:solidFill>
          <a:ln w="9525">
            <a:solidFill>
              <a:schemeClr val="tx1"/>
            </a:solidFill>
            <a:miter lim="800000"/>
            <a:headEnd/>
            <a:tailEnd/>
          </a:ln>
          <a:effectLst/>
        </p:spPr>
        <p:txBody>
          <a:bodyPr wrap="none" anchor="ctr"/>
          <a:lstStyle/>
          <a:p>
            <a:pPr algn="ctr">
              <a:defRPr/>
            </a:pPr>
            <a:r>
              <a:rPr lang="en-US" b="1">
                <a:solidFill>
                  <a:schemeClr val="bg1"/>
                </a:solidFill>
                <a:effectLst>
                  <a:outerShdw blurRad="38100" dist="38100" dir="2700000" algn="tl">
                    <a:srgbClr val="000000"/>
                  </a:outerShdw>
                </a:effectLst>
              </a:rPr>
              <a:t>RUP Life Cycle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86021"/>
                                        </p:tgtEl>
                                        <p:attrNameLst>
                                          <p:attrName>style.visibility</p:attrName>
                                        </p:attrNameLst>
                                      </p:cBhvr>
                                      <p:to>
                                        <p:strVal val="visible"/>
                                      </p:to>
                                    </p:set>
                                    <p:anim calcmode="lin" valueType="num">
                                      <p:cBhvr>
                                        <p:cTn id="7" dur="500" fill="hold"/>
                                        <p:tgtEl>
                                          <p:spTgt spid="86021"/>
                                        </p:tgtEl>
                                        <p:attrNameLst>
                                          <p:attrName>ppt_w</p:attrName>
                                        </p:attrNameLst>
                                      </p:cBhvr>
                                      <p:tavLst>
                                        <p:tav tm="0">
                                          <p:val>
                                            <p:fltVal val="0"/>
                                          </p:val>
                                        </p:tav>
                                        <p:tav tm="100000">
                                          <p:val>
                                            <p:strVal val="#ppt_w"/>
                                          </p:val>
                                        </p:tav>
                                      </p:tavLst>
                                    </p:anim>
                                    <p:anim calcmode="lin" valueType="num">
                                      <p:cBhvr>
                                        <p:cTn id="8" dur="500" fill="hold"/>
                                        <p:tgtEl>
                                          <p:spTgt spid="86021"/>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86020"/>
                                        </p:tgtEl>
                                        <p:attrNameLst>
                                          <p:attrName>style.visibility</p:attrName>
                                        </p:attrNameLst>
                                      </p:cBhvr>
                                      <p:to>
                                        <p:strVal val="visible"/>
                                      </p:to>
                                    </p:set>
                                    <p:anim calcmode="lin" valueType="num">
                                      <p:cBhvr>
                                        <p:cTn id="11" dur="500" fill="hold"/>
                                        <p:tgtEl>
                                          <p:spTgt spid="86020"/>
                                        </p:tgtEl>
                                        <p:attrNameLst>
                                          <p:attrName>ppt_w</p:attrName>
                                        </p:attrNameLst>
                                      </p:cBhvr>
                                      <p:tavLst>
                                        <p:tav tm="0">
                                          <p:val>
                                            <p:fltVal val="0"/>
                                          </p:val>
                                        </p:tav>
                                        <p:tav tm="100000">
                                          <p:val>
                                            <p:strVal val="#ppt_w"/>
                                          </p:val>
                                        </p:tav>
                                      </p:tavLst>
                                    </p:anim>
                                    <p:anim calcmode="lin" valueType="num">
                                      <p:cBhvr>
                                        <p:cTn id="12" dur="500" fill="hold"/>
                                        <p:tgtEl>
                                          <p:spTgt spid="86020"/>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9811">
                                            <p:txEl>
                                              <p:pRg st="0" end="0"/>
                                            </p:txEl>
                                          </p:spTgt>
                                        </p:tgtEl>
                                        <p:attrNameLst>
                                          <p:attrName>style.visibility</p:attrName>
                                        </p:attrNameLst>
                                      </p:cBhvr>
                                      <p:to>
                                        <p:strVal val="visible"/>
                                      </p:to>
                                    </p:set>
                                    <p:animEffect transition="in" filter="dissolve">
                                      <p:cBhvr>
                                        <p:cTn id="17" dur="500"/>
                                        <p:tgtEl>
                                          <p:spTgt spid="1198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p:bldP spid="860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ight Arrow 16"/>
          <p:cNvSpPr/>
          <p:nvPr/>
        </p:nvSpPr>
        <p:spPr>
          <a:xfrm rot="3565248">
            <a:off x="-348982" y="3805026"/>
            <a:ext cx="3566684" cy="733663"/>
          </a:xfrm>
          <a:prstGeom prst="rightArrow">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i="1" dirty="0">
                <a:ln w="18415" cmpd="sng">
                  <a:noFill/>
                  <a:prstDash val="solid"/>
                </a:ln>
                <a:solidFill>
                  <a:schemeClr val="accent1">
                    <a:lumMod val="75000"/>
                  </a:schemeClr>
                </a:solidFill>
                <a:effectLst>
                  <a:outerShdw blurRad="38100" dist="38100" dir="2700000" algn="tl">
                    <a:srgbClr val="000000">
                      <a:alpha val="43137"/>
                    </a:srgbClr>
                  </a:outerShdw>
                </a:effectLst>
              </a:rPr>
              <a:t>Validation Stage</a:t>
            </a:r>
          </a:p>
        </p:txBody>
      </p:sp>
      <p:sp>
        <p:nvSpPr>
          <p:cNvPr id="15362" name="Rectangle 2"/>
          <p:cNvSpPr>
            <a:spLocks noGrp="1" noChangeArrowheads="1"/>
          </p:cNvSpPr>
          <p:nvPr>
            <p:ph type="title" idx="4294967295"/>
          </p:nvPr>
        </p:nvSpPr>
        <p:spPr>
          <a:xfrm>
            <a:off x="727075" y="547688"/>
            <a:ext cx="6962775" cy="600075"/>
          </a:xfrm>
        </p:spPr>
        <p:txBody>
          <a:bodyPr/>
          <a:lstStyle/>
          <a:p>
            <a:r>
              <a:rPr lang="en-US" smtClean="0"/>
              <a:t>V Model</a:t>
            </a:r>
          </a:p>
        </p:txBody>
      </p:sp>
      <p:sp>
        <p:nvSpPr>
          <p:cNvPr id="15363" name="Line 18"/>
          <p:cNvSpPr>
            <a:spLocks noChangeShapeType="1"/>
          </p:cNvSpPr>
          <p:nvPr/>
        </p:nvSpPr>
        <p:spPr bwMode="auto">
          <a:xfrm>
            <a:off x="1924050" y="1844675"/>
            <a:ext cx="2111375" cy="3657600"/>
          </a:xfrm>
          <a:prstGeom prst="line">
            <a:avLst/>
          </a:prstGeom>
          <a:noFill/>
          <a:ln w="38100">
            <a:solidFill>
              <a:srgbClr val="E13215"/>
            </a:solidFill>
            <a:round/>
            <a:headEnd/>
            <a:tailEnd type="triangle" w="med" len="med"/>
          </a:ln>
        </p:spPr>
        <p:txBody>
          <a:bodyPr/>
          <a:lstStyle/>
          <a:p>
            <a:endParaRPr lang="en-US"/>
          </a:p>
        </p:txBody>
      </p:sp>
      <p:sp>
        <p:nvSpPr>
          <p:cNvPr id="15364" name="Line 19"/>
          <p:cNvSpPr>
            <a:spLocks noChangeShapeType="1"/>
          </p:cNvSpPr>
          <p:nvPr/>
        </p:nvSpPr>
        <p:spPr bwMode="auto">
          <a:xfrm flipV="1">
            <a:off x="5241925" y="1844675"/>
            <a:ext cx="2111375" cy="3657600"/>
          </a:xfrm>
          <a:prstGeom prst="line">
            <a:avLst/>
          </a:prstGeom>
          <a:noFill/>
          <a:ln w="38100">
            <a:solidFill>
              <a:srgbClr val="E13215"/>
            </a:solidFill>
            <a:round/>
            <a:headEnd/>
            <a:tailEnd type="triangle" w="med" len="med"/>
          </a:ln>
        </p:spPr>
        <p:txBody>
          <a:bodyPr/>
          <a:lstStyle/>
          <a:p>
            <a:endParaRPr lang="en-US"/>
          </a:p>
        </p:txBody>
      </p:sp>
      <p:sp>
        <p:nvSpPr>
          <p:cNvPr id="15365" name="Rectangle 20"/>
          <p:cNvSpPr>
            <a:spLocks noChangeArrowheads="1"/>
          </p:cNvSpPr>
          <p:nvPr/>
        </p:nvSpPr>
        <p:spPr bwMode="auto">
          <a:xfrm>
            <a:off x="822325" y="1311275"/>
            <a:ext cx="1600200" cy="533400"/>
          </a:xfrm>
          <a:prstGeom prst="rect">
            <a:avLst/>
          </a:prstGeom>
          <a:solidFill>
            <a:schemeClr val="accent1"/>
          </a:solidFill>
          <a:ln w="9525">
            <a:noFill/>
            <a:miter lim="800000"/>
            <a:headEnd/>
            <a:tailEnd/>
          </a:ln>
        </p:spPr>
        <p:txBody>
          <a:bodyPr wrap="none" anchor="ctr"/>
          <a:lstStyle/>
          <a:p>
            <a:pPr algn="ctr">
              <a:spcBef>
                <a:spcPct val="20000"/>
              </a:spcBef>
              <a:buClr>
                <a:srgbClr val="840017"/>
              </a:buClr>
              <a:buFont typeface="Wingdings 2" pitchFamily="18" charset="2"/>
              <a:buNone/>
            </a:pPr>
            <a:r>
              <a:rPr lang="en-US" sz="1600" b="1" dirty="0">
                <a:solidFill>
                  <a:schemeClr val="bg1"/>
                </a:solidFill>
              </a:rPr>
              <a:t>Requirements</a:t>
            </a:r>
          </a:p>
          <a:p>
            <a:pPr algn="ctr">
              <a:spcBef>
                <a:spcPct val="20000"/>
              </a:spcBef>
              <a:buClr>
                <a:srgbClr val="840017"/>
              </a:buClr>
              <a:buFont typeface="Wingdings 2" pitchFamily="18" charset="2"/>
              <a:buNone/>
            </a:pPr>
            <a:r>
              <a:rPr lang="en-US" sz="1600" b="1" dirty="0">
                <a:solidFill>
                  <a:schemeClr val="bg1"/>
                </a:solidFill>
              </a:rPr>
              <a:t>Definition</a:t>
            </a:r>
          </a:p>
        </p:txBody>
      </p:sp>
      <p:sp>
        <p:nvSpPr>
          <p:cNvPr id="15366" name="Rectangle 21"/>
          <p:cNvSpPr>
            <a:spLocks noChangeArrowheads="1"/>
          </p:cNvSpPr>
          <p:nvPr/>
        </p:nvSpPr>
        <p:spPr bwMode="auto">
          <a:xfrm>
            <a:off x="1203325" y="2378075"/>
            <a:ext cx="2057400" cy="533400"/>
          </a:xfrm>
          <a:prstGeom prst="rect">
            <a:avLst/>
          </a:prstGeom>
          <a:solidFill>
            <a:schemeClr val="accent1"/>
          </a:solidFill>
          <a:ln w="9525">
            <a:noFill/>
            <a:miter lim="800000"/>
            <a:headEnd/>
            <a:tailEnd/>
          </a:ln>
        </p:spPr>
        <p:txBody>
          <a:bodyPr wrap="none" anchor="ctr"/>
          <a:lstStyle/>
          <a:p>
            <a:pPr algn="ctr">
              <a:spcBef>
                <a:spcPct val="20000"/>
              </a:spcBef>
              <a:buClr>
                <a:srgbClr val="840017"/>
              </a:buClr>
              <a:buFont typeface="Wingdings 2" pitchFamily="18" charset="2"/>
              <a:buNone/>
            </a:pPr>
            <a:r>
              <a:rPr lang="en-US" sz="1600" b="1">
                <a:solidFill>
                  <a:schemeClr val="bg1"/>
                </a:solidFill>
              </a:rPr>
              <a:t>Functional system </a:t>
            </a:r>
          </a:p>
          <a:p>
            <a:pPr algn="ctr">
              <a:spcBef>
                <a:spcPct val="20000"/>
              </a:spcBef>
              <a:buClr>
                <a:srgbClr val="840017"/>
              </a:buClr>
              <a:buFont typeface="Wingdings 2" pitchFamily="18" charset="2"/>
              <a:buNone/>
            </a:pPr>
            <a:r>
              <a:rPr lang="en-US" sz="1600" b="1">
                <a:solidFill>
                  <a:schemeClr val="bg1"/>
                </a:solidFill>
              </a:rPr>
              <a:t>design</a:t>
            </a:r>
          </a:p>
        </p:txBody>
      </p:sp>
      <p:sp>
        <p:nvSpPr>
          <p:cNvPr id="15367" name="Rectangle 22"/>
          <p:cNvSpPr>
            <a:spLocks noChangeArrowheads="1"/>
          </p:cNvSpPr>
          <p:nvPr/>
        </p:nvSpPr>
        <p:spPr bwMode="auto">
          <a:xfrm>
            <a:off x="1889125" y="3444875"/>
            <a:ext cx="2057400" cy="533400"/>
          </a:xfrm>
          <a:prstGeom prst="rect">
            <a:avLst/>
          </a:prstGeom>
          <a:solidFill>
            <a:schemeClr val="accent1"/>
          </a:solidFill>
          <a:ln w="9525">
            <a:noFill/>
            <a:miter lim="800000"/>
            <a:headEnd/>
            <a:tailEnd/>
          </a:ln>
        </p:spPr>
        <p:txBody>
          <a:bodyPr wrap="none" anchor="ctr"/>
          <a:lstStyle/>
          <a:p>
            <a:pPr algn="ctr">
              <a:spcBef>
                <a:spcPct val="20000"/>
              </a:spcBef>
              <a:buClr>
                <a:srgbClr val="840017"/>
              </a:buClr>
              <a:buFont typeface="Wingdings 2" pitchFamily="18" charset="2"/>
              <a:buNone/>
            </a:pPr>
            <a:r>
              <a:rPr lang="en-US" sz="1600" b="1">
                <a:solidFill>
                  <a:schemeClr val="bg1"/>
                </a:solidFill>
              </a:rPr>
              <a:t>Technical system </a:t>
            </a:r>
          </a:p>
          <a:p>
            <a:pPr algn="ctr">
              <a:spcBef>
                <a:spcPct val="20000"/>
              </a:spcBef>
              <a:buClr>
                <a:srgbClr val="840017"/>
              </a:buClr>
              <a:buFont typeface="Wingdings 2" pitchFamily="18" charset="2"/>
              <a:buNone/>
            </a:pPr>
            <a:r>
              <a:rPr lang="en-US" sz="1600" b="1">
                <a:solidFill>
                  <a:schemeClr val="bg1"/>
                </a:solidFill>
              </a:rPr>
              <a:t>design</a:t>
            </a:r>
          </a:p>
        </p:txBody>
      </p:sp>
      <p:sp>
        <p:nvSpPr>
          <p:cNvPr id="15368" name="Rectangle 23"/>
          <p:cNvSpPr>
            <a:spLocks noChangeArrowheads="1"/>
          </p:cNvSpPr>
          <p:nvPr/>
        </p:nvSpPr>
        <p:spPr bwMode="auto">
          <a:xfrm>
            <a:off x="2727325" y="4511675"/>
            <a:ext cx="1600200" cy="533400"/>
          </a:xfrm>
          <a:prstGeom prst="rect">
            <a:avLst/>
          </a:prstGeom>
          <a:solidFill>
            <a:schemeClr val="accent1"/>
          </a:solidFill>
          <a:ln w="9525">
            <a:noFill/>
            <a:miter lim="800000"/>
            <a:headEnd/>
            <a:tailEnd/>
          </a:ln>
        </p:spPr>
        <p:txBody>
          <a:bodyPr wrap="none" anchor="ctr"/>
          <a:lstStyle/>
          <a:p>
            <a:pPr algn="ctr">
              <a:spcBef>
                <a:spcPct val="20000"/>
              </a:spcBef>
              <a:buClr>
                <a:srgbClr val="840017"/>
              </a:buClr>
              <a:buFont typeface="Wingdings 2" pitchFamily="18" charset="2"/>
              <a:buNone/>
            </a:pPr>
            <a:r>
              <a:rPr lang="en-US" sz="1600" b="1">
                <a:solidFill>
                  <a:schemeClr val="bg1"/>
                </a:solidFill>
              </a:rPr>
              <a:t>Component</a:t>
            </a:r>
          </a:p>
          <a:p>
            <a:pPr algn="ctr">
              <a:spcBef>
                <a:spcPct val="20000"/>
              </a:spcBef>
              <a:buClr>
                <a:srgbClr val="840017"/>
              </a:buClr>
              <a:buFont typeface="Wingdings 2" pitchFamily="18" charset="2"/>
              <a:buNone/>
            </a:pPr>
            <a:r>
              <a:rPr lang="en-US" sz="1600" b="1">
                <a:solidFill>
                  <a:schemeClr val="bg1"/>
                </a:solidFill>
              </a:rPr>
              <a:t>Specification</a:t>
            </a:r>
          </a:p>
        </p:txBody>
      </p:sp>
      <p:sp>
        <p:nvSpPr>
          <p:cNvPr id="15369" name="Rectangle 24"/>
          <p:cNvSpPr>
            <a:spLocks noChangeArrowheads="1"/>
          </p:cNvSpPr>
          <p:nvPr/>
        </p:nvSpPr>
        <p:spPr bwMode="auto">
          <a:xfrm>
            <a:off x="3794125" y="5502275"/>
            <a:ext cx="1600200" cy="533400"/>
          </a:xfrm>
          <a:prstGeom prst="rect">
            <a:avLst/>
          </a:prstGeom>
          <a:solidFill>
            <a:schemeClr val="accent1"/>
          </a:solidFill>
          <a:ln w="9525">
            <a:noFill/>
            <a:miter lim="800000"/>
            <a:headEnd/>
            <a:tailEnd/>
          </a:ln>
        </p:spPr>
        <p:txBody>
          <a:bodyPr wrap="none" anchor="ctr"/>
          <a:lstStyle/>
          <a:p>
            <a:pPr algn="ctr">
              <a:spcBef>
                <a:spcPct val="20000"/>
              </a:spcBef>
              <a:buClr>
                <a:srgbClr val="840017"/>
              </a:buClr>
              <a:buFont typeface="Wingdings 2" pitchFamily="18" charset="2"/>
              <a:buNone/>
            </a:pPr>
            <a:r>
              <a:rPr lang="en-US" sz="1600" b="1" dirty="0">
                <a:solidFill>
                  <a:schemeClr val="bg1"/>
                </a:solidFill>
              </a:rPr>
              <a:t>Programming</a:t>
            </a:r>
          </a:p>
        </p:txBody>
      </p:sp>
      <p:sp>
        <p:nvSpPr>
          <p:cNvPr id="15370" name="Rectangle 25"/>
          <p:cNvSpPr>
            <a:spLocks noChangeArrowheads="1"/>
          </p:cNvSpPr>
          <p:nvPr/>
        </p:nvSpPr>
        <p:spPr bwMode="auto">
          <a:xfrm>
            <a:off x="4937125" y="4511675"/>
            <a:ext cx="1736725" cy="533400"/>
          </a:xfrm>
          <a:prstGeom prst="rect">
            <a:avLst/>
          </a:prstGeom>
          <a:solidFill>
            <a:schemeClr val="accent1"/>
          </a:solidFill>
          <a:ln w="9525">
            <a:noFill/>
            <a:miter lim="800000"/>
            <a:headEnd/>
            <a:tailEnd/>
          </a:ln>
        </p:spPr>
        <p:txBody>
          <a:bodyPr wrap="none" anchor="ctr"/>
          <a:lstStyle/>
          <a:p>
            <a:pPr algn="ctr">
              <a:spcBef>
                <a:spcPct val="20000"/>
              </a:spcBef>
              <a:buClr>
                <a:srgbClr val="840017"/>
              </a:buClr>
              <a:buFont typeface="Wingdings 2" pitchFamily="18" charset="2"/>
              <a:buNone/>
            </a:pPr>
            <a:r>
              <a:rPr lang="en-US" sz="1600" b="1">
                <a:solidFill>
                  <a:schemeClr val="bg1"/>
                </a:solidFill>
              </a:rPr>
              <a:t>Unit/Component </a:t>
            </a:r>
          </a:p>
          <a:p>
            <a:pPr algn="ctr">
              <a:spcBef>
                <a:spcPct val="20000"/>
              </a:spcBef>
              <a:buClr>
                <a:srgbClr val="840017"/>
              </a:buClr>
              <a:buFont typeface="Wingdings 2" pitchFamily="18" charset="2"/>
              <a:buNone/>
            </a:pPr>
            <a:r>
              <a:rPr lang="en-US" sz="1600" b="1">
                <a:solidFill>
                  <a:schemeClr val="bg1"/>
                </a:solidFill>
              </a:rPr>
              <a:t>Test</a:t>
            </a:r>
          </a:p>
        </p:txBody>
      </p:sp>
      <p:sp>
        <p:nvSpPr>
          <p:cNvPr id="15371" name="Rectangle 26"/>
          <p:cNvSpPr>
            <a:spLocks noChangeArrowheads="1"/>
          </p:cNvSpPr>
          <p:nvPr/>
        </p:nvSpPr>
        <p:spPr bwMode="auto">
          <a:xfrm>
            <a:off x="5470525" y="3444875"/>
            <a:ext cx="1600200" cy="533400"/>
          </a:xfrm>
          <a:prstGeom prst="rect">
            <a:avLst/>
          </a:prstGeom>
          <a:solidFill>
            <a:schemeClr val="accent1"/>
          </a:solidFill>
          <a:ln w="9525">
            <a:noFill/>
            <a:miter lim="800000"/>
            <a:headEnd/>
            <a:tailEnd/>
          </a:ln>
        </p:spPr>
        <p:txBody>
          <a:bodyPr wrap="none" anchor="ctr"/>
          <a:lstStyle/>
          <a:p>
            <a:pPr algn="ctr">
              <a:spcBef>
                <a:spcPct val="20000"/>
              </a:spcBef>
              <a:buClr>
                <a:srgbClr val="840017"/>
              </a:buClr>
              <a:buFont typeface="Wingdings 2" pitchFamily="18" charset="2"/>
              <a:buNone/>
            </a:pPr>
            <a:r>
              <a:rPr lang="en-US" sz="1600" b="1">
                <a:solidFill>
                  <a:schemeClr val="bg1"/>
                </a:solidFill>
              </a:rPr>
              <a:t>Integration Test</a:t>
            </a:r>
          </a:p>
        </p:txBody>
      </p:sp>
      <p:sp>
        <p:nvSpPr>
          <p:cNvPr id="15372" name="Rectangle 27"/>
          <p:cNvSpPr>
            <a:spLocks noChangeArrowheads="1"/>
          </p:cNvSpPr>
          <p:nvPr/>
        </p:nvSpPr>
        <p:spPr bwMode="auto">
          <a:xfrm>
            <a:off x="6080125" y="2378075"/>
            <a:ext cx="1600200" cy="533400"/>
          </a:xfrm>
          <a:prstGeom prst="rect">
            <a:avLst/>
          </a:prstGeom>
          <a:solidFill>
            <a:schemeClr val="accent1"/>
          </a:solidFill>
          <a:ln w="9525">
            <a:noFill/>
            <a:miter lim="800000"/>
            <a:headEnd/>
            <a:tailEnd/>
          </a:ln>
        </p:spPr>
        <p:txBody>
          <a:bodyPr wrap="none" anchor="ctr"/>
          <a:lstStyle/>
          <a:p>
            <a:pPr algn="ctr">
              <a:spcBef>
                <a:spcPct val="20000"/>
              </a:spcBef>
              <a:buClr>
                <a:srgbClr val="840017"/>
              </a:buClr>
              <a:buFont typeface="Wingdings 2" pitchFamily="18" charset="2"/>
              <a:buNone/>
            </a:pPr>
            <a:r>
              <a:rPr lang="en-US" sz="1600" b="1">
                <a:solidFill>
                  <a:schemeClr val="bg1"/>
                </a:solidFill>
              </a:rPr>
              <a:t>System Test</a:t>
            </a:r>
          </a:p>
        </p:txBody>
      </p:sp>
      <p:sp>
        <p:nvSpPr>
          <p:cNvPr id="15373" name="Rectangle 28"/>
          <p:cNvSpPr>
            <a:spLocks noChangeArrowheads="1"/>
          </p:cNvSpPr>
          <p:nvPr/>
        </p:nvSpPr>
        <p:spPr bwMode="auto">
          <a:xfrm>
            <a:off x="6080125" y="2378075"/>
            <a:ext cx="1600200" cy="533400"/>
          </a:xfrm>
          <a:prstGeom prst="rect">
            <a:avLst/>
          </a:prstGeom>
          <a:solidFill>
            <a:schemeClr val="accent1"/>
          </a:solidFill>
          <a:ln w="9525">
            <a:noFill/>
            <a:miter lim="800000"/>
            <a:headEnd/>
            <a:tailEnd/>
          </a:ln>
        </p:spPr>
        <p:txBody>
          <a:bodyPr wrap="none" anchor="ctr"/>
          <a:lstStyle/>
          <a:p>
            <a:pPr algn="ctr">
              <a:spcBef>
                <a:spcPct val="20000"/>
              </a:spcBef>
              <a:buClr>
                <a:srgbClr val="840017"/>
              </a:buClr>
              <a:buFont typeface="Wingdings 2" pitchFamily="18" charset="2"/>
              <a:buNone/>
            </a:pPr>
            <a:r>
              <a:rPr lang="en-US" sz="1600" b="1">
                <a:solidFill>
                  <a:schemeClr val="bg1"/>
                </a:solidFill>
              </a:rPr>
              <a:t>System Test</a:t>
            </a:r>
          </a:p>
        </p:txBody>
      </p:sp>
      <p:sp>
        <p:nvSpPr>
          <p:cNvPr id="15374" name="Rectangle 29"/>
          <p:cNvSpPr>
            <a:spLocks noChangeArrowheads="1"/>
          </p:cNvSpPr>
          <p:nvPr/>
        </p:nvSpPr>
        <p:spPr bwMode="auto">
          <a:xfrm>
            <a:off x="6587361" y="1311275"/>
            <a:ext cx="1751013" cy="533400"/>
          </a:xfrm>
          <a:prstGeom prst="rect">
            <a:avLst/>
          </a:prstGeom>
          <a:solidFill>
            <a:schemeClr val="accent1"/>
          </a:solidFill>
          <a:ln w="9525">
            <a:noFill/>
            <a:miter lim="800000"/>
            <a:headEnd/>
            <a:tailEnd/>
          </a:ln>
        </p:spPr>
        <p:txBody>
          <a:bodyPr wrap="none" anchor="ctr"/>
          <a:lstStyle/>
          <a:p>
            <a:pPr algn="ctr">
              <a:spcBef>
                <a:spcPct val="20000"/>
              </a:spcBef>
              <a:buClr>
                <a:srgbClr val="840017"/>
              </a:buClr>
              <a:buFont typeface="Wingdings 2" pitchFamily="18" charset="2"/>
              <a:buNone/>
            </a:pPr>
            <a:r>
              <a:rPr lang="en-US" sz="1600" b="1">
                <a:solidFill>
                  <a:schemeClr val="bg1"/>
                </a:solidFill>
              </a:rPr>
              <a:t>Acceptance Test</a:t>
            </a:r>
          </a:p>
        </p:txBody>
      </p:sp>
      <p:sp>
        <p:nvSpPr>
          <p:cNvPr id="18" name="Right Arrow 17"/>
          <p:cNvSpPr/>
          <p:nvPr/>
        </p:nvSpPr>
        <p:spPr>
          <a:xfrm rot="18028032">
            <a:off x="5904434" y="3632843"/>
            <a:ext cx="3566684" cy="76955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840017"/>
              </a:buClr>
              <a:buFont typeface="Wingdings 2" pitchFamily="18" charset="2"/>
              <a:buNone/>
            </a:pPr>
            <a:r>
              <a:rPr lang="en-US" i="1" dirty="0">
                <a:ln w="18415" cmpd="sng">
                  <a:noFill/>
                  <a:prstDash val="solid"/>
                </a:ln>
                <a:solidFill>
                  <a:schemeClr val="accent1">
                    <a:lumMod val="75000"/>
                  </a:schemeClr>
                </a:solidFill>
                <a:effectLst>
                  <a:outerShdw blurRad="63500" dir="3600000" algn="tl" rotWithShape="0">
                    <a:srgbClr val="000000">
                      <a:alpha val="70000"/>
                    </a:srgbClr>
                  </a:outerShdw>
                </a:effectLst>
              </a:rPr>
              <a:t>Verification Stage</a:t>
            </a:r>
          </a:p>
        </p:txBody>
      </p:sp>
      <p:sp>
        <p:nvSpPr>
          <p:cNvPr id="19" name="Rectangle 45"/>
          <p:cNvSpPr>
            <a:spLocks noChangeArrowheads="1"/>
          </p:cNvSpPr>
          <p:nvPr/>
        </p:nvSpPr>
        <p:spPr bwMode="auto">
          <a:xfrm>
            <a:off x="3843051" y="1237117"/>
            <a:ext cx="1471613" cy="630237"/>
          </a:xfrm>
          <a:prstGeom prst="rect">
            <a:avLst/>
          </a:prstGeom>
          <a:solidFill>
            <a:schemeClr val="bg1"/>
          </a:solidFill>
          <a:ln w="9525">
            <a:noFill/>
            <a:miter lim="800000"/>
            <a:headEnd/>
            <a:tailEnd/>
          </a:ln>
        </p:spPr>
        <p:txBody>
          <a:bodyPr wrap="none" anchor="ctr"/>
          <a:lstStyle/>
          <a:p>
            <a:pPr algn="ctr">
              <a:spcBef>
                <a:spcPct val="20000"/>
              </a:spcBef>
              <a:buClr>
                <a:srgbClr val="840017"/>
              </a:buClr>
              <a:buFont typeface="Wingdings 2" pitchFamily="18" charset="2"/>
              <a:buNone/>
            </a:pPr>
            <a:r>
              <a:rPr lang="en-US" sz="1600" b="1" dirty="0"/>
              <a:t>Preparation</a:t>
            </a:r>
          </a:p>
          <a:p>
            <a:pPr algn="ctr">
              <a:spcBef>
                <a:spcPct val="20000"/>
              </a:spcBef>
              <a:buClr>
                <a:srgbClr val="840017"/>
              </a:buClr>
              <a:buFont typeface="Wingdings 2" pitchFamily="18" charset="2"/>
              <a:buNone/>
            </a:pPr>
            <a:r>
              <a:rPr lang="en-US" sz="1600" b="1" dirty="0"/>
              <a:t>Acceptance test</a:t>
            </a:r>
          </a:p>
        </p:txBody>
      </p:sp>
      <p:sp>
        <p:nvSpPr>
          <p:cNvPr id="20" name="Rectangle 50"/>
          <p:cNvSpPr>
            <a:spLocks noChangeArrowheads="1"/>
          </p:cNvSpPr>
          <p:nvPr/>
        </p:nvSpPr>
        <p:spPr bwMode="auto">
          <a:xfrm>
            <a:off x="3876101" y="2316767"/>
            <a:ext cx="1471613" cy="630237"/>
          </a:xfrm>
          <a:prstGeom prst="rect">
            <a:avLst/>
          </a:prstGeom>
          <a:solidFill>
            <a:schemeClr val="bg1"/>
          </a:solidFill>
          <a:ln w="9525">
            <a:noFill/>
            <a:miter lim="800000"/>
            <a:headEnd/>
            <a:tailEnd/>
          </a:ln>
        </p:spPr>
        <p:txBody>
          <a:bodyPr wrap="none" anchor="ctr"/>
          <a:lstStyle/>
          <a:p>
            <a:pPr algn="ctr">
              <a:spcBef>
                <a:spcPct val="20000"/>
              </a:spcBef>
              <a:buClr>
                <a:srgbClr val="840017"/>
              </a:buClr>
              <a:buFont typeface="Wingdings 2" pitchFamily="18" charset="2"/>
              <a:buNone/>
            </a:pPr>
            <a:r>
              <a:rPr lang="en-US" sz="1600" b="1" dirty="0"/>
              <a:t>Preparation</a:t>
            </a:r>
          </a:p>
          <a:p>
            <a:pPr algn="ctr">
              <a:spcBef>
                <a:spcPct val="20000"/>
              </a:spcBef>
              <a:buClr>
                <a:srgbClr val="840017"/>
              </a:buClr>
              <a:buFont typeface="Wingdings 2" pitchFamily="18" charset="2"/>
              <a:buNone/>
            </a:pPr>
            <a:r>
              <a:rPr lang="en-US" sz="1600" b="1" dirty="0"/>
              <a:t>System test</a:t>
            </a:r>
          </a:p>
        </p:txBody>
      </p:sp>
      <p:sp>
        <p:nvSpPr>
          <p:cNvPr id="21" name="Rectangle 51"/>
          <p:cNvSpPr>
            <a:spLocks noChangeArrowheads="1"/>
          </p:cNvSpPr>
          <p:nvPr/>
        </p:nvSpPr>
        <p:spPr bwMode="auto">
          <a:xfrm>
            <a:off x="3964236" y="3373469"/>
            <a:ext cx="1471613" cy="630237"/>
          </a:xfrm>
          <a:prstGeom prst="rect">
            <a:avLst/>
          </a:prstGeom>
          <a:solidFill>
            <a:schemeClr val="bg1"/>
          </a:solidFill>
          <a:ln w="9525">
            <a:noFill/>
            <a:miter lim="800000"/>
            <a:headEnd/>
            <a:tailEnd/>
          </a:ln>
        </p:spPr>
        <p:txBody>
          <a:bodyPr wrap="none" anchor="ctr"/>
          <a:lstStyle/>
          <a:p>
            <a:pPr algn="ctr">
              <a:spcBef>
                <a:spcPct val="20000"/>
              </a:spcBef>
              <a:buClr>
                <a:srgbClr val="840017"/>
              </a:buClr>
              <a:buFont typeface="Wingdings 2" pitchFamily="18" charset="2"/>
              <a:buNone/>
            </a:pPr>
            <a:r>
              <a:rPr lang="en-US" sz="1600" b="1" dirty="0"/>
              <a:t>Preparation</a:t>
            </a:r>
          </a:p>
          <a:p>
            <a:pPr algn="ctr">
              <a:spcBef>
                <a:spcPct val="20000"/>
              </a:spcBef>
              <a:buClr>
                <a:srgbClr val="840017"/>
              </a:buClr>
              <a:buFont typeface="Wingdings 2" pitchFamily="18" charset="2"/>
              <a:buNone/>
            </a:pPr>
            <a:r>
              <a:rPr lang="en-US" sz="1600" b="1" dirty="0"/>
              <a:t>Integration test</a:t>
            </a:r>
          </a:p>
        </p:txBody>
      </p:sp>
      <p:sp>
        <p:nvSpPr>
          <p:cNvPr id="22" name="Line 91"/>
          <p:cNvSpPr>
            <a:spLocks noChangeShapeType="1"/>
          </p:cNvSpPr>
          <p:nvPr/>
        </p:nvSpPr>
        <p:spPr bwMode="auto">
          <a:xfrm>
            <a:off x="2471451" y="1541917"/>
            <a:ext cx="1604790" cy="0"/>
          </a:xfrm>
          <a:prstGeom prst="line">
            <a:avLst/>
          </a:prstGeom>
          <a:noFill/>
          <a:ln w="31750">
            <a:solidFill>
              <a:schemeClr val="accent1"/>
            </a:solidFill>
            <a:round/>
            <a:headEnd/>
            <a:tailEnd type="triangle" w="med" len="med"/>
          </a:ln>
        </p:spPr>
        <p:txBody>
          <a:bodyPr/>
          <a:lstStyle/>
          <a:p>
            <a:endParaRPr lang="en-US"/>
          </a:p>
        </p:txBody>
      </p:sp>
      <p:sp>
        <p:nvSpPr>
          <p:cNvPr id="23" name="Line 92"/>
          <p:cNvSpPr>
            <a:spLocks noChangeShapeType="1"/>
          </p:cNvSpPr>
          <p:nvPr/>
        </p:nvSpPr>
        <p:spPr bwMode="auto">
          <a:xfrm>
            <a:off x="5309208" y="1541917"/>
            <a:ext cx="1289895" cy="0"/>
          </a:xfrm>
          <a:prstGeom prst="line">
            <a:avLst/>
          </a:prstGeom>
          <a:noFill/>
          <a:ln w="31750">
            <a:solidFill>
              <a:schemeClr val="accent1"/>
            </a:solidFill>
            <a:round/>
            <a:headEnd/>
            <a:tailEnd type="triangle" w="med" len="med"/>
          </a:ln>
        </p:spPr>
        <p:txBody>
          <a:bodyPr/>
          <a:lstStyle/>
          <a:p>
            <a:endParaRPr lang="en-US"/>
          </a:p>
        </p:txBody>
      </p:sp>
      <p:sp>
        <p:nvSpPr>
          <p:cNvPr id="24" name="Line 93"/>
          <p:cNvSpPr>
            <a:spLocks noChangeShapeType="1"/>
          </p:cNvSpPr>
          <p:nvPr/>
        </p:nvSpPr>
        <p:spPr bwMode="auto">
          <a:xfrm>
            <a:off x="3238041" y="2621569"/>
            <a:ext cx="914400" cy="0"/>
          </a:xfrm>
          <a:prstGeom prst="line">
            <a:avLst/>
          </a:prstGeom>
          <a:noFill/>
          <a:ln w="31750">
            <a:solidFill>
              <a:schemeClr val="accent1"/>
            </a:solidFill>
            <a:round/>
            <a:headEnd/>
            <a:tailEnd type="triangle" w="med" len="med"/>
          </a:ln>
        </p:spPr>
        <p:txBody>
          <a:bodyPr/>
          <a:lstStyle/>
          <a:p>
            <a:endParaRPr lang="en-US"/>
          </a:p>
        </p:txBody>
      </p:sp>
      <p:sp>
        <p:nvSpPr>
          <p:cNvPr id="25" name="Line 94"/>
          <p:cNvSpPr>
            <a:spLocks noChangeShapeType="1"/>
          </p:cNvSpPr>
          <p:nvPr/>
        </p:nvSpPr>
        <p:spPr bwMode="auto">
          <a:xfrm>
            <a:off x="5090710" y="2643603"/>
            <a:ext cx="990600" cy="0"/>
          </a:xfrm>
          <a:prstGeom prst="line">
            <a:avLst/>
          </a:prstGeom>
          <a:noFill/>
          <a:ln w="31750">
            <a:solidFill>
              <a:schemeClr val="accent1"/>
            </a:solidFill>
            <a:round/>
            <a:headEnd/>
            <a:tailEnd type="triangle" w="med" len="med"/>
          </a:ln>
        </p:spPr>
        <p:txBody>
          <a:bodyPr/>
          <a:lstStyle/>
          <a:p>
            <a:endParaRPr lang="en-US"/>
          </a:p>
        </p:txBody>
      </p:sp>
      <p:sp>
        <p:nvSpPr>
          <p:cNvPr id="26" name="Line 95"/>
          <p:cNvSpPr>
            <a:spLocks noChangeShapeType="1"/>
          </p:cNvSpPr>
          <p:nvPr/>
        </p:nvSpPr>
        <p:spPr bwMode="auto">
          <a:xfrm>
            <a:off x="3935782" y="3678274"/>
            <a:ext cx="457200" cy="0"/>
          </a:xfrm>
          <a:prstGeom prst="line">
            <a:avLst/>
          </a:prstGeom>
          <a:noFill/>
          <a:ln w="31750">
            <a:solidFill>
              <a:schemeClr val="accent1"/>
            </a:solidFill>
            <a:round/>
            <a:headEnd/>
            <a:tailEnd type="triangle" w="med" len="med"/>
          </a:ln>
        </p:spPr>
        <p:txBody>
          <a:bodyPr/>
          <a:lstStyle/>
          <a:p>
            <a:endParaRPr lang="en-US"/>
          </a:p>
        </p:txBody>
      </p:sp>
      <p:sp>
        <p:nvSpPr>
          <p:cNvPr id="27" name="Line 96"/>
          <p:cNvSpPr>
            <a:spLocks noChangeShapeType="1"/>
          </p:cNvSpPr>
          <p:nvPr/>
        </p:nvSpPr>
        <p:spPr bwMode="auto">
          <a:xfrm>
            <a:off x="5047562" y="3678271"/>
            <a:ext cx="457200" cy="0"/>
          </a:xfrm>
          <a:prstGeom prst="line">
            <a:avLst/>
          </a:prstGeom>
          <a:noFill/>
          <a:ln w="31750">
            <a:solidFill>
              <a:schemeClr val="accent1"/>
            </a:solidFill>
            <a:round/>
            <a:headEnd/>
            <a:tailEnd type="triangle" w="med" len="med"/>
          </a:ln>
        </p:spPr>
        <p:txBody>
          <a:bodyPr/>
          <a:lstStyle/>
          <a:p>
            <a:endParaRPr lang="en-US"/>
          </a:p>
        </p:txBody>
      </p:sp>
      <p:sp>
        <p:nvSpPr>
          <p:cNvPr id="28" name="Line 105"/>
          <p:cNvSpPr>
            <a:spLocks noChangeShapeType="1"/>
          </p:cNvSpPr>
          <p:nvPr/>
        </p:nvSpPr>
        <p:spPr bwMode="auto">
          <a:xfrm>
            <a:off x="4314940" y="4755608"/>
            <a:ext cx="653667" cy="14695"/>
          </a:xfrm>
          <a:prstGeom prst="line">
            <a:avLst/>
          </a:prstGeom>
          <a:noFill/>
          <a:ln w="31750">
            <a:solidFill>
              <a:schemeClr val="accent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815474" y="1017874"/>
            <a:ext cx="6962775" cy="600075"/>
          </a:xfrm>
        </p:spPr>
        <p:txBody>
          <a:bodyPr/>
          <a:lstStyle/>
          <a:p>
            <a:r>
              <a:rPr lang="en-US" dirty="0" smtClean="0"/>
              <a:t>Characteristics of V-Model</a:t>
            </a:r>
          </a:p>
        </p:txBody>
      </p:sp>
      <p:sp>
        <p:nvSpPr>
          <p:cNvPr id="114691" name="Rectangle 3"/>
          <p:cNvSpPr>
            <a:spLocks noGrp="1" noChangeArrowheads="1"/>
          </p:cNvSpPr>
          <p:nvPr>
            <p:ph type="body" idx="1"/>
          </p:nvPr>
        </p:nvSpPr>
        <p:spPr>
          <a:xfrm>
            <a:off x="815474" y="1837024"/>
            <a:ext cx="5429250" cy="2754313"/>
          </a:xfrm>
        </p:spPr>
        <p:txBody>
          <a:bodyPr/>
          <a:lstStyle/>
          <a:p>
            <a:r>
              <a:rPr lang="en-US" smtClean="0"/>
              <a:t>Implementation activities and testing activities are separated but are equally important</a:t>
            </a:r>
          </a:p>
          <a:p>
            <a:endParaRPr lang="en-US" smtClean="0"/>
          </a:p>
          <a:p>
            <a:r>
              <a:rPr lang="en-US" smtClean="0"/>
              <a:t>The “V” illustrates the testing aspects of Verification and Validation</a:t>
            </a:r>
          </a:p>
          <a:p>
            <a:endParaRPr lang="en-US" smtClean="0"/>
          </a:p>
          <a:p>
            <a:r>
              <a:rPr lang="en-US" smtClean="0"/>
              <a:t>Distinguish between test levels where each test level is testing against its corresponding development level</a:t>
            </a:r>
          </a:p>
        </p:txBody>
      </p:sp>
      <p:pic>
        <p:nvPicPr>
          <p:cNvPr id="12293" name="Picture 5" descr="Form"/>
          <p:cNvPicPr>
            <a:picLocks noChangeAspect="1" noChangeArrowheads="1"/>
          </p:cNvPicPr>
          <p:nvPr/>
        </p:nvPicPr>
        <p:blipFill>
          <a:blip r:embed="rId3" cstate="print"/>
          <a:srcRect/>
          <a:stretch>
            <a:fillRect/>
          </a:stretch>
        </p:blipFill>
        <p:spPr bwMode="auto">
          <a:xfrm>
            <a:off x="6282824" y="1462374"/>
            <a:ext cx="2411413" cy="29241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4690"/>
                                        </p:tgtEl>
                                        <p:attrNameLst>
                                          <p:attrName>style.visibility</p:attrName>
                                        </p:attrNameLst>
                                      </p:cBhvr>
                                      <p:to>
                                        <p:strVal val="visible"/>
                                      </p:to>
                                    </p:set>
                                    <p:animEffect transition="in" filter="fade">
                                      <p:cBhvr>
                                        <p:cTn id="7" dur="500"/>
                                        <p:tgtEl>
                                          <p:spTgt spid="1146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4691">
                                            <p:txEl>
                                              <p:pRg st="0" end="0"/>
                                            </p:txEl>
                                          </p:spTgt>
                                        </p:tgtEl>
                                        <p:attrNameLst>
                                          <p:attrName>style.visibility</p:attrName>
                                        </p:attrNameLst>
                                      </p:cBhvr>
                                      <p:to>
                                        <p:strVal val="visible"/>
                                      </p:to>
                                    </p:set>
                                    <p:animEffect transition="in" filter="fade">
                                      <p:cBhvr>
                                        <p:cTn id="12" dur="500"/>
                                        <p:tgtEl>
                                          <p:spTgt spid="11469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4691">
                                            <p:txEl>
                                              <p:pRg st="2" end="2"/>
                                            </p:txEl>
                                          </p:spTgt>
                                        </p:tgtEl>
                                        <p:attrNameLst>
                                          <p:attrName>style.visibility</p:attrName>
                                        </p:attrNameLst>
                                      </p:cBhvr>
                                      <p:to>
                                        <p:strVal val="visible"/>
                                      </p:to>
                                    </p:set>
                                    <p:animEffect transition="in" filter="fade">
                                      <p:cBhvr>
                                        <p:cTn id="17" dur="500"/>
                                        <p:tgtEl>
                                          <p:spTgt spid="1146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4691">
                                            <p:txEl>
                                              <p:pRg st="4" end="4"/>
                                            </p:txEl>
                                          </p:spTgt>
                                        </p:tgtEl>
                                        <p:attrNameLst>
                                          <p:attrName>style.visibility</p:attrName>
                                        </p:attrNameLst>
                                      </p:cBhvr>
                                      <p:to>
                                        <p:strVal val="visible"/>
                                      </p:to>
                                    </p:set>
                                    <p:animEffect transition="in" filter="fade">
                                      <p:cBhvr>
                                        <p:cTn id="22" dur="500"/>
                                        <p:tgtEl>
                                          <p:spTgt spid="1146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p:bldP spid="114691"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837508" y="687364"/>
            <a:ext cx="6962775" cy="600075"/>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2200" b="1" i="0" u="none" strike="noStrike" kern="0" cap="none" spc="0" normalizeH="0" baseline="0" noProof="0" dirty="0" smtClean="0">
                <a:ln>
                  <a:noFill/>
                </a:ln>
                <a:solidFill>
                  <a:schemeClr val="tx1"/>
                </a:solidFill>
                <a:effectLst/>
                <a:uLnTx/>
                <a:uFillTx/>
                <a:latin typeface="+mj-lt"/>
                <a:ea typeface="+mj-ea"/>
                <a:cs typeface="+mj-cs"/>
              </a:rPr>
              <a:t>Interactive-incremental development models</a:t>
            </a:r>
          </a:p>
        </p:txBody>
      </p:sp>
      <p:sp>
        <p:nvSpPr>
          <p:cNvPr id="9" name="Rectangle 3"/>
          <p:cNvSpPr txBox="1">
            <a:spLocks noChangeArrowheads="1"/>
          </p:cNvSpPr>
          <p:nvPr/>
        </p:nvSpPr>
        <p:spPr bwMode="auto">
          <a:xfrm>
            <a:off x="837508" y="1506514"/>
            <a:ext cx="7258050" cy="3743325"/>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marL="168275" marR="0" lvl="0" indent="-168275" algn="l" defTabSz="914400" rtl="0" eaLnBrk="0" fontAlgn="base" latinLnBrk="0" hangingPunct="0">
              <a:lnSpc>
                <a:spcPct val="85000"/>
              </a:lnSpc>
              <a:spcBef>
                <a:spcPct val="35000"/>
              </a:spcBef>
              <a:spcAft>
                <a:spcPct val="0"/>
              </a:spcAft>
              <a:buClr>
                <a:srgbClr val="CC0033"/>
              </a:buClr>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The process of establishing requirements, designing, building and testing a system, done as a series of shorter development cycles</a:t>
            </a:r>
          </a:p>
          <a:p>
            <a:pPr marL="168275" marR="0" lvl="0" indent="-168275" algn="l" defTabSz="914400" rtl="0" eaLnBrk="0" fontAlgn="base" latinLnBrk="0" hangingPunct="0">
              <a:lnSpc>
                <a:spcPct val="85000"/>
              </a:lnSpc>
              <a:spcBef>
                <a:spcPct val="35000"/>
              </a:spcBef>
              <a:spcAft>
                <a:spcPct val="0"/>
              </a:spcAft>
              <a:buClr>
                <a:srgbClr val="CC0033"/>
              </a:buClr>
              <a:buSzTx/>
              <a:buFontTx/>
              <a:buChar char="•"/>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168275" marR="0" lvl="0" indent="-168275" algn="l" defTabSz="914400" rtl="0" eaLnBrk="0" fontAlgn="base" latinLnBrk="0" hangingPunct="0">
              <a:lnSpc>
                <a:spcPct val="85000"/>
              </a:lnSpc>
              <a:spcBef>
                <a:spcPct val="35000"/>
              </a:spcBef>
              <a:spcAft>
                <a:spcPct val="0"/>
              </a:spcAft>
              <a:buClr>
                <a:srgbClr val="CC0033"/>
              </a:buClr>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The resulting system produced by an iteration is tested at several levels as part of its development</a:t>
            </a:r>
          </a:p>
          <a:p>
            <a:pPr marL="168275" marR="0" lvl="0" indent="-168275" algn="l" defTabSz="914400" rtl="0" eaLnBrk="0" fontAlgn="base" latinLnBrk="0" hangingPunct="0">
              <a:lnSpc>
                <a:spcPct val="85000"/>
              </a:lnSpc>
              <a:spcBef>
                <a:spcPct val="35000"/>
              </a:spcBef>
              <a:spcAft>
                <a:spcPct val="0"/>
              </a:spcAft>
              <a:buClr>
                <a:srgbClr val="CC0033"/>
              </a:buClr>
              <a:buSzTx/>
              <a:buFontTx/>
              <a:buChar char="•"/>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168275" marR="0" lvl="0" indent="-168275" algn="l" defTabSz="914400" rtl="0" eaLnBrk="0" fontAlgn="base" latinLnBrk="0" hangingPunct="0">
              <a:lnSpc>
                <a:spcPct val="85000"/>
              </a:lnSpc>
              <a:spcBef>
                <a:spcPct val="35000"/>
              </a:spcBef>
              <a:spcAft>
                <a:spcPct val="0"/>
              </a:spcAft>
              <a:buClr>
                <a:srgbClr val="CC0033"/>
              </a:buClr>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Regression testing is increasingly important on all iterations after the first one</a:t>
            </a:r>
          </a:p>
          <a:p>
            <a:pPr marL="168275" marR="0" lvl="0" indent="-168275" algn="l" defTabSz="914400" rtl="0" eaLnBrk="0" fontAlgn="base" latinLnBrk="0" hangingPunct="0">
              <a:lnSpc>
                <a:spcPct val="85000"/>
              </a:lnSpc>
              <a:spcBef>
                <a:spcPct val="35000"/>
              </a:spcBef>
              <a:spcAft>
                <a:spcPct val="0"/>
              </a:spcAft>
              <a:buClr>
                <a:srgbClr val="CC0033"/>
              </a:buClr>
              <a:buSzTx/>
              <a:buFontTx/>
              <a:buChar char="•"/>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168275" marR="0" lvl="0" indent="-168275" algn="l" defTabSz="914400" rtl="0" eaLnBrk="0" fontAlgn="base" latinLnBrk="0" hangingPunct="0">
              <a:lnSpc>
                <a:spcPct val="85000"/>
              </a:lnSpc>
              <a:spcBef>
                <a:spcPct val="35000"/>
              </a:spcBef>
              <a:spcAft>
                <a:spcPct val="0"/>
              </a:spcAft>
              <a:buClr>
                <a:srgbClr val="CC0033"/>
              </a:buClr>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Verification and validation can be carried out on each increment</a:t>
            </a:r>
          </a:p>
        </p:txBody>
      </p:sp>
      <p:pic>
        <p:nvPicPr>
          <p:cNvPr id="10" name="Picture 6" descr="BD04972_"/>
          <p:cNvPicPr>
            <a:picLocks noChangeAspect="1" noChangeArrowheads="1"/>
          </p:cNvPicPr>
          <p:nvPr/>
        </p:nvPicPr>
        <p:blipFill>
          <a:blip r:embed="rId3" cstate="print"/>
          <a:srcRect/>
          <a:stretch>
            <a:fillRect/>
          </a:stretch>
        </p:blipFill>
        <p:spPr bwMode="auto">
          <a:xfrm>
            <a:off x="7097616" y="5120395"/>
            <a:ext cx="1776413" cy="11842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fade">
                                      <p:cBhvr>
                                        <p:cTn id="22" dur="500"/>
                                        <p:tgtEl>
                                          <p:spTgt spid="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fade">
                                      <p:cBhvr>
                                        <p:cTn id="27"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804457" y="742449"/>
            <a:ext cx="6962775" cy="600075"/>
          </a:xfrm>
        </p:spPr>
        <p:txBody>
          <a:bodyPr/>
          <a:lstStyle/>
          <a:p>
            <a:r>
              <a:rPr lang="en-US" dirty="0" smtClean="0"/>
              <a:t>Characteristics of good testing</a:t>
            </a:r>
          </a:p>
        </p:txBody>
      </p:sp>
      <p:sp>
        <p:nvSpPr>
          <p:cNvPr id="6" name="Rectangle 3"/>
          <p:cNvSpPr txBox="1">
            <a:spLocks noChangeArrowheads="1"/>
          </p:cNvSpPr>
          <p:nvPr/>
        </p:nvSpPr>
        <p:spPr bwMode="auto">
          <a:xfrm>
            <a:off x="804457" y="1380975"/>
            <a:ext cx="7410450" cy="4214813"/>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marL="168275" marR="0" lvl="0" indent="-168275" algn="l" defTabSz="914400" rtl="0" eaLnBrk="0" fontAlgn="base" latinLnBrk="0" hangingPunct="0">
              <a:lnSpc>
                <a:spcPct val="85000"/>
              </a:lnSpc>
              <a:spcBef>
                <a:spcPct val="35000"/>
              </a:spcBef>
              <a:spcAft>
                <a:spcPct val="0"/>
              </a:spcAft>
              <a:buClr>
                <a:srgbClr val="CC0033"/>
              </a:buClr>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For every development phase there is a corresponding test level</a:t>
            </a:r>
          </a:p>
          <a:p>
            <a:pPr marL="168275" marR="0" lvl="0" indent="-168275" algn="l" defTabSz="914400" rtl="0" eaLnBrk="0" fontAlgn="base" latinLnBrk="0" hangingPunct="0">
              <a:lnSpc>
                <a:spcPct val="85000"/>
              </a:lnSpc>
              <a:spcBef>
                <a:spcPct val="35000"/>
              </a:spcBef>
              <a:spcAft>
                <a:spcPct val="0"/>
              </a:spcAft>
              <a:buClr>
                <a:srgbClr val="CC0033"/>
              </a:buClr>
              <a:buSzTx/>
              <a:buFontTx/>
              <a:buChar char="•"/>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168275" marR="0" lvl="0" indent="-168275" algn="l" defTabSz="914400" rtl="0" eaLnBrk="0" fontAlgn="base" latinLnBrk="0" hangingPunct="0">
              <a:lnSpc>
                <a:spcPct val="85000"/>
              </a:lnSpc>
              <a:spcBef>
                <a:spcPct val="35000"/>
              </a:spcBef>
              <a:spcAft>
                <a:spcPct val="0"/>
              </a:spcAft>
              <a:buClr>
                <a:srgbClr val="CC0033"/>
              </a:buClr>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Test objectives of testing are changing; each test level has test objectives specific to that level</a:t>
            </a:r>
          </a:p>
          <a:p>
            <a:pPr marL="168275" marR="0" lvl="0" indent="-168275" algn="l" defTabSz="914400" rtl="0" eaLnBrk="0" fontAlgn="base" latinLnBrk="0" hangingPunct="0">
              <a:lnSpc>
                <a:spcPct val="85000"/>
              </a:lnSpc>
              <a:spcBef>
                <a:spcPct val="35000"/>
              </a:spcBef>
              <a:spcAft>
                <a:spcPct val="0"/>
              </a:spcAft>
              <a:buClr>
                <a:srgbClr val="CC0033"/>
              </a:buClr>
              <a:buSzTx/>
              <a:buFontTx/>
              <a:buChar char="•"/>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168275" marR="0" lvl="0" indent="-168275" algn="l" defTabSz="914400" rtl="0" eaLnBrk="0" fontAlgn="base" latinLnBrk="0" hangingPunct="0">
              <a:lnSpc>
                <a:spcPct val="85000"/>
              </a:lnSpc>
              <a:spcBef>
                <a:spcPct val="35000"/>
              </a:spcBef>
              <a:spcAft>
                <a:spcPct val="0"/>
              </a:spcAft>
              <a:buClr>
                <a:srgbClr val="CC0033"/>
              </a:buClr>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The analysis and design of tests for a given test level should begin as early as possible</a:t>
            </a:r>
          </a:p>
          <a:p>
            <a:pPr marL="168275" marR="0" lvl="0" indent="-168275" algn="l" defTabSz="914400" rtl="0" eaLnBrk="0" fontAlgn="base" latinLnBrk="0" hangingPunct="0">
              <a:lnSpc>
                <a:spcPct val="85000"/>
              </a:lnSpc>
              <a:spcBef>
                <a:spcPct val="35000"/>
              </a:spcBef>
              <a:spcAft>
                <a:spcPct val="0"/>
              </a:spcAft>
              <a:buClr>
                <a:srgbClr val="CC0033"/>
              </a:buClr>
              <a:buSzTx/>
              <a:buFontTx/>
              <a:buChar char="•"/>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168275" marR="0" lvl="0" indent="-168275" algn="l" defTabSz="914400" rtl="0" eaLnBrk="0" fontAlgn="base" latinLnBrk="0" hangingPunct="0">
              <a:lnSpc>
                <a:spcPct val="85000"/>
              </a:lnSpc>
              <a:spcBef>
                <a:spcPct val="35000"/>
              </a:spcBef>
              <a:spcAft>
                <a:spcPct val="0"/>
              </a:spcAft>
              <a:buClr>
                <a:srgbClr val="CC0033"/>
              </a:buClr>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Testers should be involved in reviewing documents as soon as drafts are available in the development life cycle</a:t>
            </a:r>
          </a:p>
          <a:p>
            <a:pPr marL="168275" marR="0" lvl="0" indent="-168275" algn="l" defTabSz="914400" rtl="0" eaLnBrk="0" fontAlgn="base" latinLnBrk="0" hangingPunct="0">
              <a:lnSpc>
                <a:spcPct val="85000"/>
              </a:lnSpc>
              <a:spcBef>
                <a:spcPct val="35000"/>
              </a:spcBef>
              <a:spcAft>
                <a:spcPct val="0"/>
              </a:spcAft>
              <a:buClr>
                <a:srgbClr val="CC0033"/>
              </a:buClr>
              <a:buSzTx/>
              <a:buFontTx/>
              <a:buChar char="•"/>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168275" marR="0" lvl="0" indent="-168275" algn="l" defTabSz="914400" rtl="0" eaLnBrk="0" fontAlgn="base" latinLnBrk="0" hangingPunct="0">
              <a:lnSpc>
                <a:spcPct val="85000"/>
              </a:lnSpc>
              <a:spcBef>
                <a:spcPct val="35000"/>
              </a:spcBef>
              <a:spcAft>
                <a:spcPct val="0"/>
              </a:spcAft>
              <a:buClr>
                <a:srgbClr val="CC0033"/>
              </a:buClr>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The number and intensity of test levels may be tailored according to the specific needs of the project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animEffect transition="in" filter="fade">
                                      <p:cBhvr>
                                        <p:cTn id="32"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58825" y="654050"/>
            <a:ext cx="6962775" cy="600075"/>
          </a:xfrm>
        </p:spPr>
        <p:txBody>
          <a:bodyPr/>
          <a:lstStyle/>
          <a:p>
            <a:r>
              <a:rPr lang="en-US" smtClean="0"/>
              <a:t>A Normal Organization Chart for Test Team</a:t>
            </a:r>
          </a:p>
        </p:txBody>
      </p:sp>
      <p:sp>
        <p:nvSpPr>
          <p:cNvPr id="113668" name="Rectangle 4"/>
          <p:cNvSpPr>
            <a:spLocks noChangeArrowheads="1"/>
          </p:cNvSpPr>
          <p:nvPr/>
        </p:nvSpPr>
        <p:spPr bwMode="auto">
          <a:xfrm>
            <a:off x="1524000" y="1676400"/>
            <a:ext cx="1828800" cy="609600"/>
          </a:xfrm>
          <a:prstGeom prst="rect">
            <a:avLst/>
          </a:prstGeom>
          <a:solidFill>
            <a:schemeClr val="accent1"/>
          </a:solidFill>
          <a:ln w="9525">
            <a:solidFill>
              <a:schemeClr val="tx1"/>
            </a:solidFill>
            <a:miter lim="800000"/>
            <a:headEnd/>
            <a:tailEnd/>
          </a:ln>
        </p:spPr>
        <p:txBody>
          <a:bodyPr wrap="none" anchor="ctr"/>
          <a:lstStyle/>
          <a:p>
            <a:pPr algn="ctr"/>
            <a:r>
              <a:rPr lang="en-US" b="1">
                <a:solidFill>
                  <a:schemeClr val="bg1"/>
                </a:solidFill>
              </a:rPr>
              <a:t>Test Manager</a:t>
            </a:r>
          </a:p>
        </p:txBody>
      </p:sp>
      <p:sp>
        <p:nvSpPr>
          <p:cNvPr id="113669" name="Rectangle 5"/>
          <p:cNvSpPr>
            <a:spLocks noChangeArrowheads="1"/>
          </p:cNvSpPr>
          <p:nvPr/>
        </p:nvSpPr>
        <p:spPr bwMode="auto">
          <a:xfrm>
            <a:off x="1524000" y="2819400"/>
            <a:ext cx="1828800" cy="609600"/>
          </a:xfrm>
          <a:prstGeom prst="rect">
            <a:avLst/>
          </a:prstGeom>
          <a:solidFill>
            <a:schemeClr val="accent1"/>
          </a:solidFill>
          <a:ln w="9525">
            <a:solidFill>
              <a:schemeClr val="tx1"/>
            </a:solidFill>
            <a:miter lim="800000"/>
            <a:headEnd/>
            <a:tailEnd/>
          </a:ln>
        </p:spPr>
        <p:txBody>
          <a:bodyPr wrap="none" anchor="ctr"/>
          <a:lstStyle/>
          <a:p>
            <a:pPr algn="ctr"/>
            <a:r>
              <a:rPr lang="en-US" b="1">
                <a:solidFill>
                  <a:schemeClr val="bg1"/>
                </a:solidFill>
              </a:rPr>
              <a:t>Test Leader</a:t>
            </a:r>
          </a:p>
        </p:txBody>
      </p:sp>
      <p:sp>
        <p:nvSpPr>
          <p:cNvPr id="113670" name="Rectangle 6"/>
          <p:cNvSpPr>
            <a:spLocks noChangeArrowheads="1"/>
          </p:cNvSpPr>
          <p:nvPr/>
        </p:nvSpPr>
        <p:spPr bwMode="auto">
          <a:xfrm>
            <a:off x="381000" y="5181600"/>
            <a:ext cx="1828800" cy="609600"/>
          </a:xfrm>
          <a:prstGeom prst="rect">
            <a:avLst/>
          </a:prstGeom>
          <a:solidFill>
            <a:schemeClr val="accent1"/>
          </a:solidFill>
          <a:ln w="9525">
            <a:solidFill>
              <a:schemeClr val="tx1"/>
            </a:solidFill>
            <a:miter lim="800000"/>
            <a:headEnd/>
            <a:tailEnd/>
          </a:ln>
        </p:spPr>
        <p:txBody>
          <a:bodyPr wrap="none" anchor="ctr"/>
          <a:lstStyle/>
          <a:p>
            <a:pPr algn="ctr"/>
            <a:r>
              <a:rPr lang="en-US" b="1">
                <a:solidFill>
                  <a:schemeClr val="bg1"/>
                </a:solidFill>
              </a:rPr>
              <a:t>Tester 1</a:t>
            </a:r>
          </a:p>
        </p:txBody>
      </p:sp>
      <p:sp>
        <p:nvSpPr>
          <p:cNvPr id="113671" name="Rectangle 7"/>
          <p:cNvSpPr>
            <a:spLocks noChangeArrowheads="1"/>
          </p:cNvSpPr>
          <p:nvPr/>
        </p:nvSpPr>
        <p:spPr bwMode="auto">
          <a:xfrm>
            <a:off x="2616200" y="5181600"/>
            <a:ext cx="1828800" cy="609600"/>
          </a:xfrm>
          <a:prstGeom prst="rect">
            <a:avLst/>
          </a:prstGeom>
          <a:solidFill>
            <a:schemeClr val="accent1"/>
          </a:solidFill>
          <a:ln w="9525">
            <a:solidFill>
              <a:schemeClr val="tx1"/>
            </a:solidFill>
            <a:miter lim="800000"/>
            <a:headEnd/>
            <a:tailEnd/>
          </a:ln>
        </p:spPr>
        <p:txBody>
          <a:bodyPr wrap="none" anchor="ctr"/>
          <a:lstStyle/>
          <a:p>
            <a:pPr algn="ctr"/>
            <a:r>
              <a:rPr lang="en-US" b="1">
                <a:solidFill>
                  <a:schemeClr val="bg1"/>
                </a:solidFill>
              </a:rPr>
              <a:t>Tester 2</a:t>
            </a:r>
          </a:p>
        </p:txBody>
      </p:sp>
      <p:sp>
        <p:nvSpPr>
          <p:cNvPr id="113672" name="Rectangle 8"/>
          <p:cNvSpPr>
            <a:spLocks noChangeArrowheads="1"/>
          </p:cNvSpPr>
          <p:nvPr/>
        </p:nvSpPr>
        <p:spPr bwMode="auto">
          <a:xfrm>
            <a:off x="5181600" y="1676400"/>
            <a:ext cx="1828800" cy="609600"/>
          </a:xfrm>
          <a:prstGeom prst="rect">
            <a:avLst/>
          </a:prstGeom>
          <a:solidFill>
            <a:schemeClr val="accent1"/>
          </a:solidFill>
          <a:ln w="9525">
            <a:solidFill>
              <a:schemeClr val="tx1"/>
            </a:solidFill>
            <a:miter lim="800000"/>
            <a:headEnd/>
            <a:tailEnd/>
          </a:ln>
        </p:spPr>
        <p:txBody>
          <a:bodyPr wrap="none" anchor="ctr"/>
          <a:lstStyle/>
          <a:p>
            <a:pPr algn="ctr"/>
            <a:r>
              <a:rPr lang="en-US" b="1">
                <a:solidFill>
                  <a:schemeClr val="bg1"/>
                </a:solidFill>
              </a:rPr>
              <a:t>Test Architect</a:t>
            </a:r>
          </a:p>
        </p:txBody>
      </p:sp>
      <p:sp>
        <p:nvSpPr>
          <p:cNvPr id="113673" name="Rectangle 9"/>
          <p:cNvSpPr>
            <a:spLocks noChangeArrowheads="1"/>
          </p:cNvSpPr>
          <p:nvPr/>
        </p:nvSpPr>
        <p:spPr bwMode="auto">
          <a:xfrm>
            <a:off x="4851400" y="5181600"/>
            <a:ext cx="1828800" cy="609600"/>
          </a:xfrm>
          <a:prstGeom prst="rect">
            <a:avLst/>
          </a:prstGeom>
          <a:solidFill>
            <a:schemeClr val="accent1"/>
          </a:solidFill>
          <a:ln w="9525">
            <a:solidFill>
              <a:schemeClr val="tx1"/>
            </a:solidFill>
            <a:miter lim="800000"/>
            <a:headEnd/>
            <a:tailEnd/>
          </a:ln>
        </p:spPr>
        <p:txBody>
          <a:bodyPr wrap="none" anchor="ctr"/>
          <a:lstStyle/>
          <a:p>
            <a:pPr algn="ctr"/>
            <a:r>
              <a:rPr lang="en-US" b="1">
                <a:solidFill>
                  <a:schemeClr val="bg1"/>
                </a:solidFill>
              </a:rPr>
              <a:t>Tester 3</a:t>
            </a:r>
          </a:p>
        </p:txBody>
      </p:sp>
      <p:sp>
        <p:nvSpPr>
          <p:cNvPr id="113674" name="Rectangle 10"/>
          <p:cNvSpPr>
            <a:spLocks noChangeArrowheads="1"/>
          </p:cNvSpPr>
          <p:nvPr/>
        </p:nvSpPr>
        <p:spPr bwMode="auto">
          <a:xfrm>
            <a:off x="7086600" y="5181600"/>
            <a:ext cx="1828800" cy="609600"/>
          </a:xfrm>
          <a:prstGeom prst="rect">
            <a:avLst/>
          </a:prstGeom>
          <a:solidFill>
            <a:schemeClr val="accent1"/>
          </a:solidFill>
          <a:ln w="9525">
            <a:solidFill>
              <a:schemeClr val="tx1"/>
            </a:solidFill>
            <a:miter lim="800000"/>
            <a:headEnd/>
            <a:tailEnd/>
          </a:ln>
        </p:spPr>
        <p:txBody>
          <a:bodyPr wrap="none" anchor="ctr"/>
          <a:lstStyle/>
          <a:p>
            <a:pPr algn="ctr"/>
            <a:r>
              <a:rPr lang="en-US" b="1">
                <a:solidFill>
                  <a:schemeClr val="bg1"/>
                </a:solidFill>
              </a:rPr>
              <a:t>Tester n</a:t>
            </a:r>
          </a:p>
        </p:txBody>
      </p:sp>
      <p:sp>
        <p:nvSpPr>
          <p:cNvPr id="113675" name="Rectangle 11"/>
          <p:cNvSpPr>
            <a:spLocks noChangeArrowheads="1"/>
          </p:cNvSpPr>
          <p:nvPr/>
        </p:nvSpPr>
        <p:spPr bwMode="auto">
          <a:xfrm>
            <a:off x="4419600" y="3352800"/>
            <a:ext cx="1828800" cy="609600"/>
          </a:xfrm>
          <a:prstGeom prst="rect">
            <a:avLst/>
          </a:prstGeom>
          <a:solidFill>
            <a:schemeClr val="accent1"/>
          </a:solidFill>
          <a:ln w="9525">
            <a:solidFill>
              <a:schemeClr val="tx1"/>
            </a:solidFill>
            <a:miter lim="800000"/>
            <a:headEnd/>
            <a:tailEnd/>
          </a:ln>
        </p:spPr>
        <p:txBody>
          <a:bodyPr wrap="none" anchor="ctr"/>
          <a:lstStyle/>
          <a:p>
            <a:pPr algn="ctr"/>
            <a:r>
              <a:rPr lang="en-US" b="1">
                <a:solidFill>
                  <a:schemeClr val="bg1"/>
                </a:solidFill>
              </a:rPr>
              <a:t>Test Analyst</a:t>
            </a:r>
          </a:p>
          <a:p>
            <a:pPr algn="ctr"/>
            <a:r>
              <a:rPr lang="en-US" b="1">
                <a:solidFill>
                  <a:schemeClr val="bg1"/>
                </a:solidFill>
              </a:rPr>
              <a:t>Test Designer</a:t>
            </a:r>
          </a:p>
        </p:txBody>
      </p:sp>
      <p:cxnSp>
        <p:nvCxnSpPr>
          <p:cNvPr id="113676" name="AutoShape 12"/>
          <p:cNvCxnSpPr>
            <a:cxnSpLocks noChangeShapeType="1"/>
            <a:stCxn id="113668" idx="2"/>
            <a:endCxn id="113669" idx="0"/>
          </p:cNvCxnSpPr>
          <p:nvPr/>
        </p:nvCxnSpPr>
        <p:spPr bwMode="auto">
          <a:xfrm rot="5400000">
            <a:off x="2171700" y="2552700"/>
            <a:ext cx="533400" cy="0"/>
          </a:xfrm>
          <a:prstGeom prst="straightConnector1">
            <a:avLst/>
          </a:prstGeom>
          <a:noFill/>
          <a:ln w="9525">
            <a:solidFill>
              <a:schemeClr val="tx1"/>
            </a:solidFill>
            <a:round/>
            <a:headEnd/>
            <a:tailEnd type="triangle" w="med" len="med"/>
          </a:ln>
        </p:spPr>
      </p:cxnSp>
      <p:cxnSp>
        <p:nvCxnSpPr>
          <p:cNvPr id="113679" name="AutoShape 15"/>
          <p:cNvCxnSpPr>
            <a:cxnSpLocks noChangeShapeType="1"/>
            <a:stCxn id="113669" idx="2"/>
            <a:endCxn id="113671" idx="0"/>
          </p:cNvCxnSpPr>
          <p:nvPr/>
        </p:nvCxnSpPr>
        <p:spPr bwMode="auto">
          <a:xfrm rot="16200000" flipH="1">
            <a:off x="2108200" y="3759200"/>
            <a:ext cx="1752600" cy="1092200"/>
          </a:xfrm>
          <a:prstGeom prst="bentConnector3">
            <a:avLst>
              <a:gd name="adj1" fmla="val 50000"/>
            </a:avLst>
          </a:prstGeom>
          <a:noFill/>
          <a:ln w="9525">
            <a:solidFill>
              <a:schemeClr val="tx1"/>
            </a:solidFill>
            <a:miter lim="800000"/>
            <a:headEnd/>
            <a:tailEnd type="triangle" w="med" len="med"/>
          </a:ln>
        </p:spPr>
      </p:cxnSp>
      <p:cxnSp>
        <p:nvCxnSpPr>
          <p:cNvPr id="113680" name="AutoShape 16"/>
          <p:cNvCxnSpPr>
            <a:cxnSpLocks noChangeShapeType="1"/>
            <a:stCxn id="113669" idx="2"/>
            <a:endCxn id="113673" idx="0"/>
          </p:cNvCxnSpPr>
          <p:nvPr/>
        </p:nvCxnSpPr>
        <p:spPr bwMode="auto">
          <a:xfrm rot="16200000" flipH="1">
            <a:off x="3225800" y="2641600"/>
            <a:ext cx="1752600" cy="3327400"/>
          </a:xfrm>
          <a:prstGeom prst="bentConnector3">
            <a:avLst>
              <a:gd name="adj1" fmla="val 50000"/>
            </a:avLst>
          </a:prstGeom>
          <a:noFill/>
          <a:ln w="9525">
            <a:solidFill>
              <a:schemeClr val="tx1"/>
            </a:solidFill>
            <a:miter lim="800000"/>
            <a:headEnd/>
            <a:tailEnd type="triangle" w="med" len="med"/>
          </a:ln>
        </p:spPr>
      </p:cxnSp>
      <p:cxnSp>
        <p:nvCxnSpPr>
          <p:cNvPr id="113681" name="AutoShape 17"/>
          <p:cNvCxnSpPr>
            <a:cxnSpLocks noChangeShapeType="1"/>
            <a:stCxn id="113669" idx="2"/>
            <a:endCxn id="113674" idx="0"/>
          </p:cNvCxnSpPr>
          <p:nvPr/>
        </p:nvCxnSpPr>
        <p:spPr bwMode="auto">
          <a:xfrm rot="16200000" flipH="1">
            <a:off x="4343400" y="1524000"/>
            <a:ext cx="1752600" cy="5562600"/>
          </a:xfrm>
          <a:prstGeom prst="bentConnector3">
            <a:avLst>
              <a:gd name="adj1" fmla="val 50000"/>
            </a:avLst>
          </a:prstGeom>
          <a:noFill/>
          <a:ln w="9525">
            <a:solidFill>
              <a:schemeClr val="tx1"/>
            </a:solidFill>
            <a:miter lim="800000"/>
            <a:headEnd/>
            <a:tailEnd type="triangle" w="med" len="med"/>
          </a:ln>
        </p:spPr>
      </p:cxnSp>
      <p:cxnSp>
        <p:nvCxnSpPr>
          <p:cNvPr id="113682" name="AutoShape 18"/>
          <p:cNvCxnSpPr>
            <a:cxnSpLocks noChangeShapeType="1"/>
            <a:stCxn id="113669" idx="3"/>
            <a:endCxn id="113675" idx="0"/>
          </p:cNvCxnSpPr>
          <p:nvPr/>
        </p:nvCxnSpPr>
        <p:spPr bwMode="auto">
          <a:xfrm>
            <a:off x="3352800" y="3124200"/>
            <a:ext cx="1981200" cy="228600"/>
          </a:xfrm>
          <a:prstGeom prst="bentConnector2">
            <a:avLst/>
          </a:prstGeom>
          <a:noFill/>
          <a:ln w="9525">
            <a:solidFill>
              <a:schemeClr val="tx1"/>
            </a:solidFill>
            <a:miter lim="800000"/>
            <a:headEnd/>
            <a:tailEnd type="triangle" w="med" len="med"/>
          </a:ln>
        </p:spPr>
      </p:cxnSp>
      <p:cxnSp>
        <p:nvCxnSpPr>
          <p:cNvPr id="113683" name="AutoShape 19"/>
          <p:cNvCxnSpPr>
            <a:cxnSpLocks noChangeShapeType="1"/>
            <a:stCxn id="113675" idx="2"/>
            <a:endCxn id="113670" idx="0"/>
          </p:cNvCxnSpPr>
          <p:nvPr/>
        </p:nvCxnSpPr>
        <p:spPr bwMode="auto">
          <a:xfrm rot="5400000">
            <a:off x="2705100" y="2552700"/>
            <a:ext cx="1219200" cy="4038600"/>
          </a:xfrm>
          <a:prstGeom prst="bentConnector3">
            <a:avLst>
              <a:gd name="adj1" fmla="val 28514"/>
            </a:avLst>
          </a:prstGeom>
          <a:noFill/>
          <a:ln w="9525">
            <a:solidFill>
              <a:schemeClr val="tx1"/>
            </a:solidFill>
            <a:miter lim="800000"/>
            <a:headEnd/>
            <a:tailEnd type="triangle" w="med" len="med"/>
          </a:ln>
        </p:spPr>
      </p:cxnSp>
      <p:cxnSp>
        <p:nvCxnSpPr>
          <p:cNvPr id="113684" name="AutoShape 20"/>
          <p:cNvCxnSpPr>
            <a:cxnSpLocks noChangeShapeType="1"/>
            <a:stCxn id="113672" idx="1"/>
            <a:endCxn id="113668" idx="3"/>
          </p:cNvCxnSpPr>
          <p:nvPr/>
        </p:nvCxnSpPr>
        <p:spPr bwMode="auto">
          <a:xfrm flipH="1">
            <a:off x="3352800" y="1981200"/>
            <a:ext cx="1828800" cy="0"/>
          </a:xfrm>
          <a:prstGeom prst="straightConnector1">
            <a:avLst/>
          </a:prstGeom>
          <a:noFill/>
          <a:ln w="9525">
            <a:solidFill>
              <a:schemeClr val="tx1"/>
            </a:solidFill>
            <a:prstDash val="dashDot"/>
            <a:round/>
            <a:headEn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113668"/>
                                        </p:tgtEl>
                                        <p:attrNameLst>
                                          <p:attrName>style.visibility</p:attrName>
                                        </p:attrNameLst>
                                      </p:cBhvr>
                                      <p:to>
                                        <p:strVal val="visible"/>
                                      </p:to>
                                    </p:set>
                                    <p:anim calcmode="lin" valueType="num">
                                      <p:cBhvr>
                                        <p:cTn id="7" dur="1000" fill="hold"/>
                                        <p:tgtEl>
                                          <p:spTgt spid="113668"/>
                                        </p:tgtEl>
                                        <p:attrNameLst>
                                          <p:attrName>ppt_w</p:attrName>
                                        </p:attrNameLst>
                                      </p:cBhvr>
                                      <p:tavLst>
                                        <p:tav tm="0">
                                          <p:val>
                                            <p:fltVal val="0"/>
                                          </p:val>
                                        </p:tav>
                                        <p:tav tm="100000">
                                          <p:val>
                                            <p:strVal val="#ppt_w"/>
                                          </p:val>
                                        </p:tav>
                                      </p:tavLst>
                                    </p:anim>
                                    <p:anim calcmode="lin" valueType="num">
                                      <p:cBhvr>
                                        <p:cTn id="8" dur="1000" fill="hold"/>
                                        <p:tgtEl>
                                          <p:spTgt spid="113668"/>
                                        </p:tgtEl>
                                        <p:attrNameLst>
                                          <p:attrName>ppt_h</p:attrName>
                                        </p:attrNameLst>
                                      </p:cBhvr>
                                      <p:tavLst>
                                        <p:tav tm="0">
                                          <p:val>
                                            <p:fltVal val="0"/>
                                          </p:val>
                                        </p:tav>
                                        <p:tav tm="100000">
                                          <p:val>
                                            <p:strVal val="#ppt_h"/>
                                          </p:val>
                                        </p:tav>
                                      </p:tavLst>
                                    </p:anim>
                                    <p:anim calcmode="lin" valueType="num">
                                      <p:cBhvr>
                                        <p:cTn id="9" dur="1000" fill="hold"/>
                                        <p:tgtEl>
                                          <p:spTgt spid="113668"/>
                                        </p:tgtEl>
                                        <p:attrNameLst>
                                          <p:attrName>style.rotation</p:attrName>
                                        </p:attrNameLst>
                                      </p:cBhvr>
                                      <p:tavLst>
                                        <p:tav tm="0">
                                          <p:val>
                                            <p:fltVal val="90"/>
                                          </p:val>
                                        </p:tav>
                                        <p:tav tm="100000">
                                          <p:val>
                                            <p:fltVal val="0"/>
                                          </p:val>
                                        </p:tav>
                                      </p:tavLst>
                                    </p:anim>
                                    <p:animEffect transition="in" filter="fade">
                                      <p:cBhvr>
                                        <p:cTn id="10" dur="1000"/>
                                        <p:tgtEl>
                                          <p:spTgt spid="11366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iterate type="lt">
                                    <p:tmPct val="5000"/>
                                  </p:iterate>
                                  <p:childTnLst>
                                    <p:set>
                                      <p:cBhvr>
                                        <p:cTn id="14" dur="1" fill="hold">
                                          <p:stCondLst>
                                            <p:cond delay="0"/>
                                          </p:stCondLst>
                                        </p:cTn>
                                        <p:tgtEl>
                                          <p:spTgt spid="113672"/>
                                        </p:tgtEl>
                                        <p:attrNameLst>
                                          <p:attrName>style.visibility</p:attrName>
                                        </p:attrNameLst>
                                      </p:cBhvr>
                                      <p:to>
                                        <p:strVal val="visible"/>
                                      </p:to>
                                    </p:set>
                                    <p:anim calcmode="lin" valueType="num">
                                      <p:cBhvr>
                                        <p:cTn id="15" dur="1000" fill="hold"/>
                                        <p:tgtEl>
                                          <p:spTgt spid="113672"/>
                                        </p:tgtEl>
                                        <p:attrNameLst>
                                          <p:attrName>ppt_w</p:attrName>
                                        </p:attrNameLst>
                                      </p:cBhvr>
                                      <p:tavLst>
                                        <p:tav tm="0">
                                          <p:val>
                                            <p:fltVal val="0"/>
                                          </p:val>
                                        </p:tav>
                                        <p:tav tm="100000">
                                          <p:val>
                                            <p:strVal val="#ppt_w"/>
                                          </p:val>
                                        </p:tav>
                                      </p:tavLst>
                                    </p:anim>
                                    <p:anim calcmode="lin" valueType="num">
                                      <p:cBhvr>
                                        <p:cTn id="16" dur="1000" fill="hold"/>
                                        <p:tgtEl>
                                          <p:spTgt spid="113672"/>
                                        </p:tgtEl>
                                        <p:attrNameLst>
                                          <p:attrName>ppt_h</p:attrName>
                                        </p:attrNameLst>
                                      </p:cBhvr>
                                      <p:tavLst>
                                        <p:tav tm="0">
                                          <p:val>
                                            <p:fltVal val="0"/>
                                          </p:val>
                                        </p:tav>
                                        <p:tav tm="100000">
                                          <p:val>
                                            <p:strVal val="#ppt_h"/>
                                          </p:val>
                                        </p:tav>
                                      </p:tavLst>
                                    </p:anim>
                                    <p:anim calcmode="lin" valueType="num">
                                      <p:cBhvr>
                                        <p:cTn id="17" dur="1000" fill="hold"/>
                                        <p:tgtEl>
                                          <p:spTgt spid="113672"/>
                                        </p:tgtEl>
                                        <p:attrNameLst>
                                          <p:attrName>style.rotation</p:attrName>
                                        </p:attrNameLst>
                                      </p:cBhvr>
                                      <p:tavLst>
                                        <p:tav tm="0">
                                          <p:val>
                                            <p:fltVal val="90"/>
                                          </p:val>
                                        </p:tav>
                                        <p:tav tm="100000">
                                          <p:val>
                                            <p:fltVal val="0"/>
                                          </p:val>
                                        </p:tav>
                                      </p:tavLst>
                                    </p:anim>
                                    <p:animEffect transition="in" filter="fade">
                                      <p:cBhvr>
                                        <p:cTn id="18" dur="1000"/>
                                        <p:tgtEl>
                                          <p:spTgt spid="113672"/>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iterate type="lt">
                                    <p:tmPct val="5000"/>
                                  </p:iterate>
                                  <p:childTnLst>
                                    <p:set>
                                      <p:cBhvr>
                                        <p:cTn id="22" dur="1" fill="hold">
                                          <p:stCondLst>
                                            <p:cond delay="0"/>
                                          </p:stCondLst>
                                        </p:cTn>
                                        <p:tgtEl>
                                          <p:spTgt spid="113669"/>
                                        </p:tgtEl>
                                        <p:attrNameLst>
                                          <p:attrName>style.visibility</p:attrName>
                                        </p:attrNameLst>
                                      </p:cBhvr>
                                      <p:to>
                                        <p:strVal val="visible"/>
                                      </p:to>
                                    </p:set>
                                    <p:anim calcmode="lin" valueType="num">
                                      <p:cBhvr>
                                        <p:cTn id="23" dur="1000" fill="hold"/>
                                        <p:tgtEl>
                                          <p:spTgt spid="113669"/>
                                        </p:tgtEl>
                                        <p:attrNameLst>
                                          <p:attrName>ppt_w</p:attrName>
                                        </p:attrNameLst>
                                      </p:cBhvr>
                                      <p:tavLst>
                                        <p:tav tm="0">
                                          <p:val>
                                            <p:fltVal val="0"/>
                                          </p:val>
                                        </p:tav>
                                        <p:tav tm="100000">
                                          <p:val>
                                            <p:strVal val="#ppt_w"/>
                                          </p:val>
                                        </p:tav>
                                      </p:tavLst>
                                    </p:anim>
                                    <p:anim calcmode="lin" valueType="num">
                                      <p:cBhvr>
                                        <p:cTn id="24" dur="1000" fill="hold"/>
                                        <p:tgtEl>
                                          <p:spTgt spid="113669"/>
                                        </p:tgtEl>
                                        <p:attrNameLst>
                                          <p:attrName>ppt_h</p:attrName>
                                        </p:attrNameLst>
                                      </p:cBhvr>
                                      <p:tavLst>
                                        <p:tav tm="0">
                                          <p:val>
                                            <p:fltVal val="0"/>
                                          </p:val>
                                        </p:tav>
                                        <p:tav tm="100000">
                                          <p:val>
                                            <p:strVal val="#ppt_h"/>
                                          </p:val>
                                        </p:tav>
                                      </p:tavLst>
                                    </p:anim>
                                    <p:anim calcmode="lin" valueType="num">
                                      <p:cBhvr>
                                        <p:cTn id="25" dur="1000" fill="hold"/>
                                        <p:tgtEl>
                                          <p:spTgt spid="113669"/>
                                        </p:tgtEl>
                                        <p:attrNameLst>
                                          <p:attrName>style.rotation</p:attrName>
                                        </p:attrNameLst>
                                      </p:cBhvr>
                                      <p:tavLst>
                                        <p:tav tm="0">
                                          <p:val>
                                            <p:fltVal val="90"/>
                                          </p:val>
                                        </p:tav>
                                        <p:tav tm="100000">
                                          <p:val>
                                            <p:fltVal val="0"/>
                                          </p:val>
                                        </p:tav>
                                      </p:tavLst>
                                    </p:anim>
                                    <p:animEffect transition="in" filter="fade">
                                      <p:cBhvr>
                                        <p:cTn id="26" dur="1000"/>
                                        <p:tgtEl>
                                          <p:spTgt spid="113669"/>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iterate type="lt">
                                    <p:tmPct val="5000"/>
                                  </p:iterate>
                                  <p:childTnLst>
                                    <p:set>
                                      <p:cBhvr>
                                        <p:cTn id="30" dur="1" fill="hold">
                                          <p:stCondLst>
                                            <p:cond delay="0"/>
                                          </p:stCondLst>
                                        </p:cTn>
                                        <p:tgtEl>
                                          <p:spTgt spid="113675"/>
                                        </p:tgtEl>
                                        <p:attrNameLst>
                                          <p:attrName>style.visibility</p:attrName>
                                        </p:attrNameLst>
                                      </p:cBhvr>
                                      <p:to>
                                        <p:strVal val="visible"/>
                                      </p:to>
                                    </p:set>
                                    <p:anim calcmode="lin" valueType="num">
                                      <p:cBhvr>
                                        <p:cTn id="31" dur="1000" fill="hold"/>
                                        <p:tgtEl>
                                          <p:spTgt spid="113675"/>
                                        </p:tgtEl>
                                        <p:attrNameLst>
                                          <p:attrName>ppt_w</p:attrName>
                                        </p:attrNameLst>
                                      </p:cBhvr>
                                      <p:tavLst>
                                        <p:tav tm="0">
                                          <p:val>
                                            <p:fltVal val="0"/>
                                          </p:val>
                                        </p:tav>
                                        <p:tav tm="100000">
                                          <p:val>
                                            <p:strVal val="#ppt_w"/>
                                          </p:val>
                                        </p:tav>
                                      </p:tavLst>
                                    </p:anim>
                                    <p:anim calcmode="lin" valueType="num">
                                      <p:cBhvr>
                                        <p:cTn id="32" dur="1000" fill="hold"/>
                                        <p:tgtEl>
                                          <p:spTgt spid="113675"/>
                                        </p:tgtEl>
                                        <p:attrNameLst>
                                          <p:attrName>ppt_h</p:attrName>
                                        </p:attrNameLst>
                                      </p:cBhvr>
                                      <p:tavLst>
                                        <p:tav tm="0">
                                          <p:val>
                                            <p:fltVal val="0"/>
                                          </p:val>
                                        </p:tav>
                                        <p:tav tm="100000">
                                          <p:val>
                                            <p:strVal val="#ppt_h"/>
                                          </p:val>
                                        </p:tav>
                                      </p:tavLst>
                                    </p:anim>
                                    <p:anim calcmode="lin" valueType="num">
                                      <p:cBhvr>
                                        <p:cTn id="33" dur="1000" fill="hold"/>
                                        <p:tgtEl>
                                          <p:spTgt spid="113675"/>
                                        </p:tgtEl>
                                        <p:attrNameLst>
                                          <p:attrName>style.rotation</p:attrName>
                                        </p:attrNameLst>
                                      </p:cBhvr>
                                      <p:tavLst>
                                        <p:tav tm="0">
                                          <p:val>
                                            <p:fltVal val="90"/>
                                          </p:val>
                                        </p:tav>
                                        <p:tav tm="100000">
                                          <p:val>
                                            <p:fltVal val="0"/>
                                          </p:val>
                                        </p:tav>
                                      </p:tavLst>
                                    </p:anim>
                                    <p:animEffect transition="in" filter="fade">
                                      <p:cBhvr>
                                        <p:cTn id="34" dur="1000"/>
                                        <p:tgtEl>
                                          <p:spTgt spid="113675"/>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iterate type="lt">
                                    <p:tmPct val="5000"/>
                                  </p:iterate>
                                  <p:childTnLst>
                                    <p:set>
                                      <p:cBhvr>
                                        <p:cTn id="38" dur="1" fill="hold">
                                          <p:stCondLst>
                                            <p:cond delay="0"/>
                                          </p:stCondLst>
                                        </p:cTn>
                                        <p:tgtEl>
                                          <p:spTgt spid="113670"/>
                                        </p:tgtEl>
                                        <p:attrNameLst>
                                          <p:attrName>style.visibility</p:attrName>
                                        </p:attrNameLst>
                                      </p:cBhvr>
                                      <p:to>
                                        <p:strVal val="visible"/>
                                      </p:to>
                                    </p:set>
                                    <p:anim calcmode="lin" valueType="num">
                                      <p:cBhvr>
                                        <p:cTn id="39" dur="1000" fill="hold"/>
                                        <p:tgtEl>
                                          <p:spTgt spid="113670"/>
                                        </p:tgtEl>
                                        <p:attrNameLst>
                                          <p:attrName>ppt_w</p:attrName>
                                        </p:attrNameLst>
                                      </p:cBhvr>
                                      <p:tavLst>
                                        <p:tav tm="0">
                                          <p:val>
                                            <p:fltVal val="0"/>
                                          </p:val>
                                        </p:tav>
                                        <p:tav tm="100000">
                                          <p:val>
                                            <p:strVal val="#ppt_w"/>
                                          </p:val>
                                        </p:tav>
                                      </p:tavLst>
                                    </p:anim>
                                    <p:anim calcmode="lin" valueType="num">
                                      <p:cBhvr>
                                        <p:cTn id="40" dur="1000" fill="hold"/>
                                        <p:tgtEl>
                                          <p:spTgt spid="113670"/>
                                        </p:tgtEl>
                                        <p:attrNameLst>
                                          <p:attrName>ppt_h</p:attrName>
                                        </p:attrNameLst>
                                      </p:cBhvr>
                                      <p:tavLst>
                                        <p:tav tm="0">
                                          <p:val>
                                            <p:fltVal val="0"/>
                                          </p:val>
                                        </p:tav>
                                        <p:tav tm="100000">
                                          <p:val>
                                            <p:strVal val="#ppt_h"/>
                                          </p:val>
                                        </p:tav>
                                      </p:tavLst>
                                    </p:anim>
                                    <p:anim calcmode="lin" valueType="num">
                                      <p:cBhvr>
                                        <p:cTn id="41" dur="1000" fill="hold"/>
                                        <p:tgtEl>
                                          <p:spTgt spid="113670"/>
                                        </p:tgtEl>
                                        <p:attrNameLst>
                                          <p:attrName>style.rotation</p:attrName>
                                        </p:attrNameLst>
                                      </p:cBhvr>
                                      <p:tavLst>
                                        <p:tav tm="0">
                                          <p:val>
                                            <p:fltVal val="90"/>
                                          </p:val>
                                        </p:tav>
                                        <p:tav tm="100000">
                                          <p:val>
                                            <p:fltVal val="0"/>
                                          </p:val>
                                        </p:tav>
                                      </p:tavLst>
                                    </p:anim>
                                    <p:animEffect transition="in" filter="fade">
                                      <p:cBhvr>
                                        <p:cTn id="42" dur="1000"/>
                                        <p:tgtEl>
                                          <p:spTgt spid="113670"/>
                                        </p:tgtEl>
                                      </p:cBhvr>
                                    </p:animEffect>
                                  </p:childTnLst>
                                </p:cTn>
                              </p:par>
                              <p:par>
                                <p:cTn id="43" presetID="31" presetClass="entr" presetSubtype="0" fill="hold" grpId="0" nodeType="withEffect">
                                  <p:stCondLst>
                                    <p:cond delay="0"/>
                                  </p:stCondLst>
                                  <p:iterate type="lt">
                                    <p:tmPct val="5000"/>
                                  </p:iterate>
                                  <p:childTnLst>
                                    <p:set>
                                      <p:cBhvr>
                                        <p:cTn id="44" dur="1" fill="hold">
                                          <p:stCondLst>
                                            <p:cond delay="0"/>
                                          </p:stCondLst>
                                        </p:cTn>
                                        <p:tgtEl>
                                          <p:spTgt spid="113671"/>
                                        </p:tgtEl>
                                        <p:attrNameLst>
                                          <p:attrName>style.visibility</p:attrName>
                                        </p:attrNameLst>
                                      </p:cBhvr>
                                      <p:to>
                                        <p:strVal val="visible"/>
                                      </p:to>
                                    </p:set>
                                    <p:anim calcmode="lin" valueType="num">
                                      <p:cBhvr>
                                        <p:cTn id="45" dur="1000" fill="hold"/>
                                        <p:tgtEl>
                                          <p:spTgt spid="113671"/>
                                        </p:tgtEl>
                                        <p:attrNameLst>
                                          <p:attrName>ppt_w</p:attrName>
                                        </p:attrNameLst>
                                      </p:cBhvr>
                                      <p:tavLst>
                                        <p:tav tm="0">
                                          <p:val>
                                            <p:fltVal val="0"/>
                                          </p:val>
                                        </p:tav>
                                        <p:tav tm="100000">
                                          <p:val>
                                            <p:strVal val="#ppt_w"/>
                                          </p:val>
                                        </p:tav>
                                      </p:tavLst>
                                    </p:anim>
                                    <p:anim calcmode="lin" valueType="num">
                                      <p:cBhvr>
                                        <p:cTn id="46" dur="1000" fill="hold"/>
                                        <p:tgtEl>
                                          <p:spTgt spid="113671"/>
                                        </p:tgtEl>
                                        <p:attrNameLst>
                                          <p:attrName>ppt_h</p:attrName>
                                        </p:attrNameLst>
                                      </p:cBhvr>
                                      <p:tavLst>
                                        <p:tav tm="0">
                                          <p:val>
                                            <p:fltVal val="0"/>
                                          </p:val>
                                        </p:tav>
                                        <p:tav tm="100000">
                                          <p:val>
                                            <p:strVal val="#ppt_h"/>
                                          </p:val>
                                        </p:tav>
                                      </p:tavLst>
                                    </p:anim>
                                    <p:anim calcmode="lin" valueType="num">
                                      <p:cBhvr>
                                        <p:cTn id="47" dur="1000" fill="hold"/>
                                        <p:tgtEl>
                                          <p:spTgt spid="113671"/>
                                        </p:tgtEl>
                                        <p:attrNameLst>
                                          <p:attrName>style.rotation</p:attrName>
                                        </p:attrNameLst>
                                      </p:cBhvr>
                                      <p:tavLst>
                                        <p:tav tm="0">
                                          <p:val>
                                            <p:fltVal val="90"/>
                                          </p:val>
                                        </p:tav>
                                        <p:tav tm="100000">
                                          <p:val>
                                            <p:fltVal val="0"/>
                                          </p:val>
                                        </p:tav>
                                      </p:tavLst>
                                    </p:anim>
                                    <p:animEffect transition="in" filter="fade">
                                      <p:cBhvr>
                                        <p:cTn id="48" dur="1000"/>
                                        <p:tgtEl>
                                          <p:spTgt spid="113671"/>
                                        </p:tgtEl>
                                      </p:cBhvr>
                                    </p:animEffect>
                                  </p:childTnLst>
                                </p:cTn>
                              </p:par>
                              <p:par>
                                <p:cTn id="49" presetID="31" presetClass="entr" presetSubtype="0" fill="hold" grpId="0" nodeType="withEffect">
                                  <p:stCondLst>
                                    <p:cond delay="0"/>
                                  </p:stCondLst>
                                  <p:iterate type="lt">
                                    <p:tmPct val="5000"/>
                                  </p:iterate>
                                  <p:childTnLst>
                                    <p:set>
                                      <p:cBhvr>
                                        <p:cTn id="50" dur="1" fill="hold">
                                          <p:stCondLst>
                                            <p:cond delay="0"/>
                                          </p:stCondLst>
                                        </p:cTn>
                                        <p:tgtEl>
                                          <p:spTgt spid="113673"/>
                                        </p:tgtEl>
                                        <p:attrNameLst>
                                          <p:attrName>style.visibility</p:attrName>
                                        </p:attrNameLst>
                                      </p:cBhvr>
                                      <p:to>
                                        <p:strVal val="visible"/>
                                      </p:to>
                                    </p:set>
                                    <p:anim calcmode="lin" valueType="num">
                                      <p:cBhvr>
                                        <p:cTn id="51" dur="1000" fill="hold"/>
                                        <p:tgtEl>
                                          <p:spTgt spid="113673"/>
                                        </p:tgtEl>
                                        <p:attrNameLst>
                                          <p:attrName>ppt_w</p:attrName>
                                        </p:attrNameLst>
                                      </p:cBhvr>
                                      <p:tavLst>
                                        <p:tav tm="0">
                                          <p:val>
                                            <p:fltVal val="0"/>
                                          </p:val>
                                        </p:tav>
                                        <p:tav tm="100000">
                                          <p:val>
                                            <p:strVal val="#ppt_w"/>
                                          </p:val>
                                        </p:tav>
                                      </p:tavLst>
                                    </p:anim>
                                    <p:anim calcmode="lin" valueType="num">
                                      <p:cBhvr>
                                        <p:cTn id="52" dur="1000" fill="hold"/>
                                        <p:tgtEl>
                                          <p:spTgt spid="113673"/>
                                        </p:tgtEl>
                                        <p:attrNameLst>
                                          <p:attrName>ppt_h</p:attrName>
                                        </p:attrNameLst>
                                      </p:cBhvr>
                                      <p:tavLst>
                                        <p:tav tm="0">
                                          <p:val>
                                            <p:fltVal val="0"/>
                                          </p:val>
                                        </p:tav>
                                        <p:tav tm="100000">
                                          <p:val>
                                            <p:strVal val="#ppt_h"/>
                                          </p:val>
                                        </p:tav>
                                      </p:tavLst>
                                    </p:anim>
                                    <p:anim calcmode="lin" valueType="num">
                                      <p:cBhvr>
                                        <p:cTn id="53" dur="1000" fill="hold"/>
                                        <p:tgtEl>
                                          <p:spTgt spid="113673"/>
                                        </p:tgtEl>
                                        <p:attrNameLst>
                                          <p:attrName>style.rotation</p:attrName>
                                        </p:attrNameLst>
                                      </p:cBhvr>
                                      <p:tavLst>
                                        <p:tav tm="0">
                                          <p:val>
                                            <p:fltVal val="90"/>
                                          </p:val>
                                        </p:tav>
                                        <p:tav tm="100000">
                                          <p:val>
                                            <p:fltVal val="0"/>
                                          </p:val>
                                        </p:tav>
                                      </p:tavLst>
                                    </p:anim>
                                    <p:animEffect transition="in" filter="fade">
                                      <p:cBhvr>
                                        <p:cTn id="54" dur="1000"/>
                                        <p:tgtEl>
                                          <p:spTgt spid="113673"/>
                                        </p:tgtEl>
                                      </p:cBhvr>
                                    </p:animEffect>
                                  </p:childTnLst>
                                </p:cTn>
                              </p:par>
                              <p:par>
                                <p:cTn id="55" presetID="31" presetClass="entr" presetSubtype="0" fill="hold" grpId="0" nodeType="withEffect">
                                  <p:stCondLst>
                                    <p:cond delay="0"/>
                                  </p:stCondLst>
                                  <p:iterate type="lt">
                                    <p:tmPct val="5000"/>
                                  </p:iterate>
                                  <p:childTnLst>
                                    <p:set>
                                      <p:cBhvr>
                                        <p:cTn id="56" dur="1" fill="hold">
                                          <p:stCondLst>
                                            <p:cond delay="0"/>
                                          </p:stCondLst>
                                        </p:cTn>
                                        <p:tgtEl>
                                          <p:spTgt spid="113674"/>
                                        </p:tgtEl>
                                        <p:attrNameLst>
                                          <p:attrName>style.visibility</p:attrName>
                                        </p:attrNameLst>
                                      </p:cBhvr>
                                      <p:to>
                                        <p:strVal val="visible"/>
                                      </p:to>
                                    </p:set>
                                    <p:anim calcmode="lin" valueType="num">
                                      <p:cBhvr>
                                        <p:cTn id="57" dur="1000" fill="hold"/>
                                        <p:tgtEl>
                                          <p:spTgt spid="113674"/>
                                        </p:tgtEl>
                                        <p:attrNameLst>
                                          <p:attrName>ppt_w</p:attrName>
                                        </p:attrNameLst>
                                      </p:cBhvr>
                                      <p:tavLst>
                                        <p:tav tm="0">
                                          <p:val>
                                            <p:fltVal val="0"/>
                                          </p:val>
                                        </p:tav>
                                        <p:tav tm="100000">
                                          <p:val>
                                            <p:strVal val="#ppt_w"/>
                                          </p:val>
                                        </p:tav>
                                      </p:tavLst>
                                    </p:anim>
                                    <p:anim calcmode="lin" valueType="num">
                                      <p:cBhvr>
                                        <p:cTn id="58" dur="1000" fill="hold"/>
                                        <p:tgtEl>
                                          <p:spTgt spid="113674"/>
                                        </p:tgtEl>
                                        <p:attrNameLst>
                                          <p:attrName>ppt_h</p:attrName>
                                        </p:attrNameLst>
                                      </p:cBhvr>
                                      <p:tavLst>
                                        <p:tav tm="0">
                                          <p:val>
                                            <p:fltVal val="0"/>
                                          </p:val>
                                        </p:tav>
                                        <p:tav tm="100000">
                                          <p:val>
                                            <p:strVal val="#ppt_h"/>
                                          </p:val>
                                        </p:tav>
                                      </p:tavLst>
                                    </p:anim>
                                    <p:anim calcmode="lin" valueType="num">
                                      <p:cBhvr>
                                        <p:cTn id="59" dur="1000" fill="hold"/>
                                        <p:tgtEl>
                                          <p:spTgt spid="113674"/>
                                        </p:tgtEl>
                                        <p:attrNameLst>
                                          <p:attrName>style.rotation</p:attrName>
                                        </p:attrNameLst>
                                      </p:cBhvr>
                                      <p:tavLst>
                                        <p:tav tm="0">
                                          <p:val>
                                            <p:fltVal val="90"/>
                                          </p:val>
                                        </p:tav>
                                        <p:tav tm="100000">
                                          <p:val>
                                            <p:fltVal val="0"/>
                                          </p:val>
                                        </p:tav>
                                      </p:tavLst>
                                    </p:anim>
                                    <p:animEffect transition="in" filter="fade">
                                      <p:cBhvr>
                                        <p:cTn id="60" dur="1000"/>
                                        <p:tgtEl>
                                          <p:spTgt spid="113674"/>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1" nodeType="clickEffect">
                                  <p:stCondLst>
                                    <p:cond delay="0"/>
                                  </p:stCondLst>
                                  <p:iterate type="lt">
                                    <p:tmPct val="0"/>
                                  </p:iterate>
                                  <p:childTnLst>
                                    <p:set>
                                      <p:cBhvr>
                                        <p:cTn id="64" dur="1" fill="hold">
                                          <p:stCondLst>
                                            <p:cond delay="0"/>
                                          </p:stCondLst>
                                        </p:cTn>
                                        <p:tgtEl>
                                          <p:spTgt spid="113670"/>
                                        </p:tgtEl>
                                        <p:attrNameLst>
                                          <p:attrName>style.visibility</p:attrName>
                                        </p:attrNameLst>
                                      </p:cBhvr>
                                      <p:to>
                                        <p:strVal val="visible"/>
                                      </p:to>
                                    </p:set>
                                    <p:animEffect transition="in" filter="blinds(horizontal)">
                                      <p:cBhvr>
                                        <p:cTn id="65" dur="500"/>
                                        <p:tgtEl>
                                          <p:spTgt spid="113670"/>
                                        </p:tgtEl>
                                      </p:cBhvr>
                                    </p:animEffect>
                                  </p:childTnLst>
                                </p:cTn>
                              </p:par>
                              <p:par>
                                <p:cTn id="66" presetID="3" presetClass="entr" presetSubtype="10" fill="hold" grpId="1" nodeType="withEffect">
                                  <p:stCondLst>
                                    <p:cond delay="0"/>
                                  </p:stCondLst>
                                  <p:iterate type="lt">
                                    <p:tmPct val="0"/>
                                  </p:iterate>
                                  <p:childTnLst>
                                    <p:set>
                                      <p:cBhvr>
                                        <p:cTn id="67" dur="1" fill="hold">
                                          <p:stCondLst>
                                            <p:cond delay="0"/>
                                          </p:stCondLst>
                                        </p:cTn>
                                        <p:tgtEl>
                                          <p:spTgt spid="113671"/>
                                        </p:tgtEl>
                                        <p:attrNameLst>
                                          <p:attrName>style.visibility</p:attrName>
                                        </p:attrNameLst>
                                      </p:cBhvr>
                                      <p:to>
                                        <p:strVal val="visible"/>
                                      </p:to>
                                    </p:set>
                                    <p:animEffect transition="in" filter="blinds(horizontal)">
                                      <p:cBhvr>
                                        <p:cTn id="68" dur="500"/>
                                        <p:tgtEl>
                                          <p:spTgt spid="113671"/>
                                        </p:tgtEl>
                                      </p:cBhvr>
                                    </p:animEffect>
                                  </p:childTnLst>
                                </p:cTn>
                              </p:par>
                              <p:par>
                                <p:cTn id="69" presetID="3" presetClass="entr" presetSubtype="10" fill="hold" grpId="1" nodeType="withEffect">
                                  <p:stCondLst>
                                    <p:cond delay="0"/>
                                  </p:stCondLst>
                                  <p:iterate type="lt">
                                    <p:tmPct val="0"/>
                                  </p:iterate>
                                  <p:childTnLst>
                                    <p:set>
                                      <p:cBhvr>
                                        <p:cTn id="70" dur="1" fill="hold">
                                          <p:stCondLst>
                                            <p:cond delay="0"/>
                                          </p:stCondLst>
                                        </p:cTn>
                                        <p:tgtEl>
                                          <p:spTgt spid="113673"/>
                                        </p:tgtEl>
                                        <p:attrNameLst>
                                          <p:attrName>style.visibility</p:attrName>
                                        </p:attrNameLst>
                                      </p:cBhvr>
                                      <p:to>
                                        <p:strVal val="visible"/>
                                      </p:to>
                                    </p:set>
                                    <p:animEffect transition="in" filter="blinds(horizontal)">
                                      <p:cBhvr>
                                        <p:cTn id="71" dur="500"/>
                                        <p:tgtEl>
                                          <p:spTgt spid="113673"/>
                                        </p:tgtEl>
                                      </p:cBhvr>
                                    </p:animEffect>
                                  </p:childTnLst>
                                </p:cTn>
                              </p:par>
                              <p:par>
                                <p:cTn id="72" presetID="3" presetClass="entr" presetSubtype="10" fill="hold" grpId="1" nodeType="withEffect">
                                  <p:stCondLst>
                                    <p:cond delay="0"/>
                                  </p:stCondLst>
                                  <p:iterate type="lt">
                                    <p:tmPct val="0"/>
                                  </p:iterate>
                                  <p:childTnLst>
                                    <p:set>
                                      <p:cBhvr>
                                        <p:cTn id="73" dur="1" fill="hold">
                                          <p:stCondLst>
                                            <p:cond delay="0"/>
                                          </p:stCondLst>
                                        </p:cTn>
                                        <p:tgtEl>
                                          <p:spTgt spid="113674"/>
                                        </p:tgtEl>
                                        <p:attrNameLst>
                                          <p:attrName>style.visibility</p:attrName>
                                        </p:attrNameLst>
                                      </p:cBhvr>
                                      <p:to>
                                        <p:strVal val="visible"/>
                                      </p:to>
                                    </p:set>
                                    <p:animEffect transition="in" filter="blinds(horizontal)">
                                      <p:cBhvr>
                                        <p:cTn id="74" dur="500"/>
                                        <p:tgtEl>
                                          <p:spTgt spid="113674"/>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nodeType="clickEffect">
                                  <p:stCondLst>
                                    <p:cond delay="0"/>
                                  </p:stCondLst>
                                  <p:childTnLst>
                                    <p:set>
                                      <p:cBhvr>
                                        <p:cTn id="78" dur="1" fill="hold">
                                          <p:stCondLst>
                                            <p:cond delay="0"/>
                                          </p:stCondLst>
                                        </p:cTn>
                                        <p:tgtEl>
                                          <p:spTgt spid="113683"/>
                                        </p:tgtEl>
                                        <p:attrNameLst>
                                          <p:attrName>style.visibility</p:attrName>
                                        </p:attrNameLst>
                                      </p:cBhvr>
                                      <p:to>
                                        <p:strVal val="visible"/>
                                      </p:to>
                                    </p:set>
                                    <p:animEffect transition="in" filter="blinds(horizontal)">
                                      <p:cBhvr>
                                        <p:cTn id="79" dur="500"/>
                                        <p:tgtEl>
                                          <p:spTgt spid="113683"/>
                                        </p:tgtEl>
                                      </p:cBhvr>
                                    </p:animEffect>
                                  </p:childTnLst>
                                </p:cTn>
                              </p:par>
                              <p:par>
                                <p:cTn id="80" presetID="3" presetClass="entr" presetSubtype="10" fill="hold" nodeType="withEffect">
                                  <p:stCondLst>
                                    <p:cond delay="0"/>
                                  </p:stCondLst>
                                  <p:childTnLst>
                                    <p:set>
                                      <p:cBhvr>
                                        <p:cTn id="81" dur="1" fill="hold">
                                          <p:stCondLst>
                                            <p:cond delay="0"/>
                                          </p:stCondLst>
                                        </p:cTn>
                                        <p:tgtEl>
                                          <p:spTgt spid="113682"/>
                                        </p:tgtEl>
                                        <p:attrNameLst>
                                          <p:attrName>style.visibility</p:attrName>
                                        </p:attrNameLst>
                                      </p:cBhvr>
                                      <p:to>
                                        <p:strVal val="visible"/>
                                      </p:to>
                                    </p:set>
                                    <p:animEffect transition="in" filter="blinds(horizontal)">
                                      <p:cBhvr>
                                        <p:cTn id="82" dur="500"/>
                                        <p:tgtEl>
                                          <p:spTgt spid="113682"/>
                                        </p:tgtEl>
                                      </p:cBhvr>
                                    </p:animEffect>
                                  </p:childTnLst>
                                </p:cTn>
                              </p:par>
                              <p:par>
                                <p:cTn id="83" presetID="3" presetClass="entr" presetSubtype="10" fill="hold" nodeType="withEffect">
                                  <p:stCondLst>
                                    <p:cond delay="0"/>
                                  </p:stCondLst>
                                  <p:childTnLst>
                                    <p:set>
                                      <p:cBhvr>
                                        <p:cTn id="84" dur="1" fill="hold">
                                          <p:stCondLst>
                                            <p:cond delay="0"/>
                                          </p:stCondLst>
                                        </p:cTn>
                                        <p:tgtEl>
                                          <p:spTgt spid="113681"/>
                                        </p:tgtEl>
                                        <p:attrNameLst>
                                          <p:attrName>style.visibility</p:attrName>
                                        </p:attrNameLst>
                                      </p:cBhvr>
                                      <p:to>
                                        <p:strVal val="visible"/>
                                      </p:to>
                                    </p:set>
                                    <p:animEffect transition="in" filter="blinds(horizontal)">
                                      <p:cBhvr>
                                        <p:cTn id="85" dur="500"/>
                                        <p:tgtEl>
                                          <p:spTgt spid="113681"/>
                                        </p:tgtEl>
                                      </p:cBhvr>
                                    </p:animEffect>
                                  </p:childTnLst>
                                </p:cTn>
                              </p:par>
                              <p:par>
                                <p:cTn id="86" presetID="3" presetClass="entr" presetSubtype="10" fill="hold" nodeType="withEffect">
                                  <p:stCondLst>
                                    <p:cond delay="0"/>
                                  </p:stCondLst>
                                  <p:childTnLst>
                                    <p:set>
                                      <p:cBhvr>
                                        <p:cTn id="87" dur="1" fill="hold">
                                          <p:stCondLst>
                                            <p:cond delay="0"/>
                                          </p:stCondLst>
                                        </p:cTn>
                                        <p:tgtEl>
                                          <p:spTgt spid="113676"/>
                                        </p:tgtEl>
                                        <p:attrNameLst>
                                          <p:attrName>style.visibility</p:attrName>
                                        </p:attrNameLst>
                                      </p:cBhvr>
                                      <p:to>
                                        <p:strVal val="visible"/>
                                      </p:to>
                                    </p:set>
                                    <p:animEffect transition="in" filter="blinds(horizontal)">
                                      <p:cBhvr>
                                        <p:cTn id="88" dur="500"/>
                                        <p:tgtEl>
                                          <p:spTgt spid="113676"/>
                                        </p:tgtEl>
                                      </p:cBhvr>
                                    </p:animEffect>
                                  </p:childTnLst>
                                </p:cTn>
                              </p:par>
                              <p:par>
                                <p:cTn id="89" presetID="3" presetClass="entr" presetSubtype="10" fill="hold" nodeType="withEffect">
                                  <p:stCondLst>
                                    <p:cond delay="0"/>
                                  </p:stCondLst>
                                  <p:childTnLst>
                                    <p:set>
                                      <p:cBhvr>
                                        <p:cTn id="90" dur="1" fill="hold">
                                          <p:stCondLst>
                                            <p:cond delay="0"/>
                                          </p:stCondLst>
                                        </p:cTn>
                                        <p:tgtEl>
                                          <p:spTgt spid="113684"/>
                                        </p:tgtEl>
                                        <p:attrNameLst>
                                          <p:attrName>style.visibility</p:attrName>
                                        </p:attrNameLst>
                                      </p:cBhvr>
                                      <p:to>
                                        <p:strVal val="visible"/>
                                      </p:to>
                                    </p:set>
                                    <p:animEffect transition="in" filter="blinds(horizontal)">
                                      <p:cBhvr>
                                        <p:cTn id="91" dur="500"/>
                                        <p:tgtEl>
                                          <p:spTgt spid="113684"/>
                                        </p:tgtEl>
                                      </p:cBhvr>
                                    </p:animEffect>
                                  </p:childTnLst>
                                </p:cTn>
                              </p:par>
                              <p:par>
                                <p:cTn id="92" presetID="3" presetClass="entr" presetSubtype="10" fill="hold" nodeType="withEffect">
                                  <p:stCondLst>
                                    <p:cond delay="0"/>
                                  </p:stCondLst>
                                  <p:childTnLst>
                                    <p:set>
                                      <p:cBhvr>
                                        <p:cTn id="93" dur="1" fill="hold">
                                          <p:stCondLst>
                                            <p:cond delay="0"/>
                                          </p:stCondLst>
                                        </p:cTn>
                                        <p:tgtEl>
                                          <p:spTgt spid="113679"/>
                                        </p:tgtEl>
                                        <p:attrNameLst>
                                          <p:attrName>style.visibility</p:attrName>
                                        </p:attrNameLst>
                                      </p:cBhvr>
                                      <p:to>
                                        <p:strVal val="visible"/>
                                      </p:to>
                                    </p:set>
                                    <p:animEffect transition="in" filter="blinds(horizontal)">
                                      <p:cBhvr>
                                        <p:cTn id="94" dur="500"/>
                                        <p:tgtEl>
                                          <p:spTgt spid="113679"/>
                                        </p:tgtEl>
                                      </p:cBhvr>
                                    </p:animEffect>
                                  </p:childTnLst>
                                </p:cTn>
                              </p:par>
                              <p:par>
                                <p:cTn id="95" presetID="3" presetClass="entr" presetSubtype="10" fill="hold" nodeType="withEffect">
                                  <p:stCondLst>
                                    <p:cond delay="0"/>
                                  </p:stCondLst>
                                  <p:childTnLst>
                                    <p:set>
                                      <p:cBhvr>
                                        <p:cTn id="96" dur="1" fill="hold">
                                          <p:stCondLst>
                                            <p:cond delay="0"/>
                                          </p:stCondLst>
                                        </p:cTn>
                                        <p:tgtEl>
                                          <p:spTgt spid="113680"/>
                                        </p:tgtEl>
                                        <p:attrNameLst>
                                          <p:attrName>style.visibility</p:attrName>
                                        </p:attrNameLst>
                                      </p:cBhvr>
                                      <p:to>
                                        <p:strVal val="visible"/>
                                      </p:to>
                                    </p:set>
                                    <p:animEffect transition="in" filter="blinds(horizontal)">
                                      <p:cBhvr>
                                        <p:cTn id="97" dur="500"/>
                                        <p:tgtEl>
                                          <p:spTgt spid="113680"/>
                                        </p:tgtEl>
                                      </p:cBhvr>
                                    </p:animEffect>
                                  </p:childTnLst>
                                </p:cTn>
                              </p:par>
                              <p:par>
                                <p:cTn id="98" presetID="3" presetClass="entr" presetSubtype="10" fill="hold" nodeType="withEffect">
                                  <p:stCondLst>
                                    <p:cond delay="0"/>
                                  </p:stCondLst>
                                  <p:childTnLst>
                                    <p:set>
                                      <p:cBhvr>
                                        <p:cTn id="99" dur="1" fill="hold">
                                          <p:stCondLst>
                                            <p:cond delay="0"/>
                                          </p:stCondLst>
                                        </p:cTn>
                                        <p:tgtEl>
                                          <p:spTgt spid="113679"/>
                                        </p:tgtEl>
                                        <p:attrNameLst>
                                          <p:attrName>style.visibility</p:attrName>
                                        </p:attrNameLst>
                                      </p:cBhvr>
                                      <p:to>
                                        <p:strVal val="visible"/>
                                      </p:to>
                                    </p:set>
                                    <p:animEffect transition="in" filter="blinds(horizontal)">
                                      <p:cBhvr>
                                        <p:cTn id="100" dur="500"/>
                                        <p:tgtEl>
                                          <p:spTgt spid="113679"/>
                                        </p:tgtEl>
                                      </p:cBhvr>
                                    </p:animEffect>
                                  </p:childTnLst>
                                </p:cTn>
                              </p:par>
                              <p:par>
                                <p:cTn id="101" presetID="3" presetClass="entr" presetSubtype="10" fill="hold" nodeType="withEffect">
                                  <p:stCondLst>
                                    <p:cond delay="0"/>
                                  </p:stCondLst>
                                  <p:childTnLst>
                                    <p:set>
                                      <p:cBhvr>
                                        <p:cTn id="102" dur="1" fill="hold">
                                          <p:stCondLst>
                                            <p:cond delay="0"/>
                                          </p:stCondLst>
                                        </p:cTn>
                                        <p:tgtEl>
                                          <p:spTgt spid="113680"/>
                                        </p:tgtEl>
                                        <p:attrNameLst>
                                          <p:attrName>style.visibility</p:attrName>
                                        </p:attrNameLst>
                                      </p:cBhvr>
                                      <p:to>
                                        <p:strVal val="visible"/>
                                      </p:to>
                                    </p:set>
                                    <p:animEffect transition="in" filter="blinds(horizontal)">
                                      <p:cBhvr>
                                        <p:cTn id="103" dur="500"/>
                                        <p:tgtEl>
                                          <p:spTgt spid="113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8" grpId="0" animBg="1"/>
      <p:bldP spid="113669" grpId="0" animBg="1"/>
      <p:bldP spid="113670" grpId="0" animBg="1"/>
      <p:bldP spid="113670" grpId="1" animBg="1"/>
      <p:bldP spid="113671" grpId="0" animBg="1"/>
      <p:bldP spid="113671" grpId="1" animBg="1"/>
      <p:bldP spid="113672" grpId="0" animBg="1"/>
      <p:bldP spid="113673" grpId="0" animBg="1"/>
      <p:bldP spid="113673" grpId="1" animBg="1"/>
      <p:bldP spid="113674" grpId="0" animBg="1"/>
      <p:bldP spid="113674" grpId="1" animBg="1"/>
      <p:bldP spid="11367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1" name="AutoShape 31"/>
          <p:cNvSpPr>
            <a:spLocks noChangeArrowheads="1"/>
          </p:cNvSpPr>
          <p:nvPr/>
        </p:nvSpPr>
        <p:spPr bwMode="auto">
          <a:xfrm>
            <a:off x="5449709" y="5205413"/>
            <a:ext cx="1524000" cy="866775"/>
          </a:xfrm>
          <a:prstGeom prst="rightArrow">
            <a:avLst>
              <a:gd name="adj1" fmla="val 50000"/>
              <a:gd name="adj2" fmla="val 43956"/>
            </a:avLst>
          </a:prstGeom>
          <a:solidFill>
            <a:schemeClr val="accent1"/>
          </a:solidFill>
          <a:ln w="9525">
            <a:solidFill>
              <a:schemeClr val="tx1"/>
            </a:solidFill>
            <a:miter lim="800000"/>
            <a:headEnd/>
            <a:tailEnd/>
          </a:ln>
        </p:spPr>
        <p:txBody>
          <a:bodyPr wrap="none" anchor="ctr"/>
          <a:lstStyle/>
          <a:p>
            <a:pPr>
              <a:buFontTx/>
              <a:buChar char="•"/>
            </a:pPr>
            <a:r>
              <a:rPr lang="en-US" sz="1200">
                <a:solidFill>
                  <a:schemeClr val="bg1"/>
                </a:solidFill>
              </a:rPr>
              <a:t>Tester</a:t>
            </a:r>
          </a:p>
          <a:p>
            <a:pPr>
              <a:buFontTx/>
              <a:buChar char="•"/>
            </a:pPr>
            <a:r>
              <a:rPr lang="en-US" sz="1200">
                <a:solidFill>
                  <a:schemeClr val="bg1"/>
                </a:solidFill>
              </a:rPr>
              <a:t>Test Leader</a:t>
            </a:r>
          </a:p>
        </p:txBody>
      </p:sp>
      <p:sp>
        <p:nvSpPr>
          <p:cNvPr id="15392" name="AutoShape 32"/>
          <p:cNvSpPr>
            <a:spLocks noChangeArrowheads="1"/>
          </p:cNvSpPr>
          <p:nvPr/>
        </p:nvSpPr>
        <p:spPr bwMode="auto">
          <a:xfrm>
            <a:off x="5449709" y="3910013"/>
            <a:ext cx="1524000" cy="866775"/>
          </a:xfrm>
          <a:prstGeom prst="rightArrow">
            <a:avLst>
              <a:gd name="adj1" fmla="val 50000"/>
              <a:gd name="adj2" fmla="val 43956"/>
            </a:avLst>
          </a:prstGeom>
          <a:solidFill>
            <a:schemeClr val="accent1"/>
          </a:solidFill>
          <a:ln w="9525">
            <a:solidFill>
              <a:schemeClr val="tx1"/>
            </a:solidFill>
            <a:miter lim="800000"/>
            <a:headEnd/>
            <a:tailEnd/>
          </a:ln>
        </p:spPr>
        <p:txBody>
          <a:bodyPr wrap="none" anchor="ctr"/>
          <a:lstStyle/>
          <a:p>
            <a:pPr>
              <a:buFontTx/>
              <a:buChar char="•"/>
            </a:pPr>
            <a:r>
              <a:rPr lang="en-US" sz="1200">
                <a:solidFill>
                  <a:schemeClr val="bg1"/>
                </a:solidFill>
              </a:rPr>
              <a:t>Tester</a:t>
            </a:r>
          </a:p>
        </p:txBody>
      </p:sp>
      <p:sp>
        <p:nvSpPr>
          <p:cNvPr id="15390" name="AutoShape 30"/>
          <p:cNvSpPr>
            <a:spLocks noChangeArrowheads="1"/>
          </p:cNvSpPr>
          <p:nvPr/>
        </p:nvSpPr>
        <p:spPr bwMode="auto">
          <a:xfrm>
            <a:off x="5405259" y="1319213"/>
            <a:ext cx="1524000" cy="866775"/>
          </a:xfrm>
          <a:prstGeom prst="rightArrow">
            <a:avLst>
              <a:gd name="adj1" fmla="val 50000"/>
              <a:gd name="adj2" fmla="val 43956"/>
            </a:avLst>
          </a:prstGeom>
          <a:solidFill>
            <a:schemeClr val="accent1"/>
          </a:solidFill>
          <a:ln w="9525">
            <a:solidFill>
              <a:schemeClr val="tx1"/>
            </a:solidFill>
            <a:miter lim="800000"/>
            <a:headEnd/>
            <a:tailEnd/>
          </a:ln>
        </p:spPr>
        <p:txBody>
          <a:bodyPr wrap="none" anchor="ctr"/>
          <a:lstStyle/>
          <a:p>
            <a:pPr>
              <a:buFontTx/>
              <a:buChar char="•"/>
            </a:pPr>
            <a:r>
              <a:rPr lang="en-US" sz="1200">
                <a:solidFill>
                  <a:schemeClr val="bg1"/>
                </a:solidFill>
              </a:rPr>
              <a:t>Test Manager</a:t>
            </a:r>
          </a:p>
          <a:p>
            <a:pPr>
              <a:buFontTx/>
              <a:buChar char="•"/>
            </a:pPr>
            <a:r>
              <a:rPr lang="en-US" sz="1200">
                <a:solidFill>
                  <a:schemeClr val="bg1"/>
                </a:solidFill>
              </a:rPr>
              <a:t>Test Leader</a:t>
            </a:r>
          </a:p>
        </p:txBody>
      </p:sp>
      <p:sp>
        <p:nvSpPr>
          <p:cNvPr id="15387" name="AutoShape 27"/>
          <p:cNvSpPr>
            <a:spLocks noChangeArrowheads="1"/>
          </p:cNvSpPr>
          <p:nvPr/>
        </p:nvSpPr>
        <p:spPr bwMode="auto">
          <a:xfrm>
            <a:off x="5405259" y="2767013"/>
            <a:ext cx="1524000" cy="866775"/>
          </a:xfrm>
          <a:prstGeom prst="rightArrow">
            <a:avLst>
              <a:gd name="adj1" fmla="val 50000"/>
              <a:gd name="adj2" fmla="val 43956"/>
            </a:avLst>
          </a:prstGeom>
          <a:solidFill>
            <a:schemeClr val="accent1"/>
          </a:solidFill>
          <a:ln w="9525">
            <a:solidFill>
              <a:schemeClr val="tx1"/>
            </a:solidFill>
            <a:miter lim="800000"/>
            <a:headEnd/>
            <a:tailEnd/>
          </a:ln>
        </p:spPr>
        <p:txBody>
          <a:bodyPr wrap="none" anchor="ctr"/>
          <a:lstStyle/>
          <a:p>
            <a:pPr>
              <a:buFontTx/>
              <a:buChar char="•"/>
            </a:pPr>
            <a:r>
              <a:rPr lang="en-US" sz="1200">
                <a:solidFill>
                  <a:schemeClr val="bg1"/>
                </a:solidFill>
              </a:rPr>
              <a:t>Test Analyst</a:t>
            </a:r>
          </a:p>
          <a:p>
            <a:pPr>
              <a:buFontTx/>
              <a:buChar char="•"/>
            </a:pPr>
            <a:r>
              <a:rPr lang="en-US" sz="1200">
                <a:solidFill>
                  <a:schemeClr val="bg1"/>
                </a:solidFill>
              </a:rPr>
              <a:t>Test Designer</a:t>
            </a:r>
          </a:p>
        </p:txBody>
      </p:sp>
      <p:sp>
        <p:nvSpPr>
          <p:cNvPr id="17414" name="Rectangle 2"/>
          <p:cNvSpPr>
            <a:spLocks noGrp="1" noChangeArrowheads="1"/>
          </p:cNvSpPr>
          <p:nvPr>
            <p:ph type="title"/>
          </p:nvPr>
        </p:nvSpPr>
        <p:spPr>
          <a:xfrm>
            <a:off x="355596" y="517525"/>
            <a:ext cx="6962775" cy="600075"/>
          </a:xfrm>
        </p:spPr>
        <p:txBody>
          <a:bodyPr/>
          <a:lstStyle/>
          <a:p>
            <a:r>
              <a:rPr lang="en-US" dirty="0" smtClean="0"/>
              <a:t>General Test Process</a:t>
            </a:r>
          </a:p>
        </p:txBody>
      </p:sp>
      <p:sp>
        <p:nvSpPr>
          <p:cNvPr id="115717" name="Rectangle 5"/>
          <p:cNvSpPr>
            <a:spLocks noChangeArrowheads="1"/>
          </p:cNvSpPr>
          <p:nvPr/>
        </p:nvSpPr>
        <p:spPr bwMode="auto">
          <a:xfrm>
            <a:off x="2646184" y="1379538"/>
            <a:ext cx="2852738" cy="747712"/>
          </a:xfrm>
          <a:prstGeom prst="rect">
            <a:avLst/>
          </a:prstGeom>
          <a:solidFill>
            <a:schemeClr val="accent1"/>
          </a:solidFill>
          <a:ln w="9525">
            <a:solidFill>
              <a:schemeClr val="tx1"/>
            </a:solidFill>
            <a:miter lim="800000"/>
            <a:headEnd/>
            <a:tailEnd/>
          </a:ln>
        </p:spPr>
        <p:txBody>
          <a:bodyPr wrap="none" anchor="ctr"/>
          <a:lstStyle/>
          <a:p>
            <a:pPr algn="ctr"/>
            <a:r>
              <a:rPr lang="en-US" b="1" dirty="0">
                <a:solidFill>
                  <a:schemeClr val="bg1"/>
                </a:solidFill>
              </a:rPr>
              <a:t>Test </a:t>
            </a:r>
            <a:r>
              <a:rPr lang="en-US" b="1" dirty="0" smtClean="0">
                <a:solidFill>
                  <a:schemeClr val="bg1"/>
                </a:solidFill>
              </a:rPr>
              <a:t>Planning</a:t>
            </a:r>
          </a:p>
          <a:p>
            <a:pPr algn="ctr"/>
            <a:r>
              <a:rPr lang="en-US" b="1" dirty="0" smtClean="0">
                <a:solidFill>
                  <a:schemeClr val="bg1"/>
                </a:solidFill>
              </a:rPr>
              <a:t>(Manual or Automation)</a:t>
            </a:r>
            <a:endParaRPr lang="en-US" b="1" dirty="0">
              <a:solidFill>
                <a:schemeClr val="bg1"/>
              </a:solidFill>
            </a:endParaRPr>
          </a:p>
        </p:txBody>
      </p:sp>
      <p:sp>
        <p:nvSpPr>
          <p:cNvPr id="115718" name="Rectangle 6"/>
          <p:cNvSpPr>
            <a:spLocks noChangeArrowheads="1"/>
          </p:cNvSpPr>
          <p:nvPr/>
        </p:nvSpPr>
        <p:spPr bwMode="auto">
          <a:xfrm>
            <a:off x="2646184" y="2825750"/>
            <a:ext cx="2852738" cy="747713"/>
          </a:xfrm>
          <a:prstGeom prst="rect">
            <a:avLst/>
          </a:prstGeom>
          <a:solidFill>
            <a:schemeClr val="accent1"/>
          </a:solidFill>
          <a:ln w="9525">
            <a:solidFill>
              <a:schemeClr val="tx1"/>
            </a:solidFill>
            <a:miter lim="800000"/>
            <a:headEnd/>
            <a:tailEnd/>
          </a:ln>
        </p:spPr>
        <p:txBody>
          <a:bodyPr wrap="none" anchor="ctr"/>
          <a:lstStyle/>
          <a:p>
            <a:pPr algn="ctr"/>
            <a:r>
              <a:rPr lang="en-US" b="1">
                <a:solidFill>
                  <a:schemeClr val="bg1"/>
                </a:solidFill>
              </a:rPr>
              <a:t>Test Analysis &amp; Design</a:t>
            </a:r>
          </a:p>
          <a:p>
            <a:pPr algn="ctr"/>
            <a:r>
              <a:rPr lang="en-US" b="1">
                <a:solidFill>
                  <a:schemeClr val="bg1"/>
                </a:solidFill>
              </a:rPr>
              <a:t>(Manual or Automation)</a:t>
            </a:r>
          </a:p>
        </p:txBody>
      </p:sp>
      <p:sp>
        <p:nvSpPr>
          <p:cNvPr id="115719" name="Rectangle 7"/>
          <p:cNvSpPr>
            <a:spLocks noChangeArrowheads="1"/>
          </p:cNvSpPr>
          <p:nvPr/>
        </p:nvSpPr>
        <p:spPr bwMode="auto">
          <a:xfrm>
            <a:off x="2646184" y="3970338"/>
            <a:ext cx="2852738" cy="747712"/>
          </a:xfrm>
          <a:prstGeom prst="rect">
            <a:avLst/>
          </a:prstGeom>
          <a:solidFill>
            <a:schemeClr val="accent1"/>
          </a:solidFill>
          <a:ln w="9525">
            <a:solidFill>
              <a:schemeClr val="tx1"/>
            </a:solidFill>
            <a:miter lim="800000"/>
            <a:headEnd/>
            <a:tailEnd/>
          </a:ln>
        </p:spPr>
        <p:txBody>
          <a:bodyPr wrap="none" anchor="ctr"/>
          <a:lstStyle/>
          <a:p>
            <a:pPr algn="ctr"/>
            <a:r>
              <a:rPr lang="en-US" b="1" dirty="0">
                <a:solidFill>
                  <a:schemeClr val="bg1"/>
                </a:solidFill>
              </a:rPr>
              <a:t>Test Executing</a:t>
            </a:r>
          </a:p>
          <a:p>
            <a:pPr algn="ctr"/>
            <a:r>
              <a:rPr lang="en-US" b="1" dirty="0">
                <a:solidFill>
                  <a:schemeClr val="bg1"/>
                </a:solidFill>
              </a:rPr>
              <a:t>(Manual or Automation)</a:t>
            </a:r>
          </a:p>
        </p:txBody>
      </p:sp>
      <p:sp>
        <p:nvSpPr>
          <p:cNvPr id="115720" name="Rectangle 8"/>
          <p:cNvSpPr>
            <a:spLocks noChangeArrowheads="1"/>
          </p:cNvSpPr>
          <p:nvPr/>
        </p:nvSpPr>
        <p:spPr bwMode="auto">
          <a:xfrm>
            <a:off x="2646184" y="5265738"/>
            <a:ext cx="2852738" cy="747712"/>
          </a:xfrm>
          <a:prstGeom prst="rect">
            <a:avLst/>
          </a:prstGeom>
          <a:solidFill>
            <a:schemeClr val="accent1"/>
          </a:solidFill>
          <a:ln w="9525">
            <a:solidFill>
              <a:schemeClr val="tx1"/>
            </a:solidFill>
            <a:miter lim="800000"/>
            <a:headEnd/>
            <a:tailEnd/>
          </a:ln>
        </p:spPr>
        <p:txBody>
          <a:bodyPr wrap="none" anchor="ctr"/>
          <a:lstStyle/>
          <a:p>
            <a:pPr algn="ctr"/>
            <a:r>
              <a:rPr lang="en-US" b="1">
                <a:solidFill>
                  <a:schemeClr val="bg1"/>
                </a:solidFill>
              </a:rPr>
              <a:t>Test Report</a:t>
            </a:r>
          </a:p>
          <a:p>
            <a:pPr algn="ctr"/>
            <a:r>
              <a:rPr lang="en-US" b="1">
                <a:solidFill>
                  <a:schemeClr val="bg1"/>
                </a:solidFill>
              </a:rPr>
              <a:t>&amp; Evaluation</a:t>
            </a:r>
          </a:p>
        </p:txBody>
      </p:sp>
      <p:cxnSp>
        <p:nvCxnSpPr>
          <p:cNvPr id="115721" name="AutoShape 9"/>
          <p:cNvCxnSpPr>
            <a:cxnSpLocks noChangeShapeType="1"/>
            <a:stCxn id="115717" idx="2"/>
            <a:endCxn id="115718" idx="0"/>
          </p:cNvCxnSpPr>
          <p:nvPr/>
        </p:nvCxnSpPr>
        <p:spPr bwMode="auto">
          <a:xfrm>
            <a:off x="4073347" y="2127250"/>
            <a:ext cx="0" cy="698500"/>
          </a:xfrm>
          <a:prstGeom prst="straightConnector1">
            <a:avLst/>
          </a:prstGeom>
          <a:noFill/>
          <a:ln w="9525">
            <a:solidFill>
              <a:schemeClr val="tx1"/>
            </a:solidFill>
            <a:round/>
            <a:headEnd/>
            <a:tailEnd type="triangle" w="med" len="med"/>
          </a:ln>
        </p:spPr>
      </p:cxnSp>
      <p:cxnSp>
        <p:nvCxnSpPr>
          <p:cNvPr id="115722" name="AutoShape 10"/>
          <p:cNvCxnSpPr>
            <a:cxnSpLocks noChangeShapeType="1"/>
            <a:stCxn id="115718" idx="2"/>
            <a:endCxn id="115719" idx="0"/>
          </p:cNvCxnSpPr>
          <p:nvPr/>
        </p:nvCxnSpPr>
        <p:spPr bwMode="auto">
          <a:xfrm>
            <a:off x="4073347" y="3573463"/>
            <a:ext cx="0" cy="396875"/>
          </a:xfrm>
          <a:prstGeom prst="straightConnector1">
            <a:avLst/>
          </a:prstGeom>
          <a:noFill/>
          <a:ln w="9525">
            <a:solidFill>
              <a:schemeClr val="tx1"/>
            </a:solidFill>
            <a:round/>
            <a:headEnd/>
            <a:tailEnd type="triangle" w="med" len="med"/>
          </a:ln>
        </p:spPr>
      </p:cxnSp>
      <p:cxnSp>
        <p:nvCxnSpPr>
          <p:cNvPr id="115723" name="AutoShape 11"/>
          <p:cNvCxnSpPr>
            <a:cxnSpLocks noChangeShapeType="1"/>
            <a:stCxn id="115719" idx="2"/>
            <a:endCxn id="115720" idx="0"/>
          </p:cNvCxnSpPr>
          <p:nvPr/>
        </p:nvCxnSpPr>
        <p:spPr bwMode="auto">
          <a:xfrm>
            <a:off x="4073347" y="4718050"/>
            <a:ext cx="0" cy="547688"/>
          </a:xfrm>
          <a:prstGeom prst="straightConnector1">
            <a:avLst/>
          </a:prstGeom>
          <a:noFill/>
          <a:ln w="9525">
            <a:solidFill>
              <a:schemeClr val="tx1"/>
            </a:solidFill>
            <a:round/>
            <a:headEnd/>
            <a:tailEnd type="triangle" w="med" len="med"/>
          </a:ln>
        </p:spPr>
      </p:cxnSp>
      <p:sp>
        <p:nvSpPr>
          <p:cNvPr id="115724" name="Text Box 12"/>
          <p:cNvSpPr txBox="1">
            <a:spLocks noChangeArrowheads="1"/>
          </p:cNvSpPr>
          <p:nvPr/>
        </p:nvSpPr>
        <p:spPr bwMode="auto">
          <a:xfrm>
            <a:off x="242709" y="942621"/>
            <a:ext cx="2667000" cy="1661993"/>
          </a:xfrm>
          <a:prstGeom prst="rect">
            <a:avLst/>
          </a:prstGeom>
          <a:noFill/>
          <a:ln w="9525">
            <a:noFill/>
            <a:miter lim="800000"/>
            <a:headEnd/>
            <a:tailEnd/>
          </a:ln>
        </p:spPr>
        <p:txBody>
          <a:bodyPr>
            <a:spAutoFit/>
          </a:bodyPr>
          <a:lstStyle/>
          <a:p>
            <a:pPr>
              <a:spcBef>
                <a:spcPct val="50000"/>
              </a:spcBef>
              <a:buFontTx/>
              <a:buChar char="•"/>
            </a:pPr>
            <a:r>
              <a:rPr lang="en-US" sz="1200" dirty="0"/>
              <a:t>Requirements/ Scope</a:t>
            </a:r>
          </a:p>
          <a:p>
            <a:pPr>
              <a:spcBef>
                <a:spcPct val="50000"/>
              </a:spcBef>
              <a:buFontTx/>
              <a:buChar char="•"/>
            </a:pPr>
            <a:r>
              <a:rPr lang="en-US" sz="1200" dirty="0"/>
              <a:t>Specified (what will be test?)</a:t>
            </a:r>
          </a:p>
          <a:p>
            <a:pPr>
              <a:spcBef>
                <a:spcPct val="50000"/>
              </a:spcBef>
              <a:buFontTx/>
              <a:buChar char="•"/>
            </a:pPr>
            <a:r>
              <a:rPr lang="en-US" sz="1200" dirty="0" smtClean="0"/>
              <a:t>Test Estimation</a:t>
            </a:r>
          </a:p>
          <a:p>
            <a:pPr>
              <a:spcBef>
                <a:spcPct val="50000"/>
              </a:spcBef>
              <a:buFontTx/>
              <a:buChar char="•"/>
            </a:pPr>
            <a:r>
              <a:rPr lang="en-US" sz="1200" dirty="0" smtClean="0"/>
              <a:t>Strategy </a:t>
            </a:r>
            <a:r>
              <a:rPr lang="en-US" sz="1200" dirty="0"/>
              <a:t>Testing </a:t>
            </a:r>
          </a:p>
          <a:p>
            <a:pPr>
              <a:spcBef>
                <a:spcPct val="50000"/>
              </a:spcBef>
              <a:buFontTx/>
              <a:buChar char="•"/>
            </a:pPr>
            <a:r>
              <a:rPr lang="en-US" sz="1200" dirty="0"/>
              <a:t>Types of Test</a:t>
            </a:r>
          </a:p>
          <a:p>
            <a:pPr>
              <a:spcBef>
                <a:spcPct val="50000"/>
              </a:spcBef>
              <a:buFontTx/>
              <a:buChar char="•"/>
            </a:pPr>
            <a:r>
              <a:rPr lang="en-US" sz="1200" dirty="0"/>
              <a:t>Environment Test</a:t>
            </a:r>
          </a:p>
        </p:txBody>
      </p:sp>
      <p:sp>
        <p:nvSpPr>
          <p:cNvPr id="115725" name="Text Box 13"/>
          <p:cNvSpPr txBox="1">
            <a:spLocks noChangeArrowheads="1"/>
          </p:cNvSpPr>
          <p:nvPr/>
        </p:nvSpPr>
        <p:spPr bwMode="auto">
          <a:xfrm>
            <a:off x="7110234" y="1616075"/>
            <a:ext cx="1433513" cy="274638"/>
          </a:xfrm>
          <a:prstGeom prst="rect">
            <a:avLst/>
          </a:prstGeom>
          <a:noFill/>
          <a:ln w="9525">
            <a:noFill/>
            <a:miter lim="800000"/>
            <a:headEnd/>
            <a:tailEnd/>
          </a:ln>
        </p:spPr>
        <p:txBody>
          <a:bodyPr>
            <a:spAutoFit/>
          </a:bodyPr>
          <a:lstStyle/>
          <a:p>
            <a:pPr>
              <a:spcBef>
                <a:spcPct val="50000"/>
              </a:spcBef>
              <a:buFontTx/>
              <a:buChar char="•"/>
            </a:pPr>
            <a:r>
              <a:rPr lang="en-US" sz="1200"/>
              <a:t>Test Plan</a:t>
            </a:r>
          </a:p>
        </p:txBody>
      </p:sp>
      <p:sp>
        <p:nvSpPr>
          <p:cNvPr id="115726" name="Text Box 14"/>
          <p:cNvSpPr txBox="1">
            <a:spLocks noChangeArrowheads="1"/>
          </p:cNvSpPr>
          <p:nvPr/>
        </p:nvSpPr>
        <p:spPr bwMode="auto">
          <a:xfrm>
            <a:off x="258584" y="2787650"/>
            <a:ext cx="2667000" cy="823913"/>
          </a:xfrm>
          <a:prstGeom prst="rect">
            <a:avLst/>
          </a:prstGeom>
          <a:noFill/>
          <a:ln w="9525">
            <a:noFill/>
            <a:miter lim="800000"/>
            <a:headEnd/>
            <a:tailEnd/>
          </a:ln>
        </p:spPr>
        <p:txBody>
          <a:bodyPr>
            <a:spAutoFit/>
          </a:bodyPr>
          <a:lstStyle/>
          <a:p>
            <a:pPr>
              <a:spcBef>
                <a:spcPct val="50000"/>
              </a:spcBef>
              <a:buFontTx/>
              <a:buChar char="•"/>
            </a:pPr>
            <a:r>
              <a:rPr lang="en-US" sz="1200"/>
              <a:t>Requirements</a:t>
            </a:r>
          </a:p>
          <a:p>
            <a:pPr>
              <a:spcBef>
                <a:spcPct val="50000"/>
              </a:spcBef>
              <a:buFontTx/>
              <a:buChar char="•"/>
            </a:pPr>
            <a:r>
              <a:rPr lang="en-US" sz="1200"/>
              <a:t>Specified Requirements</a:t>
            </a:r>
          </a:p>
          <a:p>
            <a:pPr>
              <a:spcBef>
                <a:spcPct val="50000"/>
              </a:spcBef>
              <a:buFontTx/>
              <a:buChar char="•"/>
            </a:pPr>
            <a:r>
              <a:rPr lang="en-US" sz="1200"/>
              <a:t>Test Plan</a:t>
            </a:r>
          </a:p>
        </p:txBody>
      </p:sp>
      <p:sp>
        <p:nvSpPr>
          <p:cNvPr id="115727" name="Text Box 15"/>
          <p:cNvSpPr txBox="1">
            <a:spLocks noChangeArrowheads="1"/>
          </p:cNvSpPr>
          <p:nvPr/>
        </p:nvSpPr>
        <p:spPr bwMode="auto">
          <a:xfrm>
            <a:off x="7119759" y="2664355"/>
            <a:ext cx="2261306" cy="1107996"/>
          </a:xfrm>
          <a:prstGeom prst="rect">
            <a:avLst/>
          </a:prstGeom>
          <a:noFill/>
          <a:ln w="9525">
            <a:noFill/>
            <a:miter lim="800000"/>
            <a:headEnd/>
            <a:tailEnd/>
          </a:ln>
        </p:spPr>
        <p:txBody>
          <a:bodyPr wrap="square">
            <a:spAutoFit/>
          </a:bodyPr>
          <a:lstStyle/>
          <a:p>
            <a:pPr>
              <a:spcBef>
                <a:spcPct val="50000"/>
              </a:spcBef>
              <a:buFontTx/>
              <a:buChar char="•"/>
            </a:pPr>
            <a:r>
              <a:rPr lang="en-US" sz="1200" dirty="0" smtClean="0"/>
              <a:t>Test Cases/ Test Scripts</a:t>
            </a:r>
            <a:endParaRPr lang="en-US" sz="1200" dirty="0"/>
          </a:p>
          <a:p>
            <a:pPr>
              <a:spcBef>
                <a:spcPct val="50000"/>
              </a:spcBef>
              <a:buFontTx/>
              <a:buChar char="•"/>
            </a:pPr>
            <a:r>
              <a:rPr lang="en-US" sz="1200" dirty="0"/>
              <a:t>Test Procedures</a:t>
            </a:r>
          </a:p>
          <a:p>
            <a:pPr>
              <a:spcBef>
                <a:spcPct val="50000"/>
              </a:spcBef>
              <a:buFontTx/>
              <a:buChar char="•"/>
            </a:pPr>
            <a:r>
              <a:rPr lang="en-US" sz="1200" dirty="0"/>
              <a:t>Test Scenarios</a:t>
            </a:r>
          </a:p>
          <a:p>
            <a:pPr>
              <a:spcBef>
                <a:spcPct val="50000"/>
              </a:spcBef>
              <a:buFontTx/>
              <a:buChar char="•"/>
            </a:pPr>
            <a:r>
              <a:rPr lang="en-US" sz="1200" dirty="0"/>
              <a:t>Test </a:t>
            </a:r>
            <a:r>
              <a:rPr lang="en-US" sz="1200" dirty="0" smtClean="0"/>
              <a:t>Data</a:t>
            </a:r>
          </a:p>
        </p:txBody>
      </p:sp>
      <p:sp>
        <p:nvSpPr>
          <p:cNvPr id="115729" name="Text Box 17"/>
          <p:cNvSpPr txBox="1">
            <a:spLocks noChangeArrowheads="1"/>
          </p:cNvSpPr>
          <p:nvPr/>
        </p:nvSpPr>
        <p:spPr bwMode="auto">
          <a:xfrm>
            <a:off x="242709" y="3807355"/>
            <a:ext cx="2667000" cy="1107996"/>
          </a:xfrm>
          <a:prstGeom prst="rect">
            <a:avLst/>
          </a:prstGeom>
          <a:noFill/>
          <a:ln w="9525">
            <a:noFill/>
            <a:miter lim="800000"/>
            <a:headEnd/>
            <a:tailEnd/>
          </a:ln>
        </p:spPr>
        <p:txBody>
          <a:bodyPr>
            <a:spAutoFit/>
          </a:bodyPr>
          <a:lstStyle/>
          <a:p>
            <a:pPr>
              <a:spcBef>
                <a:spcPct val="50000"/>
              </a:spcBef>
              <a:buFontTx/>
              <a:buChar char="•"/>
            </a:pPr>
            <a:r>
              <a:rPr lang="en-US" sz="1200" dirty="0"/>
              <a:t>Test </a:t>
            </a:r>
            <a:r>
              <a:rPr lang="en-US" sz="1200" dirty="0" smtClean="0"/>
              <a:t>Cases/ Test Scripts</a:t>
            </a:r>
            <a:endParaRPr lang="en-US" sz="1200" dirty="0"/>
          </a:p>
          <a:p>
            <a:pPr>
              <a:spcBef>
                <a:spcPct val="50000"/>
              </a:spcBef>
              <a:buFontTx/>
              <a:buChar char="•"/>
            </a:pPr>
            <a:r>
              <a:rPr lang="en-US" sz="1200" dirty="0"/>
              <a:t>Test Procedures</a:t>
            </a:r>
          </a:p>
          <a:p>
            <a:pPr>
              <a:spcBef>
                <a:spcPct val="50000"/>
              </a:spcBef>
              <a:buFontTx/>
              <a:buChar char="•"/>
            </a:pPr>
            <a:r>
              <a:rPr lang="en-US" sz="1200" dirty="0"/>
              <a:t>Test Scenarios</a:t>
            </a:r>
          </a:p>
          <a:p>
            <a:pPr>
              <a:spcBef>
                <a:spcPct val="50000"/>
              </a:spcBef>
              <a:buFontTx/>
              <a:buChar char="•"/>
            </a:pPr>
            <a:r>
              <a:rPr lang="en-US" sz="1200" dirty="0"/>
              <a:t>Test </a:t>
            </a:r>
            <a:r>
              <a:rPr lang="en-US" sz="1200" dirty="0" smtClean="0"/>
              <a:t>Data</a:t>
            </a:r>
          </a:p>
        </p:txBody>
      </p:sp>
      <p:sp>
        <p:nvSpPr>
          <p:cNvPr id="115730" name="Text Box 18"/>
          <p:cNvSpPr txBox="1">
            <a:spLocks noChangeArrowheads="1"/>
          </p:cNvSpPr>
          <p:nvPr/>
        </p:nvSpPr>
        <p:spPr bwMode="auto">
          <a:xfrm>
            <a:off x="242709" y="5502275"/>
            <a:ext cx="2667000" cy="274638"/>
          </a:xfrm>
          <a:prstGeom prst="rect">
            <a:avLst/>
          </a:prstGeom>
          <a:noFill/>
          <a:ln w="9525">
            <a:noFill/>
            <a:miter lim="800000"/>
            <a:headEnd/>
            <a:tailEnd/>
          </a:ln>
        </p:spPr>
        <p:txBody>
          <a:bodyPr>
            <a:spAutoFit/>
          </a:bodyPr>
          <a:lstStyle/>
          <a:p>
            <a:pPr>
              <a:spcBef>
                <a:spcPct val="50000"/>
              </a:spcBef>
              <a:buFontTx/>
              <a:buChar char="•"/>
            </a:pPr>
            <a:r>
              <a:rPr lang="en-US" sz="1200"/>
              <a:t>Test Results</a:t>
            </a:r>
          </a:p>
        </p:txBody>
      </p:sp>
      <p:sp>
        <p:nvSpPr>
          <p:cNvPr id="115731" name="Text Box 19"/>
          <p:cNvSpPr txBox="1">
            <a:spLocks noChangeArrowheads="1"/>
          </p:cNvSpPr>
          <p:nvPr/>
        </p:nvSpPr>
        <p:spPr bwMode="auto">
          <a:xfrm>
            <a:off x="7110234" y="4083934"/>
            <a:ext cx="1508125" cy="553998"/>
          </a:xfrm>
          <a:prstGeom prst="rect">
            <a:avLst/>
          </a:prstGeom>
          <a:noFill/>
          <a:ln w="9525">
            <a:noFill/>
            <a:miter lim="800000"/>
            <a:headEnd/>
            <a:tailEnd/>
          </a:ln>
        </p:spPr>
        <p:txBody>
          <a:bodyPr>
            <a:spAutoFit/>
          </a:bodyPr>
          <a:lstStyle/>
          <a:p>
            <a:pPr>
              <a:spcBef>
                <a:spcPct val="50000"/>
              </a:spcBef>
              <a:buFontTx/>
              <a:buChar char="•"/>
            </a:pPr>
            <a:r>
              <a:rPr lang="en-US" sz="1200" dirty="0"/>
              <a:t> Test Results</a:t>
            </a:r>
          </a:p>
          <a:p>
            <a:pPr>
              <a:spcBef>
                <a:spcPct val="50000"/>
              </a:spcBef>
              <a:buFontTx/>
              <a:buChar char="•"/>
            </a:pPr>
            <a:r>
              <a:rPr lang="en-US" sz="1200" dirty="0"/>
              <a:t> Test </a:t>
            </a:r>
            <a:r>
              <a:rPr lang="en-US" sz="1200" dirty="0" smtClean="0"/>
              <a:t>Reports</a:t>
            </a:r>
            <a:endParaRPr lang="en-US" sz="1200" dirty="0"/>
          </a:p>
        </p:txBody>
      </p:sp>
      <p:sp>
        <p:nvSpPr>
          <p:cNvPr id="115732" name="Text Box 20"/>
          <p:cNvSpPr txBox="1">
            <a:spLocks noChangeArrowheads="1"/>
          </p:cNvSpPr>
          <p:nvPr/>
        </p:nvSpPr>
        <p:spPr bwMode="auto">
          <a:xfrm>
            <a:off x="7110234" y="5500688"/>
            <a:ext cx="1570038" cy="274637"/>
          </a:xfrm>
          <a:prstGeom prst="rect">
            <a:avLst/>
          </a:prstGeom>
          <a:noFill/>
          <a:ln w="9525">
            <a:noFill/>
            <a:miter lim="800000"/>
            <a:headEnd/>
            <a:tailEnd/>
          </a:ln>
        </p:spPr>
        <p:txBody>
          <a:bodyPr>
            <a:spAutoFit/>
          </a:bodyPr>
          <a:lstStyle/>
          <a:p>
            <a:pPr>
              <a:spcBef>
                <a:spcPct val="50000"/>
              </a:spcBef>
              <a:buFontTx/>
              <a:buChar char="•"/>
            </a:pPr>
            <a:r>
              <a:rPr lang="en-US" sz="1200"/>
              <a:t>Final Test Reports</a:t>
            </a:r>
          </a:p>
        </p:txBody>
      </p:sp>
      <p:sp>
        <p:nvSpPr>
          <p:cNvPr id="115733" name="AutoShape 21"/>
          <p:cNvSpPr>
            <a:spLocks/>
          </p:cNvSpPr>
          <p:nvPr/>
        </p:nvSpPr>
        <p:spPr bwMode="auto">
          <a:xfrm>
            <a:off x="2341384" y="1066800"/>
            <a:ext cx="168275" cy="1371600"/>
          </a:xfrm>
          <a:prstGeom prst="rightBrace">
            <a:avLst>
              <a:gd name="adj1" fmla="val 67925"/>
              <a:gd name="adj2" fmla="val 50000"/>
            </a:avLst>
          </a:prstGeom>
          <a:noFill/>
          <a:ln w="9525">
            <a:solidFill>
              <a:schemeClr val="tx1"/>
            </a:solidFill>
            <a:round/>
            <a:headEnd/>
            <a:tailEnd/>
          </a:ln>
        </p:spPr>
        <p:txBody>
          <a:bodyPr wrap="none" anchor="ctr"/>
          <a:lstStyle/>
          <a:p>
            <a:endParaRPr lang="en-US"/>
          </a:p>
        </p:txBody>
      </p:sp>
      <p:sp>
        <p:nvSpPr>
          <p:cNvPr id="115734" name="AutoShape 22"/>
          <p:cNvSpPr>
            <a:spLocks/>
          </p:cNvSpPr>
          <p:nvPr/>
        </p:nvSpPr>
        <p:spPr bwMode="auto">
          <a:xfrm>
            <a:off x="2360434" y="3810000"/>
            <a:ext cx="133350" cy="1066800"/>
          </a:xfrm>
          <a:prstGeom prst="rightBrace">
            <a:avLst>
              <a:gd name="adj1" fmla="val 66667"/>
              <a:gd name="adj2" fmla="val 50000"/>
            </a:avLst>
          </a:prstGeom>
          <a:noFill/>
          <a:ln w="9525">
            <a:solidFill>
              <a:schemeClr val="tx1"/>
            </a:solidFill>
            <a:round/>
            <a:headEnd/>
            <a:tailEnd/>
          </a:ln>
        </p:spPr>
        <p:txBody>
          <a:bodyPr wrap="none" anchor="ctr"/>
          <a:lstStyle/>
          <a:p>
            <a:endParaRPr lang="en-US"/>
          </a:p>
        </p:txBody>
      </p:sp>
      <p:sp>
        <p:nvSpPr>
          <p:cNvPr id="115735" name="AutoShape 23"/>
          <p:cNvSpPr>
            <a:spLocks/>
          </p:cNvSpPr>
          <p:nvPr/>
        </p:nvSpPr>
        <p:spPr bwMode="auto">
          <a:xfrm>
            <a:off x="2360434" y="2667000"/>
            <a:ext cx="133350" cy="1066800"/>
          </a:xfrm>
          <a:prstGeom prst="rightBrace">
            <a:avLst>
              <a:gd name="adj1" fmla="val 66667"/>
              <a:gd name="adj2" fmla="val 50000"/>
            </a:avLst>
          </a:prstGeom>
          <a:noFill/>
          <a:ln w="9525">
            <a:solidFill>
              <a:schemeClr val="tx1"/>
            </a:solidFill>
            <a:round/>
            <a:headEnd/>
            <a:tailEnd/>
          </a:ln>
        </p:spPr>
        <p:txBody>
          <a:bodyPr wrap="none" anchor="ctr"/>
          <a:lstStyle/>
          <a:p>
            <a:endParaRPr lang="en-US"/>
          </a:p>
        </p:txBody>
      </p:sp>
      <p:sp>
        <p:nvSpPr>
          <p:cNvPr id="115736" name="AutoShape 24"/>
          <p:cNvSpPr>
            <a:spLocks/>
          </p:cNvSpPr>
          <p:nvPr/>
        </p:nvSpPr>
        <p:spPr bwMode="auto">
          <a:xfrm>
            <a:off x="2360434" y="5105400"/>
            <a:ext cx="133350" cy="1066800"/>
          </a:xfrm>
          <a:prstGeom prst="rightBrace">
            <a:avLst>
              <a:gd name="adj1" fmla="val 66667"/>
              <a:gd name="adj2" fmla="val 50000"/>
            </a:avLst>
          </a:prstGeom>
          <a:noFill/>
          <a:ln w="9525">
            <a:solidFill>
              <a:schemeClr val="tx1"/>
            </a:solidFill>
            <a:round/>
            <a:headEnd/>
            <a:tailEnd/>
          </a:ln>
        </p:spPr>
        <p:txBody>
          <a:bodyPr wrap="none" anchor="ctr"/>
          <a:lstStyle/>
          <a:p>
            <a:endParaRPr lang="en-US"/>
          </a:p>
        </p:txBody>
      </p:sp>
      <p:sp>
        <p:nvSpPr>
          <p:cNvPr id="2" name="AutoShape 21"/>
          <p:cNvSpPr>
            <a:spLocks/>
          </p:cNvSpPr>
          <p:nvPr/>
        </p:nvSpPr>
        <p:spPr bwMode="auto">
          <a:xfrm flipH="1" flipV="1">
            <a:off x="6989584" y="1066800"/>
            <a:ext cx="168275" cy="1371600"/>
          </a:xfrm>
          <a:prstGeom prst="rightBrace">
            <a:avLst>
              <a:gd name="adj1" fmla="val 67925"/>
              <a:gd name="adj2" fmla="val 50000"/>
            </a:avLst>
          </a:prstGeom>
          <a:noFill/>
          <a:ln w="9525">
            <a:solidFill>
              <a:schemeClr val="tx1"/>
            </a:solidFill>
            <a:round/>
            <a:headEnd/>
            <a:tailEnd/>
          </a:ln>
        </p:spPr>
        <p:txBody>
          <a:bodyPr rot="10800000" wrap="none" anchor="ctr"/>
          <a:lstStyle/>
          <a:p>
            <a:endParaRPr lang="en-US"/>
          </a:p>
        </p:txBody>
      </p:sp>
      <p:sp>
        <p:nvSpPr>
          <p:cNvPr id="3" name="AutoShape 22"/>
          <p:cNvSpPr>
            <a:spLocks/>
          </p:cNvSpPr>
          <p:nvPr/>
        </p:nvSpPr>
        <p:spPr bwMode="auto">
          <a:xfrm flipH="1" flipV="1">
            <a:off x="7008634" y="3810000"/>
            <a:ext cx="133350" cy="1066800"/>
          </a:xfrm>
          <a:prstGeom prst="rightBrace">
            <a:avLst>
              <a:gd name="adj1" fmla="val 66667"/>
              <a:gd name="adj2" fmla="val 50000"/>
            </a:avLst>
          </a:prstGeom>
          <a:noFill/>
          <a:ln w="9525">
            <a:solidFill>
              <a:schemeClr val="tx1"/>
            </a:solidFill>
            <a:round/>
            <a:headEnd/>
            <a:tailEnd/>
          </a:ln>
        </p:spPr>
        <p:txBody>
          <a:bodyPr rot="10800000" wrap="none" anchor="ctr"/>
          <a:lstStyle/>
          <a:p>
            <a:endParaRPr lang="en-US"/>
          </a:p>
        </p:txBody>
      </p:sp>
      <p:sp>
        <p:nvSpPr>
          <p:cNvPr id="4" name="AutoShape 23"/>
          <p:cNvSpPr>
            <a:spLocks/>
          </p:cNvSpPr>
          <p:nvPr/>
        </p:nvSpPr>
        <p:spPr bwMode="auto">
          <a:xfrm flipH="1" flipV="1">
            <a:off x="7008634" y="2667000"/>
            <a:ext cx="133350" cy="1066800"/>
          </a:xfrm>
          <a:prstGeom prst="rightBrace">
            <a:avLst>
              <a:gd name="adj1" fmla="val 66667"/>
              <a:gd name="adj2" fmla="val 50000"/>
            </a:avLst>
          </a:prstGeom>
          <a:noFill/>
          <a:ln w="9525">
            <a:solidFill>
              <a:schemeClr val="tx1"/>
            </a:solidFill>
            <a:round/>
            <a:headEnd/>
            <a:tailEnd/>
          </a:ln>
        </p:spPr>
        <p:txBody>
          <a:bodyPr rot="10800000" wrap="none" anchor="ctr"/>
          <a:lstStyle/>
          <a:p>
            <a:endParaRPr lang="en-US"/>
          </a:p>
        </p:txBody>
      </p:sp>
      <p:sp>
        <p:nvSpPr>
          <p:cNvPr id="5" name="AutoShape 24"/>
          <p:cNvSpPr>
            <a:spLocks/>
          </p:cNvSpPr>
          <p:nvPr/>
        </p:nvSpPr>
        <p:spPr bwMode="auto">
          <a:xfrm flipH="1" flipV="1">
            <a:off x="7008634" y="5105400"/>
            <a:ext cx="133350" cy="1066800"/>
          </a:xfrm>
          <a:prstGeom prst="rightBrace">
            <a:avLst>
              <a:gd name="adj1" fmla="val 66667"/>
              <a:gd name="adj2" fmla="val 50000"/>
            </a:avLst>
          </a:prstGeom>
          <a:noFill/>
          <a:ln w="9525">
            <a:solidFill>
              <a:schemeClr val="tx1"/>
            </a:solidFill>
            <a:round/>
            <a:headEnd/>
            <a:tailEnd/>
          </a:ln>
        </p:spPr>
        <p:txBody>
          <a:bodyPr rot="10800000"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115717"/>
                                        </p:tgtEl>
                                        <p:attrNameLst>
                                          <p:attrName>style.visibility</p:attrName>
                                        </p:attrNameLst>
                                      </p:cBhvr>
                                      <p:to>
                                        <p:strVal val="visible"/>
                                      </p:to>
                                    </p:set>
                                    <p:anim calcmode="lin" valueType="num">
                                      <p:cBhvr>
                                        <p:cTn id="7" dur="1000" fill="hold"/>
                                        <p:tgtEl>
                                          <p:spTgt spid="115717"/>
                                        </p:tgtEl>
                                        <p:attrNameLst>
                                          <p:attrName>ppt_w</p:attrName>
                                        </p:attrNameLst>
                                      </p:cBhvr>
                                      <p:tavLst>
                                        <p:tav tm="0">
                                          <p:val>
                                            <p:strVal val="#ppt_w+.3"/>
                                          </p:val>
                                        </p:tav>
                                        <p:tav tm="100000">
                                          <p:val>
                                            <p:strVal val="#ppt_w"/>
                                          </p:val>
                                        </p:tav>
                                      </p:tavLst>
                                    </p:anim>
                                    <p:anim calcmode="lin" valueType="num">
                                      <p:cBhvr>
                                        <p:cTn id="8" dur="1000" fill="hold"/>
                                        <p:tgtEl>
                                          <p:spTgt spid="115717"/>
                                        </p:tgtEl>
                                        <p:attrNameLst>
                                          <p:attrName>ppt_h</p:attrName>
                                        </p:attrNameLst>
                                      </p:cBhvr>
                                      <p:tavLst>
                                        <p:tav tm="0">
                                          <p:val>
                                            <p:strVal val="#ppt_h"/>
                                          </p:val>
                                        </p:tav>
                                        <p:tav tm="100000">
                                          <p:val>
                                            <p:strVal val="#ppt_h"/>
                                          </p:val>
                                        </p:tav>
                                      </p:tavLst>
                                    </p:anim>
                                    <p:animEffect transition="in" filter="fade">
                                      <p:cBhvr>
                                        <p:cTn id="9" dur="1000"/>
                                        <p:tgtEl>
                                          <p:spTgt spid="115717"/>
                                        </p:tgtEl>
                                      </p:cBhvr>
                                    </p:animEffect>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grpId="0" nodeType="clickEffect">
                                  <p:stCondLst>
                                    <p:cond delay="0"/>
                                  </p:stCondLst>
                                  <p:childTnLst>
                                    <p:set>
                                      <p:cBhvr>
                                        <p:cTn id="13" dur="1" fill="hold">
                                          <p:stCondLst>
                                            <p:cond delay="0"/>
                                          </p:stCondLst>
                                        </p:cTn>
                                        <p:tgtEl>
                                          <p:spTgt spid="115733"/>
                                        </p:tgtEl>
                                        <p:attrNameLst>
                                          <p:attrName>style.visibility</p:attrName>
                                        </p:attrNameLst>
                                      </p:cBhvr>
                                      <p:to>
                                        <p:strVal val="visible"/>
                                      </p:to>
                                    </p:set>
                                    <p:anim calcmode="lin" valueType="num">
                                      <p:cBhvr>
                                        <p:cTn id="14" dur="500" fill="hold"/>
                                        <p:tgtEl>
                                          <p:spTgt spid="115733"/>
                                        </p:tgtEl>
                                        <p:attrNameLst>
                                          <p:attrName>ppt_w</p:attrName>
                                        </p:attrNameLst>
                                      </p:cBhvr>
                                      <p:tavLst>
                                        <p:tav tm="0">
                                          <p:val>
                                            <p:fltVal val="0"/>
                                          </p:val>
                                        </p:tav>
                                        <p:tav tm="100000">
                                          <p:val>
                                            <p:strVal val="#ppt_w"/>
                                          </p:val>
                                        </p:tav>
                                      </p:tavLst>
                                    </p:anim>
                                    <p:anim calcmode="lin" valueType="num">
                                      <p:cBhvr>
                                        <p:cTn id="15" dur="500" fill="hold"/>
                                        <p:tgtEl>
                                          <p:spTgt spid="115733"/>
                                        </p:tgtEl>
                                        <p:attrNameLst>
                                          <p:attrName>ppt_h</p:attrName>
                                        </p:attrNameLst>
                                      </p:cBhvr>
                                      <p:tavLst>
                                        <p:tav tm="0">
                                          <p:val>
                                            <p:strVal val="#ppt_h"/>
                                          </p:val>
                                        </p:tav>
                                        <p:tav tm="100000">
                                          <p:val>
                                            <p:strVal val="#ppt_h"/>
                                          </p:val>
                                        </p:tav>
                                      </p:tavLst>
                                    </p:anim>
                                  </p:childTnLst>
                                </p:cTn>
                              </p:par>
                              <p:par>
                                <p:cTn id="16" presetID="17" presetClass="entr" presetSubtype="10" fill="hold" grpId="0" nodeType="withEffect">
                                  <p:stCondLst>
                                    <p:cond delay="0"/>
                                  </p:stCondLst>
                                  <p:childTnLst>
                                    <p:set>
                                      <p:cBhvr>
                                        <p:cTn id="17" dur="1" fill="hold">
                                          <p:stCondLst>
                                            <p:cond delay="0"/>
                                          </p:stCondLst>
                                        </p:cTn>
                                        <p:tgtEl>
                                          <p:spTgt spid="115724"/>
                                        </p:tgtEl>
                                        <p:attrNameLst>
                                          <p:attrName>style.visibility</p:attrName>
                                        </p:attrNameLst>
                                      </p:cBhvr>
                                      <p:to>
                                        <p:strVal val="visible"/>
                                      </p:to>
                                    </p:set>
                                    <p:anim calcmode="lin" valueType="num">
                                      <p:cBhvr>
                                        <p:cTn id="18" dur="500" fill="hold"/>
                                        <p:tgtEl>
                                          <p:spTgt spid="115724"/>
                                        </p:tgtEl>
                                        <p:attrNameLst>
                                          <p:attrName>ppt_w</p:attrName>
                                        </p:attrNameLst>
                                      </p:cBhvr>
                                      <p:tavLst>
                                        <p:tav tm="0">
                                          <p:val>
                                            <p:fltVal val="0"/>
                                          </p:val>
                                        </p:tav>
                                        <p:tav tm="100000">
                                          <p:val>
                                            <p:strVal val="#ppt_w"/>
                                          </p:val>
                                        </p:tav>
                                      </p:tavLst>
                                    </p:anim>
                                    <p:anim calcmode="lin" valueType="num">
                                      <p:cBhvr>
                                        <p:cTn id="19" dur="500" fill="hold"/>
                                        <p:tgtEl>
                                          <p:spTgt spid="115724"/>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7" presetClass="entr" presetSubtype="10" fill="hold" grpId="0" nodeType="clickEffect">
                                  <p:stCondLst>
                                    <p:cond delay="0"/>
                                  </p:stCondLst>
                                  <p:childTnLst>
                                    <p:set>
                                      <p:cBhvr>
                                        <p:cTn id="23" dur="1" fill="hold">
                                          <p:stCondLst>
                                            <p:cond delay="0"/>
                                          </p:stCondLst>
                                        </p:cTn>
                                        <p:tgtEl>
                                          <p:spTgt spid="15390"/>
                                        </p:tgtEl>
                                        <p:attrNameLst>
                                          <p:attrName>style.visibility</p:attrName>
                                        </p:attrNameLst>
                                      </p:cBhvr>
                                      <p:to>
                                        <p:strVal val="visible"/>
                                      </p:to>
                                    </p:set>
                                    <p:anim calcmode="lin" valueType="num">
                                      <p:cBhvr>
                                        <p:cTn id="24" dur="500" fill="hold"/>
                                        <p:tgtEl>
                                          <p:spTgt spid="15390"/>
                                        </p:tgtEl>
                                        <p:attrNameLst>
                                          <p:attrName>ppt_w</p:attrName>
                                        </p:attrNameLst>
                                      </p:cBhvr>
                                      <p:tavLst>
                                        <p:tav tm="0">
                                          <p:val>
                                            <p:fltVal val="0"/>
                                          </p:val>
                                        </p:tav>
                                        <p:tav tm="100000">
                                          <p:val>
                                            <p:strVal val="#ppt_w"/>
                                          </p:val>
                                        </p:tav>
                                      </p:tavLst>
                                    </p:anim>
                                    <p:anim calcmode="lin" valueType="num">
                                      <p:cBhvr>
                                        <p:cTn id="25" dur="500" fill="hold"/>
                                        <p:tgtEl>
                                          <p:spTgt spid="15390"/>
                                        </p:tgtEl>
                                        <p:attrNameLst>
                                          <p:attrName>ppt_h</p:attrName>
                                        </p:attrNameLst>
                                      </p:cBhvr>
                                      <p:tavLst>
                                        <p:tav tm="0">
                                          <p:val>
                                            <p:strVal val="#ppt_h"/>
                                          </p:val>
                                        </p:tav>
                                        <p:tav tm="100000">
                                          <p:val>
                                            <p:strVal val="#ppt_h"/>
                                          </p:val>
                                        </p:tav>
                                      </p:tavLst>
                                    </p:anim>
                                  </p:childTnLst>
                                </p:cTn>
                              </p:par>
                              <p:par>
                                <p:cTn id="26" presetID="17" presetClass="entr" presetSubtype="1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500" fill="hold"/>
                                        <p:tgtEl>
                                          <p:spTgt spid="2"/>
                                        </p:tgtEl>
                                        <p:attrNameLst>
                                          <p:attrName>ppt_w</p:attrName>
                                        </p:attrNameLst>
                                      </p:cBhvr>
                                      <p:tavLst>
                                        <p:tav tm="0">
                                          <p:val>
                                            <p:fltVal val="0"/>
                                          </p:val>
                                        </p:tav>
                                        <p:tav tm="100000">
                                          <p:val>
                                            <p:strVal val="#ppt_w"/>
                                          </p:val>
                                        </p:tav>
                                      </p:tavLst>
                                    </p:anim>
                                    <p:anim calcmode="lin" valueType="num">
                                      <p:cBhvr>
                                        <p:cTn id="29" dur="500" fill="hold"/>
                                        <p:tgtEl>
                                          <p:spTgt spid="2"/>
                                        </p:tgtEl>
                                        <p:attrNameLst>
                                          <p:attrName>ppt_h</p:attrName>
                                        </p:attrNameLst>
                                      </p:cBhvr>
                                      <p:tavLst>
                                        <p:tav tm="0">
                                          <p:val>
                                            <p:strVal val="#ppt_h"/>
                                          </p:val>
                                        </p:tav>
                                        <p:tav tm="100000">
                                          <p:val>
                                            <p:strVal val="#ppt_h"/>
                                          </p:val>
                                        </p:tav>
                                      </p:tavLst>
                                    </p:anim>
                                  </p:childTnLst>
                                </p:cTn>
                              </p:par>
                              <p:par>
                                <p:cTn id="30" presetID="23" presetClass="entr" presetSubtype="16" fill="hold" grpId="0" nodeType="withEffect">
                                  <p:stCondLst>
                                    <p:cond delay="0"/>
                                  </p:stCondLst>
                                  <p:childTnLst>
                                    <p:set>
                                      <p:cBhvr>
                                        <p:cTn id="31" dur="1" fill="hold">
                                          <p:stCondLst>
                                            <p:cond delay="0"/>
                                          </p:stCondLst>
                                        </p:cTn>
                                        <p:tgtEl>
                                          <p:spTgt spid="115725"/>
                                        </p:tgtEl>
                                        <p:attrNameLst>
                                          <p:attrName>style.visibility</p:attrName>
                                        </p:attrNameLst>
                                      </p:cBhvr>
                                      <p:to>
                                        <p:strVal val="visible"/>
                                      </p:to>
                                    </p:set>
                                    <p:anim calcmode="lin" valueType="num">
                                      <p:cBhvr>
                                        <p:cTn id="32" dur="500" fill="hold"/>
                                        <p:tgtEl>
                                          <p:spTgt spid="115725"/>
                                        </p:tgtEl>
                                        <p:attrNameLst>
                                          <p:attrName>ppt_w</p:attrName>
                                        </p:attrNameLst>
                                      </p:cBhvr>
                                      <p:tavLst>
                                        <p:tav tm="0">
                                          <p:val>
                                            <p:fltVal val="0"/>
                                          </p:val>
                                        </p:tav>
                                        <p:tav tm="100000">
                                          <p:val>
                                            <p:strVal val="#ppt_w"/>
                                          </p:val>
                                        </p:tav>
                                      </p:tavLst>
                                    </p:anim>
                                    <p:anim calcmode="lin" valueType="num">
                                      <p:cBhvr>
                                        <p:cTn id="33" dur="500" fill="hold"/>
                                        <p:tgtEl>
                                          <p:spTgt spid="115725"/>
                                        </p:tgtEl>
                                        <p:attrNameLst>
                                          <p:attrName>ppt_h</p:attrName>
                                        </p:attrNameLst>
                                      </p:cBhvr>
                                      <p:tavLst>
                                        <p:tav tm="0">
                                          <p:val>
                                            <p:fltVal val="0"/>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nodeType="clickEffect">
                                  <p:stCondLst>
                                    <p:cond delay="0"/>
                                  </p:stCondLst>
                                  <p:childTnLst>
                                    <p:set>
                                      <p:cBhvr>
                                        <p:cTn id="37" dur="1" fill="hold">
                                          <p:stCondLst>
                                            <p:cond delay="0"/>
                                          </p:stCondLst>
                                        </p:cTn>
                                        <p:tgtEl>
                                          <p:spTgt spid="115721"/>
                                        </p:tgtEl>
                                        <p:attrNameLst>
                                          <p:attrName>style.visibility</p:attrName>
                                        </p:attrNameLst>
                                      </p:cBhvr>
                                      <p:to>
                                        <p:strVal val="visible"/>
                                      </p:to>
                                    </p:set>
                                    <p:anim calcmode="lin" valueType="num">
                                      <p:cBhvr>
                                        <p:cTn id="38" dur="500" fill="hold"/>
                                        <p:tgtEl>
                                          <p:spTgt spid="115721"/>
                                        </p:tgtEl>
                                        <p:attrNameLst>
                                          <p:attrName>ppt_w</p:attrName>
                                        </p:attrNameLst>
                                      </p:cBhvr>
                                      <p:tavLst>
                                        <p:tav tm="0">
                                          <p:val>
                                            <p:fltVal val="0"/>
                                          </p:val>
                                        </p:tav>
                                        <p:tav tm="100000">
                                          <p:val>
                                            <p:strVal val="#ppt_w"/>
                                          </p:val>
                                        </p:tav>
                                      </p:tavLst>
                                    </p:anim>
                                    <p:anim calcmode="lin" valueType="num">
                                      <p:cBhvr>
                                        <p:cTn id="39" dur="500" fill="hold"/>
                                        <p:tgtEl>
                                          <p:spTgt spid="115721"/>
                                        </p:tgtEl>
                                        <p:attrNameLst>
                                          <p:attrName>ppt_h</p:attrName>
                                        </p:attrNameLst>
                                      </p:cBhvr>
                                      <p:tavLst>
                                        <p:tav tm="0">
                                          <p:val>
                                            <p:fltVal val="0"/>
                                          </p:val>
                                        </p:tav>
                                        <p:tav tm="100000">
                                          <p:val>
                                            <p:strVal val="#ppt_h"/>
                                          </p:val>
                                        </p:tav>
                                      </p:tavLst>
                                    </p:anim>
                                  </p:childTnLst>
                                </p:cTn>
                              </p:par>
                              <p:par>
                                <p:cTn id="40" presetID="50" presetClass="entr" presetSubtype="0" decel="100000" fill="hold" grpId="0" nodeType="withEffect">
                                  <p:stCondLst>
                                    <p:cond delay="0"/>
                                  </p:stCondLst>
                                  <p:childTnLst>
                                    <p:set>
                                      <p:cBhvr>
                                        <p:cTn id="41" dur="1" fill="hold">
                                          <p:stCondLst>
                                            <p:cond delay="0"/>
                                          </p:stCondLst>
                                        </p:cTn>
                                        <p:tgtEl>
                                          <p:spTgt spid="115718"/>
                                        </p:tgtEl>
                                        <p:attrNameLst>
                                          <p:attrName>style.visibility</p:attrName>
                                        </p:attrNameLst>
                                      </p:cBhvr>
                                      <p:to>
                                        <p:strVal val="visible"/>
                                      </p:to>
                                    </p:set>
                                    <p:anim calcmode="lin" valueType="num">
                                      <p:cBhvr>
                                        <p:cTn id="42" dur="1000" fill="hold"/>
                                        <p:tgtEl>
                                          <p:spTgt spid="115718"/>
                                        </p:tgtEl>
                                        <p:attrNameLst>
                                          <p:attrName>ppt_w</p:attrName>
                                        </p:attrNameLst>
                                      </p:cBhvr>
                                      <p:tavLst>
                                        <p:tav tm="0">
                                          <p:val>
                                            <p:strVal val="#ppt_w+.3"/>
                                          </p:val>
                                        </p:tav>
                                        <p:tav tm="100000">
                                          <p:val>
                                            <p:strVal val="#ppt_w"/>
                                          </p:val>
                                        </p:tav>
                                      </p:tavLst>
                                    </p:anim>
                                    <p:anim calcmode="lin" valueType="num">
                                      <p:cBhvr>
                                        <p:cTn id="43" dur="1000" fill="hold"/>
                                        <p:tgtEl>
                                          <p:spTgt spid="115718"/>
                                        </p:tgtEl>
                                        <p:attrNameLst>
                                          <p:attrName>ppt_h</p:attrName>
                                        </p:attrNameLst>
                                      </p:cBhvr>
                                      <p:tavLst>
                                        <p:tav tm="0">
                                          <p:val>
                                            <p:strVal val="#ppt_h"/>
                                          </p:val>
                                        </p:tav>
                                        <p:tav tm="100000">
                                          <p:val>
                                            <p:strVal val="#ppt_h"/>
                                          </p:val>
                                        </p:tav>
                                      </p:tavLst>
                                    </p:anim>
                                    <p:animEffect transition="in" filter="fade">
                                      <p:cBhvr>
                                        <p:cTn id="44" dur="1000"/>
                                        <p:tgtEl>
                                          <p:spTgt spid="115718"/>
                                        </p:tgtEl>
                                      </p:cBhvr>
                                    </p:animEffect>
                                  </p:childTnLst>
                                </p:cTn>
                              </p:par>
                            </p:childTnLst>
                          </p:cTn>
                        </p:par>
                      </p:childTnLst>
                    </p:cTn>
                  </p:par>
                  <p:par>
                    <p:cTn id="45" fill="hold">
                      <p:stCondLst>
                        <p:cond delay="indefinite"/>
                      </p:stCondLst>
                      <p:childTnLst>
                        <p:par>
                          <p:cTn id="46" fill="hold">
                            <p:stCondLst>
                              <p:cond delay="0"/>
                            </p:stCondLst>
                            <p:childTnLst>
                              <p:par>
                                <p:cTn id="47" presetID="17" presetClass="entr" presetSubtype="10" fill="hold" grpId="0" nodeType="clickEffect">
                                  <p:stCondLst>
                                    <p:cond delay="0"/>
                                  </p:stCondLst>
                                  <p:childTnLst>
                                    <p:set>
                                      <p:cBhvr>
                                        <p:cTn id="48" dur="1" fill="hold">
                                          <p:stCondLst>
                                            <p:cond delay="0"/>
                                          </p:stCondLst>
                                        </p:cTn>
                                        <p:tgtEl>
                                          <p:spTgt spid="115735"/>
                                        </p:tgtEl>
                                        <p:attrNameLst>
                                          <p:attrName>style.visibility</p:attrName>
                                        </p:attrNameLst>
                                      </p:cBhvr>
                                      <p:to>
                                        <p:strVal val="visible"/>
                                      </p:to>
                                    </p:set>
                                    <p:anim calcmode="lin" valueType="num">
                                      <p:cBhvr>
                                        <p:cTn id="49" dur="500" fill="hold"/>
                                        <p:tgtEl>
                                          <p:spTgt spid="115735"/>
                                        </p:tgtEl>
                                        <p:attrNameLst>
                                          <p:attrName>ppt_w</p:attrName>
                                        </p:attrNameLst>
                                      </p:cBhvr>
                                      <p:tavLst>
                                        <p:tav tm="0">
                                          <p:val>
                                            <p:fltVal val="0"/>
                                          </p:val>
                                        </p:tav>
                                        <p:tav tm="100000">
                                          <p:val>
                                            <p:strVal val="#ppt_w"/>
                                          </p:val>
                                        </p:tav>
                                      </p:tavLst>
                                    </p:anim>
                                    <p:anim calcmode="lin" valueType="num">
                                      <p:cBhvr>
                                        <p:cTn id="50" dur="500" fill="hold"/>
                                        <p:tgtEl>
                                          <p:spTgt spid="115735"/>
                                        </p:tgtEl>
                                        <p:attrNameLst>
                                          <p:attrName>ppt_h</p:attrName>
                                        </p:attrNameLst>
                                      </p:cBhvr>
                                      <p:tavLst>
                                        <p:tav tm="0">
                                          <p:val>
                                            <p:strVal val="#ppt_h"/>
                                          </p:val>
                                        </p:tav>
                                        <p:tav tm="100000">
                                          <p:val>
                                            <p:strVal val="#ppt_h"/>
                                          </p:val>
                                        </p:tav>
                                      </p:tavLst>
                                    </p:anim>
                                  </p:childTnLst>
                                </p:cTn>
                              </p:par>
                              <p:par>
                                <p:cTn id="51" presetID="17" presetClass="entr" presetSubtype="10" fill="hold" grpId="0" nodeType="withEffect">
                                  <p:stCondLst>
                                    <p:cond delay="0"/>
                                  </p:stCondLst>
                                  <p:childTnLst>
                                    <p:set>
                                      <p:cBhvr>
                                        <p:cTn id="52" dur="1" fill="hold">
                                          <p:stCondLst>
                                            <p:cond delay="0"/>
                                          </p:stCondLst>
                                        </p:cTn>
                                        <p:tgtEl>
                                          <p:spTgt spid="115726"/>
                                        </p:tgtEl>
                                        <p:attrNameLst>
                                          <p:attrName>style.visibility</p:attrName>
                                        </p:attrNameLst>
                                      </p:cBhvr>
                                      <p:to>
                                        <p:strVal val="visible"/>
                                      </p:to>
                                    </p:set>
                                    <p:anim calcmode="lin" valueType="num">
                                      <p:cBhvr>
                                        <p:cTn id="53" dur="500" fill="hold"/>
                                        <p:tgtEl>
                                          <p:spTgt spid="115726"/>
                                        </p:tgtEl>
                                        <p:attrNameLst>
                                          <p:attrName>ppt_w</p:attrName>
                                        </p:attrNameLst>
                                      </p:cBhvr>
                                      <p:tavLst>
                                        <p:tav tm="0">
                                          <p:val>
                                            <p:fltVal val="0"/>
                                          </p:val>
                                        </p:tav>
                                        <p:tav tm="100000">
                                          <p:val>
                                            <p:strVal val="#ppt_w"/>
                                          </p:val>
                                        </p:tav>
                                      </p:tavLst>
                                    </p:anim>
                                    <p:anim calcmode="lin" valueType="num">
                                      <p:cBhvr>
                                        <p:cTn id="54" dur="500" fill="hold"/>
                                        <p:tgtEl>
                                          <p:spTgt spid="115726"/>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7" presetClass="entr" presetSubtype="10" fill="hold" grpId="0" nodeType="clickEffect">
                                  <p:stCondLst>
                                    <p:cond delay="0"/>
                                  </p:stCondLst>
                                  <p:childTnLst>
                                    <p:set>
                                      <p:cBhvr>
                                        <p:cTn id="58" dur="1" fill="hold">
                                          <p:stCondLst>
                                            <p:cond delay="0"/>
                                          </p:stCondLst>
                                        </p:cTn>
                                        <p:tgtEl>
                                          <p:spTgt spid="15387"/>
                                        </p:tgtEl>
                                        <p:attrNameLst>
                                          <p:attrName>style.visibility</p:attrName>
                                        </p:attrNameLst>
                                      </p:cBhvr>
                                      <p:to>
                                        <p:strVal val="visible"/>
                                      </p:to>
                                    </p:set>
                                    <p:anim calcmode="lin" valueType="num">
                                      <p:cBhvr>
                                        <p:cTn id="59" dur="500" fill="hold"/>
                                        <p:tgtEl>
                                          <p:spTgt spid="15387"/>
                                        </p:tgtEl>
                                        <p:attrNameLst>
                                          <p:attrName>ppt_w</p:attrName>
                                        </p:attrNameLst>
                                      </p:cBhvr>
                                      <p:tavLst>
                                        <p:tav tm="0">
                                          <p:val>
                                            <p:fltVal val="0"/>
                                          </p:val>
                                        </p:tav>
                                        <p:tav tm="100000">
                                          <p:val>
                                            <p:strVal val="#ppt_w"/>
                                          </p:val>
                                        </p:tav>
                                      </p:tavLst>
                                    </p:anim>
                                    <p:anim calcmode="lin" valueType="num">
                                      <p:cBhvr>
                                        <p:cTn id="60" dur="500" fill="hold"/>
                                        <p:tgtEl>
                                          <p:spTgt spid="15387"/>
                                        </p:tgtEl>
                                        <p:attrNameLst>
                                          <p:attrName>ppt_h</p:attrName>
                                        </p:attrNameLst>
                                      </p:cBhvr>
                                      <p:tavLst>
                                        <p:tav tm="0">
                                          <p:val>
                                            <p:strVal val="#ppt_h"/>
                                          </p:val>
                                        </p:tav>
                                        <p:tav tm="100000">
                                          <p:val>
                                            <p:strVal val="#ppt_h"/>
                                          </p:val>
                                        </p:tav>
                                      </p:tavLst>
                                    </p:anim>
                                  </p:childTnLst>
                                </p:cTn>
                              </p:par>
                              <p:par>
                                <p:cTn id="61" presetID="17" presetClass="entr" presetSubtype="10" fill="hold" grpId="0" nodeType="withEffect">
                                  <p:stCondLst>
                                    <p:cond delay="0"/>
                                  </p:stCondLst>
                                  <p:childTnLst>
                                    <p:set>
                                      <p:cBhvr>
                                        <p:cTn id="62" dur="1" fill="hold">
                                          <p:stCondLst>
                                            <p:cond delay="0"/>
                                          </p:stCondLst>
                                        </p:cTn>
                                        <p:tgtEl>
                                          <p:spTgt spid="4"/>
                                        </p:tgtEl>
                                        <p:attrNameLst>
                                          <p:attrName>style.visibility</p:attrName>
                                        </p:attrNameLst>
                                      </p:cBhvr>
                                      <p:to>
                                        <p:strVal val="visible"/>
                                      </p:to>
                                    </p:set>
                                    <p:anim calcmode="lin" valueType="num">
                                      <p:cBhvr>
                                        <p:cTn id="63" dur="500" fill="hold"/>
                                        <p:tgtEl>
                                          <p:spTgt spid="4"/>
                                        </p:tgtEl>
                                        <p:attrNameLst>
                                          <p:attrName>ppt_w</p:attrName>
                                        </p:attrNameLst>
                                      </p:cBhvr>
                                      <p:tavLst>
                                        <p:tav tm="0">
                                          <p:val>
                                            <p:fltVal val="0"/>
                                          </p:val>
                                        </p:tav>
                                        <p:tav tm="100000">
                                          <p:val>
                                            <p:strVal val="#ppt_w"/>
                                          </p:val>
                                        </p:tav>
                                      </p:tavLst>
                                    </p:anim>
                                    <p:anim calcmode="lin" valueType="num">
                                      <p:cBhvr>
                                        <p:cTn id="64" dur="500" fill="hold"/>
                                        <p:tgtEl>
                                          <p:spTgt spid="4"/>
                                        </p:tgtEl>
                                        <p:attrNameLst>
                                          <p:attrName>ppt_h</p:attrName>
                                        </p:attrNameLst>
                                      </p:cBhvr>
                                      <p:tavLst>
                                        <p:tav tm="0">
                                          <p:val>
                                            <p:strVal val="#ppt_h"/>
                                          </p:val>
                                        </p:tav>
                                        <p:tav tm="100000">
                                          <p:val>
                                            <p:strVal val="#ppt_h"/>
                                          </p:val>
                                        </p:tav>
                                      </p:tavLst>
                                    </p:anim>
                                  </p:childTnLst>
                                </p:cTn>
                              </p:par>
                              <p:par>
                                <p:cTn id="65" presetID="23" presetClass="entr" presetSubtype="16" fill="hold" nodeType="withEffect">
                                  <p:stCondLst>
                                    <p:cond delay="0"/>
                                  </p:stCondLst>
                                  <p:childTnLst>
                                    <p:set>
                                      <p:cBhvr>
                                        <p:cTn id="66" dur="1" fill="hold">
                                          <p:stCondLst>
                                            <p:cond delay="0"/>
                                          </p:stCondLst>
                                        </p:cTn>
                                        <p:tgtEl>
                                          <p:spTgt spid="115727">
                                            <p:txEl>
                                              <p:pRg st="0" end="0"/>
                                            </p:txEl>
                                          </p:spTgt>
                                        </p:tgtEl>
                                        <p:attrNameLst>
                                          <p:attrName>style.visibility</p:attrName>
                                        </p:attrNameLst>
                                      </p:cBhvr>
                                      <p:to>
                                        <p:strVal val="visible"/>
                                      </p:to>
                                    </p:set>
                                    <p:anim calcmode="lin" valueType="num">
                                      <p:cBhvr>
                                        <p:cTn id="67" dur="500" fill="hold"/>
                                        <p:tgtEl>
                                          <p:spTgt spid="115727">
                                            <p:txEl>
                                              <p:pRg st="0" end="0"/>
                                            </p:txEl>
                                          </p:spTgt>
                                        </p:tgtEl>
                                        <p:attrNameLst>
                                          <p:attrName>ppt_w</p:attrName>
                                        </p:attrNameLst>
                                      </p:cBhvr>
                                      <p:tavLst>
                                        <p:tav tm="0">
                                          <p:val>
                                            <p:fltVal val="0"/>
                                          </p:val>
                                        </p:tav>
                                        <p:tav tm="100000">
                                          <p:val>
                                            <p:strVal val="#ppt_w"/>
                                          </p:val>
                                        </p:tav>
                                      </p:tavLst>
                                    </p:anim>
                                    <p:anim calcmode="lin" valueType="num">
                                      <p:cBhvr>
                                        <p:cTn id="68" dur="500" fill="hold"/>
                                        <p:tgtEl>
                                          <p:spTgt spid="115727">
                                            <p:txEl>
                                              <p:pRg st="0" end="0"/>
                                            </p:txEl>
                                          </p:spTgt>
                                        </p:tgtEl>
                                        <p:attrNameLst>
                                          <p:attrName>ppt_h</p:attrName>
                                        </p:attrNameLst>
                                      </p:cBhvr>
                                      <p:tavLst>
                                        <p:tav tm="0">
                                          <p:val>
                                            <p:fltVal val="0"/>
                                          </p:val>
                                        </p:tav>
                                        <p:tav tm="100000">
                                          <p:val>
                                            <p:strVal val="#ppt_h"/>
                                          </p:val>
                                        </p:tav>
                                      </p:tavLst>
                                    </p:anim>
                                  </p:childTnLst>
                                </p:cTn>
                              </p:par>
                              <p:par>
                                <p:cTn id="69" presetID="23" presetClass="entr" presetSubtype="16" fill="hold" nodeType="withEffect">
                                  <p:stCondLst>
                                    <p:cond delay="0"/>
                                  </p:stCondLst>
                                  <p:childTnLst>
                                    <p:set>
                                      <p:cBhvr>
                                        <p:cTn id="70" dur="1" fill="hold">
                                          <p:stCondLst>
                                            <p:cond delay="0"/>
                                          </p:stCondLst>
                                        </p:cTn>
                                        <p:tgtEl>
                                          <p:spTgt spid="115727">
                                            <p:txEl>
                                              <p:pRg st="1" end="1"/>
                                            </p:txEl>
                                          </p:spTgt>
                                        </p:tgtEl>
                                        <p:attrNameLst>
                                          <p:attrName>style.visibility</p:attrName>
                                        </p:attrNameLst>
                                      </p:cBhvr>
                                      <p:to>
                                        <p:strVal val="visible"/>
                                      </p:to>
                                    </p:set>
                                    <p:anim calcmode="lin" valueType="num">
                                      <p:cBhvr>
                                        <p:cTn id="71" dur="500" fill="hold"/>
                                        <p:tgtEl>
                                          <p:spTgt spid="115727">
                                            <p:txEl>
                                              <p:pRg st="1" end="1"/>
                                            </p:txEl>
                                          </p:spTgt>
                                        </p:tgtEl>
                                        <p:attrNameLst>
                                          <p:attrName>ppt_w</p:attrName>
                                        </p:attrNameLst>
                                      </p:cBhvr>
                                      <p:tavLst>
                                        <p:tav tm="0">
                                          <p:val>
                                            <p:fltVal val="0"/>
                                          </p:val>
                                        </p:tav>
                                        <p:tav tm="100000">
                                          <p:val>
                                            <p:strVal val="#ppt_w"/>
                                          </p:val>
                                        </p:tav>
                                      </p:tavLst>
                                    </p:anim>
                                    <p:anim calcmode="lin" valueType="num">
                                      <p:cBhvr>
                                        <p:cTn id="72" dur="500" fill="hold"/>
                                        <p:tgtEl>
                                          <p:spTgt spid="115727">
                                            <p:txEl>
                                              <p:pRg st="1" end="1"/>
                                            </p:txEl>
                                          </p:spTgt>
                                        </p:tgtEl>
                                        <p:attrNameLst>
                                          <p:attrName>ppt_h</p:attrName>
                                        </p:attrNameLst>
                                      </p:cBhvr>
                                      <p:tavLst>
                                        <p:tav tm="0">
                                          <p:val>
                                            <p:fltVal val="0"/>
                                          </p:val>
                                        </p:tav>
                                        <p:tav tm="100000">
                                          <p:val>
                                            <p:strVal val="#ppt_h"/>
                                          </p:val>
                                        </p:tav>
                                      </p:tavLst>
                                    </p:anim>
                                  </p:childTnLst>
                                </p:cTn>
                              </p:par>
                              <p:par>
                                <p:cTn id="73" presetID="23" presetClass="entr" presetSubtype="16" fill="hold" nodeType="withEffect">
                                  <p:stCondLst>
                                    <p:cond delay="0"/>
                                  </p:stCondLst>
                                  <p:childTnLst>
                                    <p:set>
                                      <p:cBhvr>
                                        <p:cTn id="74" dur="1" fill="hold">
                                          <p:stCondLst>
                                            <p:cond delay="0"/>
                                          </p:stCondLst>
                                        </p:cTn>
                                        <p:tgtEl>
                                          <p:spTgt spid="115727">
                                            <p:txEl>
                                              <p:pRg st="2" end="2"/>
                                            </p:txEl>
                                          </p:spTgt>
                                        </p:tgtEl>
                                        <p:attrNameLst>
                                          <p:attrName>style.visibility</p:attrName>
                                        </p:attrNameLst>
                                      </p:cBhvr>
                                      <p:to>
                                        <p:strVal val="visible"/>
                                      </p:to>
                                    </p:set>
                                    <p:anim calcmode="lin" valueType="num">
                                      <p:cBhvr>
                                        <p:cTn id="75" dur="500" fill="hold"/>
                                        <p:tgtEl>
                                          <p:spTgt spid="115727">
                                            <p:txEl>
                                              <p:pRg st="2" end="2"/>
                                            </p:txEl>
                                          </p:spTgt>
                                        </p:tgtEl>
                                        <p:attrNameLst>
                                          <p:attrName>ppt_w</p:attrName>
                                        </p:attrNameLst>
                                      </p:cBhvr>
                                      <p:tavLst>
                                        <p:tav tm="0">
                                          <p:val>
                                            <p:fltVal val="0"/>
                                          </p:val>
                                        </p:tav>
                                        <p:tav tm="100000">
                                          <p:val>
                                            <p:strVal val="#ppt_w"/>
                                          </p:val>
                                        </p:tav>
                                      </p:tavLst>
                                    </p:anim>
                                    <p:anim calcmode="lin" valueType="num">
                                      <p:cBhvr>
                                        <p:cTn id="76" dur="500" fill="hold"/>
                                        <p:tgtEl>
                                          <p:spTgt spid="115727">
                                            <p:txEl>
                                              <p:pRg st="2" end="2"/>
                                            </p:txEl>
                                          </p:spTgt>
                                        </p:tgtEl>
                                        <p:attrNameLst>
                                          <p:attrName>ppt_h</p:attrName>
                                        </p:attrNameLst>
                                      </p:cBhvr>
                                      <p:tavLst>
                                        <p:tav tm="0">
                                          <p:val>
                                            <p:fltVal val="0"/>
                                          </p:val>
                                        </p:tav>
                                        <p:tav tm="100000">
                                          <p:val>
                                            <p:strVal val="#ppt_h"/>
                                          </p:val>
                                        </p:tav>
                                      </p:tavLst>
                                    </p:anim>
                                  </p:childTnLst>
                                </p:cTn>
                              </p:par>
                              <p:par>
                                <p:cTn id="77" presetID="23" presetClass="entr" presetSubtype="16" fill="hold" nodeType="withEffect">
                                  <p:stCondLst>
                                    <p:cond delay="0"/>
                                  </p:stCondLst>
                                  <p:childTnLst>
                                    <p:set>
                                      <p:cBhvr>
                                        <p:cTn id="78" dur="1" fill="hold">
                                          <p:stCondLst>
                                            <p:cond delay="0"/>
                                          </p:stCondLst>
                                        </p:cTn>
                                        <p:tgtEl>
                                          <p:spTgt spid="115727">
                                            <p:txEl>
                                              <p:pRg st="3" end="3"/>
                                            </p:txEl>
                                          </p:spTgt>
                                        </p:tgtEl>
                                        <p:attrNameLst>
                                          <p:attrName>style.visibility</p:attrName>
                                        </p:attrNameLst>
                                      </p:cBhvr>
                                      <p:to>
                                        <p:strVal val="visible"/>
                                      </p:to>
                                    </p:set>
                                    <p:anim calcmode="lin" valueType="num">
                                      <p:cBhvr>
                                        <p:cTn id="79" dur="500" fill="hold"/>
                                        <p:tgtEl>
                                          <p:spTgt spid="115727">
                                            <p:txEl>
                                              <p:pRg st="3" end="3"/>
                                            </p:txEl>
                                          </p:spTgt>
                                        </p:tgtEl>
                                        <p:attrNameLst>
                                          <p:attrName>ppt_w</p:attrName>
                                        </p:attrNameLst>
                                      </p:cBhvr>
                                      <p:tavLst>
                                        <p:tav tm="0">
                                          <p:val>
                                            <p:fltVal val="0"/>
                                          </p:val>
                                        </p:tav>
                                        <p:tav tm="100000">
                                          <p:val>
                                            <p:strVal val="#ppt_w"/>
                                          </p:val>
                                        </p:tav>
                                      </p:tavLst>
                                    </p:anim>
                                    <p:anim calcmode="lin" valueType="num">
                                      <p:cBhvr>
                                        <p:cTn id="80" dur="500" fill="hold"/>
                                        <p:tgtEl>
                                          <p:spTgt spid="115727">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23" presetClass="entr" presetSubtype="16" fill="hold" nodeType="clickEffect">
                                  <p:stCondLst>
                                    <p:cond delay="0"/>
                                  </p:stCondLst>
                                  <p:childTnLst>
                                    <p:set>
                                      <p:cBhvr>
                                        <p:cTn id="84" dur="1" fill="hold">
                                          <p:stCondLst>
                                            <p:cond delay="0"/>
                                          </p:stCondLst>
                                        </p:cTn>
                                        <p:tgtEl>
                                          <p:spTgt spid="115722"/>
                                        </p:tgtEl>
                                        <p:attrNameLst>
                                          <p:attrName>style.visibility</p:attrName>
                                        </p:attrNameLst>
                                      </p:cBhvr>
                                      <p:to>
                                        <p:strVal val="visible"/>
                                      </p:to>
                                    </p:set>
                                    <p:anim calcmode="lin" valueType="num">
                                      <p:cBhvr>
                                        <p:cTn id="85" dur="500" fill="hold"/>
                                        <p:tgtEl>
                                          <p:spTgt spid="115722"/>
                                        </p:tgtEl>
                                        <p:attrNameLst>
                                          <p:attrName>ppt_w</p:attrName>
                                        </p:attrNameLst>
                                      </p:cBhvr>
                                      <p:tavLst>
                                        <p:tav tm="0">
                                          <p:val>
                                            <p:fltVal val="0"/>
                                          </p:val>
                                        </p:tav>
                                        <p:tav tm="100000">
                                          <p:val>
                                            <p:strVal val="#ppt_w"/>
                                          </p:val>
                                        </p:tav>
                                      </p:tavLst>
                                    </p:anim>
                                    <p:anim calcmode="lin" valueType="num">
                                      <p:cBhvr>
                                        <p:cTn id="86" dur="500" fill="hold"/>
                                        <p:tgtEl>
                                          <p:spTgt spid="115722"/>
                                        </p:tgtEl>
                                        <p:attrNameLst>
                                          <p:attrName>ppt_h</p:attrName>
                                        </p:attrNameLst>
                                      </p:cBhvr>
                                      <p:tavLst>
                                        <p:tav tm="0">
                                          <p:val>
                                            <p:fltVal val="0"/>
                                          </p:val>
                                        </p:tav>
                                        <p:tav tm="100000">
                                          <p:val>
                                            <p:strVal val="#ppt_h"/>
                                          </p:val>
                                        </p:tav>
                                      </p:tavLst>
                                    </p:anim>
                                  </p:childTnLst>
                                </p:cTn>
                              </p:par>
                              <p:par>
                                <p:cTn id="87" presetID="50" presetClass="entr" presetSubtype="0" decel="100000" fill="hold" grpId="0" nodeType="withEffect">
                                  <p:stCondLst>
                                    <p:cond delay="0"/>
                                  </p:stCondLst>
                                  <p:childTnLst>
                                    <p:set>
                                      <p:cBhvr>
                                        <p:cTn id="88" dur="1" fill="hold">
                                          <p:stCondLst>
                                            <p:cond delay="0"/>
                                          </p:stCondLst>
                                        </p:cTn>
                                        <p:tgtEl>
                                          <p:spTgt spid="115719"/>
                                        </p:tgtEl>
                                        <p:attrNameLst>
                                          <p:attrName>style.visibility</p:attrName>
                                        </p:attrNameLst>
                                      </p:cBhvr>
                                      <p:to>
                                        <p:strVal val="visible"/>
                                      </p:to>
                                    </p:set>
                                    <p:anim calcmode="lin" valueType="num">
                                      <p:cBhvr>
                                        <p:cTn id="89" dur="1000" fill="hold"/>
                                        <p:tgtEl>
                                          <p:spTgt spid="115719"/>
                                        </p:tgtEl>
                                        <p:attrNameLst>
                                          <p:attrName>ppt_w</p:attrName>
                                        </p:attrNameLst>
                                      </p:cBhvr>
                                      <p:tavLst>
                                        <p:tav tm="0">
                                          <p:val>
                                            <p:strVal val="#ppt_w+.3"/>
                                          </p:val>
                                        </p:tav>
                                        <p:tav tm="100000">
                                          <p:val>
                                            <p:strVal val="#ppt_w"/>
                                          </p:val>
                                        </p:tav>
                                      </p:tavLst>
                                    </p:anim>
                                    <p:anim calcmode="lin" valueType="num">
                                      <p:cBhvr>
                                        <p:cTn id="90" dur="1000" fill="hold"/>
                                        <p:tgtEl>
                                          <p:spTgt spid="115719"/>
                                        </p:tgtEl>
                                        <p:attrNameLst>
                                          <p:attrName>ppt_h</p:attrName>
                                        </p:attrNameLst>
                                      </p:cBhvr>
                                      <p:tavLst>
                                        <p:tav tm="0">
                                          <p:val>
                                            <p:strVal val="#ppt_h"/>
                                          </p:val>
                                        </p:tav>
                                        <p:tav tm="100000">
                                          <p:val>
                                            <p:strVal val="#ppt_h"/>
                                          </p:val>
                                        </p:tav>
                                      </p:tavLst>
                                    </p:anim>
                                    <p:animEffect transition="in" filter="fade">
                                      <p:cBhvr>
                                        <p:cTn id="91" dur="1000"/>
                                        <p:tgtEl>
                                          <p:spTgt spid="115719"/>
                                        </p:tgtEl>
                                      </p:cBhvr>
                                    </p:animEffect>
                                  </p:childTnLst>
                                </p:cTn>
                              </p:par>
                            </p:childTnLst>
                          </p:cTn>
                        </p:par>
                      </p:childTnLst>
                    </p:cTn>
                  </p:par>
                  <p:par>
                    <p:cTn id="92" fill="hold">
                      <p:stCondLst>
                        <p:cond delay="indefinite"/>
                      </p:stCondLst>
                      <p:childTnLst>
                        <p:par>
                          <p:cTn id="93" fill="hold">
                            <p:stCondLst>
                              <p:cond delay="0"/>
                            </p:stCondLst>
                            <p:childTnLst>
                              <p:par>
                                <p:cTn id="94" presetID="17" presetClass="entr" presetSubtype="10" fill="hold" grpId="0" nodeType="clickEffect">
                                  <p:stCondLst>
                                    <p:cond delay="0"/>
                                  </p:stCondLst>
                                  <p:childTnLst>
                                    <p:set>
                                      <p:cBhvr>
                                        <p:cTn id="95" dur="1" fill="hold">
                                          <p:stCondLst>
                                            <p:cond delay="0"/>
                                          </p:stCondLst>
                                        </p:cTn>
                                        <p:tgtEl>
                                          <p:spTgt spid="115734"/>
                                        </p:tgtEl>
                                        <p:attrNameLst>
                                          <p:attrName>style.visibility</p:attrName>
                                        </p:attrNameLst>
                                      </p:cBhvr>
                                      <p:to>
                                        <p:strVal val="visible"/>
                                      </p:to>
                                    </p:set>
                                    <p:anim calcmode="lin" valueType="num">
                                      <p:cBhvr>
                                        <p:cTn id="96" dur="500" fill="hold"/>
                                        <p:tgtEl>
                                          <p:spTgt spid="115734"/>
                                        </p:tgtEl>
                                        <p:attrNameLst>
                                          <p:attrName>ppt_w</p:attrName>
                                        </p:attrNameLst>
                                      </p:cBhvr>
                                      <p:tavLst>
                                        <p:tav tm="0">
                                          <p:val>
                                            <p:fltVal val="0"/>
                                          </p:val>
                                        </p:tav>
                                        <p:tav tm="100000">
                                          <p:val>
                                            <p:strVal val="#ppt_w"/>
                                          </p:val>
                                        </p:tav>
                                      </p:tavLst>
                                    </p:anim>
                                    <p:anim calcmode="lin" valueType="num">
                                      <p:cBhvr>
                                        <p:cTn id="97" dur="500" fill="hold"/>
                                        <p:tgtEl>
                                          <p:spTgt spid="115734"/>
                                        </p:tgtEl>
                                        <p:attrNameLst>
                                          <p:attrName>ppt_h</p:attrName>
                                        </p:attrNameLst>
                                      </p:cBhvr>
                                      <p:tavLst>
                                        <p:tav tm="0">
                                          <p:val>
                                            <p:strVal val="#ppt_h"/>
                                          </p:val>
                                        </p:tav>
                                        <p:tav tm="100000">
                                          <p:val>
                                            <p:strVal val="#ppt_h"/>
                                          </p:val>
                                        </p:tav>
                                      </p:tavLst>
                                    </p:anim>
                                  </p:childTnLst>
                                </p:cTn>
                              </p:par>
                              <p:par>
                                <p:cTn id="98" presetID="17" presetClass="entr" presetSubtype="10" fill="hold" grpId="0" nodeType="withEffect">
                                  <p:stCondLst>
                                    <p:cond delay="0"/>
                                  </p:stCondLst>
                                  <p:childTnLst>
                                    <p:set>
                                      <p:cBhvr>
                                        <p:cTn id="99" dur="1" fill="hold">
                                          <p:stCondLst>
                                            <p:cond delay="0"/>
                                          </p:stCondLst>
                                        </p:cTn>
                                        <p:tgtEl>
                                          <p:spTgt spid="115729"/>
                                        </p:tgtEl>
                                        <p:attrNameLst>
                                          <p:attrName>style.visibility</p:attrName>
                                        </p:attrNameLst>
                                      </p:cBhvr>
                                      <p:to>
                                        <p:strVal val="visible"/>
                                      </p:to>
                                    </p:set>
                                    <p:anim calcmode="lin" valueType="num">
                                      <p:cBhvr>
                                        <p:cTn id="100" dur="500" fill="hold"/>
                                        <p:tgtEl>
                                          <p:spTgt spid="115729"/>
                                        </p:tgtEl>
                                        <p:attrNameLst>
                                          <p:attrName>ppt_w</p:attrName>
                                        </p:attrNameLst>
                                      </p:cBhvr>
                                      <p:tavLst>
                                        <p:tav tm="0">
                                          <p:val>
                                            <p:fltVal val="0"/>
                                          </p:val>
                                        </p:tav>
                                        <p:tav tm="100000">
                                          <p:val>
                                            <p:strVal val="#ppt_w"/>
                                          </p:val>
                                        </p:tav>
                                      </p:tavLst>
                                    </p:anim>
                                    <p:anim calcmode="lin" valueType="num">
                                      <p:cBhvr>
                                        <p:cTn id="101" dur="500" fill="hold"/>
                                        <p:tgtEl>
                                          <p:spTgt spid="115729"/>
                                        </p:tgtEl>
                                        <p:attrNameLst>
                                          <p:attrName>ppt_h</p:attrName>
                                        </p:attrNameLst>
                                      </p:cBhvr>
                                      <p:tavLst>
                                        <p:tav tm="0">
                                          <p:val>
                                            <p:strVal val="#ppt_h"/>
                                          </p:val>
                                        </p:tav>
                                        <p:tav tm="100000">
                                          <p:val>
                                            <p:strVal val="#ppt_h"/>
                                          </p:val>
                                        </p:tav>
                                      </p:tavLst>
                                    </p:anim>
                                  </p:childTnLst>
                                </p:cTn>
                              </p:par>
                            </p:childTnLst>
                          </p:cTn>
                        </p:par>
                      </p:childTnLst>
                    </p:cTn>
                  </p:par>
                  <p:par>
                    <p:cTn id="102" fill="hold">
                      <p:stCondLst>
                        <p:cond delay="indefinite"/>
                      </p:stCondLst>
                      <p:childTnLst>
                        <p:par>
                          <p:cTn id="103" fill="hold">
                            <p:stCondLst>
                              <p:cond delay="0"/>
                            </p:stCondLst>
                            <p:childTnLst>
                              <p:par>
                                <p:cTn id="104" presetID="17" presetClass="entr" presetSubtype="10" fill="hold" grpId="0" nodeType="clickEffect">
                                  <p:stCondLst>
                                    <p:cond delay="0"/>
                                  </p:stCondLst>
                                  <p:childTnLst>
                                    <p:set>
                                      <p:cBhvr>
                                        <p:cTn id="105" dur="1" fill="hold">
                                          <p:stCondLst>
                                            <p:cond delay="0"/>
                                          </p:stCondLst>
                                        </p:cTn>
                                        <p:tgtEl>
                                          <p:spTgt spid="15392"/>
                                        </p:tgtEl>
                                        <p:attrNameLst>
                                          <p:attrName>style.visibility</p:attrName>
                                        </p:attrNameLst>
                                      </p:cBhvr>
                                      <p:to>
                                        <p:strVal val="visible"/>
                                      </p:to>
                                    </p:set>
                                    <p:anim calcmode="lin" valueType="num">
                                      <p:cBhvr>
                                        <p:cTn id="106" dur="500" fill="hold"/>
                                        <p:tgtEl>
                                          <p:spTgt spid="15392"/>
                                        </p:tgtEl>
                                        <p:attrNameLst>
                                          <p:attrName>ppt_w</p:attrName>
                                        </p:attrNameLst>
                                      </p:cBhvr>
                                      <p:tavLst>
                                        <p:tav tm="0">
                                          <p:val>
                                            <p:fltVal val="0"/>
                                          </p:val>
                                        </p:tav>
                                        <p:tav tm="100000">
                                          <p:val>
                                            <p:strVal val="#ppt_w"/>
                                          </p:val>
                                        </p:tav>
                                      </p:tavLst>
                                    </p:anim>
                                    <p:anim calcmode="lin" valueType="num">
                                      <p:cBhvr>
                                        <p:cTn id="107" dur="500" fill="hold"/>
                                        <p:tgtEl>
                                          <p:spTgt spid="15392"/>
                                        </p:tgtEl>
                                        <p:attrNameLst>
                                          <p:attrName>ppt_h</p:attrName>
                                        </p:attrNameLst>
                                      </p:cBhvr>
                                      <p:tavLst>
                                        <p:tav tm="0">
                                          <p:val>
                                            <p:strVal val="#ppt_h"/>
                                          </p:val>
                                        </p:tav>
                                        <p:tav tm="100000">
                                          <p:val>
                                            <p:strVal val="#ppt_h"/>
                                          </p:val>
                                        </p:tav>
                                      </p:tavLst>
                                    </p:anim>
                                  </p:childTnLst>
                                </p:cTn>
                              </p:par>
                              <p:par>
                                <p:cTn id="108" presetID="17" presetClass="entr" presetSubtype="10" fill="hold" grpId="0" nodeType="withEffect">
                                  <p:stCondLst>
                                    <p:cond delay="0"/>
                                  </p:stCondLst>
                                  <p:childTnLst>
                                    <p:set>
                                      <p:cBhvr>
                                        <p:cTn id="109" dur="1" fill="hold">
                                          <p:stCondLst>
                                            <p:cond delay="0"/>
                                          </p:stCondLst>
                                        </p:cTn>
                                        <p:tgtEl>
                                          <p:spTgt spid="3"/>
                                        </p:tgtEl>
                                        <p:attrNameLst>
                                          <p:attrName>style.visibility</p:attrName>
                                        </p:attrNameLst>
                                      </p:cBhvr>
                                      <p:to>
                                        <p:strVal val="visible"/>
                                      </p:to>
                                    </p:set>
                                    <p:anim calcmode="lin" valueType="num">
                                      <p:cBhvr>
                                        <p:cTn id="110" dur="500" fill="hold"/>
                                        <p:tgtEl>
                                          <p:spTgt spid="3"/>
                                        </p:tgtEl>
                                        <p:attrNameLst>
                                          <p:attrName>ppt_w</p:attrName>
                                        </p:attrNameLst>
                                      </p:cBhvr>
                                      <p:tavLst>
                                        <p:tav tm="0">
                                          <p:val>
                                            <p:fltVal val="0"/>
                                          </p:val>
                                        </p:tav>
                                        <p:tav tm="100000">
                                          <p:val>
                                            <p:strVal val="#ppt_w"/>
                                          </p:val>
                                        </p:tav>
                                      </p:tavLst>
                                    </p:anim>
                                    <p:anim calcmode="lin" valueType="num">
                                      <p:cBhvr>
                                        <p:cTn id="111" dur="500" fill="hold"/>
                                        <p:tgtEl>
                                          <p:spTgt spid="3"/>
                                        </p:tgtEl>
                                        <p:attrNameLst>
                                          <p:attrName>ppt_h</p:attrName>
                                        </p:attrNameLst>
                                      </p:cBhvr>
                                      <p:tavLst>
                                        <p:tav tm="0">
                                          <p:val>
                                            <p:strVal val="#ppt_h"/>
                                          </p:val>
                                        </p:tav>
                                        <p:tav tm="100000">
                                          <p:val>
                                            <p:strVal val="#ppt_h"/>
                                          </p:val>
                                        </p:tav>
                                      </p:tavLst>
                                    </p:anim>
                                  </p:childTnLst>
                                </p:cTn>
                              </p:par>
                              <p:par>
                                <p:cTn id="112" presetID="23" presetClass="entr" presetSubtype="16" fill="hold" nodeType="withEffect">
                                  <p:stCondLst>
                                    <p:cond delay="0"/>
                                  </p:stCondLst>
                                  <p:childTnLst>
                                    <p:set>
                                      <p:cBhvr>
                                        <p:cTn id="113" dur="1" fill="hold">
                                          <p:stCondLst>
                                            <p:cond delay="0"/>
                                          </p:stCondLst>
                                        </p:cTn>
                                        <p:tgtEl>
                                          <p:spTgt spid="115731">
                                            <p:txEl>
                                              <p:pRg st="0" end="0"/>
                                            </p:txEl>
                                          </p:spTgt>
                                        </p:tgtEl>
                                        <p:attrNameLst>
                                          <p:attrName>style.visibility</p:attrName>
                                        </p:attrNameLst>
                                      </p:cBhvr>
                                      <p:to>
                                        <p:strVal val="visible"/>
                                      </p:to>
                                    </p:set>
                                    <p:anim calcmode="lin" valueType="num">
                                      <p:cBhvr>
                                        <p:cTn id="114" dur="500" fill="hold"/>
                                        <p:tgtEl>
                                          <p:spTgt spid="115731">
                                            <p:txEl>
                                              <p:pRg st="0" end="0"/>
                                            </p:txEl>
                                          </p:spTgt>
                                        </p:tgtEl>
                                        <p:attrNameLst>
                                          <p:attrName>ppt_w</p:attrName>
                                        </p:attrNameLst>
                                      </p:cBhvr>
                                      <p:tavLst>
                                        <p:tav tm="0">
                                          <p:val>
                                            <p:fltVal val="0"/>
                                          </p:val>
                                        </p:tav>
                                        <p:tav tm="100000">
                                          <p:val>
                                            <p:strVal val="#ppt_w"/>
                                          </p:val>
                                        </p:tav>
                                      </p:tavLst>
                                    </p:anim>
                                    <p:anim calcmode="lin" valueType="num">
                                      <p:cBhvr>
                                        <p:cTn id="115" dur="500" fill="hold"/>
                                        <p:tgtEl>
                                          <p:spTgt spid="115731">
                                            <p:txEl>
                                              <p:pRg st="0" end="0"/>
                                            </p:txEl>
                                          </p:spTgt>
                                        </p:tgtEl>
                                        <p:attrNameLst>
                                          <p:attrName>ppt_h</p:attrName>
                                        </p:attrNameLst>
                                      </p:cBhvr>
                                      <p:tavLst>
                                        <p:tav tm="0">
                                          <p:val>
                                            <p:fltVal val="0"/>
                                          </p:val>
                                        </p:tav>
                                        <p:tav tm="100000">
                                          <p:val>
                                            <p:strVal val="#ppt_h"/>
                                          </p:val>
                                        </p:tav>
                                      </p:tavLst>
                                    </p:anim>
                                  </p:childTnLst>
                                </p:cTn>
                              </p:par>
                              <p:par>
                                <p:cTn id="116" presetID="23" presetClass="entr" presetSubtype="16" fill="hold" nodeType="withEffect">
                                  <p:stCondLst>
                                    <p:cond delay="0"/>
                                  </p:stCondLst>
                                  <p:childTnLst>
                                    <p:set>
                                      <p:cBhvr>
                                        <p:cTn id="117" dur="1" fill="hold">
                                          <p:stCondLst>
                                            <p:cond delay="0"/>
                                          </p:stCondLst>
                                        </p:cTn>
                                        <p:tgtEl>
                                          <p:spTgt spid="115731">
                                            <p:txEl>
                                              <p:pRg st="1" end="1"/>
                                            </p:txEl>
                                          </p:spTgt>
                                        </p:tgtEl>
                                        <p:attrNameLst>
                                          <p:attrName>style.visibility</p:attrName>
                                        </p:attrNameLst>
                                      </p:cBhvr>
                                      <p:to>
                                        <p:strVal val="visible"/>
                                      </p:to>
                                    </p:set>
                                    <p:anim calcmode="lin" valueType="num">
                                      <p:cBhvr>
                                        <p:cTn id="118" dur="500" fill="hold"/>
                                        <p:tgtEl>
                                          <p:spTgt spid="115731">
                                            <p:txEl>
                                              <p:pRg st="1" end="1"/>
                                            </p:txEl>
                                          </p:spTgt>
                                        </p:tgtEl>
                                        <p:attrNameLst>
                                          <p:attrName>ppt_w</p:attrName>
                                        </p:attrNameLst>
                                      </p:cBhvr>
                                      <p:tavLst>
                                        <p:tav tm="0">
                                          <p:val>
                                            <p:fltVal val="0"/>
                                          </p:val>
                                        </p:tav>
                                        <p:tav tm="100000">
                                          <p:val>
                                            <p:strVal val="#ppt_w"/>
                                          </p:val>
                                        </p:tav>
                                      </p:tavLst>
                                    </p:anim>
                                    <p:anim calcmode="lin" valueType="num">
                                      <p:cBhvr>
                                        <p:cTn id="119" dur="500" fill="hold"/>
                                        <p:tgtEl>
                                          <p:spTgt spid="115731">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20" fill="hold">
                      <p:stCondLst>
                        <p:cond delay="indefinite"/>
                      </p:stCondLst>
                      <p:childTnLst>
                        <p:par>
                          <p:cTn id="121" fill="hold">
                            <p:stCondLst>
                              <p:cond delay="0"/>
                            </p:stCondLst>
                            <p:childTnLst>
                              <p:par>
                                <p:cTn id="122" presetID="23" presetClass="entr" presetSubtype="16" fill="hold" nodeType="clickEffect">
                                  <p:stCondLst>
                                    <p:cond delay="0"/>
                                  </p:stCondLst>
                                  <p:childTnLst>
                                    <p:set>
                                      <p:cBhvr>
                                        <p:cTn id="123" dur="1" fill="hold">
                                          <p:stCondLst>
                                            <p:cond delay="0"/>
                                          </p:stCondLst>
                                        </p:cTn>
                                        <p:tgtEl>
                                          <p:spTgt spid="115723"/>
                                        </p:tgtEl>
                                        <p:attrNameLst>
                                          <p:attrName>style.visibility</p:attrName>
                                        </p:attrNameLst>
                                      </p:cBhvr>
                                      <p:to>
                                        <p:strVal val="visible"/>
                                      </p:to>
                                    </p:set>
                                    <p:anim calcmode="lin" valueType="num">
                                      <p:cBhvr>
                                        <p:cTn id="124" dur="500" fill="hold"/>
                                        <p:tgtEl>
                                          <p:spTgt spid="115723"/>
                                        </p:tgtEl>
                                        <p:attrNameLst>
                                          <p:attrName>ppt_w</p:attrName>
                                        </p:attrNameLst>
                                      </p:cBhvr>
                                      <p:tavLst>
                                        <p:tav tm="0">
                                          <p:val>
                                            <p:fltVal val="0"/>
                                          </p:val>
                                        </p:tav>
                                        <p:tav tm="100000">
                                          <p:val>
                                            <p:strVal val="#ppt_w"/>
                                          </p:val>
                                        </p:tav>
                                      </p:tavLst>
                                    </p:anim>
                                    <p:anim calcmode="lin" valueType="num">
                                      <p:cBhvr>
                                        <p:cTn id="125" dur="500" fill="hold"/>
                                        <p:tgtEl>
                                          <p:spTgt spid="115723"/>
                                        </p:tgtEl>
                                        <p:attrNameLst>
                                          <p:attrName>ppt_h</p:attrName>
                                        </p:attrNameLst>
                                      </p:cBhvr>
                                      <p:tavLst>
                                        <p:tav tm="0">
                                          <p:val>
                                            <p:fltVal val="0"/>
                                          </p:val>
                                        </p:tav>
                                        <p:tav tm="100000">
                                          <p:val>
                                            <p:strVal val="#ppt_h"/>
                                          </p:val>
                                        </p:tav>
                                      </p:tavLst>
                                    </p:anim>
                                  </p:childTnLst>
                                </p:cTn>
                              </p:par>
                              <p:par>
                                <p:cTn id="126" presetID="50" presetClass="entr" presetSubtype="0" decel="100000" fill="hold" grpId="0" nodeType="withEffect">
                                  <p:stCondLst>
                                    <p:cond delay="0"/>
                                  </p:stCondLst>
                                  <p:childTnLst>
                                    <p:set>
                                      <p:cBhvr>
                                        <p:cTn id="127" dur="1" fill="hold">
                                          <p:stCondLst>
                                            <p:cond delay="0"/>
                                          </p:stCondLst>
                                        </p:cTn>
                                        <p:tgtEl>
                                          <p:spTgt spid="115720"/>
                                        </p:tgtEl>
                                        <p:attrNameLst>
                                          <p:attrName>style.visibility</p:attrName>
                                        </p:attrNameLst>
                                      </p:cBhvr>
                                      <p:to>
                                        <p:strVal val="visible"/>
                                      </p:to>
                                    </p:set>
                                    <p:anim calcmode="lin" valueType="num">
                                      <p:cBhvr>
                                        <p:cTn id="128" dur="1000" fill="hold"/>
                                        <p:tgtEl>
                                          <p:spTgt spid="115720"/>
                                        </p:tgtEl>
                                        <p:attrNameLst>
                                          <p:attrName>ppt_w</p:attrName>
                                        </p:attrNameLst>
                                      </p:cBhvr>
                                      <p:tavLst>
                                        <p:tav tm="0">
                                          <p:val>
                                            <p:strVal val="#ppt_w+.3"/>
                                          </p:val>
                                        </p:tav>
                                        <p:tav tm="100000">
                                          <p:val>
                                            <p:strVal val="#ppt_w"/>
                                          </p:val>
                                        </p:tav>
                                      </p:tavLst>
                                    </p:anim>
                                    <p:anim calcmode="lin" valueType="num">
                                      <p:cBhvr>
                                        <p:cTn id="129" dur="1000" fill="hold"/>
                                        <p:tgtEl>
                                          <p:spTgt spid="115720"/>
                                        </p:tgtEl>
                                        <p:attrNameLst>
                                          <p:attrName>ppt_h</p:attrName>
                                        </p:attrNameLst>
                                      </p:cBhvr>
                                      <p:tavLst>
                                        <p:tav tm="0">
                                          <p:val>
                                            <p:strVal val="#ppt_h"/>
                                          </p:val>
                                        </p:tav>
                                        <p:tav tm="100000">
                                          <p:val>
                                            <p:strVal val="#ppt_h"/>
                                          </p:val>
                                        </p:tav>
                                      </p:tavLst>
                                    </p:anim>
                                    <p:animEffect transition="in" filter="fade">
                                      <p:cBhvr>
                                        <p:cTn id="130" dur="1000"/>
                                        <p:tgtEl>
                                          <p:spTgt spid="115720"/>
                                        </p:tgtEl>
                                      </p:cBhvr>
                                    </p:animEffect>
                                  </p:childTnLst>
                                </p:cTn>
                              </p:par>
                            </p:childTnLst>
                          </p:cTn>
                        </p:par>
                      </p:childTnLst>
                    </p:cTn>
                  </p:par>
                  <p:par>
                    <p:cTn id="131" fill="hold">
                      <p:stCondLst>
                        <p:cond delay="indefinite"/>
                      </p:stCondLst>
                      <p:childTnLst>
                        <p:par>
                          <p:cTn id="132" fill="hold">
                            <p:stCondLst>
                              <p:cond delay="0"/>
                            </p:stCondLst>
                            <p:childTnLst>
                              <p:par>
                                <p:cTn id="133" presetID="17" presetClass="entr" presetSubtype="10" fill="hold" grpId="0" nodeType="clickEffect">
                                  <p:stCondLst>
                                    <p:cond delay="0"/>
                                  </p:stCondLst>
                                  <p:childTnLst>
                                    <p:set>
                                      <p:cBhvr>
                                        <p:cTn id="134" dur="1" fill="hold">
                                          <p:stCondLst>
                                            <p:cond delay="0"/>
                                          </p:stCondLst>
                                        </p:cTn>
                                        <p:tgtEl>
                                          <p:spTgt spid="115736"/>
                                        </p:tgtEl>
                                        <p:attrNameLst>
                                          <p:attrName>style.visibility</p:attrName>
                                        </p:attrNameLst>
                                      </p:cBhvr>
                                      <p:to>
                                        <p:strVal val="visible"/>
                                      </p:to>
                                    </p:set>
                                    <p:anim calcmode="lin" valueType="num">
                                      <p:cBhvr>
                                        <p:cTn id="135" dur="500" fill="hold"/>
                                        <p:tgtEl>
                                          <p:spTgt spid="115736"/>
                                        </p:tgtEl>
                                        <p:attrNameLst>
                                          <p:attrName>ppt_w</p:attrName>
                                        </p:attrNameLst>
                                      </p:cBhvr>
                                      <p:tavLst>
                                        <p:tav tm="0">
                                          <p:val>
                                            <p:fltVal val="0"/>
                                          </p:val>
                                        </p:tav>
                                        <p:tav tm="100000">
                                          <p:val>
                                            <p:strVal val="#ppt_w"/>
                                          </p:val>
                                        </p:tav>
                                      </p:tavLst>
                                    </p:anim>
                                    <p:anim calcmode="lin" valueType="num">
                                      <p:cBhvr>
                                        <p:cTn id="136" dur="500" fill="hold"/>
                                        <p:tgtEl>
                                          <p:spTgt spid="115736"/>
                                        </p:tgtEl>
                                        <p:attrNameLst>
                                          <p:attrName>ppt_h</p:attrName>
                                        </p:attrNameLst>
                                      </p:cBhvr>
                                      <p:tavLst>
                                        <p:tav tm="0">
                                          <p:val>
                                            <p:strVal val="#ppt_h"/>
                                          </p:val>
                                        </p:tav>
                                        <p:tav tm="100000">
                                          <p:val>
                                            <p:strVal val="#ppt_h"/>
                                          </p:val>
                                        </p:tav>
                                      </p:tavLst>
                                    </p:anim>
                                  </p:childTnLst>
                                </p:cTn>
                              </p:par>
                              <p:par>
                                <p:cTn id="137" presetID="17" presetClass="entr" presetSubtype="10" fill="hold" grpId="0" nodeType="withEffect">
                                  <p:stCondLst>
                                    <p:cond delay="0"/>
                                  </p:stCondLst>
                                  <p:childTnLst>
                                    <p:set>
                                      <p:cBhvr>
                                        <p:cTn id="138" dur="1" fill="hold">
                                          <p:stCondLst>
                                            <p:cond delay="0"/>
                                          </p:stCondLst>
                                        </p:cTn>
                                        <p:tgtEl>
                                          <p:spTgt spid="115730"/>
                                        </p:tgtEl>
                                        <p:attrNameLst>
                                          <p:attrName>style.visibility</p:attrName>
                                        </p:attrNameLst>
                                      </p:cBhvr>
                                      <p:to>
                                        <p:strVal val="visible"/>
                                      </p:to>
                                    </p:set>
                                    <p:anim calcmode="lin" valueType="num">
                                      <p:cBhvr>
                                        <p:cTn id="139" dur="500" fill="hold"/>
                                        <p:tgtEl>
                                          <p:spTgt spid="115730"/>
                                        </p:tgtEl>
                                        <p:attrNameLst>
                                          <p:attrName>ppt_w</p:attrName>
                                        </p:attrNameLst>
                                      </p:cBhvr>
                                      <p:tavLst>
                                        <p:tav tm="0">
                                          <p:val>
                                            <p:fltVal val="0"/>
                                          </p:val>
                                        </p:tav>
                                        <p:tav tm="100000">
                                          <p:val>
                                            <p:strVal val="#ppt_w"/>
                                          </p:val>
                                        </p:tav>
                                      </p:tavLst>
                                    </p:anim>
                                    <p:anim calcmode="lin" valueType="num">
                                      <p:cBhvr>
                                        <p:cTn id="140" dur="500" fill="hold"/>
                                        <p:tgtEl>
                                          <p:spTgt spid="115730"/>
                                        </p:tgtEl>
                                        <p:attrNameLst>
                                          <p:attrName>ppt_h</p:attrName>
                                        </p:attrNameLst>
                                      </p:cBhvr>
                                      <p:tavLst>
                                        <p:tav tm="0">
                                          <p:val>
                                            <p:strVal val="#ppt_h"/>
                                          </p:val>
                                        </p:tav>
                                        <p:tav tm="100000">
                                          <p:val>
                                            <p:strVal val="#ppt_h"/>
                                          </p:val>
                                        </p:tav>
                                      </p:tavLst>
                                    </p:anim>
                                  </p:childTnLst>
                                </p:cTn>
                              </p:par>
                            </p:childTnLst>
                          </p:cTn>
                        </p:par>
                      </p:childTnLst>
                    </p:cTn>
                  </p:par>
                  <p:par>
                    <p:cTn id="141" fill="hold">
                      <p:stCondLst>
                        <p:cond delay="indefinite"/>
                      </p:stCondLst>
                      <p:childTnLst>
                        <p:par>
                          <p:cTn id="142" fill="hold">
                            <p:stCondLst>
                              <p:cond delay="0"/>
                            </p:stCondLst>
                            <p:childTnLst>
                              <p:par>
                                <p:cTn id="143" presetID="17" presetClass="entr" presetSubtype="10" fill="hold" grpId="0" nodeType="clickEffect">
                                  <p:stCondLst>
                                    <p:cond delay="0"/>
                                  </p:stCondLst>
                                  <p:childTnLst>
                                    <p:set>
                                      <p:cBhvr>
                                        <p:cTn id="144" dur="1" fill="hold">
                                          <p:stCondLst>
                                            <p:cond delay="0"/>
                                          </p:stCondLst>
                                        </p:cTn>
                                        <p:tgtEl>
                                          <p:spTgt spid="15391"/>
                                        </p:tgtEl>
                                        <p:attrNameLst>
                                          <p:attrName>style.visibility</p:attrName>
                                        </p:attrNameLst>
                                      </p:cBhvr>
                                      <p:to>
                                        <p:strVal val="visible"/>
                                      </p:to>
                                    </p:set>
                                    <p:anim calcmode="lin" valueType="num">
                                      <p:cBhvr>
                                        <p:cTn id="145" dur="500" fill="hold"/>
                                        <p:tgtEl>
                                          <p:spTgt spid="15391"/>
                                        </p:tgtEl>
                                        <p:attrNameLst>
                                          <p:attrName>ppt_w</p:attrName>
                                        </p:attrNameLst>
                                      </p:cBhvr>
                                      <p:tavLst>
                                        <p:tav tm="0">
                                          <p:val>
                                            <p:fltVal val="0"/>
                                          </p:val>
                                        </p:tav>
                                        <p:tav tm="100000">
                                          <p:val>
                                            <p:strVal val="#ppt_w"/>
                                          </p:val>
                                        </p:tav>
                                      </p:tavLst>
                                    </p:anim>
                                    <p:anim calcmode="lin" valueType="num">
                                      <p:cBhvr>
                                        <p:cTn id="146" dur="500" fill="hold"/>
                                        <p:tgtEl>
                                          <p:spTgt spid="15391"/>
                                        </p:tgtEl>
                                        <p:attrNameLst>
                                          <p:attrName>ppt_h</p:attrName>
                                        </p:attrNameLst>
                                      </p:cBhvr>
                                      <p:tavLst>
                                        <p:tav tm="0">
                                          <p:val>
                                            <p:strVal val="#ppt_h"/>
                                          </p:val>
                                        </p:tav>
                                        <p:tav tm="100000">
                                          <p:val>
                                            <p:strVal val="#ppt_h"/>
                                          </p:val>
                                        </p:tav>
                                      </p:tavLst>
                                    </p:anim>
                                  </p:childTnLst>
                                </p:cTn>
                              </p:par>
                              <p:par>
                                <p:cTn id="147" presetID="17" presetClass="entr" presetSubtype="10" fill="hold" grpId="0" nodeType="withEffect">
                                  <p:stCondLst>
                                    <p:cond delay="0"/>
                                  </p:stCondLst>
                                  <p:childTnLst>
                                    <p:set>
                                      <p:cBhvr>
                                        <p:cTn id="148" dur="1" fill="hold">
                                          <p:stCondLst>
                                            <p:cond delay="0"/>
                                          </p:stCondLst>
                                        </p:cTn>
                                        <p:tgtEl>
                                          <p:spTgt spid="5"/>
                                        </p:tgtEl>
                                        <p:attrNameLst>
                                          <p:attrName>style.visibility</p:attrName>
                                        </p:attrNameLst>
                                      </p:cBhvr>
                                      <p:to>
                                        <p:strVal val="visible"/>
                                      </p:to>
                                    </p:set>
                                    <p:anim calcmode="lin" valueType="num">
                                      <p:cBhvr>
                                        <p:cTn id="149" dur="500" fill="hold"/>
                                        <p:tgtEl>
                                          <p:spTgt spid="5"/>
                                        </p:tgtEl>
                                        <p:attrNameLst>
                                          <p:attrName>ppt_w</p:attrName>
                                        </p:attrNameLst>
                                      </p:cBhvr>
                                      <p:tavLst>
                                        <p:tav tm="0">
                                          <p:val>
                                            <p:fltVal val="0"/>
                                          </p:val>
                                        </p:tav>
                                        <p:tav tm="100000">
                                          <p:val>
                                            <p:strVal val="#ppt_w"/>
                                          </p:val>
                                        </p:tav>
                                      </p:tavLst>
                                    </p:anim>
                                    <p:anim calcmode="lin" valueType="num">
                                      <p:cBhvr>
                                        <p:cTn id="150" dur="500" fill="hold"/>
                                        <p:tgtEl>
                                          <p:spTgt spid="5"/>
                                        </p:tgtEl>
                                        <p:attrNameLst>
                                          <p:attrName>ppt_h</p:attrName>
                                        </p:attrNameLst>
                                      </p:cBhvr>
                                      <p:tavLst>
                                        <p:tav tm="0">
                                          <p:val>
                                            <p:strVal val="#ppt_h"/>
                                          </p:val>
                                        </p:tav>
                                        <p:tav tm="100000">
                                          <p:val>
                                            <p:strVal val="#ppt_h"/>
                                          </p:val>
                                        </p:tav>
                                      </p:tavLst>
                                    </p:anim>
                                  </p:childTnLst>
                                </p:cTn>
                              </p:par>
                              <p:par>
                                <p:cTn id="151" presetID="23" presetClass="entr" presetSubtype="16" fill="hold" grpId="0" nodeType="withEffect">
                                  <p:stCondLst>
                                    <p:cond delay="0"/>
                                  </p:stCondLst>
                                  <p:childTnLst>
                                    <p:set>
                                      <p:cBhvr>
                                        <p:cTn id="152" dur="1" fill="hold">
                                          <p:stCondLst>
                                            <p:cond delay="0"/>
                                          </p:stCondLst>
                                        </p:cTn>
                                        <p:tgtEl>
                                          <p:spTgt spid="115732"/>
                                        </p:tgtEl>
                                        <p:attrNameLst>
                                          <p:attrName>style.visibility</p:attrName>
                                        </p:attrNameLst>
                                      </p:cBhvr>
                                      <p:to>
                                        <p:strVal val="visible"/>
                                      </p:to>
                                    </p:set>
                                    <p:anim calcmode="lin" valueType="num">
                                      <p:cBhvr>
                                        <p:cTn id="153" dur="500" fill="hold"/>
                                        <p:tgtEl>
                                          <p:spTgt spid="115732"/>
                                        </p:tgtEl>
                                        <p:attrNameLst>
                                          <p:attrName>ppt_w</p:attrName>
                                        </p:attrNameLst>
                                      </p:cBhvr>
                                      <p:tavLst>
                                        <p:tav tm="0">
                                          <p:val>
                                            <p:fltVal val="0"/>
                                          </p:val>
                                        </p:tav>
                                        <p:tav tm="100000">
                                          <p:val>
                                            <p:strVal val="#ppt_w"/>
                                          </p:val>
                                        </p:tav>
                                      </p:tavLst>
                                    </p:anim>
                                    <p:anim calcmode="lin" valueType="num">
                                      <p:cBhvr>
                                        <p:cTn id="154" dur="500" fill="hold"/>
                                        <p:tgtEl>
                                          <p:spTgt spid="11573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91" grpId="0" animBg="1"/>
      <p:bldP spid="15392" grpId="0" animBg="1"/>
      <p:bldP spid="15390" grpId="0" animBg="1"/>
      <p:bldP spid="15387" grpId="0" animBg="1"/>
      <p:bldP spid="115717" grpId="0" animBg="1"/>
      <p:bldP spid="115718" grpId="0" animBg="1"/>
      <p:bldP spid="115719" grpId="0" animBg="1"/>
      <p:bldP spid="115720" grpId="0" animBg="1"/>
      <p:bldP spid="115724" grpId="0"/>
      <p:bldP spid="115725" grpId="0"/>
      <p:bldP spid="115726" grpId="0"/>
      <p:bldP spid="115729" grpId="0"/>
      <p:bldP spid="115730" grpId="0"/>
      <p:bldP spid="115732" grpId="0"/>
      <p:bldP spid="115733" grpId="0" animBg="1"/>
      <p:bldP spid="115734" grpId="0" animBg="1"/>
      <p:bldP spid="115735" grpId="0" animBg="1"/>
      <p:bldP spid="115736" grpId="0" animBg="1"/>
      <p:bldP spid="2" grpId="0" animBg="1"/>
      <p:bldP spid="3" grpId="0" animBg="1"/>
      <p:bldP spid="4"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492833" y="650875"/>
            <a:ext cx="6962775" cy="600075"/>
          </a:xfrm>
        </p:spPr>
        <p:txBody>
          <a:bodyPr/>
          <a:lstStyle/>
          <a:p>
            <a:r>
              <a:rPr lang="en-US" dirty="0" smtClean="0"/>
              <a:t>Test Planning</a:t>
            </a:r>
          </a:p>
        </p:txBody>
      </p:sp>
      <p:sp>
        <p:nvSpPr>
          <p:cNvPr id="18435" name="Rectangle 3"/>
          <p:cNvSpPr>
            <a:spLocks noGrp="1" noChangeArrowheads="1"/>
          </p:cNvSpPr>
          <p:nvPr>
            <p:ph type="body" idx="4294967295"/>
          </p:nvPr>
        </p:nvSpPr>
        <p:spPr>
          <a:xfrm>
            <a:off x="1123950" y="1870075"/>
            <a:ext cx="6929438" cy="989013"/>
          </a:xfrm>
        </p:spPr>
        <p:txBody>
          <a:bodyPr/>
          <a:lstStyle/>
          <a:p>
            <a:endParaRPr lang="en-US" smtClean="0"/>
          </a:p>
          <a:p>
            <a:endParaRPr lang="en-US" smtClean="0"/>
          </a:p>
          <a:p>
            <a:endParaRPr lang="en-US" smtClean="0"/>
          </a:p>
        </p:txBody>
      </p:sp>
      <p:sp>
        <p:nvSpPr>
          <p:cNvPr id="147460" name="Rectangle 4"/>
          <p:cNvSpPr>
            <a:spLocks noChangeArrowheads="1"/>
          </p:cNvSpPr>
          <p:nvPr/>
        </p:nvSpPr>
        <p:spPr bwMode="auto">
          <a:xfrm>
            <a:off x="470608" y="1371600"/>
            <a:ext cx="6038850" cy="4773614"/>
          </a:xfrm>
          <a:prstGeom prst="rect">
            <a:avLst/>
          </a:prstGeom>
          <a:noFill/>
          <a:ln w="12700">
            <a:noFill/>
            <a:miter lim="800000"/>
            <a:headEnd/>
            <a:tailEnd/>
          </a:ln>
        </p:spPr>
        <p:txBody>
          <a:bodyPr lIns="0" tIns="0" rIns="0" bIns="0">
            <a:spAutoFit/>
          </a:bodyPr>
          <a:lstStyle/>
          <a:p>
            <a:pPr marL="168275" indent="-168275">
              <a:buFontTx/>
              <a:buChar char="•"/>
            </a:pPr>
            <a:r>
              <a:rPr lang="en-US" dirty="0"/>
              <a:t>Test Manager or Test Leader will have initial plan for test</a:t>
            </a:r>
          </a:p>
          <a:p>
            <a:pPr marL="514350" lvl="1" indent="-168275" eaLnBrk="0" hangingPunct="0">
              <a:lnSpc>
                <a:spcPct val="85000"/>
              </a:lnSpc>
              <a:spcBef>
                <a:spcPct val="35000"/>
              </a:spcBef>
              <a:buClr>
                <a:srgbClr val="CC0033"/>
              </a:buClr>
              <a:buFontTx/>
              <a:buChar char="–"/>
            </a:pPr>
            <a:r>
              <a:rPr lang="en-US" sz="1600" dirty="0"/>
              <a:t>Define scope of </a:t>
            </a:r>
            <a:r>
              <a:rPr lang="en-US" sz="1600" dirty="0" smtClean="0"/>
              <a:t>test</a:t>
            </a:r>
            <a:endParaRPr lang="en-US" sz="1600" dirty="0"/>
          </a:p>
          <a:p>
            <a:pPr marL="514350" lvl="1" indent="-168275" eaLnBrk="0" hangingPunct="0">
              <a:lnSpc>
                <a:spcPct val="85000"/>
              </a:lnSpc>
              <a:spcBef>
                <a:spcPct val="35000"/>
              </a:spcBef>
              <a:buClr>
                <a:srgbClr val="CC0033"/>
              </a:buClr>
              <a:buFontTx/>
              <a:buChar char="–"/>
            </a:pPr>
            <a:r>
              <a:rPr lang="en-US" sz="1600" dirty="0"/>
              <a:t>Define the strategies for test</a:t>
            </a:r>
          </a:p>
          <a:p>
            <a:pPr marL="514350" lvl="1" indent="-168275" eaLnBrk="0" hangingPunct="0">
              <a:lnSpc>
                <a:spcPct val="85000"/>
              </a:lnSpc>
              <a:spcBef>
                <a:spcPct val="35000"/>
              </a:spcBef>
              <a:buClr>
                <a:srgbClr val="CC0033"/>
              </a:buClr>
              <a:buFontTx/>
              <a:buChar char="–"/>
            </a:pPr>
            <a:r>
              <a:rPr lang="en-US" sz="1600" dirty="0"/>
              <a:t>Identify risks and contingency plan</a:t>
            </a:r>
          </a:p>
          <a:p>
            <a:pPr marL="514350" lvl="1" indent="-168275" eaLnBrk="0" hangingPunct="0">
              <a:lnSpc>
                <a:spcPct val="85000"/>
              </a:lnSpc>
              <a:spcBef>
                <a:spcPct val="35000"/>
              </a:spcBef>
              <a:buClr>
                <a:srgbClr val="CC0033"/>
              </a:buClr>
              <a:buFontTx/>
              <a:buChar char="–"/>
            </a:pPr>
            <a:r>
              <a:rPr lang="en-US" sz="1600" dirty="0"/>
              <a:t>Identify Manual Test, Automation Test or both</a:t>
            </a:r>
          </a:p>
          <a:p>
            <a:pPr marL="514350" lvl="1" indent="-168275" eaLnBrk="0" hangingPunct="0">
              <a:lnSpc>
                <a:spcPct val="85000"/>
              </a:lnSpc>
              <a:spcBef>
                <a:spcPct val="35000"/>
              </a:spcBef>
              <a:buClr>
                <a:srgbClr val="CC0033"/>
              </a:buClr>
              <a:buFontTx/>
              <a:buChar char="–"/>
            </a:pPr>
            <a:r>
              <a:rPr lang="en-US" sz="1600" dirty="0"/>
              <a:t>Estimate test and make schedule</a:t>
            </a:r>
          </a:p>
          <a:p>
            <a:pPr marL="514350" lvl="1" indent="-168275" eaLnBrk="0" hangingPunct="0">
              <a:lnSpc>
                <a:spcPct val="85000"/>
              </a:lnSpc>
              <a:spcBef>
                <a:spcPct val="35000"/>
              </a:spcBef>
              <a:buClr>
                <a:srgbClr val="CC0033"/>
              </a:buClr>
              <a:buFontTx/>
              <a:buChar char="–"/>
            </a:pPr>
            <a:r>
              <a:rPr lang="en-US" sz="1600" dirty="0"/>
              <a:t>Identify the environment for test (test bed)</a:t>
            </a:r>
          </a:p>
          <a:p>
            <a:pPr marL="514350" lvl="1" indent="-168275" eaLnBrk="0" hangingPunct="0">
              <a:lnSpc>
                <a:spcPct val="85000"/>
              </a:lnSpc>
              <a:spcBef>
                <a:spcPct val="35000"/>
              </a:spcBef>
              <a:buClr>
                <a:srgbClr val="CC0033"/>
              </a:buClr>
              <a:buFontTx/>
              <a:buChar char="–"/>
            </a:pPr>
            <a:r>
              <a:rPr lang="en-US" sz="1600" dirty="0"/>
              <a:t>…</a:t>
            </a:r>
          </a:p>
          <a:p>
            <a:pPr marL="514350" lvl="1" indent="-168275" eaLnBrk="0" hangingPunct="0">
              <a:lnSpc>
                <a:spcPct val="85000"/>
              </a:lnSpc>
              <a:spcBef>
                <a:spcPct val="35000"/>
              </a:spcBef>
              <a:buClr>
                <a:srgbClr val="CC0033"/>
              </a:buClr>
              <a:buFontTx/>
              <a:buChar char="–"/>
            </a:pPr>
            <a:endParaRPr lang="en-US" sz="1600" dirty="0"/>
          </a:p>
          <a:p>
            <a:pPr marL="168275" indent="-168275" eaLnBrk="0" hangingPunct="0">
              <a:lnSpc>
                <a:spcPct val="85000"/>
              </a:lnSpc>
              <a:spcBef>
                <a:spcPct val="35000"/>
              </a:spcBef>
              <a:buClr>
                <a:srgbClr val="CC0033"/>
              </a:buClr>
              <a:buFontTx/>
              <a:buChar char="•"/>
            </a:pPr>
            <a:r>
              <a:rPr lang="en-US" dirty="0" smtClean="0"/>
              <a:t>Test Plan has to be </a:t>
            </a:r>
          </a:p>
          <a:p>
            <a:pPr marL="514350" lvl="1" indent="-168275" eaLnBrk="0" hangingPunct="0">
              <a:lnSpc>
                <a:spcPct val="85000"/>
              </a:lnSpc>
              <a:spcBef>
                <a:spcPct val="35000"/>
              </a:spcBef>
              <a:buClr>
                <a:srgbClr val="CC0033"/>
              </a:buClr>
              <a:buFontTx/>
              <a:buChar char="•"/>
            </a:pPr>
            <a:r>
              <a:rPr lang="en-US" b="1" dirty="0" smtClean="0"/>
              <a:t>Reviewed</a:t>
            </a:r>
            <a:r>
              <a:rPr lang="en-US" dirty="0" smtClean="0"/>
              <a:t>: </a:t>
            </a:r>
            <a:r>
              <a:rPr lang="en-AU" dirty="0" smtClean="0"/>
              <a:t>QC team, Developers, Business Analysis. TA (if need), PM and Customer</a:t>
            </a:r>
          </a:p>
          <a:p>
            <a:pPr marL="514350" lvl="1" indent="-168275" eaLnBrk="0" hangingPunct="0">
              <a:lnSpc>
                <a:spcPct val="85000"/>
              </a:lnSpc>
              <a:spcBef>
                <a:spcPct val="35000"/>
              </a:spcBef>
              <a:buClr>
                <a:srgbClr val="CC0033"/>
              </a:buClr>
              <a:buFontTx/>
              <a:buChar char="•"/>
            </a:pPr>
            <a:r>
              <a:rPr lang="en-AU" b="1" dirty="0" smtClean="0"/>
              <a:t>Approved</a:t>
            </a:r>
            <a:r>
              <a:rPr lang="en-AU" dirty="0" smtClean="0"/>
              <a:t>:  Project Manager and Customer</a:t>
            </a:r>
            <a:endParaRPr lang="en-US" dirty="0" smtClean="0"/>
          </a:p>
          <a:p>
            <a:pPr marL="514350" lvl="1" indent="-168275" eaLnBrk="0" hangingPunct="0">
              <a:lnSpc>
                <a:spcPct val="85000"/>
              </a:lnSpc>
              <a:spcBef>
                <a:spcPct val="35000"/>
              </a:spcBef>
              <a:buClr>
                <a:srgbClr val="CC0033"/>
              </a:buClr>
              <a:buFontTx/>
              <a:buChar char="•"/>
            </a:pPr>
            <a:r>
              <a:rPr lang="en-US" b="1" dirty="0" smtClean="0"/>
              <a:t>Updated</a:t>
            </a:r>
            <a:r>
              <a:rPr lang="en-US" dirty="0" smtClean="0"/>
              <a:t>: during the testing cycle to reflect the changes if needed</a:t>
            </a:r>
          </a:p>
          <a:p>
            <a:pPr marL="168275" indent="-168275" eaLnBrk="0" hangingPunct="0">
              <a:lnSpc>
                <a:spcPct val="85000"/>
              </a:lnSpc>
              <a:spcBef>
                <a:spcPct val="35000"/>
              </a:spcBef>
              <a:buClr>
                <a:srgbClr val="CC0033"/>
              </a:buClr>
              <a:buFontTx/>
              <a:buChar char="•"/>
            </a:pPr>
            <a:endParaRPr lang="en-US" dirty="0"/>
          </a:p>
        </p:txBody>
      </p:sp>
      <p:grpSp>
        <p:nvGrpSpPr>
          <p:cNvPr id="18437" name="Group 15"/>
          <p:cNvGrpSpPr>
            <a:grpSpLocks/>
          </p:cNvGrpSpPr>
          <p:nvPr/>
        </p:nvGrpSpPr>
        <p:grpSpPr bwMode="auto">
          <a:xfrm>
            <a:off x="6486525" y="1516063"/>
            <a:ext cx="1924050" cy="3643312"/>
            <a:chOff x="4086" y="955"/>
            <a:chExt cx="1212" cy="2295"/>
          </a:xfrm>
        </p:grpSpPr>
        <p:sp>
          <p:nvSpPr>
            <p:cNvPr id="18438" name="Rectangle 5"/>
            <p:cNvSpPr>
              <a:spLocks noChangeArrowheads="1"/>
            </p:cNvSpPr>
            <p:nvPr/>
          </p:nvSpPr>
          <p:spPr bwMode="auto">
            <a:xfrm>
              <a:off x="4086" y="955"/>
              <a:ext cx="1212" cy="289"/>
            </a:xfrm>
            <a:prstGeom prst="rect">
              <a:avLst/>
            </a:prstGeom>
            <a:solidFill>
              <a:schemeClr val="accent1"/>
            </a:solidFill>
            <a:ln w="9525">
              <a:solidFill>
                <a:schemeClr val="tx1"/>
              </a:solidFill>
              <a:miter lim="800000"/>
              <a:headEnd/>
              <a:tailEnd/>
            </a:ln>
          </p:spPr>
          <p:txBody>
            <a:bodyPr wrap="none" anchor="ctr"/>
            <a:lstStyle/>
            <a:p>
              <a:pPr algn="ctr"/>
              <a:r>
                <a:rPr lang="en-US" sz="1200" b="1">
                  <a:solidFill>
                    <a:schemeClr val="bg1"/>
                  </a:solidFill>
                </a:rPr>
                <a:t>Test Planning</a:t>
              </a:r>
            </a:p>
          </p:txBody>
        </p:sp>
        <p:sp>
          <p:nvSpPr>
            <p:cNvPr id="115718" name="Rectangle 6"/>
            <p:cNvSpPr>
              <a:spLocks noChangeArrowheads="1"/>
            </p:cNvSpPr>
            <p:nvPr/>
          </p:nvSpPr>
          <p:spPr bwMode="auto">
            <a:xfrm>
              <a:off x="4086" y="1623"/>
              <a:ext cx="1212" cy="289"/>
            </a:xfrm>
            <a:prstGeom prst="rect">
              <a:avLst/>
            </a:prstGeom>
            <a:gradFill rotWithShape="1">
              <a:gsLst>
                <a:gs pos="0">
                  <a:schemeClr val="bg2"/>
                </a:gs>
                <a:gs pos="100000">
                  <a:schemeClr val="bg2">
                    <a:gamma/>
                    <a:shade val="46275"/>
                    <a:invGamma/>
                  </a:schemeClr>
                </a:gs>
              </a:gsLst>
              <a:lin ang="5400000" scaled="1"/>
            </a:gradFill>
            <a:ln w="9525">
              <a:solidFill>
                <a:schemeClr val="tx1"/>
              </a:solidFill>
              <a:miter lim="800000"/>
              <a:headEnd/>
              <a:tailEnd/>
            </a:ln>
          </p:spPr>
          <p:txBody>
            <a:bodyPr wrap="none" anchor="ctr"/>
            <a:lstStyle/>
            <a:p>
              <a:pPr algn="ctr">
                <a:defRPr/>
              </a:pPr>
              <a:r>
                <a:rPr lang="en-US" sz="1200" b="1">
                  <a:solidFill>
                    <a:schemeClr val="bg1"/>
                  </a:solidFill>
                </a:rPr>
                <a:t>Test Analysis &amp; Design</a:t>
              </a:r>
            </a:p>
            <a:p>
              <a:pPr algn="ctr">
                <a:defRPr/>
              </a:pPr>
              <a:r>
                <a:rPr lang="en-US" sz="1200" b="1">
                  <a:solidFill>
                    <a:schemeClr val="bg1"/>
                  </a:solidFill>
                </a:rPr>
                <a:t>(Manual or Automation)</a:t>
              </a:r>
            </a:p>
          </p:txBody>
        </p:sp>
        <p:sp>
          <p:nvSpPr>
            <p:cNvPr id="115719" name="Rectangle 7"/>
            <p:cNvSpPr>
              <a:spLocks noChangeArrowheads="1"/>
            </p:cNvSpPr>
            <p:nvPr/>
          </p:nvSpPr>
          <p:spPr bwMode="auto">
            <a:xfrm>
              <a:off x="4086" y="2292"/>
              <a:ext cx="1212" cy="289"/>
            </a:xfrm>
            <a:prstGeom prst="rect">
              <a:avLst/>
            </a:prstGeom>
            <a:gradFill rotWithShape="1">
              <a:gsLst>
                <a:gs pos="0">
                  <a:schemeClr val="bg2"/>
                </a:gs>
                <a:gs pos="100000">
                  <a:schemeClr val="bg2">
                    <a:gamma/>
                    <a:shade val="46275"/>
                    <a:invGamma/>
                  </a:schemeClr>
                </a:gs>
              </a:gsLst>
              <a:lin ang="5400000" scaled="1"/>
            </a:gradFill>
            <a:ln w="9525">
              <a:solidFill>
                <a:schemeClr val="tx1"/>
              </a:solidFill>
              <a:miter lim="800000"/>
              <a:headEnd/>
              <a:tailEnd/>
            </a:ln>
          </p:spPr>
          <p:txBody>
            <a:bodyPr wrap="none" anchor="ctr"/>
            <a:lstStyle/>
            <a:p>
              <a:pPr algn="ctr">
                <a:defRPr/>
              </a:pPr>
              <a:r>
                <a:rPr lang="en-US" sz="1200" b="1">
                  <a:solidFill>
                    <a:schemeClr val="bg1"/>
                  </a:solidFill>
                </a:rPr>
                <a:t>Test Executing</a:t>
              </a:r>
            </a:p>
            <a:p>
              <a:pPr algn="ctr">
                <a:defRPr/>
              </a:pPr>
              <a:r>
                <a:rPr lang="en-US" sz="1200" b="1">
                  <a:solidFill>
                    <a:schemeClr val="bg1"/>
                  </a:solidFill>
                </a:rPr>
                <a:t>(Manual or Automation)</a:t>
              </a:r>
            </a:p>
          </p:txBody>
        </p:sp>
        <p:sp>
          <p:nvSpPr>
            <p:cNvPr id="115720" name="Rectangle 8"/>
            <p:cNvSpPr>
              <a:spLocks noChangeArrowheads="1"/>
            </p:cNvSpPr>
            <p:nvPr/>
          </p:nvSpPr>
          <p:spPr bwMode="auto">
            <a:xfrm>
              <a:off x="4086" y="2961"/>
              <a:ext cx="1212" cy="289"/>
            </a:xfrm>
            <a:prstGeom prst="rect">
              <a:avLst/>
            </a:prstGeom>
            <a:gradFill rotWithShape="1">
              <a:gsLst>
                <a:gs pos="0">
                  <a:schemeClr val="bg2"/>
                </a:gs>
                <a:gs pos="100000">
                  <a:schemeClr val="bg2">
                    <a:gamma/>
                    <a:shade val="46275"/>
                    <a:invGamma/>
                  </a:schemeClr>
                </a:gs>
              </a:gsLst>
              <a:lin ang="5400000" scaled="1"/>
            </a:gradFill>
            <a:ln w="9525">
              <a:solidFill>
                <a:schemeClr val="tx1"/>
              </a:solidFill>
              <a:miter lim="800000"/>
              <a:headEnd/>
              <a:tailEnd/>
            </a:ln>
          </p:spPr>
          <p:txBody>
            <a:bodyPr wrap="none" anchor="ctr"/>
            <a:lstStyle/>
            <a:p>
              <a:pPr algn="ctr">
                <a:defRPr/>
              </a:pPr>
              <a:r>
                <a:rPr lang="en-US" sz="1200" b="1">
                  <a:solidFill>
                    <a:schemeClr val="bg1"/>
                  </a:solidFill>
                </a:rPr>
                <a:t>Test Report</a:t>
              </a:r>
            </a:p>
            <a:p>
              <a:pPr algn="ctr">
                <a:defRPr/>
              </a:pPr>
              <a:r>
                <a:rPr lang="en-US" sz="1200" b="1">
                  <a:solidFill>
                    <a:schemeClr val="bg1"/>
                  </a:solidFill>
                </a:rPr>
                <a:t>&amp; Evaluation</a:t>
              </a:r>
            </a:p>
          </p:txBody>
        </p:sp>
        <p:cxnSp>
          <p:nvCxnSpPr>
            <p:cNvPr id="18442" name="AutoShape 12"/>
            <p:cNvCxnSpPr>
              <a:cxnSpLocks noChangeShapeType="1"/>
              <a:stCxn id="18438" idx="2"/>
              <a:endCxn id="115718" idx="0"/>
            </p:cNvCxnSpPr>
            <p:nvPr/>
          </p:nvCxnSpPr>
          <p:spPr bwMode="auto">
            <a:xfrm>
              <a:off x="4692" y="1244"/>
              <a:ext cx="0" cy="379"/>
            </a:xfrm>
            <a:prstGeom prst="straightConnector1">
              <a:avLst/>
            </a:prstGeom>
            <a:noFill/>
            <a:ln w="9525">
              <a:solidFill>
                <a:schemeClr val="tx1"/>
              </a:solidFill>
              <a:round/>
              <a:headEnd/>
              <a:tailEnd type="triangle" w="med" len="med"/>
            </a:ln>
          </p:spPr>
        </p:cxnSp>
        <p:cxnSp>
          <p:nvCxnSpPr>
            <p:cNvPr id="18443" name="AutoShape 13"/>
            <p:cNvCxnSpPr>
              <a:cxnSpLocks noChangeShapeType="1"/>
              <a:stCxn id="115718" idx="2"/>
              <a:endCxn id="115719" idx="0"/>
            </p:cNvCxnSpPr>
            <p:nvPr/>
          </p:nvCxnSpPr>
          <p:spPr bwMode="auto">
            <a:xfrm>
              <a:off x="4692" y="1912"/>
              <a:ext cx="0" cy="380"/>
            </a:xfrm>
            <a:prstGeom prst="straightConnector1">
              <a:avLst/>
            </a:prstGeom>
            <a:noFill/>
            <a:ln w="9525">
              <a:solidFill>
                <a:schemeClr val="tx1"/>
              </a:solidFill>
              <a:round/>
              <a:headEnd/>
              <a:tailEnd type="triangle" w="med" len="med"/>
            </a:ln>
          </p:spPr>
        </p:cxnSp>
        <p:cxnSp>
          <p:nvCxnSpPr>
            <p:cNvPr id="18444" name="AutoShape 14"/>
            <p:cNvCxnSpPr>
              <a:cxnSpLocks noChangeShapeType="1"/>
              <a:stCxn id="115719" idx="2"/>
              <a:endCxn id="115720" idx="0"/>
            </p:cNvCxnSpPr>
            <p:nvPr/>
          </p:nvCxnSpPr>
          <p:spPr bwMode="auto">
            <a:xfrm>
              <a:off x="4692" y="2581"/>
              <a:ext cx="0" cy="380"/>
            </a:xfrm>
            <a:prstGeom prst="straightConnector1">
              <a:avLst/>
            </a:prstGeom>
            <a:noFill/>
            <a:ln w="9525">
              <a:solidFill>
                <a:schemeClr val="tx1"/>
              </a:solidFill>
              <a:round/>
              <a:headEn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7460">
                                            <p:txEl>
                                              <p:pRg st="0" end="0"/>
                                            </p:txEl>
                                          </p:spTgt>
                                        </p:tgtEl>
                                        <p:attrNameLst>
                                          <p:attrName>style.visibility</p:attrName>
                                        </p:attrNameLst>
                                      </p:cBhvr>
                                      <p:to>
                                        <p:strVal val="visible"/>
                                      </p:to>
                                    </p:set>
                                    <p:animEffect transition="in" filter="blinds(horizontal)">
                                      <p:cBhvr>
                                        <p:cTn id="7" dur="500"/>
                                        <p:tgtEl>
                                          <p:spTgt spid="147460">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7460">
                                            <p:txEl>
                                              <p:pRg st="1" end="1"/>
                                            </p:txEl>
                                          </p:spTgt>
                                        </p:tgtEl>
                                        <p:attrNameLst>
                                          <p:attrName>style.visibility</p:attrName>
                                        </p:attrNameLst>
                                      </p:cBhvr>
                                      <p:to>
                                        <p:strVal val="visible"/>
                                      </p:to>
                                    </p:set>
                                    <p:animEffect transition="in" filter="blinds(horizontal)">
                                      <p:cBhvr>
                                        <p:cTn id="10" dur="500"/>
                                        <p:tgtEl>
                                          <p:spTgt spid="147460">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7460">
                                            <p:txEl>
                                              <p:pRg st="2" end="2"/>
                                            </p:txEl>
                                          </p:spTgt>
                                        </p:tgtEl>
                                        <p:attrNameLst>
                                          <p:attrName>style.visibility</p:attrName>
                                        </p:attrNameLst>
                                      </p:cBhvr>
                                      <p:to>
                                        <p:strVal val="visible"/>
                                      </p:to>
                                    </p:set>
                                    <p:animEffect transition="in" filter="blinds(horizontal)">
                                      <p:cBhvr>
                                        <p:cTn id="13" dur="500"/>
                                        <p:tgtEl>
                                          <p:spTgt spid="147460">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47460">
                                            <p:txEl>
                                              <p:pRg st="3" end="3"/>
                                            </p:txEl>
                                          </p:spTgt>
                                        </p:tgtEl>
                                        <p:attrNameLst>
                                          <p:attrName>style.visibility</p:attrName>
                                        </p:attrNameLst>
                                      </p:cBhvr>
                                      <p:to>
                                        <p:strVal val="visible"/>
                                      </p:to>
                                    </p:set>
                                    <p:animEffect transition="in" filter="blinds(horizontal)">
                                      <p:cBhvr>
                                        <p:cTn id="16" dur="500"/>
                                        <p:tgtEl>
                                          <p:spTgt spid="147460">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47460">
                                            <p:txEl>
                                              <p:pRg st="4" end="4"/>
                                            </p:txEl>
                                          </p:spTgt>
                                        </p:tgtEl>
                                        <p:attrNameLst>
                                          <p:attrName>style.visibility</p:attrName>
                                        </p:attrNameLst>
                                      </p:cBhvr>
                                      <p:to>
                                        <p:strVal val="visible"/>
                                      </p:to>
                                    </p:set>
                                    <p:animEffect transition="in" filter="blinds(horizontal)">
                                      <p:cBhvr>
                                        <p:cTn id="19" dur="500"/>
                                        <p:tgtEl>
                                          <p:spTgt spid="147460">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47460">
                                            <p:txEl>
                                              <p:pRg st="5" end="5"/>
                                            </p:txEl>
                                          </p:spTgt>
                                        </p:tgtEl>
                                        <p:attrNameLst>
                                          <p:attrName>style.visibility</p:attrName>
                                        </p:attrNameLst>
                                      </p:cBhvr>
                                      <p:to>
                                        <p:strVal val="visible"/>
                                      </p:to>
                                    </p:set>
                                    <p:animEffect transition="in" filter="blinds(horizontal)">
                                      <p:cBhvr>
                                        <p:cTn id="22" dur="500"/>
                                        <p:tgtEl>
                                          <p:spTgt spid="147460">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47460">
                                            <p:txEl>
                                              <p:pRg st="6" end="6"/>
                                            </p:txEl>
                                          </p:spTgt>
                                        </p:tgtEl>
                                        <p:attrNameLst>
                                          <p:attrName>style.visibility</p:attrName>
                                        </p:attrNameLst>
                                      </p:cBhvr>
                                      <p:to>
                                        <p:strVal val="visible"/>
                                      </p:to>
                                    </p:set>
                                    <p:animEffect transition="in" filter="blinds(horizontal)">
                                      <p:cBhvr>
                                        <p:cTn id="25" dur="500"/>
                                        <p:tgtEl>
                                          <p:spTgt spid="147460">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47460">
                                            <p:txEl>
                                              <p:pRg st="7" end="7"/>
                                            </p:txEl>
                                          </p:spTgt>
                                        </p:tgtEl>
                                        <p:attrNameLst>
                                          <p:attrName>style.visibility</p:attrName>
                                        </p:attrNameLst>
                                      </p:cBhvr>
                                      <p:to>
                                        <p:strVal val="visible"/>
                                      </p:to>
                                    </p:set>
                                    <p:animEffect transition="in" filter="blinds(horizontal)">
                                      <p:cBhvr>
                                        <p:cTn id="28" dur="500"/>
                                        <p:tgtEl>
                                          <p:spTgt spid="14746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0"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a:xfrm>
            <a:off x="842963" y="1050925"/>
            <a:ext cx="6962775" cy="600075"/>
          </a:xfrm>
        </p:spPr>
        <p:txBody>
          <a:bodyPr/>
          <a:lstStyle/>
          <a:p>
            <a:r>
              <a:rPr lang="en-US" smtClean="0"/>
              <a:t>Warm up - Introductions</a:t>
            </a:r>
          </a:p>
        </p:txBody>
      </p:sp>
      <p:sp>
        <p:nvSpPr>
          <p:cNvPr id="4099" name="Rectangle 5"/>
          <p:cNvSpPr>
            <a:spLocks noGrp="1" noChangeArrowheads="1"/>
          </p:cNvSpPr>
          <p:nvPr>
            <p:ph type="body" idx="1"/>
          </p:nvPr>
        </p:nvSpPr>
        <p:spPr>
          <a:xfrm>
            <a:off x="842963" y="1870075"/>
            <a:ext cx="6929437" cy="989013"/>
          </a:xfrm>
        </p:spPr>
        <p:txBody>
          <a:bodyPr/>
          <a:lstStyle/>
          <a:p>
            <a:r>
              <a:rPr lang="en-US" smtClean="0"/>
              <a:t>About the role</a:t>
            </a:r>
          </a:p>
          <a:p>
            <a:r>
              <a:rPr lang="en-US" smtClean="0"/>
              <a:t>Experiences</a:t>
            </a:r>
          </a:p>
          <a:p>
            <a:r>
              <a:rPr lang="en-US" smtClean="0"/>
              <a:t>Expectations from this course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26348" y="635000"/>
            <a:ext cx="6962775" cy="600075"/>
          </a:xfrm>
        </p:spPr>
        <p:txBody>
          <a:bodyPr/>
          <a:lstStyle/>
          <a:p>
            <a:r>
              <a:rPr lang="en-US" dirty="0" smtClean="0"/>
              <a:t>Test Analysis and Design</a:t>
            </a:r>
          </a:p>
        </p:txBody>
      </p:sp>
      <p:sp>
        <p:nvSpPr>
          <p:cNvPr id="19459" name="Rectangle 3"/>
          <p:cNvSpPr>
            <a:spLocks noGrp="1" noChangeArrowheads="1"/>
          </p:cNvSpPr>
          <p:nvPr>
            <p:ph type="body" idx="1"/>
          </p:nvPr>
        </p:nvSpPr>
        <p:spPr>
          <a:xfrm>
            <a:off x="1123950" y="1870075"/>
            <a:ext cx="6929438" cy="989013"/>
          </a:xfrm>
        </p:spPr>
        <p:txBody>
          <a:bodyPr/>
          <a:lstStyle/>
          <a:p>
            <a:endParaRPr lang="en-US" smtClean="0"/>
          </a:p>
          <a:p>
            <a:endParaRPr lang="en-US" smtClean="0"/>
          </a:p>
          <a:p>
            <a:endParaRPr lang="en-US" smtClean="0"/>
          </a:p>
        </p:txBody>
      </p:sp>
      <p:sp>
        <p:nvSpPr>
          <p:cNvPr id="147460" name="Rectangle 4"/>
          <p:cNvSpPr>
            <a:spLocks noChangeArrowheads="1"/>
          </p:cNvSpPr>
          <p:nvPr/>
        </p:nvSpPr>
        <p:spPr bwMode="auto">
          <a:xfrm>
            <a:off x="480311" y="1193800"/>
            <a:ext cx="5972175" cy="5603875"/>
          </a:xfrm>
          <a:prstGeom prst="rect">
            <a:avLst/>
          </a:prstGeom>
          <a:noFill/>
          <a:ln w="12700">
            <a:noFill/>
            <a:miter lim="800000"/>
            <a:headEnd/>
            <a:tailEnd/>
          </a:ln>
        </p:spPr>
        <p:txBody>
          <a:bodyPr lIns="0" tIns="0" rIns="0" bIns="0">
            <a:spAutoFit/>
          </a:bodyPr>
          <a:lstStyle/>
          <a:p>
            <a:pPr marL="168275" indent="-168275">
              <a:buFontTx/>
              <a:buChar char="•"/>
            </a:pPr>
            <a:r>
              <a:rPr lang="en-US"/>
              <a:t>Test Analyst or Test Designer derive test cases from related requirements (use cases)</a:t>
            </a:r>
          </a:p>
          <a:p>
            <a:pPr marL="514350" lvl="1" indent="-168275" eaLnBrk="0" hangingPunct="0">
              <a:lnSpc>
                <a:spcPct val="85000"/>
              </a:lnSpc>
              <a:spcBef>
                <a:spcPct val="35000"/>
              </a:spcBef>
              <a:buClr>
                <a:srgbClr val="CC0033"/>
              </a:buClr>
              <a:buFontTx/>
              <a:buChar char="–"/>
            </a:pPr>
            <a:r>
              <a:rPr lang="en-US" sz="1600"/>
              <a:t>Derive test cases from functional/ non functional requirement</a:t>
            </a:r>
          </a:p>
          <a:p>
            <a:pPr marL="514350" lvl="1" indent="-168275" eaLnBrk="0" hangingPunct="0">
              <a:lnSpc>
                <a:spcPct val="85000"/>
              </a:lnSpc>
              <a:spcBef>
                <a:spcPct val="35000"/>
              </a:spcBef>
              <a:buClr>
                <a:srgbClr val="CC0033"/>
              </a:buClr>
              <a:buFontTx/>
              <a:buChar char="–"/>
            </a:pPr>
            <a:r>
              <a:rPr lang="en-US" sz="1600"/>
              <a:t>The test cases cover all aspects of the testing for each requirement. </a:t>
            </a:r>
          </a:p>
          <a:p>
            <a:pPr marL="514350" lvl="1" indent="-168275" eaLnBrk="0" hangingPunct="0">
              <a:lnSpc>
                <a:spcPct val="85000"/>
              </a:lnSpc>
              <a:spcBef>
                <a:spcPct val="35000"/>
              </a:spcBef>
              <a:buClr>
                <a:srgbClr val="CC0033"/>
              </a:buClr>
              <a:buFontTx/>
              <a:buChar char="–"/>
            </a:pPr>
            <a:r>
              <a:rPr lang="en-US" sz="1600"/>
              <a:t>Test cases cover all tests defined in the test strategies</a:t>
            </a:r>
          </a:p>
          <a:p>
            <a:pPr marL="514350" lvl="1" indent="-168275" eaLnBrk="0" hangingPunct="0">
              <a:lnSpc>
                <a:spcPct val="85000"/>
              </a:lnSpc>
              <a:spcBef>
                <a:spcPct val="35000"/>
              </a:spcBef>
              <a:buClr>
                <a:srgbClr val="CC0033"/>
              </a:buClr>
              <a:buFontTx/>
              <a:buChar char="–"/>
            </a:pPr>
            <a:endParaRPr lang="en-US" sz="1600"/>
          </a:p>
          <a:p>
            <a:pPr marL="168275" indent="-168275">
              <a:buFontTx/>
              <a:buChar char="•"/>
            </a:pPr>
            <a:r>
              <a:rPr lang="en-US"/>
              <a:t>If there is needing the automation test, Test Designer will develop scripts base on Test cases/ Test procedures.</a:t>
            </a:r>
          </a:p>
          <a:p>
            <a:pPr marL="168275" indent="-168275" eaLnBrk="0" hangingPunct="0">
              <a:lnSpc>
                <a:spcPct val="85000"/>
              </a:lnSpc>
              <a:spcBef>
                <a:spcPct val="35000"/>
              </a:spcBef>
              <a:buClr>
                <a:srgbClr val="CC0033"/>
              </a:buClr>
              <a:buFontTx/>
              <a:buChar char="•"/>
            </a:pPr>
            <a:endParaRPr lang="en-US"/>
          </a:p>
          <a:p>
            <a:pPr marL="168275" indent="-168275" eaLnBrk="0" hangingPunct="0">
              <a:lnSpc>
                <a:spcPct val="85000"/>
              </a:lnSpc>
              <a:spcBef>
                <a:spcPct val="35000"/>
              </a:spcBef>
              <a:buClr>
                <a:srgbClr val="CC0033"/>
              </a:buClr>
              <a:buFontTx/>
              <a:buChar char="•"/>
            </a:pPr>
            <a:r>
              <a:rPr lang="en-US"/>
              <a:t>Test cases have to be reviewed by </a:t>
            </a:r>
            <a:r>
              <a:rPr lang="en-AU"/>
              <a:t>Project Leader, related Developer, other Testers, Test Leader, Business Analysis and Customer.</a:t>
            </a:r>
          </a:p>
          <a:p>
            <a:pPr marL="168275" indent="-168275" eaLnBrk="0" hangingPunct="0">
              <a:lnSpc>
                <a:spcPct val="85000"/>
              </a:lnSpc>
              <a:spcBef>
                <a:spcPct val="35000"/>
              </a:spcBef>
              <a:buClr>
                <a:srgbClr val="CC0033"/>
              </a:buClr>
              <a:buFontTx/>
              <a:buChar char="•"/>
            </a:pPr>
            <a:r>
              <a:rPr lang="en-AU"/>
              <a:t>Test cases have to be approved by Test Leader or Customer</a:t>
            </a:r>
            <a:endParaRPr lang="en-US"/>
          </a:p>
          <a:p>
            <a:pPr marL="168275" indent="-168275" eaLnBrk="0" hangingPunct="0">
              <a:lnSpc>
                <a:spcPct val="85000"/>
              </a:lnSpc>
              <a:spcBef>
                <a:spcPct val="35000"/>
              </a:spcBef>
              <a:buClr>
                <a:srgbClr val="CC0033"/>
              </a:buClr>
              <a:buFontTx/>
              <a:buChar char="•"/>
            </a:pPr>
            <a:r>
              <a:rPr lang="en-US"/>
              <a:t>Test cases need to be updated if Tester found any further defects that are not included in the test cases.</a:t>
            </a:r>
          </a:p>
          <a:p>
            <a:pPr marL="168275" indent="-168275" eaLnBrk="0" hangingPunct="0">
              <a:lnSpc>
                <a:spcPct val="85000"/>
              </a:lnSpc>
              <a:spcBef>
                <a:spcPct val="35000"/>
              </a:spcBef>
              <a:buClr>
                <a:srgbClr val="CC0033"/>
              </a:buClr>
              <a:buFontTx/>
              <a:buChar char="•"/>
            </a:pPr>
            <a:endParaRPr lang="en-US"/>
          </a:p>
          <a:p>
            <a:pPr marL="168275" indent="-168275" eaLnBrk="0" hangingPunct="0">
              <a:lnSpc>
                <a:spcPct val="85000"/>
              </a:lnSpc>
              <a:spcBef>
                <a:spcPct val="35000"/>
              </a:spcBef>
              <a:buClr>
                <a:srgbClr val="CC0033"/>
              </a:buClr>
              <a:buFontTx/>
              <a:buChar char="•"/>
            </a:pPr>
            <a:endParaRPr lang="en-US"/>
          </a:p>
        </p:txBody>
      </p:sp>
      <p:sp>
        <p:nvSpPr>
          <p:cNvPr id="115717" name="Rectangle 5"/>
          <p:cNvSpPr>
            <a:spLocks noChangeArrowheads="1"/>
          </p:cNvSpPr>
          <p:nvPr/>
        </p:nvSpPr>
        <p:spPr bwMode="auto">
          <a:xfrm>
            <a:off x="6486525" y="1516063"/>
            <a:ext cx="1924050" cy="458787"/>
          </a:xfrm>
          <a:prstGeom prst="rect">
            <a:avLst/>
          </a:prstGeom>
          <a:gradFill rotWithShape="1">
            <a:gsLst>
              <a:gs pos="0">
                <a:schemeClr val="bg2"/>
              </a:gs>
              <a:gs pos="100000">
                <a:schemeClr val="bg2">
                  <a:gamma/>
                  <a:shade val="46275"/>
                  <a:invGamma/>
                </a:schemeClr>
              </a:gs>
            </a:gsLst>
            <a:lin ang="5400000" scaled="1"/>
          </a:gradFill>
          <a:ln w="9525">
            <a:solidFill>
              <a:schemeClr val="tx1"/>
            </a:solidFill>
            <a:miter lim="800000"/>
            <a:headEnd/>
            <a:tailEnd/>
          </a:ln>
        </p:spPr>
        <p:txBody>
          <a:bodyPr wrap="none" anchor="ctr"/>
          <a:lstStyle/>
          <a:p>
            <a:pPr algn="ctr">
              <a:defRPr/>
            </a:pPr>
            <a:r>
              <a:rPr lang="en-US" sz="1200" b="1">
                <a:solidFill>
                  <a:schemeClr val="bg1"/>
                </a:solidFill>
              </a:rPr>
              <a:t>Test Planning</a:t>
            </a:r>
          </a:p>
        </p:txBody>
      </p:sp>
      <p:sp>
        <p:nvSpPr>
          <p:cNvPr id="19462" name="Rectangle 6"/>
          <p:cNvSpPr>
            <a:spLocks noChangeArrowheads="1"/>
          </p:cNvSpPr>
          <p:nvPr/>
        </p:nvSpPr>
        <p:spPr bwMode="auto">
          <a:xfrm>
            <a:off x="6486525" y="2576513"/>
            <a:ext cx="1924050" cy="458787"/>
          </a:xfrm>
          <a:prstGeom prst="rect">
            <a:avLst/>
          </a:prstGeom>
          <a:solidFill>
            <a:schemeClr val="accent1"/>
          </a:solidFill>
          <a:ln w="9525">
            <a:solidFill>
              <a:schemeClr val="tx1"/>
            </a:solidFill>
            <a:miter lim="800000"/>
            <a:headEnd/>
            <a:tailEnd/>
          </a:ln>
        </p:spPr>
        <p:txBody>
          <a:bodyPr wrap="none" anchor="ctr"/>
          <a:lstStyle/>
          <a:p>
            <a:pPr algn="ctr"/>
            <a:r>
              <a:rPr lang="en-US" sz="1200" b="1">
                <a:solidFill>
                  <a:schemeClr val="bg1"/>
                </a:solidFill>
              </a:rPr>
              <a:t>Test Analysis &amp; Design</a:t>
            </a:r>
          </a:p>
          <a:p>
            <a:pPr algn="ctr"/>
            <a:r>
              <a:rPr lang="en-US" sz="1200" b="1">
                <a:solidFill>
                  <a:schemeClr val="bg1"/>
                </a:solidFill>
              </a:rPr>
              <a:t>(Manual or Automation)</a:t>
            </a:r>
          </a:p>
        </p:txBody>
      </p:sp>
      <p:sp>
        <p:nvSpPr>
          <p:cNvPr id="115719" name="Rectangle 7"/>
          <p:cNvSpPr>
            <a:spLocks noChangeArrowheads="1"/>
          </p:cNvSpPr>
          <p:nvPr/>
        </p:nvSpPr>
        <p:spPr bwMode="auto">
          <a:xfrm>
            <a:off x="6486525" y="3638550"/>
            <a:ext cx="1924050" cy="458788"/>
          </a:xfrm>
          <a:prstGeom prst="rect">
            <a:avLst/>
          </a:prstGeom>
          <a:gradFill rotWithShape="1">
            <a:gsLst>
              <a:gs pos="0">
                <a:schemeClr val="bg2"/>
              </a:gs>
              <a:gs pos="100000">
                <a:schemeClr val="bg2">
                  <a:gamma/>
                  <a:shade val="46275"/>
                  <a:invGamma/>
                </a:schemeClr>
              </a:gs>
            </a:gsLst>
            <a:lin ang="5400000" scaled="1"/>
          </a:gradFill>
          <a:ln w="9525">
            <a:solidFill>
              <a:schemeClr val="tx1"/>
            </a:solidFill>
            <a:miter lim="800000"/>
            <a:headEnd/>
            <a:tailEnd/>
          </a:ln>
        </p:spPr>
        <p:txBody>
          <a:bodyPr wrap="none" anchor="ctr"/>
          <a:lstStyle/>
          <a:p>
            <a:pPr algn="ctr">
              <a:defRPr/>
            </a:pPr>
            <a:r>
              <a:rPr lang="en-US" sz="1200" b="1">
                <a:solidFill>
                  <a:schemeClr val="bg1"/>
                </a:solidFill>
              </a:rPr>
              <a:t>Test Executing</a:t>
            </a:r>
          </a:p>
          <a:p>
            <a:pPr algn="ctr">
              <a:defRPr/>
            </a:pPr>
            <a:r>
              <a:rPr lang="en-US" sz="1200" b="1">
                <a:solidFill>
                  <a:schemeClr val="bg1"/>
                </a:solidFill>
              </a:rPr>
              <a:t>(Manual or Automation)</a:t>
            </a:r>
          </a:p>
        </p:txBody>
      </p:sp>
      <p:sp>
        <p:nvSpPr>
          <p:cNvPr id="115720" name="Rectangle 8"/>
          <p:cNvSpPr>
            <a:spLocks noChangeArrowheads="1"/>
          </p:cNvSpPr>
          <p:nvPr/>
        </p:nvSpPr>
        <p:spPr bwMode="auto">
          <a:xfrm>
            <a:off x="6486525" y="4700588"/>
            <a:ext cx="1924050" cy="458787"/>
          </a:xfrm>
          <a:prstGeom prst="rect">
            <a:avLst/>
          </a:prstGeom>
          <a:gradFill rotWithShape="1">
            <a:gsLst>
              <a:gs pos="0">
                <a:schemeClr val="bg2"/>
              </a:gs>
              <a:gs pos="100000">
                <a:schemeClr val="bg2">
                  <a:gamma/>
                  <a:shade val="46275"/>
                  <a:invGamma/>
                </a:schemeClr>
              </a:gs>
            </a:gsLst>
            <a:lin ang="5400000" scaled="1"/>
          </a:gradFill>
          <a:ln w="9525">
            <a:solidFill>
              <a:schemeClr val="tx1"/>
            </a:solidFill>
            <a:miter lim="800000"/>
            <a:headEnd/>
            <a:tailEnd/>
          </a:ln>
        </p:spPr>
        <p:txBody>
          <a:bodyPr wrap="none" anchor="ctr"/>
          <a:lstStyle/>
          <a:p>
            <a:pPr algn="ctr">
              <a:defRPr/>
            </a:pPr>
            <a:r>
              <a:rPr lang="en-US" sz="1200" b="1">
                <a:solidFill>
                  <a:schemeClr val="bg1"/>
                </a:solidFill>
              </a:rPr>
              <a:t>Test Report</a:t>
            </a:r>
          </a:p>
          <a:p>
            <a:pPr algn="ctr">
              <a:defRPr/>
            </a:pPr>
            <a:r>
              <a:rPr lang="en-US" sz="1200" b="1">
                <a:solidFill>
                  <a:schemeClr val="bg1"/>
                </a:solidFill>
              </a:rPr>
              <a:t>&amp; Evaluation</a:t>
            </a:r>
          </a:p>
        </p:txBody>
      </p:sp>
      <p:cxnSp>
        <p:nvCxnSpPr>
          <p:cNvPr id="19465" name="AutoShape 13"/>
          <p:cNvCxnSpPr>
            <a:cxnSpLocks noChangeShapeType="1"/>
            <a:stCxn id="115717" idx="2"/>
            <a:endCxn id="19462" idx="0"/>
          </p:cNvCxnSpPr>
          <p:nvPr/>
        </p:nvCxnSpPr>
        <p:spPr bwMode="auto">
          <a:xfrm>
            <a:off x="7448550" y="1974850"/>
            <a:ext cx="0" cy="601663"/>
          </a:xfrm>
          <a:prstGeom prst="straightConnector1">
            <a:avLst/>
          </a:prstGeom>
          <a:noFill/>
          <a:ln w="9525">
            <a:solidFill>
              <a:schemeClr val="tx1"/>
            </a:solidFill>
            <a:round/>
            <a:headEnd/>
            <a:tailEnd type="triangle" w="med" len="med"/>
          </a:ln>
        </p:spPr>
      </p:cxnSp>
      <p:cxnSp>
        <p:nvCxnSpPr>
          <p:cNvPr id="19466" name="AutoShape 14"/>
          <p:cNvCxnSpPr>
            <a:cxnSpLocks noChangeShapeType="1"/>
            <a:stCxn id="19462" idx="2"/>
            <a:endCxn id="115719" idx="0"/>
          </p:cNvCxnSpPr>
          <p:nvPr/>
        </p:nvCxnSpPr>
        <p:spPr bwMode="auto">
          <a:xfrm>
            <a:off x="7448550" y="3035300"/>
            <a:ext cx="0" cy="603250"/>
          </a:xfrm>
          <a:prstGeom prst="straightConnector1">
            <a:avLst/>
          </a:prstGeom>
          <a:noFill/>
          <a:ln w="9525">
            <a:solidFill>
              <a:schemeClr val="tx1"/>
            </a:solidFill>
            <a:round/>
            <a:headEnd/>
            <a:tailEnd type="triangle" w="med" len="med"/>
          </a:ln>
        </p:spPr>
      </p:cxnSp>
      <p:cxnSp>
        <p:nvCxnSpPr>
          <p:cNvPr id="19467" name="AutoShape 15"/>
          <p:cNvCxnSpPr>
            <a:cxnSpLocks noChangeShapeType="1"/>
            <a:stCxn id="115719" idx="2"/>
            <a:endCxn id="115720" idx="0"/>
          </p:cNvCxnSpPr>
          <p:nvPr/>
        </p:nvCxnSpPr>
        <p:spPr bwMode="auto">
          <a:xfrm>
            <a:off x="7448550" y="4097338"/>
            <a:ext cx="0" cy="603250"/>
          </a:xfrm>
          <a:prstGeom prst="straightConnector1">
            <a:avLst/>
          </a:prstGeom>
          <a:noFill/>
          <a:ln w="9525">
            <a:solidFill>
              <a:schemeClr val="tx1"/>
            </a:solidFill>
            <a:round/>
            <a:headEn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7460">
                                            <p:txEl>
                                              <p:pRg st="0" end="0"/>
                                            </p:txEl>
                                          </p:spTgt>
                                        </p:tgtEl>
                                        <p:attrNameLst>
                                          <p:attrName>style.visibility</p:attrName>
                                        </p:attrNameLst>
                                      </p:cBhvr>
                                      <p:to>
                                        <p:strVal val="visible"/>
                                      </p:to>
                                    </p:set>
                                    <p:animEffect transition="in" filter="blinds(horizontal)">
                                      <p:cBhvr>
                                        <p:cTn id="7" dur="500"/>
                                        <p:tgtEl>
                                          <p:spTgt spid="147460">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7460">
                                            <p:txEl>
                                              <p:pRg st="1" end="1"/>
                                            </p:txEl>
                                          </p:spTgt>
                                        </p:tgtEl>
                                        <p:attrNameLst>
                                          <p:attrName>style.visibility</p:attrName>
                                        </p:attrNameLst>
                                      </p:cBhvr>
                                      <p:to>
                                        <p:strVal val="visible"/>
                                      </p:to>
                                    </p:set>
                                    <p:animEffect transition="in" filter="blinds(horizontal)">
                                      <p:cBhvr>
                                        <p:cTn id="10" dur="500"/>
                                        <p:tgtEl>
                                          <p:spTgt spid="147460">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7460">
                                            <p:txEl>
                                              <p:pRg st="2" end="2"/>
                                            </p:txEl>
                                          </p:spTgt>
                                        </p:tgtEl>
                                        <p:attrNameLst>
                                          <p:attrName>style.visibility</p:attrName>
                                        </p:attrNameLst>
                                      </p:cBhvr>
                                      <p:to>
                                        <p:strVal val="visible"/>
                                      </p:to>
                                    </p:set>
                                    <p:animEffect transition="in" filter="blinds(horizontal)">
                                      <p:cBhvr>
                                        <p:cTn id="13" dur="500"/>
                                        <p:tgtEl>
                                          <p:spTgt spid="147460">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47460">
                                            <p:txEl>
                                              <p:pRg st="3" end="3"/>
                                            </p:txEl>
                                          </p:spTgt>
                                        </p:tgtEl>
                                        <p:attrNameLst>
                                          <p:attrName>style.visibility</p:attrName>
                                        </p:attrNameLst>
                                      </p:cBhvr>
                                      <p:to>
                                        <p:strVal val="visible"/>
                                      </p:to>
                                    </p:set>
                                    <p:animEffect transition="in" filter="blinds(horizontal)">
                                      <p:cBhvr>
                                        <p:cTn id="16" dur="500"/>
                                        <p:tgtEl>
                                          <p:spTgt spid="147460">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47460">
                                            <p:txEl>
                                              <p:pRg st="5" end="5"/>
                                            </p:txEl>
                                          </p:spTgt>
                                        </p:tgtEl>
                                        <p:attrNameLst>
                                          <p:attrName>style.visibility</p:attrName>
                                        </p:attrNameLst>
                                      </p:cBhvr>
                                      <p:to>
                                        <p:strVal val="visible"/>
                                      </p:to>
                                    </p:set>
                                    <p:animEffect transition="in" filter="blinds(horizontal)">
                                      <p:cBhvr>
                                        <p:cTn id="21" dur="500"/>
                                        <p:tgtEl>
                                          <p:spTgt spid="147460">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47460">
                                            <p:txEl>
                                              <p:pRg st="7" end="7"/>
                                            </p:txEl>
                                          </p:spTgt>
                                        </p:tgtEl>
                                        <p:attrNameLst>
                                          <p:attrName>style.visibility</p:attrName>
                                        </p:attrNameLst>
                                      </p:cBhvr>
                                      <p:to>
                                        <p:strVal val="visible"/>
                                      </p:to>
                                    </p:set>
                                    <p:animEffect transition="in" filter="blinds(horizontal)">
                                      <p:cBhvr>
                                        <p:cTn id="26" dur="500"/>
                                        <p:tgtEl>
                                          <p:spTgt spid="147460">
                                            <p:txEl>
                                              <p:pRg st="7" end="7"/>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47460">
                                            <p:txEl>
                                              <p:pRg st="8" end="8"/>
                                            </p:txEl>
                                          </p:spTgt>
                                        </p:tgtEl>
                                        <p:attrNameLst>
                                          <p:attrName>style.visibility</p:attrName>
                                        </p:attrNameLst>
                                      </p:cBhvr>
                                      <p:to>
                                        <p:strVal val="visible"/>
                                      </p:to>
                                    </p:set>
                                    <p:animEffect transition="in" filter="blinds(horizontal)">
                                      <p:cBhvr>
                                        <p:cTn id="29" dur="500"/>
                                        <p:tgtEl>
                                          <p:spTgt spid="147460">
                                            <p:txEl>
                                              <p:pRg st="8" end="8"/>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47460">
                                            <p:txEl>
                                              <p:pRg st="9" end="9"/>
                                            </p:txEl>
                                          </p:spTgt>
                                        </p:tgtEl>
                                        <p:attrNameLst>
                                          <p:attrName>style.visibility</p:attrName>
                                        </p:attrNameLst>
                                      </p:cBhvr>
                                      <p:to>
                                        <p:strVal val="visible"/>
                                      </p:to>
                                    </p:set>
                                    <p:animEffect transition="in" filter="blinds(horizontal)">
                                      <p:cBhvr>
                                        <p:cTn id="32" dur="500"/>
                                        <p:tgtEl>
                                          <p:spTgt spid="14746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0"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787404" y="685800"/>
            <a:ext cx="6962775" cy="600075"/>
          </a:xfrm>
        </p:spPr>
        <p:txBody>
          <a:bodyPr/>
          <a:lstStyle/>
          <a:p>
            <a:r>
              <a:rPr lang="en-US" dirty="0" smtClean="0"/>
              <a:t>Test Executing</a:t>
            </a:r>
          </a:p>
        </p:txBody>
      </p:sp>
      <p:sp>
        <p:nvSpPr>
          <p:cNvPr id="20483" name="Rectangle 3"/>
          <p:cNvSpPr>
            <a:spLocks noGrp="1" noChangeArrowheads="1"/>
          </p:cNvSpPr>
          <p:nvPr>
            <p:ph type="body" idx="4294967295"/>
          </p:nvPr>
        </p:nvSpPr>
        <p:spPr>
          <a:xfrm>
            <a:off x="1123950" y="1870075"/>
            <a:ext cx="6929438" cy="989013"/>
          </a:xfrm>
        </p:spPr>
        <p:txBody>
          <a:bodyPr/>
          <a:lstStyle/>
          <a:p>
            <a:endParaRPr lang="en-US" smtClean="0"/>
          </a:p>
          <a:p>
            <a:endParaRPr lang="en-US" smtClean="0"/>
          </a:p>
          <a:p>
            <a:endParaRPr lang="en-US" smtClean="0"/>
          </a:p>
        </p:txBody>
      </p:sp>
      <p:sp>
        <p:nvSpPr>
          <p:cNvPr id="149508" name="Rectangle 4"/>
          <p:cNvSpPr>
            <a:spLocks noChangeArrowheads="1"/>
          </p:cNvSpPr>
          <p:nvPr/>
        </p:nvSpPr>
        <p:spPr bwMode="auto">
          <a:xfrm>
            <a:off x="778057" y="1295400"/>
            <a:ext cx="5038725" cy="4202113"/>
          </a:xfrm>
          <a:prstGeom prst="rect">
            <a:avLst/>
          </a:prstGeom>
          <a:noFill/>
          <a:ln w="12700">
            <a:noFill/>
            <a:miter lim="800000"/>
            <a:headEnd/>
            <a:tailEnd/>
          </a:ln>
        </p:spPr>
        <p:txBody>
          <a:bodyPr lIns="0" tIns="0" rIns="0" bIns="0">
            <a:spAutoFit/>
          </a:bodyPr>
          <a:lstStyle/>
          <a:p>
            <a:pPr marL="168275" indent="-168275" eaLnBrk="0" hangingPunct="0">
              <a:lnSpc>
                <a:spcPct val="85000"/>
              </a:lnSpc>
              <a:spcBef>
                <a:spcPct val="35000"/>
              </a:spcBef>
              <a:buClr>
                <a:srgbClr val="CC0033"/>
              </a:buClr>
              <a:buFontTx/>
              <a:buChar char="•"/>
            </a:pPr>
            <a:r>
              <a:rPr lang="en-US" sz="2000" dirty="0"/>
              <a:t>Testers will follow assignment by Test Leader to execute test</a:t>
            </a:r>
          </a:p>
          <a:p>
            <a:pPr marL="514350" lvl="1" indent="-168275" eaLnBrk="0" hangingPunct="0">
              <a:lnSpc>
                <a:spcPct val="85000"/>
              </a:lnSpc>
              <a:spcBef>
                <a:spcPct val="35000"/>
              </a:spcBef>
              <a:buClr>
                <a:srgbClr val="CC0033"/>
              </a:buClr>
              <a:buFontTx/>
              <a:buChar char="–"/>
            </a:pPr>
            <a:r>
              <a:rPr lang="en-US" dirty="0"/>
              <a:t>Execute test by following test cases.</a:t>
            </a:r>
          </a:p>
          <a:p>
            <a:pPr marL="514350" lvl="1" indent="-168275" eaLnBrk="0" hangingPunct="0">
              <a:lnSpc>
                <a:spcPct val="85000"/>
              </a:lnSpc>
              <a:spcBef>
                <a:spcPct val="35000"/>
              </a:spcBef>
              <a:buClr>
                <a:srgbClr val="CC0033"/>
              </a:buClr>
              <a:buFontTx/>
              <a:buChar char="–"/>
            </a:pPr>
            <a:r>
              <a:rPr lang="en-US" dirty="0"/>
              <a:t>Do ad-hoc testing</a:t>
            </a:r>
          </a:p>
          <a:p>
            <a:pPr marL="514350" lvl="1" indent="-168275" eaLnBrk="0" hangingPunct="0">
              <a:lnSpc>
                <a:spcPct val="85000"/>
              </a:lnSpc>
              <a:spcBef>
                <a:spcPct val="35000"/>
              </a:spcBef>
              <a:buClr>
                <a:srgbClr val="CC0033"/>
              </a:buClr>
              <a:buFontTx/>
              <a:buChar char="–"/>
            </a:pPr>
            <a:r>
              <a:rPr lang="en-US" dirty="0"/>
              <a:t>Perform testing scenario that has not defined in the test case</a:t>
            </a:r>
          </a:p>
          <a:p>
            <a:pPr marL="514350" lvl="1" indent="-168275" eaLnBrk="0" hangingPunct="0">
              <a:lnSpc>
                <a:spcPct val="85000"/>
              </a:lnSpc>
              <a:spcBef>
                <a:spcPct val="35000"/>
              </a:spcBef>
              <a:buClr>
                <a:srgbClr val="CC0033"/>
              </a:buClr>
              <a:buFontTx/>
              <a:buChar char="–"/>
            </a:pPr>
            <a:r>
              <a:rPr lang="en-US" dirty="0"/>
              <a:t>Retest defects that are fixed</a:t>
            </a:r>
          </a:p>
          <a:p>
            <a:pPr marL="168275" indent="-168275" eaLnBrk="0" hangingPunct="0">
              <a:lnSpc>
                <a:spcPct val="85000"/>
              </a:lnSpc>
              <a:spcBef>
                <a:spcPct val="35000"/>
              </a:spcBef>
              <a:buClr>
                <a:srgbClr val="CC0033"/>
              </a:buClr>
              <a:buFontTx/>
              <a:buChar char="•"/>
            </a:pPr>
            <a:r>
              <a:rPr lang="en-US" sz="2000" dirty="0"/>
              <a:t>Tester will generate all reports for defects during executing test and follow them until it has been solved.</a:t>
            </a:r>
          </a:p>
          <a:p>
            <a:pPr marL="168275" indent="-168275" eaLnBrk="0" hangingPunct="0">
              <a:lnSpc>
                <a:spcPct val="85000"/>
              </a:lnSpc>
              <a:spcBef>
                <a:spcPct val="35000"/>
              </a:spcBef>
              <a:buClr>
                <a:srgbClr val="CC0033"/>
              </a:buClr>
              <a:buFontTx/>
              <a:buChar char="•"/>
            </a:pPr>
            <a:r>
              <a:rPr lang="en-US" sz="2000" dirty="0"/>
              <a:t>At the acceptant test phase, Customer executes test to validate if the system meet the user’s needs</a:t>
            </a:r>
          </a:p>
          <a:p>
            <a:pPr marL="168275" indent="-168275" eaLnBrk="0" hangingPunct="0">
              <a:lnSpc>
                <a:spcPct val="85000"/>
              </a:lnSpc>
              <a:spcBef>
                <a:spcPct val="35000"/>
              </a:spcBef>
              <a:buClr>
                <a:srgbClr val="CC0033"/>
              </a:buClr>
              <a:buFontTx/>
              <a:buChar char="•"/>
            </a:pPr>
            <a:endParaRPr lang="en-US" sz="2000" dirty="0">
              <a:cs typeface="Times New Roman" pitchFamily="18" charset="0"/>
            </a:endParaRPr>
          </a:p>
        </p:txBody>
      </p:sp>
      <p:grpSp>
        <p:nvGrpSpPr>
          <p:cNvPr id="20485" name="Group 8"/>
          <p:cNvGrpSpPr>
            <a:grpSpLocks/>
          </p:cNvGrpSpPr>
          <p:nvPr/>
        </p:nvGrpSpPr>
        <p:grpSpPr bwMode="auto">
          <a:xfrm>
            <a:off x="6486525" y="1516063"/>
            <a:ext cx="1924050" cy="3643312"/>
            <a:chOff x="4086" y="955"/>
            <a:chExt cx="1212" cy="2295"/>
          </a:xfrm>
        </p:grpSpPr>
        <p:sp>
          <p:nvSpPr>
            <p:cNvPr id="115717" name="Rectangle 5"/>
            <p:cNvSpPr>
              <a:spLocks noChangeArrowheads="1"/>
            </p:cNvSpPr>
            <p:nvPr/>
          </p:nvSpPr>
          <p:spPr bwMode="auto">
            <a:xfrm>
              <a:off x="4086" y="955"/>
              <a:ext cx="1212" cy="289"/>
            </a:xfrm>
            <a:prstGeom prst="rect">
              <a:avLst/>
            </a:prstGeom>
            <a:gradFill rotWithShape="1">
              <a:gsLst>
                <a:gs pos="0">
                  <a:schemeClr val="bg2"/>
                </a:gs>
                <a:gs pos="100000">
                  <a:schemeClr val="bg2">
                    <a:gamma/>
                    <a:shade val="46275"/>
                    <a:invGamma/>
                  </a:schemeClr>
                </a:gs>
              </a:gsLst>
              <a:lin ang="5400000" scaled="1"/>
            </a:gradFill>
            <a:ln w="9525">
              <a:solidFill>
                <a:schemeClr val="tx1"/>
              </a:solidFill>
              <a:miter lim="800000"/>
              <a:headEnd/>
              <a:tailEnd/>
            </a:ln>
          </p:spPr>
          <p:txBody>
            <a:bodyPr wrap="none" anchor="ctr"/>
            <a:lstStyle/>
            <a:p>
              <a:pPr algn="ctr">
                <a:defRPr/>
              </a:pPr>
              <a:r>
                <a:rPr lang="en-US" sz="1200" b="1">
                  <a:solidFill>
                    <a:schemeClr val="bg1"/>
                  </a:solidFill>
                </a:rPr>
                <a:t>Test Planning</a:t>
              </a:r>
            </a:p>
          </p:txBody>
        </p:sp>
        <p:sp>
          <p:nvSpPr>
            <p:cNvPr id="115718" name="Rectangle 6"/>
            <p:cNvSpPr>
              <a:spLocks noChangeArrowheads="1"/>
            </p:cNvSpPr>
            <p:nvPr/>
          </p:nvSpPr>
          <p:spPr bwMode="auto">
            <a:xfrm>
              <a:off x="4086" y="1623"/>
              <a:ext cx="1212" cy="289"/>
            </a:xfrm>
            <a:prstGeom prst="rect">
              <a:avLst/>
            </a:prstGeom>
            <a:gradFill rotWithShape="1">
              <a:gsLst>
                <a:gs pos="0">
                  <a:schemeClr val="bg2"/>
                </a:gs>
                <a:gs pos="100000">
                  <a:schemeClr val="bg2">
                    <a:gamma/>
                    <a:shade val="46275"/>
                    <a:invGamma/>
                  </a:schemeClr>
                </a:gs>
              </a:gsLst>
              <a:lin ang="5400000" scaled="1"/>
            </a:gradFill>
            <a:ln w="9525">
              <a:solidFill>
                <a:schemeClr val="tx1"/>
              </a:solidFill>
              <a:miter lim="800000"/>
              <a:headEnd/>
              <a:tailEnd/>
            </a:ln>
          </p:spPr>
          <p:txBody>
            <a:bodyPr wrap="none" anchor="ctr"/>
            <a:lstStyle/>
            <a:p>
              <a:pPr algn="ctr">
                <a:defRPr/>
              </a:pPr>
              <a:r>
                <a:rPr lang="en-US" sz="1200" b="1">
                  <a:solidFill>
                    <a:schemeClr val="bg1"/>
                  </a:solidFill>
                </a:rPr>
                <a:t>Test Analysis &amp; Design</a:t>
              </a:r>
            </a:p>
            <a:p>
              <a:pPr algn="ctr">
                <a:defRPr/>
              </a:pPr>
              <a:r>
                <a:rPr lang="en-US" sz="1200" b="1">
                  <a:solidFill>
                    <a:schemeClr val="bg1"/>
                  </a:solidFill>
                </a:rPr>
                <a:t>(Manual or Automation)</a:t>
              </a:r>
            </a:p>
          </p:txBody>
        </p:sp>
        <p:sp>
          <p:nvSpPr>
            <p:cNvPr id="20488" name="Rectangle 7"/>
            <p:cNvSpPr>
              <a:spLocks noChangeArrowheads="1"/>
            </p:cNvSpPr>
            <p:nvPr/>
          </p:nvSpPr>
          <p:spPr bwMode="auto">
            <a:xfrm>
              <a:off x="4086" y="2292"/>
              <a:ext cx="1212" cy="289"/>
            </a:xfrm>
            <a:prstGeom prst="rect">
              <a:avLst/>
            </a:prstGeom>
            <a:solidFill>
              <a:schemeClr val="accent1"/>
            </a:solidFill>
            <a:ln w="9525">
              <a:solidFill>
                <a:schemeClr val="tx1"/>
              </a:solidFill>
              <a:miter lim="800000"/>
              <a:headEnd/>
              <a:tailEnd/>
            </a:ln>
          </p:spPr>
          <p:txBody>
            <a:bodyPr wrap="none" anchor="ctr"/>
            <a:lstStyle/>
            <a:p>
              <a:pPr algn="ctr"/>
              <a:r>
                <a:rPr lang="en-US" sz="1200" b="1">
                  <a:solidFill>
                    <a:schemeClr val="bg1"/>
                  </a:solidFill>
                </a:rPr>
                <a:t>Test Executing</a:t>
              </a:r>
            </a:p>
            <a:p>
              <a:pPr algn="ctr"/>
              <a:r>
                <a:rPr lang="en-US" sz="1200" b="1">
                  <a:solidFill>
                    <a:schemeClr val="bg1"/>
                  </a:solidFill>
                </a:rPr>
                <a:t>(Manual or Automation)</a:t>
              </a:r>
            </a:p>
          </p:txBody>
        </p:sp>
        <p:sp>
          <p:nvSpPr>
            <p:cNvPr id="115720" name="Rectangle 8"/>
            <p:cNvSpPr>
              <a:spLocks noChangeArrowheads="1"/>
            </p:cNvSpPr>
            <p:nvPr/>
          </p:nvSpPr>
          <p:spPr bwMode="auto">
            <a:xfrm>
              <a:off x="4086" y="2961"/>
              <a:ext cx="1212" cy="289"/>
            </a:xfrm>
            <a:prstGeom prst="rect">
              <a:avLst/>
            </a:prstGeom>
            <a:gradFill rotWithShape="1">
              <a:gsLst>
                <a:gs pos="0">
                  <a:schemeClr val="bg2"/>
                </a:gs>
                <a:gs pos="100000">
                  <a:schemeClr val="bg2">
                    <a:gamma/>
                    <a:shade val="46275"/>
                    <a:invGamma/>
                  </a:schemeClr>
                </a:gs>
              </a:gsLst>
              <a:lin ang="5400000" scaled="1"/>
            </a:gradFill>
            <a:ln w="9525">
              <a:solidFill>
                <a:schemeClr val="tx1"/>
              </a:solidFill>
              <a:miter lim="800000"/>
              <a:headEnd/>
              <a:tailEnd/>
            </a:ln>
          </p:spPr>
          <p:txBody>
            <a:bodyPr wrap="none" anchor="ctr"/>
            <a:lstStyle/>
            <a:p>
              <a:pPr algn="ctr">
                <a:defRPr/>
              </a:pPr>
              <a:r>
                <a:rPr lang="en-US" sz="1200" b="1">
                  <a:solidFill>
                    <a:schemeClr val="bg1"/>
                  </a:solidFill>
                </a:rPr>
                <a:t>Test Report</a:t>
              </a:r>
            </a:p>
            <a:p>
              <a:pPr algn="ctr">
                <a:defRPr/>
              </a:pPr>
              <a:r>
                <a:rPr lang="en-US" sz="1200" b="1">
                  <a:solidFill>
                    <a:schemeClr val="bg1"/>
                  </a:solidFill>
                </a:rPr>
                <a:t>&amp; Evaluation</a:t>
              </a:r>
            </a:p>
          </p:txBody>
        </p:sp>
        <p:cxnSp>
          <p:nvCxnSpPr>
            <p:cNvPr id="20490" name="AutoShape 13"/>
            <p:cNvCxnSpPr>
              <a:cxnSpLocks noChangeShapeType="1"/>
              <a:stCxn id="115717" idx="2"/>
              <a:endCxn id="115718" idx="0"/>
            </p:cNvCxnSpPr>
            <p:nvPr/>
          </p:nvCxnSpPr>
          <p:spPr bwMode="auto">
            <a:xfrm>
              <a:off x="4692" y="1244"/>
              <a:ext cx="0" cy="379"/>
            </a:xfrm>
            <a:prstGeom prst="straightConnector1">
              <a:avLst/>
            </a:prstGeom>
            <a:noFill/>
            <a:ln w="9525">
              <a:solidFill>
                <a:schemeClr val="tx1"/>
              </a:solidFill>
              <a:round/>
              <a:headEnd/>
              <a:tailEnd type="triangle" w="med" len="med"/>
            </a:ln>
          </p:spPr>
        </p:cxnSp>
        <p:cxnSp>
          <p:nvCxnSpPr>
            <p:cNvPr id="20491" name="AutoShape 14"/>
            <p:cNvCxnSpPr>
              <a:cxnSpLocks noChangeShapeType="1"/>
              <a:stCxn id="115718" idx="2"/>
              <a:endCxn id="20488" idx="0"/>
            </p:cNvCxnSpPr>
            <p:nvPr/>
          </p:nvCxnSpPr>
          <p:spPr bwMode="auto">
            <a:xfrm>
              <a:off x="4692" y="1912"/>
              <a:ext cx="0" cy="380"/>
            </a:xfrm>
            <a:prstGeom prst="straightConnector1">
              <a:avLst/>
            </a:prstGeom>
            <a:noFill/>
            <a:ln w="9525">
              <a:solidFill>
                <a:schemeClr val="tx1"/>
              </a:solidFill>
              <a:round/>
              <a:headEnd/>
              <a:tailEnd type="triangle" w="med" len="med"/>
            </a:ln>
          </p:spPr>
        </p:cxnSp>
        <p:cxnSp>
          <p:nvCxnSpPr>
            <p:cNvPr id="20492" name="AutoShape 15"/>
            <p:cNvCxnSpPr>
              <a:cxnSpLocks noChangeShapeType="1"/>
              <a:stCxn id="20488" idx="2"/>
              <a:endCxn id="115720" idx="0"/>
            </p:cNvCxnSpPr>
            <p:nvPr/>
          </p:nvCxnSpPr>
          <p:spPr bwMode="auto">
            <a:xfrm>
              <a:off x="4692" y="2581"/>
              <a:ext cx="0" cy="380"/>
            </a:xfrm>
            <a:prstGeom prst="straightConnector1">
              <a:avLst/>
            </a:prstGeom>
            <a:noFill/>
            <a:ln w="9525">
              <a:solidFill>
                <a:schemeClr val="tx1"/>
              </a:solidFill>
              <a:round/>
              <a:headEn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9508">
                                            <p:txEl>
                                              <p:pRg st="0" end="0"/>
                                            </p:txEl>
                                          </p:spTgt>
                                        </p:tgtEl>
                                        <p:attrNameLst>
                                          <p:attrName>style.visibility</p:attrName>
                                        </p:attrNameLst>
                                      </p:cBhvr>
                                      <p:to>
                                        <p:strVal val="visible"/>
                                      </p:to>
                                    </p:set>
                                    <p:animEffect transition="in" filter="blinds(horizontal)">
                                      <p:cBhvr>
                                        <p:cTn id="7" dur="500"/>
                                        <p:tgtEl>
                                          <p:spTgt spid="149508">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9508">
                                            <p:txEl>
                                              <p:pRg st="1" end="1"/>
                                            </p:txEl>
                                          </p:spTgt>
                                        </p:tgtEl>
                                        <p:attrNameLst>
                                          <p:attrName>style.visibility</p:attrName>
                                        </p:attrNameLst>
                                      </p:cBhvr>
                                      <p:to>
                                        <p:strVal val="visible"/>
                                      </p:to>
                                    </p:set>
                                    <p:animEffect transition="in" filter="blinds(horizontal)">
                                      <p:cBhvr>
                                        <p:cTn id="10" dur="500"/>
                                        <p:tgtEl>
                                          <p:spTgt spid="149508">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9508">
                                            <p:txEl>
                                              <p:pRg st="2" end="2"/>
                                            </p:txEl>
                                          </p:spTgt>
                                        </p:tgtEl>
                                        <p:attrNameLst>
                                          <p:attrName>style.visibility</p:attrName>
                                        </p:attrNameLst>
                                      </p:cBhvr>
                                      <p:to>
                                        <p:strVal val="visible"/>
                                      </p:to>
                                    </p:set>
                                    <p:animEffect transition="in" filter="blinds(horizontal)">
                                      <p:cBhvr>
                                        <p:cTn id="13" dur="500"/>
                                        <p:tgtEl>
                                          <p:spTgt spid="149508">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49508">
                                            <p:txEl>
                                              <p:pRg st="3" end="3"/>
                                            </p:txEl>
                                          </p:spTgt>
                                        </p:tgtEl>
                                        <p:attrNameLst>
                                          <p:attrName>style.visibility</p:attrName>
                                        </p:attrNameLst>
                                      </p:cBhvr>
                                      <p:to>
                                        <p:strVal val="visible"/>
                                      </p:to>
                                    </p:set>
                                    <p:animEffect transition="in" filter="blinds(horizontal)">
                                      <p:cBhvr>
                                        <p:cTn id="16" dur="500"/>
                                        <p:tgtEl>
                                          <p:spTgt spid="149508">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49508">
                                            <p:txEl>
                                              <p:pRg st="4" end="4"/>
                                            </p:txEl>
                                          </p:spTgt>
                                        </p:tgtEl>
                                        <p:attrNameLst>
                                          <p:attrName>style.visibility</p:attrName>
                                        </p:attrNameLst>
                                      </p:cBhvr>
                                      <p:to>
                                        <p:strVal val="visible"/>
                                      </p:to>
                                    </p:set>
                                    <p:animEffect transition="in" filter="blinds(horizontal)">
                                      <p:cBhvr>
                                        <p:cTn id="19" dur="500"/>
                                        <p:tgtEl>
                                          <p:spTgt spid="149508">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49508">
                                            <p:txEl>
                                              <p:pRg st="5" end="5"/>
                                            </p:txEl>
                                          </p:spTgt>
                                        </p:tgtEl>
                                        <p:attrNameLst>
                                          <p:attrName>style.visibility</p:attrName>
                                        </p:attrNameLst>
                                      </p:cBhvr>
                                      <p:to>
                                        <p:strVal val="visible"/>
                                      </p:to>
                                    </p:set>
                                    <p:animEffect transition="in" filter="blinds(horizontal)">
                                      <p:cBhvr>
                                        <p:cTn id="24" dur="500"/>
                                        <p:tgtEl>
                                          <p:spTgt spid="149508">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49508">
                                            <p:txEl>
                                              <p:pRg st="6" end="6"/>
                                            </p:txEl>
                                          </p:spTgt>
                                        </p:tgtEl>
                                        <p:attrNameLst>
                                          <p:attrName>style.visibility</p:attrName>
                                        </p:attrNameLst>
                                      </p:cBhvr>
                                      <p:to>
                                        <p:strVal val="visible"/>
                                      </p:to>
                                    </p:set>
                                    <p:animEffect transition="in" filter="blinds(horizontal)">
                                      <p:cBhvr>
                                        <p:cTn id="27" dur="500"/>
                                        <p:tgtEl>
                                          <p:spTgt spid="14950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8"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381000" y="457200"/>
            <a:ext cx="6962775" cy="600075"/>
          </a:xfrm>
        </p:spPr>
        <p:txBody>
          <a:bodyPr/>
          <a:lstStyle/>
          <a:p>
            <a:r>
              <a:rPr lang="en-US" smtClean="0"/>
              <a:t>Test Execution Workflow</a:t>
            </a:r>
          </a:p>
        </p:txBody>
      </p:sp>
      <p:sp>
        <p:nvSpPr>
          <p:cNvPr id="21507" name="Rectangle 3"/>
          <p:cNvSpPr>
            <a:spLocks noGrp="1" noChangeArrowheads="1"/>
          </p:cNvSpPr>
          <p:nvPr>
            <p:ph type="body" idx="4294967295"/>
          </p:nvPr>
        </p:nvSpPr>
        <p:spPr>
          <a:xfrm>
            <a:off x="1123950" y="1870075"/>
            <a:ext cx="6929438" cy="989013"/>
          </a:xfrm>
        </p:spPr>
        <p:txBody>
          <a:bodyPr/>
          <a:lstStyle/>
          <a:p>
            <a:endParaRPr lang="en-US" smtClean="0"/>
          </a:p>
          <a:p>
            <a:endParaRPr lang="en-US" smtClean="0"/>
          </a:p>
          <a:p>
            <a:endParaRPr lang="en-US" smtClean="0"/>
          </a:p>
        </p:txBody>
      </p:sp>
      <p:sp>
        <p:nvSpPr>
          <p:cNvPr id="153605" name="AutoShape 5"/>
          <p:cNvSpPr>
            <a:spLocks noChangeArrowheads="1"/>
          </p:cNvSpPr>
          <p:nvPr/>
        </p:nvSpPr>
        <p:spPr bwMode="auto">
          <a:xfrm>
            <a:off x="1676400" y="914400"/>
            <a:ext cx="2362200" cy="533400"/>
          </a:xfrm>
          <a:prstGeom prst="flowChartAlternateProcess">
            <a:avLst/>
          </a:prstGeom>
          <a:solidFill>
            <a:schemeClr val="accent1"/>
          </a:solidFill>
          <a:ln w="9525">
            <a:solidFill>
              <a:schemeClr val="tx1"/>
            </a:solidFill>
            <a:miter lim="800000"/>
            <a:headEnd/>
            <a:tailEnd/>
          </a:ln>
        </p:spPr>
        <p:txBody>
          <a:bodyPr wrap="none" anchor="ctr"/>
          <a:lstStyle/>
          <a:p>
            <a:pPr algn="ctr"/>
            <a:r>
              <a:rPr lang="en-US" b="1">
                <a:solidFill>
                  <a:schemeClr val="bg1"/>
                </a:solidFill>
              </a:rPr>
              <a:t>Get build to </a:t>
            </a:r>
          </a:p>
          <a:p>
            <a:pPr algn="ctr"/>
            <a:r>
              <a:rPr lang="en-US" b="1">
                <a:solidFill>
                  <a:schemeClr val="bg1"/>
                </a:solidFill>
              </a:rPr>
              <a:t>execute test</a:t>
            </a:r>
          </a:p>
        </p:txBody>
      </p:sp>
      <p:sp>
        <p:nvSpPr>
          <p:cNvPr id="153606" name="AutoShape 6"/>
          <p:cNvSpPr>
            <a:spLocks noChangeArrowheads="1"/>
          </p:cNvSpPr>
          <p:nvPr/>
        </p:nvSpPr>
        <p:spPr bwMode="auto">
          <a:xfrm>
            <a:off x="1714500" y="1752600"/>
            <a:ext cx="2286000" cy="838200"/>
          </a:xfrm>
          <a:prstGeom prst="flowChartDecision">
            <a:avLst/>
          </a:prstGeom>
          <a:solidFill>
            <a:schemeClr val="accent1"/>
          </a:solidFill>
          <a:ln w="9525">
            <a:solidFill>
              <a:schemeClr val="tx1"/>
            </a:solidFill>
            <a:miter lim="800000"/>
            <a:headEnd/>
            <a:tailEnd/>
          </a:ln>
        </p:spPr>
        <p:txBody>
          <a:bodyPr wrap="none" anchor="ctr"/>
          <a:lstStyle/>
          <a:p>
            <a:pPr algn="ctr"/>
            <a:r>
              <a:rPr lang="en-US" b="1">
                <a:solidFill>
                  <a:schemeClr val="bg1"/>
                </a:solidFill>
              </a:rPr>
              <a:t>Ready for test?</a:t>
            </a:r>
          </a:p>
        </p:txBody>
      </p:sp>
      <p:sp>
        <p:nvSpPr>
          <p:cNvPr id="153607" name="AutoShape 7"/>
          <p:cNvSpPr>
            <a:spLocks noChangeArrowheads="1"/>
          </p:cNvSpPr>
          <p:nvPr/>
        </p:nvSpPr>
        <p:spPr bwMode="auto">
          <a:xfrm>
            <a:off x="4572000" y="1371600"/>
            <a:ext cx="1752600" cy="533400"/>
          </a:xfrm>
          <a:prstGeom prst="flowChartAlternateProcess">
            <a:avLst/>
          </a:prstGeom>
          <a:solidFill>
            <a:schemeClr val="accent1"/>
          </a:solidFill>
          <a:ln w="9525">
            <a:solidFill>
              <a:schemeClr val="tx1"/>
            </a:solidFill>
            <a:miter lim="800000"/>
            <a:headEnd/>
            <a:tailEnd/>
          </a:ln>
        </p:spPr>
        <p:txBody>
          <a:bodyPr wrap="none" anchor="ctr"/>
          <a:lstStyle/>
          <a:p>
            <a:pPr algn="ctr"/>
            <a:r>
              <a:rPr lang="en-US" b="1">
                <a:solidFill>
                  <a:schemeClr val="bg1"/>
                </a:solidFill>
              </a:rPr>
              <a:t>Reject Builds</a:t>
            </a:r>
          </a:p>
        </p:txBody>
      </p:sp>
      <p:sp>
        <p:nvSpPr>
          <p:cNvPr id="153609" name="AutoShape 9"/>
          <p:cNvSpPr>
            <a:spLocks noChangeArrowheads="1"/>
          </p:cNvSpPr>
          <p:nvPr/>
        </p:nvSpPr>
        <p:spPr bwMode="auto">
          <a:xfrm>
            <a:off x="3897313" y="5638800"/>
            <a:ext cx="2286000" cy="762000"/>
          </a:xfrm>
          <a:prstGeom prst="flowChartAlternateProcess">
            <a:avLst/>
          </a:prstGeom>
          <a:solidFill>
            <a:schemeClr val="accent1"/>
          </a:solidFill>
          <a:ln w="9525">
            <a:solidFill>
              <a:schemeClr val="tx1"/>
            </a:solidFill>
            <a:miter lim="800000"/>
            <a:headEnd/>
            <a:tailEnd/>
          </a:ln>
        </p:spPr>
        <p:txBody>
          <a:bodyPr wrap="none" anchor="ctr"/>
          <a:lstStyle/>
          <a:p>
            <a:pPr algn="ctr"/>
            <a:r>
              <a:rPr lang="en-US" b="1">
                <a:solidFill>
                  <a:schemeClr val="bg1"/>
                </a:solidFill>
              </a:rPr>
              <a:t>Create </a:t>
            </a:r>
          </a:p>
          <a:p>
            <a:pPr algn="ctr"/>
            <a:r>
              <a:rPr lang="en-US" b="1">
                <a:solidFill>
                  <a:schemeClr val="bg1"/>
                </a:solidFill>
              </a:rPr>
              <a:t>test report</a:t>
            </a:r>
            <a:endParaRPr lang="en-US" b="1"/>
          </a:p>
        </p:txBody>
      </p:sp>
      <p:cxnSp>
        <p:nvCxnSpPr>
          <p:cNvPr id="153610" name="AutoShape 10"/>
          <p:cNvCxnSpPr>
            <a:cxnSpLocks noChangeShapeType="1"/>
            <a:stCxn id="153606" idx="3"/>
            <a:endCxn id="153607" idx="2"/>
          </p:cNvCxnSpPr>
          <p:nvPr/>
        </p:nvCxnSpPr>
        <p:spPr bwMode="auto">
          <a:xfrm flipV="1">
            <a:off x="4000500" y="1905000"/>
            <a:ext cx="1447800" cy="266700"/>
          </a:xfrm>
          <a:prstGeom prst="bentConnector2">
            <a:avLst/>
          </a:prstGeom>
          <a:noFill/>
          <a:ln w="3175">
            <a:solidFill>
              <a:schemeClr val="tx1"/>
            </a:solidFill>
            <a:miter lim="800000"/>
            <a:headEnd/>
            <a:tailEnd type="triangle" w="med" len="med"/>
          </a:ln>
        </p:spPr>
      </p:cxnSp>
      <p:cxnSp>
        <p:nvCxnSpPr>
          <p:cNvPr id="153611" name="AutoShape 11"/>
          <p:cNvCxnSpPr>
            <a:cxnSpLocks noChangeShapeType="1"/>
            <a:stCxn id="153607" idx="0"/>
            <a:endCxn id="153605" idx="3"/>
          </p:cNvCxnSpPr>
          <p:nvPr/>
        </p:nvCxnSpPr>
        <p:spPr bwMode="auto">
          <a:xfrm rot="5400000" flipH="1">
            <a:off x="4648200" y="571500"/>
            <a:ext cx="190500" cy="1409700"/>
          </a:xfrm>
          <a:prstGeom prst="bentConnector2">
            <a:avLst/>
          </a:prstGeom>
          <a:noFill/>
          <a:ln w="3175">
            <a:solidFill>
              <a:schemeClr val="tx1"/>
            </a:solidFill>
            <a:miter lim="800000"/>
            <a:headEnd/>
            <a:tailEnd type="triangle" w="med" len="med"/>
          </a:ln>
        </p:spPr>
      </p:cxnSp>
      <p:sp>
        <p:nvSpPr>
          <p:cNvPr id="153612" name="Text Box 12"/>
          <p:cNvSpPr txBox="1">
            <a:spLocks noChangeArrowheads="1"/>
          </p:cNvSpPr>
          <p:nvPr/>
        </p:nvSpPr>
        <p:spPr bwMode="auto">
          <a:xfrm>
            <a:off x="4343400" y="2133600"/>
            <a:ext cx="533400" cy="366713"/>
          </a:xfrm>
          <a:prstGeom prst="rect">
            <a:avLst/>
          </a:prstGeom>
          <a:noFill/>
          <a:ln w="9525">
            <a:noFill/>
            <a:miter lim="800000"/>
            <a:headEnd/>
            <a:tailEnd/>
          </a:ln>
        </p:spPr>
        <p:txBody>
          <a:bodyPr>
            <a:spAutoFit/>
          </a:bodyPr>
          <a:lstStyle/>
          <a:p>
            <a:pPr>
              <a:spcBef>
                <a:spcPct val="50000"/>
              </a:spcBef>
            </a:pPr>
            <a:r>
              <a:rPr lang="en-US"/>
              <a:t>No</a:t>
            </a:r>
          </a:p>
        </p:txBody>
      </p:sp>
      <p:sp>
        <p:nvSpPr>
          <p:cNvPr id="153615" name="AutoShape 15"/>
          <p:cNvSpPr>
            <a:spLocks noChangeArrowheads="1"/>
          </p:cNvSpPr>
          <p:nvPr/>
        </p:nvSpPr>
        <p:spPr bwMode="auto">
          <a:xfrm>
            <a:off x="381000" y="4419600"/>
            <a:ext cx="2286000" cy="838200"/>
          </a:xfrm>
          <a:prstGeom prst="flowChartDecision">
            <a:avLst/>
          </a:prstGeom>
          <a:solidFill>
            <a:schemeClr val="accent1"/>
          </a:solidFill>
          <a:ln w="9525">
            <a:solidFill>
              <a:schemeClr val="tx1"/>
            </a:solidFill>
            <a:miter lim="800000"/>
            <a:headEnd/>
            <a:tailEnd/>
          </a:ln>
        </p:spPr>
        <p:txBody>
          <a:bodyPr wrap="none" anchor="ctr"/>
          <a:lstStyle/>
          <a:p>
            <a:pPr algn="ctr"/>
            <a:r>
              <a:rPr lang="en-US" b="1">
                <a:solidFill>
                  <a:schemeClr val="bg1"/>
                </a:solidFill>
              </a:rPr>
              <a:t>Found defects?</a:t>
            </a:r>
          </a:p>
        </p:txBody>
      </p:sp>
      <p:sp>
        <p:nvSpPr>
          <p:cNvPr id="153616" name="AutoShape 16"/>
          <p:cNvSpPr>
            <a:spLocks noChangeArrowheads="1"/>
          </p:cNvSpPr>
          <p:nvPr/>
        </p:nvSpPr>
        <p:spPr bwMode="auto">
          <a:xfrm>
            <a:off x="5878513" y="3124200"/>
            <a:ext cx="1676400" cy="533400"/>
          </a:xfrm>
          <a:prstGeom prst="flowChartDecision">
            <a:avLst/>
          </a:prstGeom>
          <a:solidFill>
            <a:schemeClr val="accent1"/>
          </a:solidFill>
          <a:ln w="9525">
            <a:solidFill>
              <a:schemeClr val="tx1"/>
            </a:solidFill>
            <a:miter lim="800000"/>
            <a:headEnd/>
            <a:tailEnd/>
          </a:ln>
        </p:spPr>
        <p:txBody>
          <a:bodyPr wrap="none" anchor="ctr"/>
          <a:lstStyle/>
          <a:p>
            <a:pPr algn="ctr"/>
            <a:r>
              <a:rPr lang="en-US" b="1">
                <a:solidFill>
                  <a:schemeClr val="bg1"/>
                </a:solidFill>
              </a:rPr>
              <a:t>Pass?</a:t>
            </a:r>
          </a:p>
        </p:txBody>
      </p:sp>
      <p:cxnSp>
        <p:nvCxnSpPr>
          <p:cNvPr id="153617" name="AutoShape 17"/>
          <p:cNvCxnSpPr>
            <a:cxnSpLocks noChangeShapeType="1"/>
            <a:stCxn id="153605" idx="2"/>
            <a:endCxn id="153606" idx="0"/>
          </p:cNvCxnSpPr>
          <p:nvPr/>
        </p:nvCxnSpPr>
        <p:spPr bwMode="auto">
          <a:xfrm>
            <a:off x="2857500" y="1447800"/>
            <a:ext cx="0" cy="304800"/>
          </a:xfrm>
          <a:prstGeom prst="straightConnector1">
            <a:avLst/>
          </a:prstGeom>
          <a:noFill/>
          <a:ln w="9525">
            <a:solidFill>
              <a:schemeClr val="tx1"/>
            </a:solidFill>
            <a:round/>
            <a:headEnd/>
            <a:tailEnd type="triangle" w="med" len="med"/>
          </a:ln>
        </p:spPr>
      </p:cxnSp>
      <p:sp>
        <p:nvSpPr>
          <p:cNvPr id="153625" name="Text Box 25"/>
          <p:cNvSpPr txBox="1">
            <a:spLocks noChangeArrowheads="1"/>
          </p:cNvSpPr>
          <p:nvPr/>
        </p:nvSpPr>
        <p:spPr bwMode="auto">
          <a:xfrm>
            <a:off x="2362200" y="2514600"/>
            <a:ext cx="685800" cy="366713"/>
          </a:xfrm>
          <a:prstGeom prst="rect">
            <a:avLst/>
          </a:prstGeom>
          <a:noFill/>
          <a:ln w="9525">
            <a:noFill/>
            <a:miter lim="800000"/>
            <a:headEnd/>
            <a:tailEnd/>
          </a:ln>
        </p:spPr>
        <p:txBody>
          <a:bodyPr>
            <a:spAutoFit/>
          </a:bodyPr>
          <a:lstStyle/>
          <a:p>
            <a:pPr>
              <a:spcBef>
                <a:spcPct val="50000"/>
              </a:spcBef>
            </a:pPr>
            <a:r>
              <a:rPr lang="en-US"/>
              <a:t>Yes</a:t>
            </a:r>
          </a:p>
        </p:txBody>
      </p:sp>
      <p:sp>
        <p:nvSpPr>
          <p:cNvPr id="153629" name="Rectangle 29"/>
          <p:cNvSpPr>
            <a:spLocks noChangeArrowheads="1"/>
          </p:cNvSpPr>
          <p:nvPr/>
        </p:nvSpPr>
        <p:spPr bwMode="auto">
          <a:xfrm>
            <a:off x="647700" y="3048000"/>
            <a:ext cx="1752600" cy="685800"/>
          </a:xfrm>
          <a:prstGeom prst="rect">
            <a:avLst/>
          </a:prstGeom>
          <a:solidFill>
            <a:schemeClr val="accent1"/>
          </a:solidFill>
          <a:ln w="9525">
            <a:solidFill>
              <a:schemeClr val="tx1"/>
            </a:solidFill>
            <a:miter lim="800000"/>
            <a:headEnd/>
            <a:tailEnd/>
          </a:ln>
        </p:spPr>
        <p:txBody>
          <a:bodyPr wrap="none" anchor="ctr"/>
          <a:lstStyle/>
          <a:p>
            <a:pPr algn="ctr"/>
            <a:r>
              <a:rPr lang="en-US" b="1">
                <a:solidFill>
                  <a:schemeClr val="bg1"/>
                </a:solidFill>
              </a:rPr>
              <a:t>Execute Test</a:t>
            </a:r>
          </a:p>
          <a:p>
            <a:pPr algn="ctr"/>
            <a:r>
              <a:rPr lang="en-US" b="1">
                <a:solidFill>
                  <a:schemeClr val="bg1"/>
                </a:solidFill>
              </a:rPr>
              <a:t>(test cases)</a:t>
            </a:r>
          </a:p>
        </p:txBody>
      </p:sp>
      <p:sp>
        <p:nvSpPr>
          <p:cNvPr id="153630" name="Rectangle 30"/>
          <p:cNvSpPr>
            <a:spLocks noChangeArrowheads="1"/>
          </p:cNvSpPr>
          <p:nvPr/>
        </p:nvSpPr>
        <p:spPr bwMode="auto">
          <a:xfrm>
            <a:off x="3249613" y="3048000"/>
            <a:ext cx="1752600" cy="685800"/>
          </a:xfrm>
          <a:prstGeom prst="rect">
            <a:avLst/>
          </a:prstGeom>
          <a:solidFill>
            <a:schemeClr val="accent1"/>
          </a:solidFill>
          <a:ln w="9525">
            <a:solidFill>
              <a:schemeClr val="tx1"/>
            </a:solidFill>
            <a:miter lim="800000"/>
            <a:headEnd/>
            <a:tailEnd/>
          </a:ln>
        </p:spPr>
        <p:txBody>
          <a:bodyPr wrap="none" anchor="ctr"/>
          <a:lstStyle/>
          <a:p>
            <a:pPr algn="ctr"/>
            <a:r>
              <a:rPr lang="en-US" b="1">
                <a:solidFill>
                  <a:schemeClr val="bg1"/>
                </a:solidFill>
              </a:rPr>
              <a:t>Re-Test </a:t>
            </a:r>
          </a:p>
          <a:p>
            <a:pPr algn="ctr"/>
            <a:r>
              <a:rPr lang="en-US" b="1">
                <a:solidFill>
                  <a:schemeClr val="bg1"/>
                </a:solidFill>
              </a:rPr>
              <a:t>(Fixed defects)</a:t>
            </a:r>
          </a:p>
        </p:txBody>
      </p:sp>
      <p:sp>
        <p:nvSpPr>
          <p:cNvPr id="153632" name="AutoShape 32"/>
          <p:cNvSpPr>
            <a:spLocks noChangeArrowheads="1"/>
          </p:cNvSpPr>
          <p:nvPr/>
        </p:nvSpPr>
        <p:spPr bwMode="auto">
          <a:xfrm>
            <a:off x="7326313" y="3810000"/>
            <a:ext cx="1752600" cy="533400"/>
          </a:xfrm>
          <a:prstGeom prst="flowChartAlternateProcess">
            <a:avLst/>
          </a:prstGeom>
          <a:solidFill>
            <a:schemeClr val="accent1"/>
          </a:solidFill>
          <a:ln w="9525">
            <a:solidFill>
              <a:schemeClr val="tx1"/>
            </a:solidFill>
            <a:miter lim="800000"/>
            <a:headEnd/>
            <a:tailEnd/>
          </a:ln>
        </p:spPr>
        <p:txBody>
          <a:bodyPr wrap="none" anchor="ctr"/>
          <a:lstStyle/>
          <a:p>
            <a:pPr algn="ctr"/>
            <a:r>
              <a:rPr lang="en-US" b="1">
                <a:solidFill>
                  <a:schemeClr val="bg1"/>
                </a:solidFill>
              </a:rPr>
              <a:t>Close defects</a:t>
            </a:r>
          </a:p>
        </p:txBody>
      </p:sp>
      <p:cxnSp>
        <p:nvCxnSpPr>
          <p:cNvPr id="153633" name="AutoShape 33"/>
          <p:cNvCxnSpPr>
            <a:cxnSpLocks noChangeShapeType="1"/>
            <a:stCxn id="153629" idx="2"/>
            <a:endCxn id="153615" idx="0"/>
          </p:cNvCxnSpPr>
          <p:nvPr/>
        </p:nvCxnSpPr>
        <p:spPr bwMode="auto">
          <a:xfrm>
            <a:off x="1524000" y="3733800"/>
            <a:ext cx="0" cy="685800"/>
          </a:xfrm>
          <a:prstGeom prst="straightConnector1">
            <a:avLst/>
          </a:prstGeom>
          <a:noFill/>
          <a:ln w="9525">
            <a:solidFill>
              <a:schemeClr val="tx1"/>
            </a:solidFill>
            <a:round/>
            <a:headEnd/>
            <a:tailEnd type="triangle" w="med" len="med"/>
          </a:ln>
        </p:spPr>
      </p:cxnSp>
      <p:cxnSp>
        <p:nvCxnSpPr>
          <p:cNvPr id="153634" name="AutoShape 34"/>
          <p:cNvCxnSpPr>
            <a:cxnSpLocks noChangeShapeType="1"/>
            <a:stCxn id="153615" idx="3"/>
            <a:endCxn id="153648" idx="2"/>
          </p:cNvCxnSpPr>
          <p:nvPr/>
        </p:nvCxnSpPr>
        <p:spPr bwMode="auto">
          <a:xfrm>
            <a:off x="2667000" y="4838700"/>
            <a:ext cx="609600" cy="0"/>
          </a:xfrm>
          <a:prstGeom prst="straightConnector1">
            <a:avLst/>
          </a:prstGeom>
          <a:noFill/>
          <a:ln w="9525">
            <a:solidFill>
              <a:schemeClr val="tx1"/>
            </a:solidFill>
            <a:round/>
            <a:headEnd/>
            <a:tailEnd type="triangle" w="med" len="med"/>
          </a:ln>
        </p:spPr>
      </p:cxnSp>
      <p:cxnSp>
        <p:nvCxnSpPr>
          <p:cNvPr id="153635" name="AutoShape 35"/>
          <p:cNvCxnSpPr>
            <a:cxnSpLocks noChangeShapeType="1"/>
            <a:stCxn id="153630" idx="3"/>
            <a:endCxn id="153616" idx="1"/>
          </p:cNvCxnSpPr>
          <p:nvPr/>
        </p:nvCxnSpPr>
        <p:spPr bwMode="auto">
          <a:xfrm>
            <a:off x="5002213" y="3390900"/>
            <a:ext cx="876300" cy="0"/>
          </a:xfrm>
          <a:prstGeom prst="straightConnector1">
            <a:avLst/>
          </a:prstGeom>
          <a:noFill/>
          <a:ln w="9525">
            <a:solidFill>
              <a:schemeClr val="tx1"/>
            </a:solidFill>
            <a:round/>
            <a:headEnd/>
            <a:tailEnd type="triangle" w="med" len="med"/>
          </a:ln>
        </p:spPr>
      </p:cxnSp>
      <p:cxnSp>
        <p:nvCxnSpPr>
          <p:cNvPr id="153636" name="AutoShape 36"/>
          <p:cNvCxnSpPr>
            <a:cxnSpLocks noChangeShapeType="1"/>
            <a:stCxn id="153616" idx="3"/>
            <a:endCxn id="153632" idx="0"/>
          </p:cNvCxnSpPr>
          <p:nvPr/>
        </p:nvCxnSpPr>
        <p:spPr bwMode="auto">
          <a:xfrm>
            <a:off x="7554913" y="3390900"/>
            <a:ext cx="647700" cy="419100"/>
          </a:xfrm>
          <a:prstGeom prst="bentConnector2">
            <a:avLst/>
          </a:prstGeom>
          <a:noFill/>
          <a:ln w="9525">
            <a:solidFill>
              <a:schemeClr val="tx1"/>
            </a:solidFill>
            <a:miter lim="800000"/>
            <a:headEnd/>
            <a:tailEnd type="triangle" w="med" len="med"/>
          </a:ln>
        </p:spPr>
      </p:cxnSp>
      <p:cxnSp>
        <p:nvCxnSpPr>
          <p:cNvPr id="153637" name="AutoShape 37"/>
          <p:cNvCxnSpPr>
            <a:cxnSpLocks noChangeShapeType="1"/>
            <a:stCxn id="153616" idx="2"/>
            <a:endCxn id="153648" idx="1"/>
          </p:cNvCxnSpPr>
          <p:nvPr/>
        </p:nvCxnSpPr>
        <p:spPr bwMode="auto">
          <a:xfrm rot="5400000">
            <a:off x="5530057" y="3156743"/>
            <a:ext cx="685800" cy="1687513"/>
          </a:xfrm>
          <a:prstGeom prst="bentConnector3">
            <a:avLst>
              <a:gd name="adj1" fmla="val 50000"/>
            </a:avLst>
          </a:prstGeom>
          <a:noFill/>
          <a:ln w="9525">
            <a:solidFill>
              <a:schemeClr val="tx1"/>
            </a:solidFill>
            <a:miter lim="800000"/>
            <a:headEnd/>
            <a:tailEnd type="triangle" w="med" len="med"/>
          </a:ln>
        </p:spPr>
      </p:cxnSp>
      <p:cxnSp>
        <p:nvCxnSpPr>
          <p:cNvPr id="153639" name="AutoShape 39"/>
          <p:cNvCxnSpPr>
            <a:cxnSpLocks noChangeShapeType="1"/>
            <a:stCxn id="153615" idx="2"/>
            <a:endCxn id="153609" idx="1"/>
          </p:cNvCxnSpPr>
          <p:nvPr/>
        </p:nvCxnSpPr>
        <p:spPr bwMode="auto">
          <a:xfrm rot="16200000" flipH="1">
            <a:off x="2329657" y="4452143"/>
            <a:ext cx="762000" cy="2373313"/>
          </a:xfrm>
          <a:prstGeom prst="bentConnector2">
            <a:avLst/>
          </a:prstGeom>
          <a:noFill/>
          <a:ln w="9525">
            <a:solidFill>
              <a:schemeClr val="tx1"/>
            </a:solidFill>
            <a:miter lim="800000"/>
            <a:headEnd/>
            <a:tailEnd type="triangle" w="med" len="med"/>
          </a:ln>
        </p:spPr>
      </p:cxnSp>
      <p:cxnSp>
        <p:nvCxnSpPr>
          <p:cNvPr id="153640" name="AutoShape 40"/>
          <p:cNvCxnSpPr>
            <a:cxnSpLocks noChangeShapeType="1"/>
            <a:stCxn id="153648" idx="3"/>
            <a:endCxn id="153609" idx="0"/>
          </p:cNvCxnSpPr>
          <p:nvPr/>
        </p:nvCxnSpPr>
        <p:spPr bwMode="auto">
          <a:xfrm>
            <a:off x="5029200" y="5334000"/>
            <a:ext cx="11113" cy="304800"/>
          </a:xfrm>
          <a:prstGeom prst="straightConnector1">
            <a:avLst/>
          </a:prstGeom>
          <a:noFill/>
          <a:ln w="9525">
            <a:solidFill>
              <a:schemeClr val="tx1"/>
            </a:solidFill>
            <a:round/>
            <a:headEnd/>
            <a:tailEnd type="triangle" w="med" len="med"/>
          </a:ln>
        </p:spPr>
      </p:cxnSp>
      <p:cxnSp>
        <p:nvCxnSpPr>
          <p:cNvPr id="153643" name="AutoShape 43"/>
          <p:cNvCxnSpPr>
            <a:cxnSpLocks noChangeShapeType="1"/>
            <a:stCxn id="153606" idx="2"/>
            <a:endCxn id="153629" idx="0"/>
          </p:cNvCxnSpPr>
          <p:nvPr/>
        </p:nvCxnSpPr>
        <p:spPr bwMode="auto">
          <a:xfrm rot="5400000">
            <a:off x="1962150" y="2152650"/>
            <a:ext cx="457200" cy="1333500"/>
          </a:xfrm>
          <a:prstGeom prst="bentConnector3">
            <a:avLst>
              <a:gd name="adj1" fmla="val 50000"/>
            </a:avLst>
          </a:prstGeom>
          <a:noFill/>
          <a:ln w="9525">
            <a:solidFill>
              <a:schemeClr val="tx1"/>
            </a:solidFill>
            <a:miter lim="800000"/>
            <a:headEnd/>
            <a:tailEnd type="triangle" w="med" len="med"/>
          </a:ln>
        </p:spPr>
      </p:cxnSp>
      <p:cxnSp>
        <p:nvCxnSpPr>
          <p:cNvPr id="153644" name="AutoShape 44"/>
          <p:cNvCxnSpPr>
            <a:cxnSpLocks noChangeShapeType="1"/>
            <a:stCxn id="153606" idx="2"/>
            <a:endCxn id="153630" idx="0"/>
          </p:cNvCxnSpPr>
          <p:nvPr/>
        </p:nvCxnSpPr>
        <p:spPr bwMode="auto">
          <a:xfrm rot="16200000" flipH="1">
            <a:off x="3263107" y="2185193"/>
            <a:ext cx="457200" cy="1268413"/>
          </a:xfrm>
          <a:prstGeom prst="bentConnector3">
            <a:avLst>
              <a:gd name="adj1" fmla="val 50000"/>
            </a:avLst>
          </a:prstGeom>
          <a:noFill/>
          <a:ln w="9525">
            <a:solidFill>
              <a:schemeClr val="tx1"/>
            </a:solidFill>
            <a:miter lim="800000"/>
            <a:headEnd/>
            <a:tailEnd type="triangle" w="med" len="med"/>
          </a:ln>
        </p:spPr>
      </p:cxnSp>
      <p:cxnSp>
        <p:nvCxnSpPr>
          <p:cNvPr id="153645" name="AutoShape 45"/>
          <p:cNvCxnSpPr>
            <a:cxnSpLocks noChangeShapeType="1"/>
            <a:stCxn id="153632" idx="2"/>
            <a:endCxn id="153609" idx="3"/>
          </p:cNvCxnSpPr>
          <p:nvPr/>
        </p:nvCxnSpPr>
        <p:spPr bwMode="auto">
          <a:xfrm rot="5400000">
            <a:off x="6354763" y="4171950"/>
            <a:ext cx="1676400" cy="2019300"/>
          </a:xfrm>
          <a:prstGeom prst="bentConnector2">
            <a:avLst/>
          </a:prstGeom>
          <a:noFill/>
          <a:ln w="9525">
            <a:solidFill>
              <a:schemeClr val="tx1"/>
            </a:solidFill>
            <a:miter lim="800000"/>
            <a:headEnd/>
            <a:tailEnd type="triangle" w="med" len="med"/>
          </a:ln>
        </p:spPr>
      </p:cxnSp>
      <p:sp>
        <p:nvSpPr>
          <p:cNvPr id="153646" name="Text Box 46"/>
          <p:cNvSpPr txBox="1">
            <a:spLocks noChangeArrowheads="1"/>
          </p:cNvSpPr>
          <p:nvPr/>
        </p:nvSpPr>
        <p:spPr bwMode="auto">
          <a:xfrm>
            <a:off x="7543800" y="3048000"/>
            <a:ext cx="685800" cy="366713"/>
          </a:xfrm>
          <a:prstGeom prst="rect">
            <a:avLst/>
          </a:prstGeom>
          <a:noFill/>
          <a:ln w="9525">
            <a:noFill/>
            <a:miter lim="800000"/>
            <a:headEnd/>
            <a:tailEnd/>
          </a:ln>
        </p:spPr>
        <p:txBody>
          <a:bodyPr>
            <a:spAutoFit/>
          </a:bodyPr>
          <a:lstStyle/>
          <a:p>
            <a:pPr>
              <a:spcBef>
                <a:spcPct val="50000"/>
              </a:spcBef>
            </a:pPr>
            <a:r>
              <a:rPr lang="en-US"/>
              <a:t>Yes</a:t>
            </a:r>
          </a:p>
        </p:txBody>
      </p:sp>
      <p:sp>
        <p:nvSpPr>
          <p:cNvPr id="153647" name="Text Box 47"/>
          <p:cNvSpPr txBox="1">
            <a:spLocks noChangeArrowheads="1"/>
          </p:cNvSpPr>
          <p:nvPr/>
        </p:nvSpPr>
        <p:spPr bwMode="auto">
          <a:xfrm>
            <a:off x="5791200" y="3657600"/>
            <a:ext cx="533400" cy="366713"/>
          </a:xfrm>
          <a:prstGeom prst="rect">
            <a:avLst/>
          </a:prstGeom>
          <a:noFill/>
          <a:ln w="9525">
            <a:noFill/>
            <a:miter lim="800000"/>
            <a:headEnd/>
            <a:tailEnd/>
          </a:ln>
        </p:spPr>
        <p:txBody>
          <a:bodyPr>
            <a:spAutoFit/>
          </a:bodyPr>
          <a:lstStyle/>
          <a:p>
            <a:pPr>
              <a:spcBef>
                <a:spcPct val="50000"/>
              </a:spcBef>
            </a:pPr>
            <a:r>
              <a:rPr lang="en-US"/>
              <a:t>No</a:t>
            </a:r>
          </a:p>
        </p:txBody>
      </p:sp>
      <p:sp>
        <p:nvSpPr>
          <p:cNvPr id="153648" name="AutoShape 48"/>
          <p:cNvSpPr>
            <a:spLocks noChangeArrowheads="1"/>
          </p:cNvSpPr>
          <p:nvPr/>
        </p:nvSpPr>
        <p:spPr bwMode="auto">
          <a:xfrm>
            <a:off x="3276600" y="4343400"/>
            <a:ext cx="3505200" cy="990600"/>
          </a:xfrm>
          <a:prstGeom prst="flowChartMagneticDisk">
            <a:avLst/>
          </a:prstGeom>
          <a:solidFill>
            <a:schemeClr val="accent1"/>
          </a:solidFill>
          <a:ln w="9525">
            <a:solidFill>
              <a:schemeClr val="tx1"/>
            </a:solidFill>
            <a:round/>
            <a:headEnd/>
            <a:tailEnd/>
          </a:ln>
        </p:spPr>
        <p:txBody>
          <a:bodyPr wrap="none" anchor="ctr"/>
          <a:lstStyle/>
          <a:p>
            <a:pPr algn="ctr"/>
            <a:r>
              <a:rPr lang="en-US" b="1">
                <a:solidFill>
                  <a:schemeClr val="bg1"/>
                </a:solidFill>
              </a:rPr>
              <a:t>Submit/ Re-Open </a:t>
            </a:r>
          </a:p>
          <a:p>
            <a:pPr algn="ctr"/>
            <a:r>
              <a:rPr lang="en-US" b="1">
                <a:solidFill>
                  <a:schemeClr val="bg1"/>
                </a:solidFill>
              </a:rPr>
              <a:t>Defects to  tracking system (*)</a:t>
            </a:r>
          </a:p>
        </p:txBody>
      </p:sp>
      <p:sp>
        <p:nvSpPr>
          <p:cNvPr id="153649" name="Text Box 49"/>
          <p:cNvSpPr txBox="1">
            <a:spLocks noChangeArrowheads="1"/>
          </p:cNvSpPr>
          <p:nvPr/>
        </p:nvSpPr>
        <p:spPr bwMode="auto">
          <a:xfrm>
            <a:off x="1501775" y="5370513"/>
            <a:ext cx="533400" cy="366712"/>
          </a:xfrm>
          <a:prstGeom prst="rect">
            <a:avLst/>
          </a:prstGeom>
          <a:noFill/>
          <a:ln w="9525">
            <a:noFill/>
            <a:miter lim="800000"/>
            <a:headEnd/>
            <a:tailEnd/>
          </a:ln>
        </p:spPr>
        <p:txBody>
          <a:bodyPr>
            <a:spAutoFit/>
          </a:bodyPr>
          <a:lstStyle/>
          <a:p>
            <a:pPr>
              <a:spcBef>
                <a:spcPct val="50000"/>
              </a:spcBef>
            </a:pPr>
            <a:r>
              <a:rPr lang="en-US"/>
              <a:t>No</a:t>
            </a:r>
          </a:p>
        </p:txBody>
      </p:sp>
      <p:sp>
        <p:nvSpPr>
          <p:cNvPr id="153650" name="Text Box 50"/>
          <p:cNvSpPr txBox="1">
            <a:spLocks noChangeArrowheads="1"/>
          </p:cNvSpPr>
          <p:nvPr/>
        </p:nvSpPr>
        <p:spPr bwMode="auto">
          <a:xfrm>
            <a:off x="2570163" y="4524375"/>
            <a:ext cx="685800" cy="366713"/>
          </a:xfrm>
          <a:prstGeom prst="rect">
            <a:avLst/>
          </a:prstGeom>
          <a:noFill/>
          <a:ln w="9525">
            <a:noFill/>
            <a:miter lim="800000"/>
            <a:headEnd/>
            <a:tailEnd/>
          </a:ln>
        </p:spPr>
        <p:txBody>
          <a:bodyPr>
            <a:spAutoFit/>
          </a:bodyPr>
          <a:lstStyle/>
          <a:p>
            <a:pPr>
              <a:spcBef>
                <a:spcPct val="50000"/>
              </a:spcBef>
            </a:pPr>
            <a:r>
              <a:rPr lang="en-US"/>
              <a:t>Yes</a:t>
            </a:r>
          </a:p>
        </p:txBody>
      </p:sp>
      <p:sp>
        <p:nvSpPr>
          <p:cNvPr id="2" name="Text Box 47"/>
          <p:cNvSpPr txBox="1">
            <a:spLocks noChangeArrowheads="1"/>
          </p:cNvSpPr>
          <p:nvPr/>
        </p:nvSpPr>
        <p:spPr bwMode="auto">
          <a:xfrm>
            <a:off x="209550" y="6094413"/>
            <a:ext cx="4357688" cy="366712"/>
          </a:xfrm>
          <a:prstGeom prst="rect">
            <a:avLst/>
          </a:prstGeom>
          <a:noFill/>
          <a:ln w="9525">
            <a:noFill/>
            <a:miter lim="800000"/>
            <a:headEnd/>
            <a:tailEnd/>
          </a:ln>
        </p:spPr>
        <p:txBody>
          <a:bodyPr>
            <a:spAutoFit/>
          </a:bodyPr>
          <a:lstStyle/>
          <a:p>
            <a:pPr>
              <a:spcBef>
                <a:spcPct val="50000"/>
              </a:spcBef>
            </a:pPr>
            <a:r>
              <a:rPr lang="en-US" dirty="0"/>
              <a:t>(*) See </a:t>
            </a:r>
            <a:r>
              <a:rPr lang="en-US" dirty="0" smtClean="0"/>
              <a:t>Defects Workflow next slide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05"/>
                                        </p:tgtEl>
                                        <p:attrNameLst>
                                          <p:attrName>style.visibility</p:attrName>
                                        </p:attrNameLst>
                                      </p:cBhvr>
                                      <p:to>
                                        <p:strVal val="visible"/>
                                      </p:to>
                                    </p:set>
                                    <p:animEffect transition="in" filter="blinds(horizontal)">
                                      <p:cBhvr>
                                        <p:cTn id="7" dur="500"/>
                                        <p:tgtEl>
                                          <p:spTgt spid="15360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3617"/>
                                        </p:tgtEl>
                                        <p:attrNameLst>
                                          <p:attrName>style.visibility</p:attrName>
                                        </p:attrNameLst>
                                      </p:cBhvr>
                                      <p:to>
                                        <p:strVal val="visible"/>
                                      </p:to>
                                    </p:set>
                                    <p:animEffect transition="in" filter="blinds(horizontal)">
                                      <p:cBhvr>
                                        <p:cTn id="12" dur="500"/>
                                        <p:tgtEl>
                                          <p:spTgt spid="15361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3606"/>
                                        </p:tgtEl>
                                        <p:attrNameLst>
                                          <p:attrName>style.visibility</p:attrName>
                                        </p:attrNameLst>
                                      </p:cBhvr>
                                      <p:to>
                                        <p:strVal val="visible"/>
                                      </p:to>
                                    </p:set>
                                    <p:animEffect transition="in" filter="blinds(horizontal)">
                                      <p:cBhvr>
                                        <p:cTn id="15" dur="500"/>
                                        <p:tgtEl>
                                          <p:spTgt spid="15360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53612"/>
                                        </p:tgtEl>
                                        <p:attrNameLst>
                                          <p:attrName>style.visibility</p:attrName>
                                        </p:attrNameLst>
                                      </p:cBhvr>
                                      <p:to>
                                        <p:strVal val="visible"/>
                                      </p:to>
                                    </p:set>
                                    <p:animEffect transition="in" filter="blinds(horizontal)">
                                      <p:cBhvr>
                                        <p:cTn id="20" dur="500"/>
                                        <p:tgtEl>
                                          <p:spTgt spid="153612"/>
                                        </p:tgtEl>
                                      </p:cBhvr>
                                    </p:animEffect>
                                  </p:childTnLst>
                                </p:cTn>
                              </p:par>
                              <p:par>
                                <p:cTn id="21" presetID="3" presetClass="entr" presetSubtype="10" fill="hold" nodeType="withEffect">
                                  <p:stCondLst>
                                    <p:cond delay="0"/>
                                  </p:stCondLst>
                                  <p:childTnLst>
                                    <p:set>
                                      <p:cBhvr>
                                        <p:cTn id="22" dur="1" fill="hold">
                                          <p:stCondLst>
                                            <p:cond delay="0"/>
                                          </p:stCondLst>
                                        </p:cTn>
                                        <p:tgtEl>
                                          <p:spTgt spid="153610"/>
                                        </p:tgtEl>
                                        <p:attrNameLst>
                                          <p:attrName>style.visibility</p:attrName>
                                        </p:attrNameLst>
                                      </p:cBhvr>
                                      <p:to>
                                        <p:strVal val="visible"/>
                                      </p:to>
                                    </p:set>
                                    <p:animEffect transition="in" filter="blinds(horizontal)">
                                      <p:cBhvr>
                                        <p:cTn id="23" dur="500"/>
                                        <p:tgtEl>
                                          <p:spTgt spid="15361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53607"/>
                                        </p:tgtEl>
                                        <p:attrNameLst>
                                          <p:attrName>style.visibility</p:attrName>
                                        </p:attrNameLst>
                                      </p:cBhvr>
                                      <p:to>
                                        <p:strVal val="visible"/>
                                      </p:to>
                                    </p:set>
                                    <p:animEffect transition="in" filter="blinds(horizontal)">
                                      <p:cBhvr>
                                        <p:cTn id="26" dur="500"/>
                                        <p:tgtEl>
                                          <p:spTgt spid="153607"/>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53611"/>
                                        </p:tgtEl>
                                        <p:attrNameLst>
                                          <p:attrName>style.visibility</p:attrName>
                                        </p:attrNameLst>
                                      </p:cBhvr>
                                      <p:to>
                                        <p:strVal val="visible"/>
                                      </p:to>
                                    </p:set>
                                    <p:animEffect transition="in" filter="blinds(horizontal)">
                                      <p:cBhvr>
                                        <p:cTn id="31" dur="500"/>
                                        <p:tgtEl>
                                          <p:spTgt spid="153611"/>
                                        </p:tgtEl>
                                      </p:cBhvr>
                                    </p:animEffect>
                                  </p:childTnLst>
                                </p:cTn>
                              </p:par>
                              <p:par>
                                <p:cTn id="32" presetID="3" presetClass="entr" presetSubtype="10" fill="hold" grpId="1" nodeType="withEffect">
                                  <p:stCondLst>
                                    <p:cond delay="0"/>
                                  </p:stCondLst>
                                  <p:childTnLst>
                                    <p:set>
                                      <p:cBhvr>
                                        <p:cTn id="33" dur="1" fill="hold">
                                          <p:stCondLst>
                                            <p:cond delay="0"/>
                                          </p:stCondLst>
                                        </p:cTn>
                                        <p:tgtEl>
                                          <p:spTgt spid="153605"/>
                                        </p:tgtEl>
                                        <p:attrNameLst>
                                          <p:attrName>style.visibility</p:attrName>
                                        </p:attrNameLst>
                                      </p:cBhvr>
                                      <p:to>
                                        <p:strVal val="visible"/>
                                      </p:to>
                                    </p:set>
                                    <p:animEffect transition="in" filter="blinds(horizontal)">
                                      <p:cBhvr>
                                        <p:cTn id="34" dur="500"/>
                                        <p:tgtEl>
                                          <p:spTgt spid="153605"/>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53625"/>
                                        </p:tgtEl>
                                        <p:attrNameLst>
                                          <p:attrName>style.visibility</p:attrName>
                                        </p:attrNameLst>
                                      </p:cBhvr>
                                      <p:to>
                                        <p:strVal val="visible"/>
                                      </p:to>
                                    </p:set>
                                    <p:animEffect transition="in" filter="blinds(horizontal)">
                                      <p:cBhvr>
                                        <p:cTn id="39" dur="500"/>
                                        <p:tgtEl>
                                          <p:spTgt spid="153625"/>
                                        </p:tgtEl>
                                      </p:cBhvr>
                                    </p:animEffect>
                                  </p:childTnLst>
                                </p:cTn>
                              </p:par>
                              <p:par>
                                <p:cTn id="40" presetID="3" presetClass="entr" presetSubtype="10" fill="hold" nodeType="withEffect">
                                  <p:stCondLst>
                                    <p:cond delay="0"/>
                                  </p:stCondLst>
                                  <p:childTnLst>
                                    <p:set>
                                      <p:cBhvr>
                                        <p:cTn id="41" dur="1" fill="hold">
                                          <p:stCondLst>
                                            <p:cond delay="0"/>
                                          </p:stCondLst>
                                        </p:cTn>
                                        <p:tgtEl>
                                          <p:spTgt spid="153643"/>
                                        </p:tgtEl>
                                        <p:attrNameLst>
                                          <p:attrName>style.visibility</p:attrName>
                                        </p:attrNameLst>
                                      </p:cBhvr>
                                      <p:to>
                                        <p:strVal val="visible"/>
                                      </p:to>
                                    </p:set>
                                    <p:animEffect transition="in" filter="blinds(horizontal)">
                                      <p:cBhvr>
                                        <p:cTn id="42" dur="500"/>
                                        <p:tgtEl>
                                          <p:spTgt spid="153643"/>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53629"/>
                                        </p:tgtEl>
                                        <p:attrNameLst>
                                          <p:attrName>style.visibility</p:attrName>
                                        </p:attrNameLst>
                                      </p:cBhvr>
                                      <p:to>
                                        <p:strVal val="visible"/>
                                      </p:to>
                                    </p:set>
                                    <p:animEffect transition="in" filter="blinds(horizontal)">
                                      <p:cBhvr>
                                        <p:cTn id="45" dur="500"/>
                                        <p:tgtEl>
                                          <p:spTgt spid="153629"/>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53633"/>
                                        </p:tgtEl>
                                        <p:attrNameLst>
                                          <p:attrName>style.visibility</p:attrName>
                                        </p:attrNameLst>
                                      </p:cBhvr>
                                      <p:to>
                                        <p:strVal val="visible"/>
                                      </p:to>
                                    </p:set>
                                    <p:animEffect transition="in" filter="blinds(horizontal)">
                                      <p:cBhvr>
                                        <p:cTn id="50" dur="500"/>
                                        <p:tgtEl>
                                          <p:spTgt spid="153633"/>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53615"/>
                                        </p:tgtEl>
                                        <p:attrNameLst>
                                          <p:attrName>style.visibility</p:attrName>
                                        </p:attrNameLst>
                                      </p:cBhvr>
                                      <p:to>
                                        <p:strVal val="visible"/>
                                      </p:to>
                                    </p:set>
                                    <p:animEffect transition="in" filter="blinds(horizontal)">
                                      <p:cBhvr>
                                        <p:cTn id="53" dur="500"/>
                                        <p:tgtEl>
                                          <p:spTgt spid="153615"/>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153634"/>
                                        </p:tgtEl>
                                        <p:attrNameLst>
                                          <p:attrName>style.visibility</p:attrName>
                                        </p:attrNameLst>
                                      </p:cBhvr>
                                      <p:to>
                                        <p:strVal val="visible"/>
                                      </p:to>
                                    </p:set>
                                    <p:animEffect transition="in" filter="blinds(horizontal)">
                                      <p:cBhvr>
                                        <p:cTn id="58" dur="500"/>
                                        <p:tgtEl>
                                          <p:spTgt spid="153634"/>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53648"/>
                                        </p:tgtEl>
                                        <p:attrNameLst>
                                          <p:attrName>style.visibility</p:attrName>
                                        </p:attrNameLst>
                                      </p:cBhvr>
                                      <p:to>
                                        <p:strVal val="visible"/>
                                      </p:to>
                                    </p:set>
                                    <p:animEffect transition="in" filter="blinds(horizontal)">
                                      <p:cBhvr>
                                        <p:cTn id="61" dur="500"/>
                                        <p:tgtEl>
                                          <p:spTgt spid="153648"/>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53650"/>
                                        </p:tgtEl>
                                        <p:attrNameLst>
                                          <p:attrName>style.visibility</p:attrName>
                                        </p:attrNameLst>
                                      </p:cBhvr>
                                      <p:to>
                                        <p:strVal val="visible"/>
                                      </p:to>
                                    </p:set>
                                    <p:animEffect transition="in" filter="blinds(horizontal)">
                                      <p:cBhvr>
                                        <p:cTn id="64" dur="500"/>
                                        <p:tgtEl>
                                          <p:spTgt spid="153650"/>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153639"/>
                                        </p:tgtEl>
                                        <p:attrNameLst>
                                          <p:attrName>style.visibility</p:attrName>
                                        </p:attrNameLst>
                                      </p:cBhvr>
                                      <p:to>
                                        <p:strVal val="visible"/>
                                      </p:to>
                                    </p:set>
                                    <p:animEffect transition="in" filter="blinds(horizontal)">
                                      <p:cBhvr>
                                        <p:cTn id="69" dur="500"/>
                                        <p:tgtEl>
                                          <p:spTgt spid="153639"/>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153649"/>
                                        </p:tgtEl>
                                        <p:attrNameLst>
                                          <p:attrName>style.visibility</p:attrName>
                                        </p:attrNameLst>
                                      </p:cBhvr>
                                      <p:to>
                                        <p:strVal val="visible"/>
                                      </p:to>
                                    </p:set>
                                    <p:animEffect transition="in" filter="blinds(horizontal)">
                                      <p:cBhvr>
                                        <p:cTn id="72" dur="500"/>
                                        <p:tgtEl>
                                          <p:spTgt spid="153649"/>
                                        </p:tgtEl>
                                      </p:cBhvr>
                                    </p:animEffect>
                                  </p:childTnLst>
                                </p:cTn>
                              </p:par>
                              <p:par>
                                <p:cTn id="73" presetID="3" presetClass="entr" presetSubtype="10" fill="hold" nodeType="withEffect">
                                  <p:stCondLst>
                                    <p:cond delay="0"/>
                                  </p:stCondLst>
                                  <p:childTnLst>
                                    <p:set>
                                      <p:cBhvr>
                                        <p:cTn id="74" dur="1" fill="hold">
                                          <p:stCondLst>
                                            <p:cond delay="0"/>
                                          </p:stCondLst>
                                        </p:cTn>
                                        <p:tgtEl>
                                          <p:spTgt spid="153640"/>
                                        </p:tgtEl>
                                        <p:attrNameLst>
                                          <p:attrName>style.visibility</p:attrName>
                                        </p:attrNameLst>
                                      </p:cBhvr>
                                      <p:to>
                                        <p:strVal val="visible"/>
                                      </p:to>
                                    </p:set>
                                    <p:animEffect transition="in" filter="blinds(horizontal)">
                                      <p:cBhvr>
                                        <p:cTn id="75" dur="500"/>
                                        <p:tgtEl>
                                          <p:spTgt spid="153640"/>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153609"/>
                                        </p:tgtEl>
                                        <p:attrNameLst>
                                          <p:attrName>style.visibility</p:attrName>
                                        </p:attrNameLst>
                                      </p:cBhvr>
                                      <p:to>
                                        <p:strVal val="visible"/>
                                      </p:to>
                                    </p:set>
                                    <p:animEffect transition="in" filter="blinds(horizontal)">
                                      <p:cBhvr>
                                        <p:cTn id="78" dur="500"/>
                                        <p:tgtEl>
                                          <p:spTgt spid="153609"/>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153630"/>
                                        </p:tgtEl>
                                        <p:attrNameLst>
                                          <p:attrName>style.visibility</p:attrName>
                                        </p:attrNameLst>
                                      </p:cBhvr>
                                      <p:to>
                                        <p:strVal val="visible"/>
                                      </p:to>
                                    </p:set>
                                    <p:animEffect transition="in" filter="blinds(horizontal)">
                                      <p:cBhvr>
                                        <p:cTn id="83" dur="500"/>
                                        <p:tgtEl>
                                          <p:spTgt spid="153630"/>
                                        </p:tgtEl>
                                      </p:cBhvr>
                                    </p:animEffect>
                                  </p:childTnLst>
                                </p:cTn>
                              </p:par>
                              <p:par>
                                <p:cTn id="84" presetID="3" presetClass="entr" presetSubtype="10" fill="hold" nodeType="withEffect">
                                  <p:stCondLst>
                                    <p:cond delay="0"/>
                                  </p:stCondLst>
                                  <p:childTnLst>
                                    <p:set>
                                      <p:cBhvr>
                                        <p:cTn id="85" dur="1" fill="hold">
                                          <p:stCondLst>
                                            <p:cond delay="0"/>
                                          </p:stCondLst>
                                        </p:cTn>
                                        <p:tgtEl>
                                          <p:spTgt spid="153644"/>
                                        </p:tgtEl>
                                        <p:attrNameLst>
                                          <p:attrName>style.visibility</p:attrName>
                                        </p:attrNameLst>
                                      </p:cBhvr>
                                      <p:to>
                                        <p:strVal val="visible"/>
                                      </p:to>
                                    </p:set>
                                    <p:animEffect transition="in" filter="blinds(horizontal)">
                                      <p:cBhvr>
                                        <p:cTn id="86" dur="500"/>
                                        <p:tgtEl>
                                          <p:spTgt spid="153644"/>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nodeType="clickEffect">
                                  <p:stCondLst>
                                    <p:cond delay="0"/>
                                  </p:stCondLst>
                                  <p:childTnLst>
                                    <p:set>
                                      <p:cBhvr>
                                        <p:cTn id="90" dur="1" fill="hold">
                                          <p:stCondLst>
                                            <p:cond delay="0"/>
                                          </p:stCondLst>
                                        </p:cTn>
                                        <p:tgtEl>
                                          <p:spTgt spid="153635"/>
                                        </p:tgtEl>
                                        <p:attrNameLst>
                                          <p:attrName>style.visibility</p:attrName>
                                        </p:attrNameLst>
                                      </p:cBhvr>
                                      <p:to>
                                        <p:strVal val="visible"/>
                                      </p:to>
                                    </p:set>
                                    <p:animEffect transition="in" filter="blinds(horizontal)">
                                      <p:cBhvr>
                                        <p:cTn id="91" dur="500"/>
                                        <p:tgtEl>
                                          <p:spTgt spid="153635"/>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153616"/>
                                        </p:tgtEl>
                                        <p:attrNameLst>
                                          <p:attrName>style.visibility</p:attrName>
                                        </p:attrNameLst>
                                      </p:cBhvr>
                                      <p:to>
                                        <p:strVal val="visible"/>
                                      </p:to>
                                    </p:set>
                                    <p:animEffect transition="in" filter="blinds(horizontal)">
                                      <p:cBhvr>
                                        <p:cTn id="94" dur="500"/>
                                        <p:tgtEl>
                                          <p:spTgt spid="153616"/>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grpId="0" nodeType="clickEffect">
                                  <p:stCondLst>
                                    <p:cond delay="0"/>
                                  </p:stCondLst>
                                  <p:childTnLst>
                                    <p:set>
                                      <p:cBhvr>
                                        <p:cTn id="98" dur="1" fill="hold">
                                          <p:stCondLst>
                                            <p:cond delay="0"/>
                                          </p:stCondLst>
                                        </p:cTn>
                                        <p:tgtEl>
                                          <p:spTgt spid="153647"/>
                                        </p:tgtEl>
                                        <p:attrNameLst>
                                          <p:attrName>style.visibility</p:attrName>
                                        </p:attrNameLst>
                                      </p:cBhvr>
                                      <p:to>
                                        <p:strVal val="visible"/>
                                      </p:to>
                                    </p:set>
                                    <p:animEffect transition="in" filter="blinds(horizontal)">
                                      <p:cBhvr>
                                        <p:cTn id="99" dur="500"/>
                                        <p:tgtEl>
                                          <p:spTgt spid="153647"/>
                                        </p:tgtEl>
                                      </p:cBhvr>
                                    </p:animEffect>
                                  </p:childTnLst>
                                </p:cTn>
                              </p:par>
                              <p:par>
                                <p:cTn id="100" presetID="3" presetClass="entr" presetSubtype="10" fill="hold" nodeType="withEffect">
                                  <p:stCondLst>
                                    <p:cond delay="0"/>
                                  </p:stCondLst>
                                  <p:childTnLst>
                                    <p:set>
                                      <p:cBhvr>
                                        <p:cTn id="101" dur="1" fill="hold">
                                          <p:stCondLst>
                                            <p:cond delay="0"/>
                                          </p:stCondLst>
                                        </p:cTn>
                                        <p:tgtEl>
                                          <p:spTgt spid="153637"/>
                                        </p:tgtEl>
                                        <p:attrNameLst>
                                          <p:attrName>style.visibility</p:attrName>
                                        </p:attrNameLst>
                                      </p:cBhvr>
                                      <p:to>
                                        <p:strVal val="visible"/>
                                      </p:to>
                                    </p:set>
                                    <p:animEffect transition="in" filter="blinds(horizontal)">
                                      <p:cBhvr>
                                        <p:cTn id="102" dur="500"/>
                                        <p:tgtEl>
                                          <p:spTgt spid="153637"/>
                                        </p:tgtEl>
                                      </p:cBhvr>
                                    </p:animEffect>
                                  </p:childTnLst>
                                </p:cTn>
                              </p:par>
                              <p:par>
                                <p:cTn id="103" presetID="3" presetClass="entr" presetSubtype="10" fill="hold" grpId="1" nodeType="withEffect">
                                  <p:stCondLst>
                                    <p:cond delay="0"/>
                                  </p:stCondLst>
                                  <p:childTnLst>
                                    <p:set>
                                      <p:cBhvr>
                                        <p:cTn id="104" dur="1" fill="hold">
                                          <p:stCondLst>
                                            <p:cond delay="0"/>
                                          </p:stCondLst>
                                        </p:cTn>
                                        <p:tgtEl>
                                          <p:spTgt spid="153648"/>
                                        </p:tgtEl>
                                        <p:attrNameLst>
                                          <p:attrName>style.visibility</p:attrName>
                                        </p:attrNameLst>
                                      </p:cBhvr>
                                      <p:to>
                                        <p:strVal val="visible"/>
                                      </p:to>
                                    </p:set>
                                    <p:animEffect transition="in" filter="blinds(horizontal)">
                                      <p:cBhvr>
                                        <p:cTn id="105" dur="500"/>
                                        <p:tgtEl>
                                          <p:spTgt spid="153648"/>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153646"/>
                                        </p:tgtEl>
                                        <p:attrNameLst>
                                          <p:attrName>style.visibility</p:attrName>
                                        </p:attrNameLst>
                                      </p:cBhvr>
                                      <p:to>
                                        <p:strVal val="visible"/>
                                      </p:to>
                                    </p:set>
                                    <p:animEffect transition="in" filter="blinds(horizontal)">
                                      <p:cBhvr>
                                        <p:cTn id="110" dur="500"/>
                                        <p:tgtEl>
                                          <p:spTgt spid="153646"/>
                                        </p:tgtEl>
                                      </p:cBhvr>
                                    </p:animEffect>
                                  </p:childTnLst>
                                </p:cTn>
                              </p:par>
                              <p:par>
                                <p:cTn id="111" presetID="3" presetClass="entr" presetSubtype="10" fill="hold" nodeType="withEffect">
                                  <p:stCondLst>
                                    <p:cond delay="0"/>
                                  </p:stCondLst>
                                  <p:childTnLst>
                                    <p:set>
                                      <p:cBhvr>
                                        <p:cTn id="112" dur="1" fill="hold">
                                          <p:stCondLst>
                                            <p:cond delay="0"/>
                                          </p:stCondLst>
                                        </p:cTn>
                                        <p:tgtEl>
                                          <p:spTgt spid="153636"/>
                                        </p:tgtEl>
                                        <p:attrNameLst>
                                          <p:attrName>style.visibility</p:attrName>
                                        </p:attrNameLst>
                                      </p:cBhvr>
                                      <p:to>
                                        <p:strVal val="visible"/>
                                      </p:to>
                                    </p:set>
                                    <p:animEffect transition="in" filter="blinds(horizontal)">
                                      <p:cBhvr>
                                        <p:cTn id="113" dur="500"/>
                                        <p:tgtEl>
                                          <p:spTgt spid="153636"/>
                                        </p:tgtEl>
                                      </p:cBhvr>
                                    </p:animEffect>
                                  </p:childTnLst>
                                </p:cTn>
                              </p:par>
                              <p:par>
                                <p:cTn id="114" presetID="3" presetClass="entr" presetSubtype="10" fill="hold" grpId="0" nodeType="withEffect">
                                  <p:stCondLst>
                                    <p:cond delay="0"/>
                                  </p:stCondLst>
                                  <p:childTnLst>
                                    <p:set>
                                      <p:cBhvr>
                                        <p:cTn id="115" dur="1" fill="hold">
                                          <p:stCondLst>
                                            <p:cond delay="0"/>
                                          </p:stCondLst>
                                        </p:cTn>
                                        <p:tgtEl>
                                          <p:spTgt spid="153632"/>
                                        </p:tgtEl>
                                        <p:attrNameLst>
                                          <p:attrName>style.visibility</p:attrName>
                                        </p:attrNameLst>
                                      </p:cBhvr>
                                      <p:to>
                                        <p:strVal val="visible"/>
                                      </p:to>
                                    </p:set>
                                    <p:animEffect transition="in" filter="blinds(horizontal)">
                                      <p:cBhvr>
                                        <p:cTn id="116" dur="500"/>
                                        <p:tgtEl>
                                          <p:spTgt spid="153632"/>
                                        </p:tgtEl>
                                      </p:cBhvr>
                                    </p:animEffect>
                                  </p:childTnLst>
                                </p:cTn>
                              </p:par>
                            </p:childTnLst>
                          </p:cTn>
                        </p:par>
                      </p:childTnLst>
                    </p:cTn>
                  </p:par>
                  <p:par>
                    <p:cTn id="117" fill="hold">
                      <p:stCondLst>
                        <p:cond delay="indefinite"/>
                      </p:stCondLst>
                      <p:childTnLst>
                        <p:par>
                          <p:cTn id="118" fill="hold">
                            <p:stCondLst>
                              <p:cond delay="0"/>
                            </p:stCondLst>
                            <p:childTnLst>
                              <p:par>
                                <p:cTn id="119" presetID="3" presetClass="entr" presetSubtype="10" fill="hold" nodeType="clickEffect">
                                  <p:stCondLst>
                                    <p:cond delay="0"/>
                                  </p:stCondLst>
                                  <p:childTnLst>
                                    <p:set>
                                      <p:cBhvr>
                                        <p:cTn id="120" dur="1" fill="hold">
                                          <p:stCondLst>
                                            <p:cond delay="0"/>
                                          </p:stCondLst>
                                        </p:cTn>
                                        <p:tgtEl>
                                          <p:spTgt spid="153645"/>
                                        </p:tgtEl>
                                        <p:attrNameLst>
                                          <p:attrName>style.visibility</p:attrName>
                                        </p:attrNameLst>
                                      </p:cBhvr>
                                      <p:to>
                                        <p:strVal val="visible"/>
                                      </p:to>
                                    </p:set>
                                    <p:animEffect transition="in" filter="blinds(horizontal)">
                                      <p:cBhvr>
                                        <p:cTn id="121" dur="500"/>
                                        <p:tgtEl>
                                          <p:spTgt spid="153645"/>
                                        </p:tgtEl>
                                      </p:cBhvr>
                                    </p:animEffect>
                                  </p:childTnLst>
                                </p:cTn>
                              </p:par>
                              <p:par>
                                <p:cTn id="122" presetID="3" presetClass="entr" presetSubtype="10" fill="hold" grpId="1" nodeType="withEffect">
                                  <p:stCondLst>
                                    <p:cond delay="0"/>
                                  </p:stCondLst>
                                  <p:childTnLst>
                                    <p:set>
                                      <p:cBhvr>
                                        <p:cTn id="123" dur="1" fill="hold">
                                          <p:stCondLst>
                                            <p:cond delay="0"/>
                                          </p:stCondLst>
                                        </p:cTn>
                                        <p:tgtEl>
                                          <p:spTgt spid="153609"/>
                                        </p:tgtEl>
                                        <p:attrNameLst>
                                          <p:attrName>style.visibility</p:attrName>
                                        </p:attrNameLst>
                                      </p:cBhvr>
                                      <p:to>
                                        <p:strVal val="visible"/>
                                      </p:to>
                                    </p:set>
                                    <p:animEffect transition="in" filter="blinds(horizontal)">
                                      <p:cBhvr>
                                        <p:cTn id="124" dur="500"/>
                                        <p:tgtEl>
                                          <p:spTgt spid="153609"/>
                                        </p:tgtEl>
                                      </p:cBhvr>
                                    </p:animEffect>
                                  </p:childTnLst>
                                </p:cTn>
                              </p:par>
                            </p:childTnLst>
                          </p:cTn>
                        </p:par>
                      </p:childTnLst>
                    </p:cTn>
                  </p:par>
                  <p:par>
                    <p:cTn id="125" fill="hold">
                      <p:stCondLst>
                        <p:cond delay="indefinite"/>
                      </p:stCondLst>
                      <p:childTnLst>
                        <p:par>
                          <p:cTn id="126" fill="hold">
                            <p:stCondLst>
                              <p:cond delay="0"/>
                            </p:stCondLst>
                            <p:childTnLst>
                              <p:par>
                                <p:cTn id="127" presetID="3" presetClass="entr" presetSubtype="10" fill="hold" grpId="0" nodeType="clickEffect">
                                  <p:stCondLst>
                                    <p:cond delay="0"/>
                                  </p:stCondLst>
                                  <p:childTnLst>
                                    <p:set>
                                      <p:cBhvr>
                                        <p:cTn id="128" dur="1" fill="hold">
                                          <p:stCondLst>
                                            <p:cond delay="0"/>
                                          </p:stCondLst>
                                        </p:cTn>
                                        <p:tgtEl>
                                          <p:spTgt spid="2"/>
                                        </p:tgtEl>
                                        <p:attrNameLst>
                                          <p:attrName>style.visibility</p:attrName>
                                        </p:attrNameLst>
                                      </p:cBhvr>
                                      <p:to>
                                        <p:strVal val="visible"/>
                                      </p:to>
                                    </p:set>
                                    <p:animEffect transition="in" filter="blinds(horizontal)">
                                      <p:cBhvr>
                                        <p:cTn id="1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5" grpId="0" animBg="1"/>
      <p:bldP spid="153605" grpId="1" animBg="1"/>
      <p:bldP spid="153606" grpId="0" animBg="1"/>
      <p:bldP spid="153607" grpId="0" animBg="1"/>
      <p:bldP spid="153609" grpId="0" animBg="1"/>
      <p:bldP spid="153609" grpId="1" animBg="1"/>
      <p:bldP spid="153612" grpId="0"/>
      <p:bldP spid="153615" grpId="0" animBg="1"/>
      <p:bldP spid="153616" grpId="0" animBg="1"/>
      <p:bldP spid="153625" grpId="0"/>
      <p:bldP spid="153629" grpId="0" animBg="1"/>
      <p:bldP spid="153630" grpId="0" animBg="1"/>
      <p:bldP spid="153632" grpId="0" animBg="1"/>
      <p:bldP spid="153646" grpId="0"/>
      <p:bldP spid="153647" grpId="0"/>
      <p:bldP spid="153648" grpId="0" animBg="1"/>
      <p:bldP spid="153648" grpId="1" animBg="1"/>
      <p:bldP spid="153649" grpId="0"/>
      <p:bldP spid="153650"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81000" y="425450"/>
            <a:ext cx="6962775" cy="600075"/>
          </a:xfrm>
        </p:spPr>
        <p:txBody>
          <a:bodyPr/>
          <a:lstStyle/>
          <a:p>
            <a:r>
              <a:rPr lang="en-US" smtClean="0"/>
              <a:t>Defects Workflow</a:t>
            </a:r>
          </a:p>
        </p:txBody>
      </p:sp>
      <p:sp>
        <p:nvSpPr>
          <p:cNvPr id="153606" name="AutoShape 6"/>
          <p:cNvSpPr>
            <a:spLocks noChangeArrowheads="1"/>
          </p:cNvSpPr>
          <p:nvPr/>
        </p:nvSpPr>
        <p:spPr bwMode="auto">
          <a:xfrm>
            <a:off x="3452813" y="3308350"/>
            <a:ext cx="2286000" cy="838200"/>
          </a:xfrm>
          <a:prstGeom prst="flowChartDecision">
            <a:avLst/>
          </a:prstGeom>
          <a:solidFill>
            <a:schemeClr val="accent1"/>
          </a:solidFill>
          <a:ln w="9525">
            <a:solidFill>
              <a:schemeClr val="tx1"/>
            </a:solidFill>
            <a:miter lim="800000"/>
            <a:headEnd/>
            <a:tailEnd/>
          </a:ln>
        </p:spPr>
        <p:txBody>
          <a:bodyPr wrap="none" anchor="ctr"/>
          <a:lstStyle/>
          <a:p>
            <a:pPr algn="ctr"/>
            <a:r>
              <a:rPr lang="en-US" b="1">
                <a:solidFill>
                  <a:schemeClr val="bg1"/>
                </a:solidFill>
              </a:rPr>
              <a:t>Really defects?</a:t>
            </a:r>
          </a:p>
        </p:txBody>
      </p:sp>
      <p:sp>
        <p:nvSpPr>
          <p:cNvPr id="153609" name="AutoShape 9"/>
          <p:cNvSpPr>
            <a:spLocks noChangeArrowheads="1"/>
          </p:cNvSpPr>
          <p:nvPr/>
        </p:nvSpPr>
        <p:spPr bwMode="auto">
          <a:xfrm>
            <a:off x="6596063" y="5605463"/>
            <a:ext cx="2027237" cy="762000"/>
          </a:xfrm>
          <a:prstGeom prst="flowChartAlternateProcess">
            <a:avLst/>
          </a:prstGeom>
          <a:solidFill>
            <a:schemeClr val="accent1"/>
          </a:solidFill>
          <a:ln w="9525">
            <a:solidFill>
              <a:schemeClr val="tx1"/>
            </a:solidFill>
            <a:miter lim="800000"/>
            <a:headEnd/>
            <a:tailEnd/>
          </a:ln>
        </p:spPr>
        <p:txBody>
          <a:bodyPr wrap="none" anchor="ctr"/>
          <a:lstStyle/>
          <a:p>
            <a:pPr algn="ctr"/>
            <a:r>
              <a:rPr lang="en-US" b="1">
                <a:solidFill>
                  <a:schemeClr val="bg1"/>
                </a:solidFill>
              </a:rPr>
              <a:t>Close defect</a:t>
            </a:r>
            <a:endParaRPr lang="en-US" b="1"/>
          </a:p>
        </p:txBody>
      </p:sp>
      <p:sp>
        <p:nvSpPr>
          <p:cNvPr id="153612" name="Text Box 12"/>
          <p:cNvSpPr txBox="1">
            <a:spLocks noChangeArrowheads="1"/>
          </p:cNvSpPr>
          <p:nvPr/>
        </p:nvSpPr>
        <p:spPr bwMode="auto">
          <a:xfrm>
            <a:off x="4543425" y="2978150"/>
            <a:ext cx="533400" cy="366713"/>
          </a:xfrm>
          <a:prstGeom prst="rect">
            <a:avLst/>
          </a:prstGeom>
          <a:noFill/>
          <a:ln w="9525">
            <a:noFill/>
            <a:miter lim="800000"/>
            <a:headEnd/>
            <a:tailEnd/>
          </a:ln>
        </p:spPr>
        <p:txBody>
          <a:bodyPr>
            <a:spAutoFit/>
          </a:bodyPr>
          <a:lstStyle/>
          <a:p>
            <a:pPr>
              <a:spcBef>
                <a:spcPct val="50000"/>
              </a:spcBef>
            </a:pPr>
            <a:r>
              <a:rPr lang="en-US"/>
              <a:t>No</a:t>
            </a:r>
          </a:p>
        </p:txBody>
      </p:sp>
      <p:sp>
        <p:nvSpPr>
          <p:cNvPr id="153615" name="AutoShape 15"/>
          <p:cNvSpPr>
            <a:spLocks noChangeArrowheads="1"/>
          </p:cNvSpPr>
          <p:nvPr/>
        </p:nvSpPr>
        <p:spPr bwMode="auto">
          <a:xfrm>
            <a:off x="6465888" y="4481513"/>
            <a:ext cx="2286000" cy="838200"/>
          </a:xfrm>
          <a:prstGeom prst="flowChartDecision">
            <a:avLst/>
          </a:prstGeom>
          <a:solidFill>
            <a:schemeClr val="accent1"/>
          </a:solidFill>
          <a:ln w="9525">
            <a:solidFill>
              <a:schemeClr val="tx1"/>
            </a:solidFill>
            <a:miter lim="800000"/>
            <a:headEnd/>
            <a:tailEnd/>
          </a:ln>
        </p:spPr>
        <p:txBody>
          <a:bodyPr wrap="none" anchor="ctr"/>
          <a:lstStyle/>
          <a:p>
            <a:pPr algn="ctr"/>
            <a:r>
              <a:rPr lang="en-US" b="1">
                <a:solidFill>
                  <a:schemeClr val="bg1"/>
                </a:solidFill>
              </a:rPr>
              <a:t>Re-Test pass?</a:t>
            </a:r>
          </a:p>
        </p:txBody>
      </p:sp>
      <p:sp>
        <p:nvSpPr>
          <p:cNvPr id="153625" name="Text Box 25"/>
          <p:cNvSpPr txBox="1">
            <a:spLocks noChangeArrowheads="1"/>
          </p:cNvSpPr>
          <p:nvPr/>
        </p:nvSpPr>
        <p:spPr bwMode="auto">
          <a:xfrm>
            <a:off x="2911475" y="2322513"/>
            <a:ext cx="685800" cy="366712"/>
          </a:xfrm>
          <a:prstGeom prst="rect">
            <a:avLst/>
          </a:prstGeom>
          <a:noFill/>
          <a:ln w="9525">
            <a:noFill/>
            <a:miter lim="800000"/>
            <a:headEnd/>
            <a:tailEnd/>
          </a:ln>
        </p:spPr>
        <p:txBody>
          <a:bodyPr>
            <a:spAutoFit/>
          </a:bodyPr>
          <a:lstStyle/>
          <a:p>
            <a:pPr>
              <a:spcBef>
                <a:spcPct val="50000"/>
              </a:spcBef>
            </a:pPr>
            <a:r>
              <a:rPr lang="en-US"/>
              <a:t>Yes</a:t>
            </a:r>
          </a:p>
        </p:txBody>
      </p:sp>
      <p:sp>
        <p:nvSpPr>
          <p:cNvPr id="153629" name="Rectangle 29"/>
          <p:cNvSpPr>
            <a:spLocks noChangeArrowheads="1"/>
          </p:cNvSpPr>
          <p:nvPr/>
        </p:nvSpPr>
        <p:spPr bwMode="auto">
          <a:xfrm>
            <a:off x="6648450" y="3511550"/>
            <a:ext cx="1920875" cy="685800"/>
          </a:xfrm>
          <a:prstGeom prst="rect">
            <a:avLst/>
          </a:prstGeom>
          <a:solidFill>
            <a:schemeClr val="accent1"/>
          </a:solidFill>
          <a:ln w="9525">
            <a:solidFill>
              <a:schemeClr val="tx1"/>
            </a:solidFill>
            <a:miter lim="800000"/>
            <a:headEnd/>
            <a:tailEnd/>
          </a:ln>
        </p:spPr>
        <p:txBody>
          <a:bodyPr wrap="none" anchor="ctr"/>
          <a:lstStyle/>
          <a:p>
            <a:pPr algn="ctr"/>
            <a:r>
              <a:rPr lang="en-US" b="1">
                <a:solidFill>
                  <a:schemeClr val="bg1"/>
                </a:solidFill>
              </a:rPr>
              <a:t>Check in to build</a:t>
            </a:r>
          </a:p>
          <a:p>
            <a:pPr algn="ctr"/>
            <a:r>
              <a:rPr lang="en-US" b="1">
                <a:solidFill>
                  <a:schemeClr val="bg1"/>
                </a:solidFill>
              </a:rPr>
              <a:t>Assign to Tester</a:t>
            </a:r>
          </a:p>
        </p:txBody>
      </p:sp>
      <p:sp>
        <p:nvSpPr>
          <p:cNvPr id="153630" name="Rectangle 30"/>
          <p:cNvSpPr>
            <a:spLocks noChangeArrowheads="1"/>
          </p:cNvSpPr>
          <p:nvPr/>
        </p:nvSpPr>
        <p:spPr bwMode="auto">
          <a:xfrm>
            <a:off x="3200400" y="1336675"/>
            <a:ext cx="2789238" cy="685800"/>
          </a:xfrm>
          <a:prstGeom prst="rect">
            <a:avLst/>
          </a:prstGeom>
          <a:solidFill>
            <a:schemeClr val="accent1"/>
          </a:solidFill>
          <a:ln w="9525">
            <a:solidFill>
              <a:schemeClr val="tx1"/>
            </a:solidFill>
            <a:miter lim="800000"/>
            <a:headEnd/>
            <a:tailEnd/>
          </a:ln>
        </p:spPr>
        <p:txBody>
          <a:bodyPr wrap="none" anchor="ctr"/>
          <a:lstStyle/>
          <a:p>
            <a:pPr algn="ctr"/>
            <a:r>
              <a:rPr lang="en-US" b="1">
                <a:solidFill>
                  <a:schemeClr val="bg1"/>
                </a:solidFill>
              </a:rPr>
              <a:t>Review by </a:t>
            </a:r>
          </a:p>
          <a:p>
            <a:pPr algn="ctr"/>
            <a:r>
              <a:rPr lang="en-US" b="1">
                <a:solidFill>
                  <a:schemeClr val="bg1"/>
                </a:solidFill>
              </a:rPr>
              <a:t>Test Lead, Dev Lead, PM</a:t>
            </a:r>
          </a:p>
        </p:txBody>
      </p:sp>
      <p:sp>
        <p:nvSpPr>
          <p:cNvPr id="153646" name="Text Box 46"/>
          <p:cNvSpPr txBox="1">
            <a:spLocks noChangeArrowheads="1"/>
          </p:cNvSpPr>
          <p:nvPr/>
        </p:nvSpPr>
        <p:spPr bwMode="auto">
          <a:xfrm>
            <a:off x="7573963" y="5243513"/>
            <a:ext cx="685800" cy="366712"/>
          </a:xfrm>
          <a:prstGeom prst="rect">
            <a:avLst/>
          </a:prstGeom>
          <a:noFill/>
          <a:ln w="9525">
            <a:noFill/>
            <a:miter lim="800000"/>
            <a:headEnd/>
            <a:tailEnd/>
          </a:ln>
        </p:spPr>
        <p:txBody>
          <a:bodyPr>
            <a:spAutoFit/>
          </a:bodyPr>
          <a:lstStyle/>
          <a:p>
            <a:pPr>
              <a:spcBef>
                <a:spcPct val="50000"/>
              </a:spcBef>
            </a:pPr>
            <a:r>
              <a:rPr lang="en-US"/>
              <a:t>Yes</a:t>
            </a:r>
          </a:p>
        </p:txBody>
      </p:sp>
      <p:sp>
        <p:nvSpPr>
          <p:cNvPr id="153647" name="Text Box 47"/>
          <p:cNvSpPr txBox="1">
            <a:spLocks noChangeArrowheads="1"/>
          </p:cNvSpPr>
          <p:nvPr/>
        </p:nvSpPr>
        <p:spPr bwMode="auto">
          <a:xfrm>
            <a:off x="3051175" y="5386388"/>
            <a:ext cx="533400" cy="366712"/>
          </a:xfrm>
          <a:prstGeom prst="rect">
            <a:avLst/>
          </a:prstGeom>
          <a:noFill/>
          <a:ln w="9525">
            <a:noFill/>
            <a:miter lim="800000"/>
            <a:headEnd/>
            <a:tailEnd/>
          </a:ln>
        </p:spPr>
        <p:txBody>
          <a:bodyPr>
            <a:spAutoFit/>
          </a:bodyPr>
          <a:lstStyle/>
          <a:p>
            <a:pPr>
              <a:spcBef>
                <a:spcPct val="50000"/>
              </a:spcBef>
            </a:pPr>
            <a:r>
              <a:rPr lang="en-US"/>
              <a:t>No</a:t>
            </a:r>
          </a:p>
        </p:txBody>
      </p:sp>
      <p:sp>
        <p:nvSpPr>
          <p:cNvPr id="153648" name="AutoShape 48"/>
          <p:cNvSpPr>
            <a:spLocks noChangeArrowheads="1"/>
          </p:cNvSpPr>
          <p:nvPr/>
        </p:nvSpPr>
        <p:spPr bwMode="auto">
          <a:xfrm>
            <a:off x="3414713" y="476250"/>
            <a:ext cx="2362200" cy="636588"/>
          </a:xfrm>
          <a:prstGeom prst="flowChartMagneticDisk">
            <a:avLst/>
          </a:prstGeom>
          <a:solidFill>
            <a:schemeClr val="accent1"/>
          </a:solidFill>
          <a:ln w="9525">
            <a:solidFill>
              <a:schemeClr val="tx1"/>
            </a:solidFill>
            <a:round/>
            <a:headEnd/>
            <a:tailEnd/>
          </a:ln>
        </p:spPr>
        <p:txBody>
          <a:bodyPr wrap="none" anchor="ctr"/>
          <a:lstStyle/>
          <a:p>
            <a:pPr algn="ctr"/>
            <a:r>
              <a:rPr lang="en-US" b="1">
                <a:solidFill>
                  <a:schemeClr val="bg1"/>
                </a:solidFill>
              </a:rPr>
              <a:t>Defect in system</a:t>
            </a:r>
          </a:p>
        </p:txBody>
      </p:sp>
      <p:sp>
        <p:nvSpPr>
          <p:cNvPr id="153649" name="Text Box 49"/>
          <p:cNvSpPr txBox="1">
            <a:spLocks noChangeArrowheads="1"/>
          </p:cNvSpPr>
          <p:nvPr/>
        </p:nvSpPr>
        <p:spPr bwMode="auto">
          <a:xfrm>
            <a:off x="5603875" y="3378200"/>
            <a:ext cx="533400" cy="366713"/>
          </a:xfrm>
          <a:prstGeom prst="rect">
            <a:avLst/>
          </a:prstGeom>
          <a:noFill/>
          <a:ln w="9525">
            <a:noFill/>
            <a:miter lim="800000"/>
            <a:headEnd/>
            <a:tailEnd/>
          </a:ln>
        </p:spPr>
        <p:txBody>
          <a:bodyPr>
            <a:spAutoFit/>
          </a:bodyPr>
          <a:lstStyle/>
          <a:p>
            <a:pPr>
              <a:spcBef>
                <a:spcPct val="50000"/>
              </a:spcBef>
            </a:pPr>
            <a:r>
              <a:rPr lang="en-US"/>
              <a:t>No</a:t>
            </a:r>
          </a:p>
        </p:txBody>
      </p:sp>
      <p:sp>
        <p:nvSpPr>
          <p:cNvPr id="153650" name="Text Box 50"/>
          <p:cNvSpPr txBox="1">
            <a:spLocks noChangeArrowheads="1"/>
          </p:cNvSpPr>
          <p:nvPr/>
        </p:nvSpPr>
        <p:spPr bwMode="auto">
          <a:xfrm>
            <a:off x="4570413" y="4048125"/>
            <a:ext cx="685800" cy="366713"/>
          </a:xfrm>
          <a:prstGeom prst="rect">
            <a:avLst/>
          </a:prstGeom>
          <a:noFill/>
          <a:ln w="9525">
            <a:noFill/>
            <a:miter lim="800000"/>
            <a:headEnd/>
            <a:tailEnd/>
          </a:ln>
        </p:spPr>
        <p:txBody>
          <a:bodyPr>
            <a:spAutoFit/>
          </a:bodyPr>
          <a:lstStyle/>
          <a:p>
            <a:pPr>
              <a:spcBef>
                <a:spcPct val="50000"/>
              </a:spcBef>
            </a:pPr>
            <a:r>
              <a:rPr lang="en-US"/>
              <a:t>Yes</a:t>
            </a:r>
          </a:p>
        </p:txBody>
      </p:sp>
      <p:sp>
        <p:nvSpPr>
          <p:cNvPr id="2" name="AutoShape 6"/>
          <p:cNvSpPr>
            <a:spLocks noChangeArrowheads="1"/>
          </p:cNvSpPr>
          <p:nvPr/>
        </p:nvSpPr>
        <p:spPr bwMode="auto">
          <a:xfrm>
            <a:off x="3284538" y="2246313"/>
            <a:ext cx="2620962" cy="838200"/>
          </a:xfrm>
          <a:prstGeom prst="flowChartDecision">
            <a:avLst/>
          </a:prstGeom>
          <a:solidFill>
            <a:schemeClr val="accent1"/>
          </a:solidFill>
          <a:ln w="9525">
            <a:solidFill>
              <a:schemeClr val="tx1"/>
            </a:solidFill>
            <a:miter lim="800000"/>
            <a:headEnd/>
            <a:tailEnd/>
          </a:ln>
        </p:spPr>
        <p:txBody>
          <a:bodyPr wrap="none" anchor="ctr"/>
          <a:lstStyle/>
          <a:p>
            <a:pPr algn="ctr"/>
            <a:r>
              <a:rPr lang="en-US" b="1">
                <a:solidFill>
                  <a:schemeClr val="bg1"/>
                </a:solidFill>
              </a:rPr>
              <a:t>Ambiguous defect?</a:t>
            </a:r>
          </a:p>
        </p:txBody>
      </p:sp>
      <p:sp>
        <p:nvSpPr>
          <p:cNvPr id="3" name="Rectangle 29"/>
          <p:cNvSpPr>
            <a:spLocks noChangeArrowheads="1"/>
          </p:cNvSpPr>
          <p:nvPr/>
        </p:nvSpPr>
        <p:spPr bwMode="auto">
          <a:xfrm>
            <a:off x="190500" y="2195513"/>
            <a:ext cx="2682875" cy="838200"/>
          </a:xfrm>
          <a:prstGeom prst="rect">
            <a:avLst/>
          </a:prstGeom>
          <a:solidFill>
            <a:schemeClr val="accent1"/>
          </a:solidFill>
          <a:ln w="9525">
            <a:solidFill>
              <a:schemeClr val="tx1"/>
            </a:solidFill>
            <a:miter lim="800000"/>
            <a:headEnd/>
            <a:tailEnd/>
          </a:ln>
        </p:spPr>
        <p:txBody>
          <a:bodyPr wrap="none" anchor="ctr"/>
          <a:lstStyle/>
          <a:p>
            <a:pPr algn="ctr"/>
            <a:r>
              <a:rPr lang="en-US" b="1">
                <a:solidFill>
                  <a:schemeClr val="bg1"/>
                </a:solidFill>
              </a:rPr>
              <a:t>Assign back to Tester </a:t>
            </a:r>
          </a:p>
          <a:p>
            <a:pPr algn="ctr"/>
            <a:r>
              <a:rPr lang="en-US" b="1">
                <a:solidFill>
                  <a:schemeClr val="bg1"/>
                </a:solidFill>
              </a:rPr>
              <a:t>for more information</a:t>
            </a:r>
          </a:p>
        </p:txBody>
      </p:sp>
      <p:sp>
        <p:nvSpPr>
          <p:cNvPr id="4" name="Rectangle 29"/>
          <p:cNvSpPr>
            <a:spLocks noChangeArrowheads="1"/>
          </p:cNvSpPr>
          <p:nvPr/>
        </p:nvSpPr>
        <p:spPr bwMode="auto">
          <a:xfrm>
            <a:off x="3427413" y="4370388"/>
            <a:ext cx="2333625" cy="685800"/>
          </a:xfrm>
          <a:prstGeom prst="rect">
            <a:avLst/>
          </a:prstGeom>
          <a:solidFill>
            <a:schemeClr val="accent1"/>
          </a:solidFill>
          <a:ln w="9525">
            <a:solidFill>
              <a:schemeClr val="tx1"/>
            </a:solidFill>
            <a:miter lim="800000"/>
            <a:headEnd/>
            <a:tailEnd/>
          </a:ln>
        </p:spPr>
        <p:txBody>
          <a:bodyPr wrap="none" anchor="ctr"/>
          <a:lstStyle/>
          <a:p>
            <a:pPr algn="ctr"/>
            <a:r>
              <a:rPr lang="en-US" b="1">
                <a:solidFill>
                  <a:schemeClr val="bg1"/>
                </a:solidFill>
              </a:rPr>
              <a:t>Assign Developer </a:t>
            </a:r>
          </a:p>
          <a:p>
            <a:pPr algn="ctr"/>
            <a:r>
              <a:rPr lang="en-US" b="1">
                <a:solidFill>
                  <a:schemeClr val="bg1"/>
                </a:solidFill>
              </a:rPr>
              <a:t>to fix</a:t>
            </a:r>
          </a:p>
        </p:txBody>
      </p:sp>
      <p:sp>
        <p:nvSpPr>
          <p:cNvPr id="5" name="AutoShape 15"/>
          <p:cNvSpPr>
            <a:spLocks noChangeArrowheads="1"/>
          </p:cNvSpPr>
          <p:nvPr/>
        </p:nvSpPr>
        <p:spPr bwMode="auto">
          <a:xfrm>
            <a:off x="3451225" y="5281613"/>
            <a:ext cx="2286000" cy="838200"/>
          </a:xfrm>
          <a:prstGeom prst="flowChartDecision">
            <a:avLst/>
          </a:prstGeom>
          <a:solidFill>
            <a:schemeClr val="accent1"/>
          </a:solidFill>
          <a:ln w="9525">
            <a:solidFill>
              <a:schemeClr val="tx1"/>
            </a:solidFill>
            <a:miter lim="800000"/>
            <a:headEnd/>
            <a:tailEnd/>
          </a:ln>
        </p:spPr>
        <p:txBody>
          <a:bodyPr wrap="none" anchor="ctr"/>
          <a:lstStyle/>
          <a:p>
            <a:pPr algn="ctr"/>
            <a:r>
              <a:rPr lang="en-US" b="1">
                <a:solidFill>
                  <a:schemeClr val="bg1"/>
                </a:solidFill>
              </a:rPr>
              <a:t>Can fix defect?</a:t>
            </a:r>
          </a:p>
        </p:txBody>
      </p:sp>
      <p:sp>
        <p:nvSpPr>
          <p:cNvPr id="6" name="AutoShape 9"/>
          <p:cNvSpPr>
            <a:spLocks noChangeArrowheads="1"/>
          </p:cNvSpPr>
          <p:nvPr/>
        </p:nvSpPr>
        <p:spPr bwMode="auto">
          <a:xfrm>
            <a:off x="519113" y="5319713"/>
            <a:ext cx="2027237" cy="762000"/>
          </a:xfrm>
          <a:prstGeom prst="flowChartAlternateProcess">
            <a:avLst/>
          </a:prstGeom>
          <a:solidFill>
            <a:schemeClr val="accent1"/>
          </a:solidFill>
          <a:ln w="9525">
            <a:solidFill>
              <a:schemeClr val="tx1"/>
            </a:solidFill>
            <a:miter lim="800000"/>
            <a:headEnd/>
            <a:tailEnd/>
          </a:ln>
        </p:spPr>
        <p:txBody>
          <a:bodyPr wrap="none" anchor="ctr"/>
          <a:lstStyle/>
          <a:p>
            <a:pPr algn="ctr"/>
            <a:r>
              <a:rPr lang="en-US" b="1">
                <a:solidFill>
                  <a:schemeClr val="bg1"/>
                </a:solidFill>
              </a:rPr>
              <a:t>Pending defect</a:t>
            </a:r>
            <a:endParaRPr lang="en-US" b="1"/>
          </a:p>
        </p:txBody>
      </p:sp>
      <p:sp>
        <p:nvSpPr>
          <p:cNvPr id="7" name="Rectangle 29"/>
          <p:cNvSpPr>
            <a:spLocks noChangeArrowheads="1"/>
          </p:cNvSpPr>
          <p:nvPr/>
        </p:nvSpPr>
        <p:spPr bwMode="auto">
          <a:xfrm>
            <a:off x="373063" y="3913188"/>
            <a:ext cx="2317750" cy="1050925"/>
          </a:xfrm>
          <a:prstGeom prst="rect">
            <a:avLst/>
          </a:prstGeom>
          <a:solidFill>
            <a:schemeClr val="accent1"/>
          </a:solidFill>
          <a:ln w="9525">
            <a:solidFill>
              <a:schemeClr val="tx1"/>
            </a:solidFill>
            <a:miter lim="800000"/>
            <a:headEnd/>
            <a:tailEnd/>
          </a:ln>
        </p:spPr>
        <p:txBody>
          <a:bodyPr wrap="none" anchor="ctr"/>
          <a:lstStyle/>
          <a:p>
            <a:pPr algn="ctr"/>
            <a:r>
              <a:rPr lang="en-US" b="1">
                <a:solidFill>
                  <a:schemeClr val="bg1"/>
                </a:solidFill>
              </a:rPr>
              <a:t>Explain why and </a:t>
            </a:r>
          </a:p>
          <a:p>
            <a:pPr algn="ctr"/>
            <a:r>
              <a:rPr lang="en-US" b="1">
                <a:solidFill>
                  <a:schemeClr val="bg1"/>
                </a:solidFill>
              </a:rPr>
              <a:t>Ask approval </a:t>
            </a:r>
          </a:p>
          <a:p>
            <a:pPr algn="ctr"/>
            <a:r>
              <a:rPr lang="en-US" b="1">
                <a:solidFill>
                  <a:schemeClr val="bg1"/>
                </a:solidFill>
              </a:rPr>
              <a:t>from PM/ Leaders</a:t>
            </a:r>
          </a:p>
        </p:txBody>
      </p:sp>
      <p:sp>
        <p:nvSpPr>
          <p:cNvPr id="8" name="Rectangle 29"/>
          <p:cNvSpPr>
            <a:spLocks noChangeArrowheads="1"/>
          </p:cNvSpPr>
          <p:nvPr/>
        </p:nvSpPr>
        <p:spPr bwMode="auto">
          <a:xfrm>
            <a:off x="266700" y="1082675"/>
            <a:ext cx="2530475" cy="838200"/>
          </a:xfrm>
          <a:prstGeom prst="rect">
            <a:avLst/>
          </a:prstGeom>
          <a:solidFill>
            <a:schemeClr val="accent1"/>
          </a:solidFill>
          <a:ln w="9525">
            <a:solidFill>
              <a:schemeClr val="tx1"/>
            </a:solidFill>
            <a:miter lim="800000"/>
            <a:headEnd/>
            <a:tailEnd/>
          </a:ln>
        </p:spPr>
        <p:txBody>
          <a:bodyPr wrap="none" anchor="ctr"/>
          <a:lstStyle/>
          <a:p>
            <a:pPr algn="ctr"/>
            <a:r>
              <a:rPr lang="en-US" b="1">
                <a:solidFill>
                  <a:schemeClr val="bg1"/>
                </a:solidFill>
              </a:rPr>
              <a:t>Update more </a:t>
            </a:r>
          </a:p>
          <a:p>
            <a:pPr algn="ctr"/>
            <a:r>
              <a:rPr lang="en-US" b="1">
                <a:solidFill>
                  <a:schemeClr val="bg1"/>
                </a:solidFill>
              </a:rPr>
              <a:t>information</a:t>
            </a:r>
          </a:p>
        </p:txBody>
      </p:sp>
      <p:sp>
        <p:nvSpPr>
          <p:cNvPr id="9" name="Rectangle 29"/>
          <p:cNvSpPr>
            <a:spLocks noChangeArrowheads="1"/>
          </p:cNvSpPr>
          <p:nvPr/>
        </p:nvSpPr>
        <p:spPr bwMode="auto">
          <a:xfrm>
            <a:off x="6451600" y="1617663"/>
            <a:ext cx="2317750" cy="1050925"/>
          </a:xfrm>
          <a:prstGeom prst="rect">
            <a:avLst/>
          </a:prstGeom>
          <a:solidFill>
            <a:schemeClr val="accent1"/>
          </a:solidFill>
          <a:ln w="9525">
            <a:solidFill>
              <a:schemeClr val="tx1"/>
            </a:solidFill>
            <a:miter lim="800000"/>
            <a:headEnd/>
            <a:tailEnd/>
          </a:ln>
        </p:spPr>
        <p:txBody>
          <a:bodyPr wrap="none" anchor="ctr"/>
          <a:lstStyle/>
          <a:p>
            <a:pPr algn="ctr"/>
            <a:r>
              <a:rPr lang="en-US" b="1">
                <a:solidFill>
                  <a:schemeClr val="bg1"/>
                </a:solidFill>
              </a:rPr>
              <a:t>Explain why and </a:t>
            </a:r>
          </a:p>
          <a:p>
            <a:pPr algn="ctr"/>
            <a:r>
              <a:rPr lang="en-US" b="1">
                <a:solidFill>
                  <a:schemeClr val="bg1"/>
                </a:solidFill>
              </a:rPr>
              <a:t>Ask Tester close </a:t>
            </a:r>
          </a:p>
          <a:p>
            <a:pPr algn="ctr"/>
            <a:r>
              <a:rPr lang="en-US" b="1">
                <a:solidFill>
                  <a:schemeClr val="bg1"/>
                </a:solidFill>
              </a:rPr>
              <a:t>Defect.</a:t>
            </a:r>
          </a:p>
        </p:txBody>
      </p:sp>
      <p:cxnSp>
        <p:nvCxnSpPr>
          <p:cNvPr id="22571" name="AutoShape 43"/>
          <p:cNvCxnSpPr>
            <a:cxnSpLocks noChangeShapeType="1"/>
            <a:stCxn id="153648" idx="3"/>
            <a:endCxn id="153630" idx="0"/>
          </p:cNvCxnSpPr>
          <p:nvPr/>
        </p:nvCxnSpPr>
        <p:spPr bwMode="auto">
          <a:xfrm>
            <a:off x="4595813" y="1112838"/>
            <a:ext cx="0" cy="223837"/>
          </a:xfrm>
          <a:prstGeom prst="straightConnector1">
            <a:avLst/>
          </a:prstGeom>
          <a:noFill/>
          <a:ln w="9525">
            <a:solidFill>
              <a:schemeClr val="tx1"/>
            </a:solidFill>
            <a:round/>
            <a:headEnd/>
            <a:tailEnd type="triangle" w="med" len="med"/>
          </a:ln>
        </p:spPr>
      </p:cxnSp>
      <p:cxnSp>
        <p:nvCxnSpPr>
          <p:cNvPr id="22572" name="AutoShape 44"/>
          <p:cNvCxnSpPr>
            <a:cxnSpLocks noChangeShapeType="1"/>
          </p:cNvCxnSpPr>
          <p:nvPr/>
        </p:nvCxnSpPr>
        <p:spPr bwMode="auto">
          <a:xfrm>
            <a:off x="4549775" y="1992313"/>
            <a:ext cx="0" cy="223837"/>
          </a:xfrm>
          <a:prstGeom prst="straightConnector1">
            <a:avLst/>
          </a:prstGeom>
          <a:noFill/>
          <a:ln w="9525">
            <a:solidFill>
              <a:schemeClr val="tx1"/>
            </a:solidFill>
            <a:round/>
            <a:headEnd/>
            <a:tailEnd type="triangle" w="med" len="med"/>
          </a:ln>
        </p:spPr>
      </p:cxnSp>
      <p:cxnSp>
        <p:nvCxnSpPr>
          <p:cNvPr id="22573" name="AutoShape 45"/>
          <p:cNvCxnSpPr>
            <a:cxnSpLocks noChangeShapeType="1"/>
            <a:endCxn id="153606" idx="0"/>
          </p:cNvCxnSpPr>
          <p:nvPr/>
        </p:nvCxnSpPr>
        <p:spPr bwMode="auto">
          <a:xfrm>
            <a:off x="4595813" y="3084513"/>
            <a:ext cx="0" cy="223837"/>
          </a:xfrm>
          <a:prstGeom prst="straightConnector1">
            <a:avLst/>
          </a:prstGeom>
          <a:noFill/>
          <a:ln w="9525">
            <a:solidFill>
              <a:schemeClr val="tx1"/>
            </a:solidFill>
            <a:round/>
            <a:headEnd/>
            <a:tailEnd type="triangle" w="med" len="med"/>
          </a:ln>
        </p:spPr>
      </p:cxnSp>
      <p:cxnSp>
        <p:nvCxnSpPr>
          <p:cNvPr id="22574" name="AutoShape 46"/>
          <p:cNvCxnSpPr>
            <a:cxnSpLocks noChangeShapeType="1"/>
            <a:stCxn id="153606" idx="2"/>
          </p:cNvCxnSpPr>
          <p:nvPr/>
        </p:nvCxnSpPr>
        <p:spPr bwMode="auto">
          <a:xfrm flipH="1">
            <a:off x="4594225" y="4146550"/>
            <a:ext cx="1588" cy="223838"/>
          </a:xfrm>
          <a:prstGeom prst="straightConnector1">
            <a:avLst/>
          </a:prstGeom>
          <a:noFill/>
          <a:ln w="9525">
            <a:solidFill>
              <a:schemeClr val="tx1"/>
            </a:solidFill>
            <a:round/>
            <a:headEnd/>
            <a:tailEnd type="triangle" w="med" len="med"/>
          </a:ln>
        </p:spPr>
      </p:cxnSp>
      <p:cxnSp>
        <p:nvCxnSpPr>
          <p:cNvPr id="22575" name="AutoShape 47"/>
          <p:cNvCxnSpPr>
            <a:cxnSpLocks noChangeShapeType="1"/>
          </p:cNvCxnSpPr>
          <p:nvPr/>
        </p:nvCxnSpPr>
        <p:spPr bwMode="auto">
          <a:xfrm>
            <a:off x="4594225" y="5056188"/>
            <a:ext cx="0" cy="225425"/>
          </a:xfrm>
          <a:prstGeom prst="straightConnector1">
            <a:avLst/>
          </a:prstGeom>
          <a:noFill/>
          <a:ln w="9525">
            <a:solidFill>
              <a:schemeClr val="tx1"/>
            </a:solidFill>
            <a:round/>
            <a:headEnd/>
            <a:tailEnd type="triangle" w="med" len="med"/>
          </a:ln>
        </p:spPr>
      </p:cxnSp>
      <p:cxnSp>
        <p:nvCxnSpPr>
          <p:cNvPr id="22576" name="AutoShape 48"/>
          <p:cNvCxnSpPr>
            <a:cxnSpLocks noChangeShapeType="1"/>
            <a:stCxn id="153629" idx="2"/>
            <a:endCxn id="153615" idx="0"/>
          </p:cNvCxnSpPr>
          <p:nvPr/>
        </p:nvCxnSpPr>
        <p:spPr bwMode="auto">
          <a:xfrm>
            <a:off x="7608888" y="4197350"/>
            <a:ext cx="0" cy="284163"/>
          </a:xfrm>
          <a:prstGeom prst="straightConnector1">
            <a:avLst/>
          </a:prstGeom>
          <a:noFill/>
          <a:ln w="9525">
            <a:solidFill>
              <a:schemeClr val="tx1"/>
            </a:solidFill>
            <a:round/>
            <a:headEnd/>
            <a:tailEnd type="triangle" w="med" len="med"/>
          </a:ln>
        </p:spPr>
      </p:cxnSp>
      <p:cxnSp>
        <p:nvCxnSpPr>
          <p:cNvPr id="22577" name="AutoShape 49"/>
          <p:cNvCxnSpPr>
            <a:cxnSpLocks noChangeShapeType="1"/>
            <a:stCxn id="153615" idx="2"/>
            <a:endCxn id="153609" idx="0"/>
          </p:cNvCxnSpPr>
          <p:nvPr/>
        </p:nvCxnSpPr>
        <p:spPr bwMode="auto">
          <a:xfrm>
            <a:off x="7608888" y="5319713"/>
            <a:ext cx="1587" cy="285750"/>
          </a:xfrm>
          <a:prstGeom prst="straightConnector1">
            <a:avLst/>
          </a:prstGeom>
          <a:noFill/>
          <a:ln w="9525">
            <a:solidFill>
              <a:schemeClr val="tx1"/>
            </a:solidFill>
            <a:round/>
            <a:headEnd/>
            <a:tailEnd type="triangle" w="med" len="med"/>
          </a:ln>
        </p:spPr>
      </p:cxnSp>
      <p:cxnSp>
        <p:nvCxnSpPr>
          <p:cNvPr id="22578" name="AutoShape 50"/>
          <p:cNvCxnSpPr>
            <a:cxnSpLocks noChangeShapeType="1"/>
          </p:cNvCxnSpPr>
          <p:nvPr/>
        </p:nvCxnSpPr>
        <p:spPr bwMode="auto">
          <a:xfrm>
            <a:off x="1531938" y="4964113"/>
            <a:ext cx="1587" cy="355600"/>
          </a:xfrm>
          <a:prstGeom prst="straightConnector1">
            <a:avLst/>
          </a:prstGeom>
          <a:noFill/>
          <a:ln w="9525">
            <a:solidFill>
              <a:schemeClr val="tx1"/>
            </a:solidFill>
            <a:round/>
            <a:headEnd/>
            <a:tailEnd type="triangle" w="med" len="med"/>
          </a:ln>
        </p:spPr>
      </p:cxnSp>
      <p:cxnSp>
        <p:nvCxnSpPr>
          <p:cNvPr id="22579" name="AutoShape 51"/>
          <p:cNvCxnSpPr>
            <a:cxnSpLocks noChangeShapeType="1"/>
          </p:cNvCxnSpPr>
          <p:nvPr/>
        </p:nvCxnSpPr>
        <p:spPr bwMode="auto">
          <a:xfrm flipV="1">
            <a:off x="1531938" y="1920875"/>
            <a:ext cx="0" cy="274638"/>
          </a:xfrm>
          <a:prstGeom prst="straightConnector1">
            <a:avLst/>
          </a:prstGeom>
          <a:noFill/>
          <a:ln w="9525">
            <a:solidFill>
              <a:schemeClr val="tx1"/>
            </a:solidFill>
            <a:round/>
            <a:headEnd/>
            <a:tailEnd type="triangle" w="med" len="med"/>
          </a:ln>
        </p:spPr>
      </p:cxnSp>
      <p:cxnSp>
        <p:nvCxnSpPr>
          <p:cNvPr id="22580" name="AutoShape 52"/>
          <p:cNvCxnSpPr>
            <a:cxnSpLocks noChangeShapeType="1"/>
            <a:stCxn id="153606" idx="3"/>
          </p:cNvCxnSpPr>
          <p:nvPr/>
        </p:nvCxnSpPr>
        <p:spPr bwMode="auto">
          <a:xfrm flipV="1">
            <a:off x="5738813" y="1617663"/>
            <a:ext cx="1871662" cy="2109787"/>
          </a:xfrm>
          <a:prstGeom prst="bentConnector4">
            <a:avLst>
              <a:gd name="adj1" fmla="val 19000"/>
              <a:gd name="adj2" fmla="val 110833"/>
            </a:avLst>
          </a:prstGeom>
          <a:noFill/>
          <a:ln w="9525">
            <a:solidFill>
              <a:schemeClr val="tx1"/>
            </a:solidFill>
            <a:miter lim="800000"/>
            <a:headEnd/>
            <a:tailEnd type="triangle" w="med" len="med"/>
          </a:ln>
        </p:spPr>
      </p:cxnSp>
      <p:cxnSp>
        <p:nvCxnSpPr>
          <p:cNvPr id="22581" name="AutoShape 53"/>
          <p:cNvCxnSpPr>
            <a:cxnSpLocks noChangeShapeType="1"/>
          </p:cNvCxnSpPr>
          <p:nvPr/>
        </p:nvCxnSpPr>
        <p:spPr bwMode="auto">
          <a:xfrm rot="10800000" flipV="1">
            <a:off x="1531938" y="2665413"/>
            <a:ext cx="1752600" cy="368300"/>
          </a:xfrm>
          <a:prstGeom prst="bentConnector4">
            <a:avLst>
              <a:gd name="adj1" fmla="val 11685"/>
              <a:gd name="adj2" fmla="val 162069"/>
            </a:avLst>
          </a:prstGeom>
          <a:noFill/>
          <a:ln w="9525">
            <a:solidFill>
              <a:schemeClr val="tx1"/>
            </a:solidFill>
            <a:miter lim="800000"/>
            <a:headEnd/>
            <a:tailEnd type="triangle" w="med" len="med"/>
          </a:ln>
        </p:spPr>
      </p:cxnSp>
      <p:cxnSp>
        <p:nvCxnSpPr>
          <p:cNvPr id="22582" name="AutoShape 54"/>
          <p:cNvCxnSpPr>
            <a:cxnSpLocks noChangeShapeType="1"/>
            <a:endCxn id="153648" idx="2"/>
          </p:cNvCxnSpPr>
          <p:nvPr/>
        </p:nvCxnSpPr>
        <p:spPr bwMode="auto">
          <a:xfrm rot="-5400000">
            <a:off x="2329657" y="-2381"/>
            <a:ext cx="287337" cy="1882775"/>
          </a:xfrm>
          <a:prstGeom prst="bentConnector2">
            <a:avLst/>
          </a:prstGeom>
          <a:noFill/>
          <a:ln w="9525">
            <a:solidFill>
              <a:schemeClr val="tx1"/>
            </a:solidFill>
            <a:miter lim="800000"/>
            <a:headEnd/>
            <a:tailEnd type="triangle" w="med" len="med"/>
          </a:ln>
        </p:spPr>
      </p:cxnSp>
      <p:cxnSp>
        <p:nvCxnSpPr>
          <p:cNvPr id="22583" name="AutoShape 55"/>
          <p:cNvCxnSpPr>
            <a:cxnSpLocks noChangeShapeType="1"/>
          </p:cNvCxnSpPr>
          <p:nvPr/>
        </p:nvCxnSpPr>
        <p:spPr bwMode="auto">
          <a:xfrm rot="10800000">
            <a:off x="1531938" y="3913188"/>
            <a:ext cx="1919287" cy="1787525"/>
          </a:xfrm>
          <a:prstGeom prst="bentConnector4">
            <a:avLst>
              <a:gd name="adj1" fmla="val 19769"/>
              <a:gd name="adj2" fmla="val 112787"/>
            </a:avLst>
          </a:prstGeom>
          <a:noFill/>
          <a:ln w="9525">
            <a:solidFill>
              <a:schemeClr val="tx1"/>
            </a:solidFill>
            <a:miter lim="800000"/>
            <a:headEnd/>
            <a:tailEnd type="triangle" w="med" len="med"/>
          </a:ln>
        </p:spPr>
      </p:cxnSp>
      <p:cxnSp>
        <p:nvCxnSpPr>
          <p:cNvPr id="22584" name="AutoShape 56"/>
          <p:cNvCxnSpPr>
            <a:cxnSpLocks noChangeShapeType="1"/>
            <a:endCxn id="153629" idx="0"/>
          </p:cNvCxnSpPr>
          <p:nvPr/>
        </p:nvCxnSpPr>
        <p:spPr bwMode="auto">
          <a:xfrm flipV="1">
            <a:off x="5737225" y="3511550"/>
            <a:ext cx="1871663" cy="2189163"/>
          </a:xfrm>
          <a:prstGeom prst="bentConnector4">
            <a:avLst>
              <a:gd name="adj1" fmla="val 30023"/>
              <a:gd name="adj2" fmla="val 110444"/>
            </a:avLst>
          </a:prstGeom>
          <a:noFill/>
          <a:ln w="9525">
            <a:solidFill>
              <a:schemeClr val="tx1"/>
            </a:solidFill>
            <a:miter lim="800000"/>
            <a:headEnd/>
            <a:tailEnd type="triangle" w="med" len="med"/>
          </a:ln>
        </p:spPr>
      </p:cxnSp>
      <p:cxnSp>
        <p:nvCxnSpPr>
          <p:cNvPr id="22586" name="AutoShape 58"/>
          <p:cNvCxnSpPr>
            <a:cxnSpLocks noChangeShapeType="1"/>
            <a:endCxn id="153609" idx="3"/>
          </p:cNvCxnSpPr>
          <p:nvPr/>
        </p:nvCxnSpPr>
        <p:spPr bwMode="auto">
          <a:xfrm rot="16200000" flipH="1">
            <a:off x="6526212" y="3889376"/>
            <a:ext cx="3317875" cy="876300"/>
          </a:xfrm>
          <a:prstGeom prst="bentConnector4">
            <a:avLst>
              <a:gd name="adj1" fmla="val 12583"/>
              <a:gd name="adj2" fmla="val 144926"/>
            </a:avLst>
          </a:prstGeom>
          <a:noFill/>
          <a:ln w="9525">
            <a:solidFill>
              <a:schemeClr val="tx1"/>
            </a:solidFill>
            <a:miter lim="800000"/>
            <a:headEnd/>
            <a:tailEnd type="triangle" w="med" len="med"/>
          </a:ln>
        </p:spPr>
      </p:cxnSp>
      <p:sp>
        <p:nvSpPr>
          <p:cNvPr id="10" name="Text Box 46"/>
          <p:cNvSpPr txBox="1">
            <a:spLocks noChangeArrowheads="1"/>
          </p:cNvSpPr>
          <p:nvPr/>
        </p:nvSpPr>
        <p:spPr bwMode="auto">
          <a:xfrm>
            <a:off x="5592763" y="5395913"/>
            <a:ext cx="685800" cy="366712"/>
          </a:xfrm>
          <a:prstGeom prst="rect">
            <a:avLst/>
          </a:prstGeom>
          <a:noFill/>
          <a:ln w="9525">
            <a:noFill/>
            <a:miter lim="800000"/>
            <a:headEnd/>
            <a:tailEnd/>
          </a:ln>
        </p:spPr>
        <p:txBody>
          <a:bodyPr>
            <a:spAutoFit/>
          </a:bodyPr>
          <a:lstStyle/>
          <a:p>
            <a:pPr>
              <a:spcBef>
                <a:spcPct val="50000"/>
              </a:spcBef>
            </a:pPr>
            <a:r>
              <a:rPr lang="en-US"/>
              <a:t>Yes</a:t>
            </a:r>
          </a:p>
        </p:txBody>
      </p:sp>
      <p:cxnSp>
        <p:nvCxnSpPr>
          <p:cNvPr id="22588" name="AutoShape 60"/>
          <p:cNvCxnSpPr>
            <a:cxnSpLocks noChangeShapeType="1"/>
            <a:stCxn id="153615" idx="3"/>
          </p:cNvCxnSpPr>
          <p:nvPr/>
        </p:nvCxnSpPr>
        <p:spPr bwMode="auto">
          <a:xfrm flipH="1" flipV="1">
            <a:off x="5761038" y="4713288"/>
            <a:ext cx="2990850" cy="187325"/>
          </a:xfrm>
          <a:prstGeom prst="bentConnector5">
            <a:avLst>
              <a:gd name="adj1" fmla="val -4620"/>
              <a:gd name="adj2" fmla="val 923727"/>
              <a:gd name="adj3" fmla="val 85718"/>
            </a:avLst>
          </a:prstGeom>
          <a:noFill/>
          <a:ln w="9525">
            <a:solidFill>
              <a:schemeClr val="tx1"/>
            </a:solidFill>
            <a:miter lim="800000"/>
            <a:headEnd/>
            <a:tailEnd type="triangle" w="med" len="med"/>
          </a:ln>
        </p:spPr>
      </p:cxnSp>
      <p:sp>
        <p:nvSpPr>
          <p:cNvPr id="11" name="Text Box 47"/>
          <p:cNvSpPr txBox="1">
            <a:spLocks noChangeArrowheads="1"/>
          </p:cNvSpPr>
          <p:nvPr/>
        </p:nvSpPr>
        <p:spPr bwMode="auto">
          <a:xfrm>
            <a:off x="8516938" y="4560888"/>
            <a:ext cx="533400" cy="366712"/>
          </a:xfrm>
          <a:prstGeom prst="rect">
            <a:avLst/>
          </a:prstGeom>
          <a:noFill/>
          <a:ln w="9525">
            <a:noFill/>
            <a:miter lim="800000"/>
            <a:headEnd/>
            <a:tailEnd/>
          </a:ln>
        </p:spPr>
        <p:txBody>
          <a:bodyPr>
            <a:spAutoFit/>
          </a:bodyPr>
          <a:lstStyle/>
          <a:p>
            <a:pPr>
              <a:spcBef>
                <a:spcPct val="50000"/>
              </a:spcBef>
            </a:pPr>
            <a:r>
              <a:rPr lang="en-US"/>
              <a:t>No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48"/>
                                        </p:tgtEl>
                                        <p:attrNameLst>
                                          <p:attrName>style.visibility</p:attrName>
                                        </p:attrNameLst>
                                      </p:cBhvr>
                                      <p:to>
                                        <p:strVal val="visible"/>
                                      </p:to>
                                    </p:set>
                                    <p:animEffect transition="in" filter="blinds(horizontal)">
                                      <p:cBhvr>
                                        <p:cTn id="7" dur="500"/>
                                        <p:tgtEl>
                                          <p:spTgt spid="1536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571"/>
                                        </p:tgtEl>
                                        <p:attrNameLst>
                                          <p:attrName>style.visibility</p:attrName>
                                        </p:attrNameLst>
                                      </p:cBhvr>
                                      <p:to>
                                        <p:strVal val="visible"/>
                                      </p:to>
                                    </p:set>
                                    <p:animEffect transition="in" filter="blinds(horizontal)">
                                      <p:cBhvr>
                                        <p:cTn id="12" dur="500"/>
                                        <p:tgtEl>
                                          <p:spTgt spid="22571"/>
                                        </p:tgtEl>
                                      </p:cBhvr>
                                    </p:animEffect>
                                  </p:childTnLst>
                                </p:cTn>
                              </p:par>
                              <p:par>
                                <p:cTn id="13" presetID="3" presetClass="entr" presetSubtype="10" fill="hold" nodeType="withEffect">
                                  <p:stCondLst>
                                    <p:cond delay="0"/>
                                  </p:stCondLst>
                                  <p:childTnLst>
                                    <p:set>
                                      <p:cBhvr>
                                        <p:cTn id="14" dur="1" fill="hold">
                                          <p:stCondLst>
                                            <p:cond delay="0"/>
                                          </p:stCondLst>
                                        </p:cTn>
                                        <p:tgtEl>
                                          <p:spTgt spid="153630"/>
                                        </p:tgtEl>
                                        <p:attrNameLst>
                                          <p:attrName>style.visibility</p:attrName>
                                        </p:attrNameLst>
                                      </p:cBhvr>
                                      <p:to>
                                        <p:strVal val="visible"/>
                                      </p:to>
                                    </p:set>
                                    <p:animEffect transition="in" filter="blinds(horizontal)">
                                      <p:cBhvr>
                                        <p:cTn id="15" dur="500"/>
                                        <p:tgtEl>
                                          <p:spTgt spid="15363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2572"/>
                                        </p:tgtEl>
                                        <p:attrNameLst>
                                          <p:attrName>style.visibility</p:attrName>
                                        </p:attrNameLst>
                                      </p:cBhvr>
                                      <p:to>
                                        <p:strVal val="visible"/>
                                      </p:to>
                                    </p:set>
                                    <p:animEffect transition="in" filter="blinds(horizontal)">
                                      <p:cBhvr>
                                        <p:cTn id="20" dur="500"/>
                                        <p:tgtEl>
                                          <p:spTgt spid="2257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2581"/>
                                        </p:tgtEl>
                                        <p:attrNameLst>
                                          <p:attrName>style.visibility</p:attrName>
                                        </p:attrNameLst>
                                      </p:cBhvr>
                                      <p:to>
                                        <p:strVal val="visible"/>
                                      </p:to>
                                    </p:set>
                                    <p:animEffect transition="in" filter="blinds(horizontal)">
                                      <p:cBhvr>
                                        <p:cTn id="28" dur="500"/>
                                        <p:tgtEl>
                                          <p:spTgt spid="22581"/>
                                        </p:tgtEl>
                                      </p:cBhvr>
                                    </p:animEffect>
                                  </p:childTnLst>
                                </p:cTn>
                              </p:par>
                              <p:par>
                                <p:cTn id="29" presetID="3" presetClass="entr" presetSubtype="10" fill="hold" nodeType="withEffect">
                                  <p:stCondLst>
                                    <p:cond delay="0"/>
                                  </p:stCondLst>
                                  <p:childTnLst>
                                    <p:set>
                                      <p:cBhvr>
                                        <p:cTn id="30" dur="1" fill="hold">
                                          <p:stCondLst>
                                            <p:cond delay="0"/>
                                          </p:stCondLst>
                                        </p:cTn>
                                        <p:tgtEl>
                                          <p:spTgt spid="153625"/>
                                        </p:tgtEl>
                                        <p:attrNameLst>
                                          <p:attrName>style.visibility</p:attrName>
                                        </p:attrNameLst>
                                      </p:cBhvr>
                                      <p:to>
                                        <p:strVal val="visible"/>
                                      </p:to>
                                    </p:set>
                                    <p:animEffect transition="in" filter="blinds(horizontal)">
                                      <p:cBhvr>
                                        <p:cTn id="31" dur="500"/>
                                        <p:tgtEl>
                                          <p:spTgt spid="15362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blinds(horizontal)">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2579"/>
                                        </p:tgtEl>
                                        <p:attrNameLst>
                                          <p:attrName>style.visibility</p:attrName>
                                        </p:attrNameLst>
                                      </p:cBhvr>
                                      <p:to>
                                        <p:strVal val="visible"/>
                                      </p:to>
                                    </p:set>
                                    <p:animEffect transition="in" filter="blinds(horizontal)">
                                      <p:cBhvr>
                                        <p:cTn id="39" dur="500"/>
                                        <p:tgtEl>
                                          <p:spTgt spid="22579"/>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linds(horizontal)">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2582"/>
                                        </p:tgtEl>
                                        <p:attrNameLst>
                                          <p:attrName>style.visibility</p:attrName>
                                        </p:attrNameLst>
                                      </p:cBhvr>
                                      <p:to>
                                        <p:strVal val="visible"/>
                                      </p:to>
                                    </p:set>
                                    <p:animEffect transition="in" filter="blinds(horizontal)">
                                      <p:cBhvr>
                                        <p:cTn id="47" dur="500"/>
                                        <p:tgtEl>
                                          <p:spTgt spid="2258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2573"/>
                                        </p:tgtEl>
                                        <p:attrNameLst>
                                          <p:attrName>style.visibility</p:attrName>
                                        </p:attrNameLst>
                                      </p:cBhvr>
                                      <p:to>
                                        <p:strVal val="visible"/>
                                      </p:to>
                                    </p:set>
                                    <p:animEffect transition="in" filter="blinds(horizontal)">
                                      <p:cBhvr>
                                        <p:cTn id="52" dur="500"/>
                                        <p:tgtEl>
                                          <p:spTgt spid="22573"/>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53612"/>
                                        </p:tgtEl>
                                        <p:attrNameLst>
                                          <p:attrName>style.visibility</p:attrName>
                                        </p:attrNameLst>
                                      </p:cBhvr>
                                      <p:to>
                                        <p:strVal val="visible"/>
                                      </p:to>
                                    </p:set>
                                    <p:animEffect transition="in" filter="blinds(horizontal)">
                                      <p:cBhvr>
                                        <p:cTn id="55" dur="500"/>
                                        <p:tgtEl>
                                          <p:spTgt spid="153612"/>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153606"/>
                                        </p:tgtEl>
                                        <p:attrNameLst>
                                          <p:attrName>style.visibility</p:attrName>
                                        </p:attrNameLst>
                                      </p:cBhvr>
                                      <p:to>
                                        <p:strVal val="visible"/>
                                      </p:to>
                                    </p:set>
                                    <p:animEffect transition="in" filter="blinds(horizontal)">
                                      <p:cBhvr>
                                        <p:cTn id="58" dur="500"/>
                                        <p:tgtEl>
                                          <p:spTgt spid="153606"/>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22580"/>
                                        </p:tgtEl>
                                        <p:attrNameLst>
                                          <p:attrName>style.visibility</p:attrName>
                                        </p:attrNameLst>
                                      </p:cBhvr>
                                      <p:to>
                                        <p:strVal val="visible"/>
                                      </p:to>
                                    </p:set>
                                    <p:animEffect transition="in" filter="blinds(horizontal)">
                                      <p:cBhvr>
                                        <p:cTn id="63" dur="500"/>
                                        <p:tgtEl>
                                          <p:spTgt spid="22580"/>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153649"/>
                                        </p:tgtEl>
                                        <p:attrNameLst>
                                          <p:attrName>style.visibility</p:attrName>
                                        </p:attrNameLst>
                                      </p:cBhvr>
                                      <p:to>
                                        <p:strVal val="visible"/>
                                      </p:to>
                                    </p:set>
                                    <p:animEffect transition="in" filter="blinds(horizontal)">
                                      <p:cBhvr>
                                        <p:cTn id="66" dur="500"/>
                                        <p:tgtEl>
                                          <p:spTgt spid="153649"/>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9"/>
                                        </p:tgtEl>
                                        <p:attrNameLst>
                                          <p:attrName>style.visibility</p:attrName>
                                        </p:attrNameLst>
                                      </p:cBhvr>
                                      <p:to>
                                        <p:strVal val="visible"/>
                                      </p:to>
                                    </p:set>
                                    <p:animEffect transition="in" filter="blinds(horizontal)">
                                      <p:cBhvr>
                                        <p:cTn id="69" dur="500"/>
                                        <p:tgtEl>
                                          <p:spTgt spid="9"/>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22586"/>
                                        </p:tgtEl>
                                        <p:attrNameLst>
                                          <p:attrName>style.visibility</p:attrName>
                                        </p:attrNameLst>
                                      </p:cBhvr>
                                      <p:to>
                                        <p:strVal val="visible"/>
                                      </p:to>
                                    </p:set>
                                    <p:animEffect transition="in" filter="blinds(horizontal)">
                                      <p:cBhvr>
                                        <p:cTn id="74" dur="500"/>
                                        <p:tgtEl>
                                          <p:spTgt spid="22586"/>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153609"/>
                                        </p:tgtEl>
                                        <p:attrNameLst>
                                          <p:attrName>style.visibility</p:attrName>
                                        </p:attrNameLst>
                                      </p:cBhvr>
                                      <p:to>
                                        <p:strVal val="visible"/>
                                      </p:to>
                                    </p:set>
                                    <p:animEffect transition="in" filter="blinds(horizontal)">
                                      <p:cBhvr>
                                        <p:cTn id="77" dur="500"/>
                                        <p:tgtEl>
                                          <p:spTgt spid="153609"/>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22574"/>
                                        </p:tgtEl>
                                        <p:attrNameLst>
                                          <p:attrName>style.visibility</p:attrName>
                                        </p:attrNameLst>
                                      </p:cBhvr>
                                      <p:to>
                                        <p:strVal val="visible"/>
                                      </p:to>
                                    </p:set>
                                    <p:animEffect transition="in" filter="blinds(horizontal)">
                                      <p:cBhvr>
                                        <p:cTn id="82" dur="500"/>
                                        <p:tgtEl>
                                          <p:spTgt spid="22574"/>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153650"/>
                                        </p:tgtEl>
                                        <p:attrNameLst>
                                          <p:attrName>style.visibility</p:attrName>
                                        </p:attrNameLst>
                                      </p:cBhvr>
                                      <p:to>
                                        <p:strVal val="visible"/>
                                      </p:to>
                                    </p:set>
                                    <p:animEffect transition="in" filter="blinds(horizontal)">
                                      <p:cBhvr>
                                        <p:cTn id="85" dur="500"/>
                                        <p:tgtEl>
                                          <p:spTgt spid="153650"/>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4"/>
                                        </p:tgtEl>
                                        <p:attrNameLst>
                                          <p:attrName>style.visibility</p:attrName>
                                        </p:attrNameLst>
                                      </p:cBhvr>
                                      <p:to>
                                        <p:strVal val="visible"/>
                                      </p:to>
                                    </p:set>
                                    <p:animEffect transition="in" filter="blinds(horizontal)">
                                      <p:cBhvr>
                                        <p:cTn id="88" dur="500"/>
                                        <p:tgtEl>
                                          <p:spTgt spid="4"/>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nodeType="clickEffect">
                                  <p:stCondLst>
                                    <p:cond delay="0"/>
                                  </p:stCondLst>
                                  <p:childTnLst>
                                    <p:set>
                                      <p:cBhvr>
                                        <p:cTn id="92" dur="1" fill="hold">
                                          <p:stCondLst>
                                            <p:cond delay="0"/>
                                          </p:stCondLst>
                                        </p:cTn>
                                        <p:tgtEl>
                                          <p:spTgt spid="22575"/>
                                        </p:tgtEl>
                                        <p:attrNameLst>
                                          <p:attrName>style.visibility</p:attrName>
                                        </p:attrNameLst>
                                      </p:cBhvr>
                                      <p:to>
                                        <p:strVal val="visible"/>
                                      </p:to>
                                    </p:set>
                                    <p:animEffect transition="in" filter="blinds(horizontal)">
                                      <p:cBhvr>
                                        <p:cTn id="93" dur="500"/>
                                        <p:tgtEl>
                                          <p:spTgt spid="22575"/>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5"/>
                                        </p:tgtEl>
                                        <p:attrNameLst>
                                          <p:attrName>style.visibility</p:attrName>
                                        </p:attrNameLst>
                                      </p:cBhvr>
                                      <p:to>
                                        <p:strVal val="visible"/>
                                      </p:to>
                                    </p:set>
                                    <p:animEffect transition="in" filter="blinds(horizontal)">
                                      <p:cBhvr>
                                        <p:cTn id="96" dur="500"/>
                                        <p:tgtEl>
                                          <p:spTgt spid="5"/>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nodeType="clickEffect">
                                  <p:stCondLst>
                                    <p:cond delay="0"/>
                                  </p:stCondLst>
                                  <p:childTnLst>
                                    <p:set>
                                      <p:cBhvr>
                                        <p:cTn id="100" dur="1" fill="hold">
                                          <p:stCondLst>
                                            <p:cond delay="0"/>
                                          </p:stCondLst>
                                        </p:cTn>
                                        <p:tgtEl>
                                          <p:spTgt spid="22583"/>
                                        </p:tgtEl>
                                        <p:attrNameLst>
                                          <p:attrName>style.visibility</p:attrName>
                                        </p:attrNameLst>
                                      </p:cBhvr>
                                      <p:to>
                                        <p:strVal val="visible"/>
                                      </p:to>
                                    </p:set>
                                    <p:animEffect transition="in" filter="blinds(horizontal)">
                                      <p:cBhvr>
                                        <p:cTn id="101" dur="500"/>
                                        <p:tgtEl>
                                          <p:spTgt spid="22583"/>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153647"/>
                                        </p:tgtEl>
                                        <p:attrNameLst>
                                          <p:attrName>style.visibility</p:attrName>
                                        </p:attrNameLst>
                                      </p:cBhvr>
                                      <p:to>
                                        <p:strVal val="visible"/>
                                      </p:to>
                                    </p:set>
                                    <p:animEffect transition="in" filter="blinds(horizontal)">
                                      <p:cBhvr>
                                        <p:cTn id="104" dur="500"/>
                                        <p:tgtEl>
                                          <p:spTgt spid="153647"/>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7"/>
                                        </p:tgtEl>
                                        <p:attrNameLst>
                                          <p:attrName>style.visibility</p:attrName>
                                        </p:attrNameLst>
                                      </p:cBhvr>
                                      <p:to>
                                        <p:strVal val="visible"/>
                                      </p:to>
                                    </p:set>
                                    <p:animEffect transition="in" filter="blinds(horizontal)">
                                      <p:cBhvr>
                                        <p:cTn id="107" dur="500"/>
                                        <p:tgtEl>
                                          <p:spTgt spid="7"/>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22578"/>
                                        </p:tgtEl>
                                        <p:attrNameLst>
                                          <p:attrName>style.visibility</p:attrName>
                                        </p:attrNameLst>
                                      </p:cBhvr>
                                      <p:to>
                                        <p:strVal val="visible"/>
                                      </p:to>
                                    </p:set>
                                    <p:animEffect transition="in" filter="blinds(horizontal)">
                                      <p:cBhvr>
                                        <p:cTn id="112" dur="500"/>
                                        <p:tgtEl>
                                          <p:spTgt spid="22578"/>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6"/>
                                        </p:tgtEl>
                                        <p:attrNameLst>
                                          <p:attrName>style.visibility</p:attrName>
                                        </p:attrNameLst>
                                      </p:cBhvr>
                                      <p:to>
                                        <p:strVal val="visible"/>
                                      </p:to>
                                    </p:set>
                                    <p:animEffect transition="in" filter="blinds(horizontal)">
                                      <p:cBhvr>
                                        <p:cTn id="115" dur="500"/>
                                        <p:tgtEl>
                                          <p:spTgt spid="6"/>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grpId="0" nodeType="clickEffect">
                                  <p:stCondLst>
                                    <p:cond delay="0"/>
                                  </p:stCondLst>
                                  <p:childTnLst>
                                    <p:set>
                                      <p:cBhvr>
                                        <p:cTn id="119" dur="1" fill="hold">
                                          <p:stCondLst>
                                            <p:cond delay="0"/>
                                          </p:stCondLst>
                                        </p:cTn>
                                        <p:tgtEl>
                                          <p:spTgt spid="10"/>
                                        </p:tgtEl>
                                        <p:attrNameLst>
                                          <p:attrName>style.visibility</p:attrName>
                                        </p:attrNameLst>
                                      </p:cBhvr>
                                      <p:to>
                                        <p:strVal val="visible"/>
                                      </p:to>
                                    </p:set>
                                    <p:animEffect transition="in" filter="blinds(horizontal)">
                                      <p:cBhvr>
                                        <p:cTn id="120" dur="500"/>
                                        <p:tgtEl>
                                          <p:spTgt spid="10"/>
                                        </p:tgtEl>
                                      </p:cBhvr>
                                    </p:animEffect>
                                  </p:childTnLst>
                                </p:cTn>
                              </p:par>
                              <p:par>
                                <p:cTn id="121" presetID="3" presetClass="entr" presetSubtype="10" fill="hold" nodeType="withEffect">
                                  <p:stCondLst>
                                    <p:cond delay="0"/>
                                  </p:stCondLst>
                                  <p:childTnLst>
                                    <p:set>
                                      <p:cBhvr>
                                        <p:cTn id="122" dur="1" fill="hold">
                                          <p:stCondLst>
                                            <p:cond delay="0"/>
                                          </p:stCondLst>
                                        </p:cTn>
                                        <p:tgtEl>
                                          <p:spTgt spid="22584"/>
                                        </p:tgtEl>
                                        <p:attrNameLst>
                                          <p:attrName>style.visibility</p:attrName>
                                        </p:attrNameLst>
                                      </p:cBhvr>
                                      <p:to>
                                        <p:strVal val="visible"/>
                                      </p:to>
                                    </p:set>
                                    <p:animEffect transition="in" filter="blinds(horizontal)">
                                      <p:cBhvr>
                                        <p:cTn id="123" dur="500"/>
                                        <p:tgtEl>
                                          <p:spTgt spid="22584"/>
                                        </p:tgtEl>
                                      </p:cBhvr>
                                    </p:animEffect>
                                  </p:childTnLst>
                                </p:cTn>
                              </p:par>
                              <p:par>
                                <p:cTn id="124" presetID="3" presetClass="entr" presetSubtype="10" fill="hold" grpId="0" nodeType="withEffect">
                                  <p:stCondLst>
                                    <p:cond delay="0"/>
                                  </p:stCondLst>
                                  <p:childTnLst>
                                    <p:set>
                                      <p:cBhvr>
                                        <p:cTn id="125" dur="1" fill="hold">
                                          <p:stCondLst>
                                            <p:cond delay="0"/>
                                          </p:stCondLst>
                                        </p:cTn>
                                        <p:tgtEl>
                                          <p:spTgt spid="153629"/>
                                        </p:tgtEl>
                                        <p:attrNameLst>
                                          <p:attrName>style.visibility</p:attrName>
                                        </p:attrNameLst>
                                      </p:cBhvr>
                                      <p:to>
                                        <p:strVal val="visible"/>
                                      </p:to>
                                    </p:set>
                                    <p:animEffect transition="in" filter="blinds(horizontal)">
                                      <p:cBhvr>
                                        <p:cTn id="126" dur="500"/>
                                        <p:tgtEl>
                                          <p:spTgt spid="153629"/>
                                        </p:tgtEl>
                                      </p:cBhvr>
                                    </p:animEffect>
                                  </p:childTnLst>
                                </p:cTn>
                              </p:par>
                            </p:childTnLst>
                          </p:cTn>
                        </p:par>
                      </p:childTnLst>
                    </p:cTn>
                  </p:par>
                  <p:par>
                    <p:cTn id="127" fill="hold">
                      <p:stCondLst>
                        <p:cond delay="indefinite"/>
                      </p:stCondLst>
                      <p:childTnLst>
                        <p:par>
                          <p:cTn id="128" fill="hold">
                            <p:stCondLst>
                              <p:cond delay="0"/>
                            </p:stCondLst>
                            <p:childTnLst>
                              <p:par>
                                <p:cTn id="129" presetID="3" presetClass="entr" presetSubtype="10" fill="hold" nodeType="clickEffect">
                                  <p:stCondLst>
                                    <p:cond delay="0"/>
                                  </p:stCondLst>
                                  <p:childTnLst>
                                    <p:set>
                                      <p:cBhvr>
                                        <p:cTn id="130" dur="1" fill="hold">
                                          <p:stCondLst>
                                            <p:cond delay="0"/>
                                          </p:stCondLst>
                                        </p:cTn>
                                        <p:tgtEl>
                                          <p:spTgt spid="22576"/>
                                        </p:tgtEl>
                                        <p:attrNameLst>
                                          <p:attrName>style.visibility</p:attrName>
                                        </p:attrNameLst>
                                      </p:cBhvr>
                                      <p:to>
                                        <p:strVal val="visible"/>
                                      </p:to>
                                    </p:set>
                                    <p:animEffect transition="in" filter="blinds(horizontal)">
                                      <p:cBhvr>
                                        <p:cTn id="131" dur="500"/>
                                        <p:tgtEl>
                                          <p:spTgt spid="22576"/>
                                        </p:tgtEl>
                                      </p:cBhvr>
                                    </p:animEffect>
                                  </p:childTnLst>
                                </p:cTn>
                              </p:par>
                              <p:par>
                                <p:cTn id="132" presetID="3" presetClass="entr" presetSubtype="10" fill="hold" grpId="0" nodeType="withEffect">
                                  <p:stCondLst>
                                    <p:cond delay="0"/>
                                  </p:stCondLst>
                                  <p:childTnLst>
                                    <p:set>
                                      <p:cBhvr>
                                        <p:cTn id="133" dur="1" fill="hold">
                                          <p:stCondLst>
                                            <p:cond delay="0"/>
                                          </p:stCondLst>
                                        </p:cTn>
                                        <p:tgtEl>
                                          <p:spTgt spid="153615"/>
                                        </p:tgtEl>
                                        <p:attrNameLst>
                                          <p:attrName>style.visibility</p:attrName>
                                        </p:attrNameLst>
                                      </p:cBhvr>
                                      <p:to>
                                        <p:strVal val="visible"/>
                                      </p:to>
                                    </p:set>
                                    <p:animEffect transition="in" filter="blinds(horizontal)">
                                      <p:cBhvr>
                                        <p:cTn id="134" dur="500"/>
                                        <p:tgtEl>
                                          <p:spTgt spid="153615"/>
                                        </p:tgtEl>
                                      </p:cBhvr>
                                    </p:animEffect>
                                  </p:childTnLst>
                                </p:cTn>
                              </p:par>
                            </p:childTnLst>
                          </p:cTn>
                        </p:par>
                      </p:childTnLst>
                    </p:cTn>
                  </p:par>
                  <p:par>
                    <p:cTn id="135" fill="hold">
                      <p:stCondLst>
                        <p:cond delay="indefinite"/>
                      </p:stCondLst>
                      <p:childTnLst>
                        <p:par>
                          <p:cTn id="136" fill="hold">
                            <p:stCondLst>
                              <p:cond delay="0"/>
                            </p:stCondLst>
                            <p:childTnLst>
                              <p:par>
                                <p:cTn id="137" presetID="3" presetClass="entr" presetSubtype="10" fill="hold" grpId="0" nodeType="clickEffect">
                                  <p:stCondLst>
                                    <p:cond delay="0"/>
                                  </p:stCondLst>
                                  <p:childTnLst>
                                    <p:set>
                                      <p:cBhvr>
                                        <p:cTn id="138" dur="1" fill="hold">
                                          <p:stCondLst>
                                            <p:cond delay="0"/>
                                          </p:stCondLst>
                                        </p:cTn>
                                        <p:tgtEl>
                                          <p:spTgt spid="11"/>
                                        </p:tgtEl>
                                        <p:attrNameLst>
                                          <p:attrName>style.visibility</p:attrName>
                                        </p:attrNameLst>
                                      </p:cBhvr>
                                      <p:to>
                                        <p:strVal val="visible"/>
                                      </p:to>
                                    </p:set>
                                    <p:animEffect transition="in" filter="blinds(horizontal)">
                                      <p:cBhvr>
                                        <p:cTn id="139" dur="500"/>
                                        <p:tgtEl>
                                          <p:spTgt spid="11"/>
                                        </p:tgtEl>
                                      </p:cBhvr>
                                    </p:animEffect>
                                  </p:childTnLst>
                                </p:cTn>
                              </p:par>
                              <p:par>
                                <p:cTn id="140" presetID="3" presetClass="entr" presetSubtype="10" fill="hold" grpId="1" nodeType="withEffect">
                                  <p:stCondLst>
                                    <p:cond delay="0"/>
                                  </p:stCondLst>
                                  <p:childTnLst>
                                    <p:set>
                                      <p:cBhvr>
                                        <p:cTn id="141" dur="1" fill="hold">
                                          <p:stCondLst>
                                            <p:cond delay="0"/>
                                          </p:stCondLst>
                                        </p:cTn>
                                        <p:tgtEl>
                                          <p:spTgt spid="4"/>
                                        </p:tgtEl>
                                        <p:attrNameLst>
                                          <p:attrName>style.visibility</p:attrName>
                                        </p:attrNameLst>
                                      </p:cBhvr>
                                      <p:to>
                                        <p:strVal val="visible"/>
                                      </p:to>
                                    </p:set>
                                    <p:animEffect transition="in" filter="blinds(horizontal)">
                                      <p:cBhvr>
                                        <p:cTn id="142" dur="500"/>
                                        <p:tgtEl>
                                          <p:spTgt spid="4"/>
                                        </p:tgtEl>
                                      </p:cBhvr>
                                    </p:animEffect>
                                  </p:childTnLst>
                                </p:cTn>
                              </p:par>
                              <p:par>
                                <p:cTn id="143" presetID="3" presetClass="entr" presetSubtype="10" fill="hold" nodeType="withEffect">
                                  <p:stCondLst>
                                    <p:cond delay="0"/>
                                  </p:stCondLst>
                                  <p:childTnLst>
                                    <p:set>
                                      <p:cBhvr>
                                        <p:cTn id="144" dur="1" fill="hold">
                                          <p:stCondLst>
                                            <p:cond delay="0"/>
                                          </p:stCondLst>
                                        </p:cTn>
                                        <p:tgtEl>
                                          <p:spTgt spid="22588"/>
                                        </p:tgtEl>
                                        <p:attrNameLst>
                                          <p:attrName>style.visibility</p:attrName>
                                        </p:attrNameLst>
                                      </p:cBhvr>
                                      <p:to>
                                        <p:strVal val="visible"/>
                                      </p:to>
                                    </p:set>
                                    <p:animEffect transition="in" filter="blinds(horizontal)">
                                      <p:cBhvr>
                                        <p:cTn id="145" dur="500"/>
                                        <p:tgtEl>
                                          <p:spTgt spid="22588"/>
                                        </p:tgtEl>
                                      </p:cBhvr>
                                    </p:animEffect>
                                  </p:childTnLst>
                                </p:cTn>
                              </p:par>
                            </p:childTnLst>
                          </p:cTn>
                        </p:par>
                      </p:childTnLst>
                    </p:cTn>
                  </p:par>
                  <p:par>
                    <p:cTn id="146" fill="hold">
                      <p:stCondLst>
                        <p:cond delay="indefinite"/>
                      </p:stCondLst>
                      <p:childTnLst>
                        <p:par>
                          <p:cTn id="147" fill="hold">
                            <p:stCondLst>
                              <p:cond delay="0"/>
                            </p:stCondLst>
                            <p:childTnLst>
                              <p:par>
                                <p:cTn id="148" presetID="3" presetClass="entr" presetSubtype="10" fill="hold" nodeType="clickEffect">
                                  <p:stCondLst>
                                    <p:cond delay="0"/>
                                  </p:stCondLst>
                                  <p:childTnLst>
                                    <p:set>
                                      <p:cBhvr>
                                        <p:cTn id="149" dur="1" fill="hold">
                                          <p:stCondLst>
                                            <p:cond delay="0"/>
                                          </p:stCondLst>
                                        </p:cTn>
                                        <p:tgtEl>
                                          <p:spTgt spid="22577"/>
                                        </p:tgtEl>
                                        <p:attrNameLst>
                                          <p:attrName>style.visibility</p:attrName>
                                        </p:attrNameLst>
                                      </p:cBhvr>
                                      <p:to>
                                        <p:strVal val="visible"/>
                                      </p:to>
                                    </p:set>
                                    <p:animEffect transition="in" filter="blinds(horizontal)">
                                      <p:cBhvr>
                                        <p:cTn id="150" dur="500"/>
                                        <p:tgtEl>
                                          <p:spTgt spid="22577"/>
                                        </p:tgtEl>
                                      </p:cBhvr>
                                    </p:animEffect>
                                  </p:childTnLst>
                                </p:cTn>
                              </p:par>
                              <p:par>
                                <p:cTn id="151" presetID="3" presetClass="entr" presetSubtype="10" fill="hold" grpId="0" nodeType="withEffect">
                                  <p:stCondLst>
                                    <p:cond delay="0"/>
                                  </p:stCondLst>
                                  <p:childTnLst>
                                    <p:set>
                                      <p:cBhvr>
                                        <p:cTn id="152" dur="1" fill="hold">
                                          <p:stCondLst>
                                            <p:cond delay="0"/>
                                          </p:stCondLst>
                                        </p:cTn>
                                        <p:tgtEl>
                                          <p:spTgt spid="153646"/>
                                        </p:tgtEl>
                                        <p:attrNameLst>
                                          <p:attrName>style.visibility</p:attrName>
                                        </p:attrNameLst>
                                      </p:cBhvr>
                                      <p:to>
                                        <p:strVal val="visible"/>
                                      </p:to>
                                    </p:set>
                                    <p:animEffect transition="in" filter="blinds(horizontal)">
                                      <p:cBhvr>
                                        <p:cTn id="153" dur="500"/>
                                        <p:tgtEl>
                                          <p:spTgt spid="153646"/>
                                        </p:tgtEl>
                                      </p:cBhvr>
                                    </p:animEffect>
                                  </p:childTnLst>
                                </p:cTn>
                              </p:par>
                              <p:par>
                                <p:cTn id="154" presetID="3" presetClass="entr" presetSubtype="10" fill="hold" grpId="1" nodeType="withEffect">
                                  <p:stCondLst>
                                    <p:cond delay="0"/>
                                  </p:stCondLst>
                                  <p:childTnLst>
                                    <p:set>
                                      <p:cBhvr>
                                        <p:cTn id="155" dur="1" fill="hold">
                                          <p:stCondLst>
                                            <p:cond delay="0"/>
                                          </p:stCondLst>
                                        </p:cTn>
                                        <p:tgtEl>
                                          <p:spTgt spid="153609"/>
                                        </p:tgtEl>
                                        <p:attrNameLst>
                                          <p:attrName>style.visibility</p:attrName>
                                        </p:attrNameLst>
                                      </p:cBhvr>
                                      <p:to>
                                        <p:strVal val="visible"/>
                                      </p:to>
                                    </p:set>
                                    <p:animEffect transition="in" filter="blinds(horizontal)">
                                      <p:cBhvr>
                                        <p:cTn id="156" dur="500"/>
                                        <p:tgtEl>
                                          <p:spTgt spid="153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6" grpId="0" animBg="1"/>
      <p:bldP spid="153609" grpId="0" animBg="1"/>
      <p:bldP spid="153609" grpId="1" animBg="1"/>
      <p:bldP spid="153612" grpId="0"/>
      <p:bldP spid="153615" grpId="0" animBg="1"/>
      <p:bldP spid="153629" grpId="0" animBg="1"/>
      <p:bldP spid="153646" grpId="0"/>
      <p:bldP spid="153647" grpId="0"/>
      <p:bldP spid="153648" grpId="0" animBg="1"/>
      <p:bldP spid="153649" grpId="0"/>
      <p:bldP spid="153650" grpId="0"/>
      <p:bldP spid="2" grpId="0" animBg="1"/>
      <p:bldP spid="3" grpId="0" animBg="1"/>
      <p:bldP spid="4" grpId="0" animBg="1"/>
      <p:bldP spid="4" grpId="1" animBg="1"/>
      <p:bldP spid="5" grpId="0" animBg="1"/>
      <p:bldP spid="6" grpId="0" animBg="1"/>
      <p:bldP spid="7" grpId="0" animBg="1"/>
      <p:bldP spid="8" grpId="0" animBg="1"/>
      <p:bldP spid="9" grpId="0" animBg="1"/>
      <p:bldP spid="10"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685800"/>
            <a:ext cx="6962775" cy="600075"/>
          </a:xfrm>
        </p:spPr>
        <p:txBody>
          <a:bodyPr/>
          <a:lstStyle/>
          <a:p>
            <a:r>
              <a:rPr lang="en-US" smtClean="0"/>
              <a:t>Test Report and Evaluation</a:t>
            </a:r>
          </a:p>
        </p:txBody>
      </p:sp>
      <p:sp>
        <p:nvSpPr>
          <p:cNvPr id="23555" name="Rectangle 3"/>
          <p:cNvSpPr>
            <a:spLocks noGrp="1" noChangeArrowheads="1"/>
          </p:cNvSpPr>
          <p:nvPr>
            <p:ph type="body" idx="1"/>
          </p:nvPr>
        </p:nvSpPr>
        <p:spPr>
          <a:xfrm>
            <a:off x="1123950" y="1870075"/>
            <a:ext cx="6929438" cy="989013"/>
          </a:xfrm>
        </p:spPr>
        <p:txBody>
          <a:bodyPr/>
          <a:lstStyle/>
          <a:p>
            <a:endParaRPr lang="en-US" smtClean="0"/>
          </a:p>
          <a:p>
            <a:endParaRPr lang="en-US" smtClean="0"/>
          </a:p>
          <a:p>
            <a:endParaRPr lang="en-US" smtClean="0"/>
          </a:p>
        </p:txBody>
      </p:sp>
      <p:sp>
        <p:nvSpPr>
          <p:cNvPr id="149508" name="Rectangle 4"/>
          <p:cNvSpPr>
            <a:spLocks noChangeArrowheads="1"/>
          </p:cNvSpPr>
          <p:nvPr/>
        </p:nvSpPr>
        <p:spPr bwMode="auto">
          <a:xfrm>
            <a:off x="334963" y="1246188"/>
            <a:ext cx="4875212" cy="3354387"/>
          </a:xfrm>
          <a:prstGeom prst="rect">
            <a:avLst/>
          </a:prstGeom>
          <a:noFill/>
          <a:ln w="12700">
            <a:noFill/>
            <a:miter lim="800000"/>
            <a:headEnd/>
            <a:tailEnd/>
          </a:ln>
        </p:spPr>
        <p:txBody>
          <a:bodyPr lIns="0" tIns="0" rIns="0" bIns="0">
            <a:spAutoFit/>
          </a:bodyPr>
          <a:lstStyle/>
          <a:p>
            <a:pPr marL="168275" indent="-168275" eaLnBrk="0" hangingPunct="0">
              <a:lnSpc>
                <a:spcPct val="85000"/>
              </a:lnSpc>
              <a:spcBef>
                <a:spcPct val="35000"/>
              </a:spcBef>
              <a:buClr>
                <a:srgbClr val="CC0033"/>
              </a:buClr>
              <a:buFontTx/>
              <a:buChar char="•"/>
            </a:pPr>
            <a:r>
              <a:rPr lang="en-US"/>
              <a:t>Test Manager or Test Leader</a:t>
            </a:r>
            <a:r>
              <a:rPr lang="en-US" sz="2000">
                <a:cs typeface="Times New Roman" pitchFamily="18" charset="0"/>
              </a:rPr>
              <a:t> will analyze defects in defect tracking system. </a:t>
            </a:r>
            <a:endParaRPr lang="en-US" sz="2000"/>
          </a:p>
          <a:p>
            <a:pPr marL="168275" indent="-168275" eaLnBrk="0" hangingPunct="0">
              <a:lnSpc>
                <a:spcPct val="85000"/>
              </a:lnSpc>
              <a:spcBef>
                <a:spcPct val="35000"/>
              </a:spcBef>
              <a:buClr>
                <a:srgbClr val="CC0033"/>
              </a:buClr>
              <a:buFontTx/>
              <a:buChar char="•"/>
            </a:pPr>
            <a:r>
              <a:rPr lang="en-US" sz="2000">
                <a:cs typeface="Times New Roman" pitchFamily="18" charset="0"/>
              </a:rPr>
              <a:t>Generate the Test Evaluation Summary and Defect Reports</a:t>
            </a:r>
            <a:endParaRPr lang="en-US" sz="2000"/>
          </a:p>
          <a:p>
            <a:pPr marL="514350" lvl="1" indent="-168275" eaLnBrk="0" hangingPunct="0">
              <a:lnSpc>
                <a:spcPct val="85000"/>
              </a:lnSpc>
              <a:spcBef>
                <a:spcPct val="35000"/>
              </a:spcBef>
              <a:buClr>
                <a:srgbClr val="CC0033"/>
              </a:buClr>
              <a:buFontTx/>
              <a:buChar char="–"/>
            </a:pPr>
            <a:r>
              <a:rPr lang="en-US"/>
              <a:t>To evaluate the test results and log change requests</a:t>
            </a:r>
          </a:p>
          <a:p>
            <a:pPr marL="514350" lvl="1" indent="-168275" eaLnBrk="0" hangingPunct="0">
              <a:lnSpc>
                <a:spcPct val="85000"/>
              </a:lnSpc>
              <a:spcBef>
                <a:spcPct val="35000"/>
              </a:spcBef>
              <a:buClr>
                <a:srgbClr val="CC0033"/>
              </a:buClr>
              <a:buFontTx/>
              <a:buChar char="–"/>
            </a:pPr>
            <a:r>
              <a:rPr lang="en-US"/>
              <a:t>To calculate and deliver the test metrics. </a:t>
            </a:r>
          </a:p>
          <a:p>
            <a:pPr marL="514350" lvl="1" indent="-168275" eaLnBrk="0" hangingPunct="0">
              <a:lnSpc>
                <a:spcPct val="85000"/>
              </a:lnSpc>
              <a:spcBef>
                <a:spcPct val="35000"/>
              </a:spcBef>
              <a:buClr>
                <a:srgbClr val="CC0033"/>
              </a:buClr>
              <a:buFontTx/>
              <a:buChar char="–"/>
            </a:pPr>
            <a:r>
              <a:rPr lang="en-US"/>
              <a:t>To generate the test evaluation summary</a:t>
            </a:r>
          </a:p>
          <a:p>
            <a:pPr marL="168275" indent="-168275" eaLnBrk="0" hangingPunct="0">
              <a:lnSpc>
                <a:spcPct val="85000"/>
              </a:lnSpc>
              <a:spcBef>
                <a:spcPct val="35000"/>
              </a:spcBef>
              <a:buClr>
                <a:srgbClr val="CC0033"/>
              </a:buClr>
            </a:pPr>
            <a:r>
              <a:rPr lang="en-US" sz="2000">
                <a:cs typeface="Times New Roman" pitchFamily="18" charset="0"/>
                <a:sym typeface="Wingdings" pitchFamily="2" charset="2"/>
              </a:rPr>
              <a:t> </a:t>
            </a:r>
            <a:r>
              <a:rPr lang="en-US" sz="2000">
                <a:cs typeface="Times New Roman" pitchFamily="18" charset="0"/>
              </a:rPr>
              <a:t>Determine if test success criteria and test completion have been achieved.</a:t>
            </a:r>
          </a:p>
          <a:p>
            <a:pPr marL="168275" indent="-168275" eaLnBrk="0" hangingPunct="0">
              <a:lnSpc>
                <a:spcPct val="85000"/>
              </a:lnSpc>
              <a:spcBef>
                <a:spcPct val="35000"/>
              </a:spcBef>
              <a:buClr>
                <a:srgbClr val="CC0033"/>
              </a:buClr>
              <a:buFontTx/>
              <a:buChar char="•"/>
            </a:pPr>
            <a:endParaRPr lang="en-US" sz="2000">
              <a:cs typeface="Times New Roman" pitchFamily="18" charset="0"/>
            </a:endParaRPr>
          </a:p>
        </p:txBody>
      </p:sp>
      <p:grpSp>
        <p:nvGrpSpPr>
          <p:cNvPr id="23557" name="Group 8"/>
          <p:cNvGrpSpPr>
            <a:grpSpLocks/>
          </p:cNvGrpSpPr>
          <p:nvPr/>
        </p:nvGrpSpPr>
        <p:grpSpPr bwMode="auto">
          <a:xfrm>
            <a:off x="6486525" y="1516063"/>
            <a:ext cx="1924050" cy="3643312"/>
            <a:chOff x="4086" y="955"/>
            <a:chExt cx="1212" cy="2295"/>
          </a:xfrm>
        </p:grpSpPr>
        <p:sp>
          <p:nvSpPr>
            <p:cNvPr id="115717" name="Rectangle 5"/>
            <p:cNvSpPr>
              <a:spLocks noChangeArrowheads="1"/>
            </p:cNvSpPr>
            <p:nvPr/>
          </p:nvSpPr>
          <p:spPr bwMode="auto">
            <a:xfrm>
              <a:off x="4086" y="955"/>
              <a:ext cx="1212" cy="289"/>
            </a:xfrm>
            <a:prstGeom prst="rect">
              <a:avLst/>
            </a:prstGeom>
            <a:gradFill rotWithShape="1">
              <a:gsLst>
                <a:gs pos="0">
                  <a:schemeClr val="bg2"/>
                </a:gs>
                <a:gs pos="100000">
                  <a:schemeClr val="bg2">
                    <a:gamma/>
                    <a:shade val="46275"/>
                    <a:invGamma/>
                  </a:schemeClr>
                </a:gs>
              </a:gsLst>
              <a:lin ang="5400000" scaled="1"/>
            </a:gradFill>
            <a:ln w="9525">
              <a:solidFill>
                <a:schemeClr val="tx1"/>
              </a:solidFill>
              <a:miter lim="800000"/>
              <a:headEnd/>
              <a:tailEnd/>
            </a:ln>
          </p:spPr>
          <p:txBody>
            <a:bodyPr wrap="none" anchor="ctr"/>
            <a:lstStyle/>
            <a:p>
              <a:pPr algn="ctr">
                <a:defRPr/>
              </a:pPr>
              <a:r>
                <a:rPr lang="en-US" sz="1200" b="1">
                  <a:solidFill>
                    <a:schemeClr val="bg1"/>
                  </a:solidFill>
                </a:rPr>
                <a:t>Test Planning</a:t>
              </a:r>
            </a:p>
          </p:txBody>
        </p:sp>
        <p:sp>
          <p:nvSpPr>
            <p:cNvPr id="115718" name="Rectangle 6"/>
            <p:cNvSpPr>
              <a:spLocks noChangeArrowheads="1"/>
            </p:cNvSpPr>
            <p:nvPr/>
          </p:nvSpPr>
          <p:spPr bwMode="auto">
            <a:xfrm>
              <a:off x="4086" y="1623"/>
              <a:ext cx="1212" cy="289"/>
            </a:xfrm>
            <a:prstGeom prst="rect">
              <a:avLst/>
            </a:prstGeom>
            <a:gradFill rotWithShape="1">
              <a:gsLst>
                <a:gs pos="0">
                  <a:schemeClr val="bg2"/>
                </a:gs>
                <a:gs pos="100000">
                  <a:schemeClr val="bg2">
                    <a:gamma/>
                    <a:shade val="46275"/>
                    <a:invGamma/>
                  </a:schemeClr>
                </a:gs>
              </a:gsLst>
              <a:lin ang="5400000" scaled="1"/>
            </a:gradFill>
            <a:ln w="9525">
              <a:solidFill>
                <a:schemeClr val="tx1"/>
              </a:solidFill>
              <a:miter lim="800000"/>
              <a:headEnd/>
              <a:tailEnd/>
            </a:ln>
          </p:spPr>
          <p:txBody>
            <a:bodyPr wrap="none" anchor="ctr"/>
            <a:lstStyle/>
            <a:p>
              <a:pPr algn="ctr">
                <a:defRPr/>
              </a:pPr>
              <a:r>
                <a:rPr lang="en-US" sz="1200" b="1">
                  <a:solidFill>
                    <a:schemeClr val="bg1"/>
                  </a:solidFill>
                </a:rPr>
                <a:t>Test Analysis &amp; Design</a:t>
              </a:r>
            </a:p>
            <a:p>
              <a:pPr algn="ctr">
                <a:defRPr/>
              </a:pPr>
              <a:r>
                <a:rPr lang="en-US" sz="1200" b="1">
                  <a:solidFill>
                    <a:schemeClr val="bg1"/>
                  </a:solidFill>
                </a:rPr>
                <a:t>(Manual or Automation)</a:t>
              </a:r>
            </a:p>
          </p:txBody>
        </p:sp>
        <p:sp>
          <p:nvSpPr>
            <p:cNvPr id="115719" name="Rectangle 7"/>
            <p:cNvSpPr>
              <a:spLocks noChangeArrowheads="1"/>
            </p:cNvSpPr>
            <p:nvPr/>
          </p:nvSpPr>
          <p:spPr bwMode="auto">
            <a:xfrm>
              <a:off x="4086" y="2292"/>
              <a:ext cx="1212" cy="289"/>
            </a:xfrm>
            <a:prstGeom prst="rect">
              <a:avLst/>
            </a:prstGeom>
            <a:gradFill rotWithShape="1">
              <a:gsLst>
                <a:gs pos="0">
                  <a:schemeClr val="bg2"/>
                </a:gs>
                <a:gs pos="100000">
                  <a:schemeClr val="bg2">
                    <a:gamma/>
                    <a:shade val="46275"/>
                    <a:invGamma/>
                  </a:schemeClr>
                </a:gs>
              </a:gsLst>
              <a:lin ang="5400000" scaled="1"/>
            </a:gradFill>
            <a:ln w="9525">
              <a:solidFill>
                <a:schemeClr val="tx1"/>
              </a:solidFill>
              <a:miter lim="800000"/>
              <a:headEnd/>
              <a:tailEnd/>
            </a:ln>
          </p:spPr>
          <p:txBody>
            <a:bodyPr wrap="none" anchor="ctr"/>
            <a:lstStyle/>
            <a:p>
              <a:pPr algn="ctr">
                <a:defRPr/>
              </a:pPr>
              <a:r>
                <a:rPr lang="en-US" sz="1200" b="1">
                  <a:solidFill>
                    <a:schemeClr val="bg1"/>
                  </a:solidFill>
                </a:rPr>
                <a:t>Test Executing</a:t>
              </a:r>
            </a:p>
            <a:p>
              <a:pPr algn="ctr">
                <a:defRPr/>
              </a:pPr>
              <a:r>
                <a:rPr lang="en-US" sz="1200" b="1">
                  <a:solidFill>
                    <a:schemeClr val="bg1"/>
                  </a:solidFill>
                </a:rPr>
                <a:t>(Manual or Automation)</a:t>
              </a:r>
            </a:p>
          </p:txBody>
        </p:sp>
        <p:sp>
          <p:nvSpPr>
            <p:cNvPr id="23561" name="Rectangle 8"/>
            <p:cNvSpPr>
              <a:spLocks noChangeArrowheads="1"/>
            </p:cNvSpPr>
            <p:nvPr/>
          </p:nvSpPr>
          <p:spPr bwMode="auto">
            <a:xfrm>
              <a:off x="4086" y="2961"/>
              <a:ext cx="1212" cy="289"/>
            </a:xfrm>
            <a:prstGeom prst="rect">
              <a:avLst/>
            </a:prstGeom>
            <a:solidFill>
              <a:schemeClr val="accent1"/>
            </a:solidFill>
            <a:ln w="9525">
              <a:solidFill>
                <a:schemeClr val="tx1"/>
              </a:solidFill>
              <a:miter lim="800000"/>
              <a:headEnd/>
              <a:tailEnd/>
            </a:ln>
          </p:spPr>
          <p:txBody>
            <a:bodyPr wrap="none" anchor="ctr"/>
            <a:lstStyle/>
            <a:p>
              <a:pPr algn="ctr"/>
              <a:r>
                <a:rPr lang="en-US" sz="1200" b="1">
                  <a:solidFill>
                    <a:schemeClr val="bg1"/>
                  </a:solidFill>
                </a:rPr>
                <a:t>Test Report</a:t>
              </a:r>
            </a:p>
            <a:p>
              <a:pPr algn="ctr"/>
              <a:r>
                <a:rPr lang="en-US" sz="1200" b="1">
                  <a:solidFill>
                    <a:schemeClr val="bg1"/>
                  </a:solidFill>
                </a:rPr>
                <a:t>&amp; Evaluation</a:t>
              </a:r>
            </a:p>
          </p:txBody>
        </p:sp>
        <p:cxnSp>
          <p:nvCxnSpPr>
            <p:cNvPr id="23562" name="AutoShape 13"/>
            <p:cNvCxnSpPr>
              <a:cxnSpLocks noChangeShapeType="1"/>
              <a:stCxn id="115717" idx="2"/>
              <a:endCxn id="115718" idx="0"/>
            </p:cNvCxnSpPr>
            <p:nvPr/>
          </p:nvCxnSpPr>
          <p:spPr bwMode="auto">
            <a:xfrm>
              <a:off x="4692" y="1244"/>
              <a:ext cx="0" cy="379"/>
            </a:xfrm>
            <a:prstGeom prst="straightConnector1">
              <a:avLst/>
            </a:prstGeom>
            <a:noFill/>
            <a:ln w="9525">
              <a:solidFill>
                <a:schemeClr val="tx1"/>
              </a:solidFill>
              <a:round/>
              <a:headEnd/>
              <a:tailEnd type="triangle" w="med" len="med"/>
            </a:ln>
          </p:spPr>
        </p:cxnSp>
        <p:cxnSp>
          <p:nvCxnSpPr>
            <p:cNvPr id="23563" name="AutoShape 14"/>
            <p:cNvCxnSpPr>
              <a:cxnSpLocks noChangeShapeType="1"/>
              <a:stCxn id="115718" idx="2"/>
              <a:endCxn id="115719" idx="0"/>
            </p:cNvCxnSpPr>
            <p:nvPr/>
          </p:nvCxnSpPr>
          <p:spPr bwMode="auto">
            <a:xfrm>
              <a:off x="4692" y="1912"/>
              <a:ext cx="0" cy="380"/>
            </a:xfrm>
            <a:prstGeom prst="straightConnector1">
              <a:avLst/>
            </a:prstGeom>
            <a:noFill/>
            <a:ln w="9525">
              <a:solidFill>
                <a:schemeClr val="tx1"/>
              </a:solidFill>
              <a:round/>
              <a:headEnd/>
              <a:tailEnd type="triangle" w="med" len="med"/>
            </a:ln>
          </p:spPr>
        </p:cxnSp>
        <p:cxnSp>
          <p:nvCxnSpPr>
            <p:cNvPr id="23564" name="AutoShape 15"/>
            <p:cNvCxnSpPr>
              <a:cxnSpLocks noChangeShapeType="1"/>
              <a:stCxn id="115719" idx="2"/>
              <a:endCxn id="23561" idx="0"/>
            </p:cNvCxnSpPr>
            <p:nvPr/>
          </p:nvCxnSpPr>
          <p:spPr bwMode="auto">
            <a:xfrm>
              <a:off x="4692" y="2581"/>
              <a:ext cx="0" cy="380"/>
            </a:xfrm>
            <a:prstGeom prst="straightConnector1">
              <a:avLst/>
            </a:prstGeom>
            <a:noFill/>
            <a:ln w="9525">
              <a:solidFill>
                <a:schemeClr val="tx1"/>
              </a:solidFill>
              <a:round/>
              <a:headEn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9508"/>
                                        </p:tgtEl>
                                        <p:attrNameLst>
                                          <p:attrName>style.visibility</p:attrName>
                                        </p:attrNameLst>
                                      </p:cBhvr>
                                      <p:to>
                                        <p:strVal val="visible"/>
                                      </p:to>
                                    </p:set>
                                    <p:animEffect transition="in" filter="blinds(horizontal)">
                                      <p:cBhvr>
                                        <p:cTn id="7" dur="500"/>
                                        <p:tgtEl>
                                          <p:spTgt spid="149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2202921" y="1823685"/>
            <a:ext cx="6226175" cy="414337"/>
          </a:xfrm>
        </p:spPr>
        <p:txBody>
          <a:bodyPr/>
          <a:lstStyle/>
          <a:p>
            <a:pPr algn="r"/>
            <a:r>
              <a:rPr lang="en-US" b="1" dirty="0" smtClean="0">
                <a:solidFill>
                  <a:schemeClr val="tx1"/>
                </a:solidFill>
              </a:rPr>
              <a:t>Understanding Test Plan</a:t>
            </a:r>
          </a:p>
        </p:txBody>
      </p:sp>
      <p:sp>
        <p:nvSpPr>
          <p:cNvPr id="24579" name="Rectangle 3"/>
          <p:cNvSpPr>
            <a:spLocks noGrp="1" noChangeArrowheads="1"/>
          </p:cNvSpPr>
          <p:nvPr>
            <p:ph type="subTitle" idx="1"/>
          </p:nvPr>
        </p:nvSpPr>
        <p:spPr>
          <a:xfrm>
            <a:off x="2541588" y="2435225"/>
            <a:ext cx="5618162" cy="207963"/>
          </a:xfrm>
        </p:spPr>
        <p:txBody>
          <a:bodyPr/>
          <a:lstStyle/>
          <a:p>
            <a:endParaRPr lang="en-US" smtClean="0">
              <a:solidFill>
                <a:schemeClr val="tx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123950" y="1050925"/>
            <a:ext cx="6962775" cy="600075"/>
          </a:xfrm>
        </p:spPr>
        <p:txBody>
          <a:bodyPr/>
          <a:lstStyle/>
          <a:p>
            <a:r>
              <a:rPr lang="en-US" dirty="0" smtClean="0"/>
              <a:t>Test Plan</a:t>
            </a:r>
          </a:p>
        </p:txBody>
      </p:sp>
      <p:sp>
        <p:nvSpPr>
          <p:cNvPr id="141315" name="Rectangle 3"/>
          <p:cNvSpPr>
            <a:spLocks noGrp="1" noChangeArrowheads="1"/>
          </p:cNvSpPr>
          <p:nvPr>
            <p:ph type="body" idx="1"/>
          </p:nvPr>
        </p:nvSpPr>
        <p:spPr>
          <a:xfrm>
            <a:off x="1123950" y="1870075"/>
            <a:ext cx="6929438" cy="2846933"/>
          </a:xfrm>
        </p:spPr>
        <p:txBody>
          <a:bodyPr/>
          <a:lstStyle/>
          <a:p>
            <a:r>
              <a:rPr lang="en-US" dirty="0" smtClean="0"/>
              <a:t>What is Test Plan?</a:t>
            </a:r>
          </a:p>
          <a:p>
            <a:r>
              <a:rPr lang="en-US" dirty="0" smtClean="0"/>
              <a:t>Why is the Test Plan Necessary?</a:t>
            </a:r>
          </a:p>
          <a:p>
            <a:r>
              <a:rPr lang="en-US" dirty="0" smtClean="0"/>
              <a:t>Test Plan Workflow (When)</a:t>
            </a:r>
          </a:p>
          <a:p>
            <a:r>
              <a:rPr lang="en-US" dirty="0" smtClean="0"/>
              <a:t>Test Plan’s Content </a:t>
            </a:r>
          </a:p>
          <a:p>
            <a:r>
              <a:rPr lang="en-US" dirty="0" smtClean="0"/>
              <a:t>Main Items in Test Plan</a:t>
            </a:r>
          </a:p>
          <a:p>
            <a:endParaRPr lang="en-US" dirty="0" smtClean="0"/>
          </a:p>
          <a:p>
            <a:endParaRPr lang="en-US" dirty="0" smtClean="0"/>
          </a:p>
          <a:p>
            <a:endParaRPr 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animEffect transition="in" filter="dissolve">
                                      <p:cBhvr>
                                        <p:cTn id="7" dur="500"/>
                                        <p:tgtEl>
                                          <p:spTgt spid="141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1315">
                                            <p:txEl>
                                              <p:pRg st="1" end="1"/>
                                            </p:txEl>
                                          </p:spTgt>
                                        </p:tgtEl>
                                        <p:attrNameLst>
                                          <p:attrName>style.visibility</p:attrName>
                                        </p:attrNameLst>
                                      </p:cBhvr>
                                      <p:to>
                                        <p:strVal val="visible"/>
                                      </p:to>
                                    </p:set>
                                    <p:animEffect transition="in" filter="dissolve">
                                      <p:cBhvr>
                                        <p:cTn id="12" dur="500"/>
                                        <p:tgtEl>
                                          <p:spTgt spid="141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1315">
                                            <p:txEl>
                                              <p:pRg st="2" end="2"/>
                                            </p:txEl>
                                          </p:spTgt>
                                        </p:tgtEl>
                                        <p:attrNameLst>
                                          <p:attrName>style.visibility</p:attrName>
                                        </p:attrNameLst>
                                      </p:cBhvr>
                                      <p:to>
                                        <p:strVal val="visible"/>
                                      </p:to>
                                    </p:set>
                                    <p:animEffect transition="in" filter="dissolve">
                                      <p:cBhvr>
                                        <p:cTn id="17" dur="500"/>
                                        <p:tgtEl>
                                          <p:spTgt spid="1413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41315">
                                            <p:txEl>
                                              <p:pRg st="3" end="3"/>
                                            </p:txEl>
                                          </p:spTgt>
                                        </p:tgtEl>
                                        <p:attrNameLst>
                                          <p:attrName>style.visibility</p:attrName>
                                        </p:attrNameLst>
                                      </p:cBhvr>
                                      <p:to>
                                        <p:strVal val="visible"/>
                                      </p:to>
                                    </p:set>
                                    <p:animEffect transition="in" filter="dissolve">
                                      <p:cBhvr>
                                        <p:cTn id="22" dur="500"/>
                                        <p:tgtEl>
                                          <p:spTgt spid="1413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41315">
                                            <p:txEl>
                                              <p:pRg st="4" end="4"/>
                                            </p:txEl>
                                          </p:spTgt>
                                        </p:tgtEl>
                                        <p:attrNameLst>
                                          <p:attrName>style.visibility</p:attrName>
                                        </p:attrNameLst>
                                      </p:cBhvr>
                                      <p:to>
                                        <p:strVal val="visible"/>
                                      </p:to>
                                    </p:set>
                                    <p:animEffect transition="in" filter="dissolve">
                                      <p:cBhvr>
                                        <p:cTn id="27" dur="500"/>
                                        <p:tgtEl>
                                          <p:spTgt spid="141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549275"/>
            <a:ext cx="6962775" cy="600075"/>
          </a:xfrm>
        </p:spPr>
        <p:txBody>
          <a:bodyPr/>
          <a:lstStyle/>
          <a:p>
            <a:r>
              <a:rPr lang="en-US" dirty="0" smtClean="0"/>
              <a:t>What is Test Plan?</a:t>
            </a:r>
          </a:p>
        </p:txBody>
      </p:sp>
      <p:sp>
        <p:nvSpPr>
          <p:cNvPr id="128003" name="Rectangle 3"/>
          <p:cNvSpPr>
            <a:spLocks noGrp="1" noChangeArrowheads="1"/>
          </p:cNvSpPr>
          <p:nvPr>
            <p:ph type="body" idx="1"/>
          </p:nvPr>
        </p:nvSpPr>
        <p:spPr>
          <a:xfrm>
            <a:off x="782638" y="1039813"/>
            <a:ext cx="6929437" cy="5568950"/>
          </a:xfrm>
        </p:spPr>
        <p:txBody>
          <a:bodyPr/>
          <a:lstStyle/>
          <a:p>
            <a:r>
              <a:rPr lang="en-US" dirty="0" smtClean="0"/>
              <a:t>Identify the strategies that will be used to verify and ensure that a product or system meets its design specifications and other requirements.</a:t>
            </a:r>
          </a:p>
          <a:p>
            <a:r>
              <a:rPr lang="en-US" dirty="0" smtClean="0"/>
              <a:t>Define the objectives and scope of the testing effort</a:t>
            </a:r>
          </a:p>
          <a:p>
            <a:r>
              <a:rPr lang="en-US" dirty="0" smtClean="0"/>
              <a:t>Identify the methodology that test team will use to conduct tests. </a:t>
            </a:r>
          </a:p>
          <a:p>
            <a:r>
              <a:rPr lang="en-US" dirty="0" smtClean="0"/>
              <a:t>Identify the hardware, software, and tools required for testing </a:t>
            </a:r>
          </a:p>
          <a:p>
            <a:r>
              <a:rPr lang="en-US" dirty="0" smtClean="0"/>
              <a:t>Identify the features and functions that will be tested. </a:t>
            </a:r>
          </a:p>
          <a:p>
            <a:r>
              <a:rPr lang="en-US" dirty="0" smtClean="0"/>
              <a:t>Determined risk factors that jeopardize testing</a:t>
            </a:r>
          </a:p>
          <a:p>
            <a:r>
              <a:rPr lang="en-US" dirty="0" smtClean="0"/>
              <a:t>Schedule for testing with specific assignment for each members</a:t>
            </a:r>
          </a:p>
          <a:p>
            <a:r>
              <a:rPr lang="en-US" dirty="0" smtClean="0"/>
              <a:t>…</a:t>
            </a:r>
          </a:p>
          <a:p>
            <a:r>
              <a:rPr lang="en-US" dirty="0" smtClean="0"/>
              <a:t>All of things above are documented in file called Test Plan</a:t>
            </a:r>
          </a:p>
          <a:p>
            <a:endParaRPr lang="en-US" dirty="0" smtClean="0"/>
          </a:p>
          <a:p>
            <a:pPr>
              <a:buFontTx/>
              <a:buNone/>
            </a:pPr>
            <a:r>
              <a:rPr lang="en-US" dirty="0" smtClean="0"/>
              <a:t> </a:t>
            </a:r>
          </a:p>
          <a:p>
            <a:endParaRPr lang="en-US" dirty="0" smtClean="0"/>
          </a:p>
        </p:txBody>
      </p:sp>
      <p:sp>
        <p:nvSpPr>
          <p:cNvPr id="128004" name="Text Box 4"/>
          <p:cNvSpPr txBox="1">
            <a:spLocks noChangeArrowheads="1"/>
          </p:cNvSpPr>
          <p:nvPr/>
        </p:nvSpPr>
        <p:spPr bwMode="auto">
          <a:xfrm>
            <a:off x="198438" y="5665788"/>
            <a:ext cx="6675437" cy="1192212"/>
          </a:xfrm>
          <a:prstGeom prst="rect">
            <a:avLst/>
          </a:prstGeom>
          <a:noFill/>
          <a:ln w="9525">
            <a:noFill/>
            <a:miter lim="800000"/>
            <a:headEnd/>
            <a:tailEnd/>
          </a:ln>
        </p:spPr>
        <p:txBody>
          <a:bodyPr>
            <a:spAutoFit/>
          </a:bodyPr>
          <a:lstStyle/>
          <a:p>
            <a:pPr defTabSz="860425">
              <a:spcBef>
                <a:spcPct val="50000"/>
              </a:spcBef>
            </a:pPr>
            <a:r>
              <a:rPr lang="en-US" b="1" u="sng" dirty="0"/>
              <a:t>Test plan will be done by</a:t>
            </a:r>
            <a:r>
              <a:rPr lang="en-US" dirty="0"/>
              <a:t>:</a:t>
            </a:r>
          </a:p>
          <a:p>
            <a:pPr marL="631825" lvl="1" indent="-174625" defTabSz="860425">
              <a:spcBef>
                <a:spcPct val="50000"/>
              </a:spcBef>
              <a:buFontTx/>
              <a:buChar char="-"/>
            </a:pPr>
            <a:r>
              <a:rPr lang="en-US" dirty="0"/>
              <a:t>Test Manager or Test Leader</a:t>
            </a:r>
          </a:p>
          <a:p>
            <a:pPr marL="631825" lvl="1" indent="-174625" defTabSz="860425">
              <a:spcBef>
                <a:spcPct val="50000"/>
              </a:spcBef>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dissolve">
                                      <p:cBhvr>
                                        <p:cTn id="7" dur="500"/>
                                        <p:tgtEl>
                                          <p:spTgt spid="1280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8003">
                                            <p:txEl>
                                              <p:pRg st="1" end="1"/>
                                            </p:txEl>
                                          </p:spTgt>
                                        </p:tgtEl>
                                        <p:attrNameLst>
                                          <p:attrName>style.visibility</p:attrName>
                                        </p:attrNameLst>
                                      </p:cBhvr>
                                      <p:to>
                                        <p:strVal val="visible"/>
                                      </p:to>
                                    </p:set>
                                    <p:animEffect transition="in" filter="dissolve">
                                      <p:cBhvr>
                                        <p:cTn id="12" dur="500"/>
                                        <p:tgtEl>
                                          <p:spTgt spid="1280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8003">
                                            <p:txEl>
                                              <p:pRg st="2" end="2"/>
                                            </p:txEl>
                                          </p:spTgt>
                                        </p:tgtEl>
                                        <p:attrNameLst>
                                          <p:attrName>style.visibility</p:attrName>
                                        </p:attrNameLst>
                                      </p:cBhvr>
                                      <p:to>
                                        <p:strVal val="visible"/>
                                      </p:to>
                                    </p:set>
                                    <p:animEffect transition="in" filter="dissolve">
                                      <p:cBhvr>
                                        <p:cTn id="17" dur="500"/>
                                        <p:tgtEl>
                                          <p:spTgt spid="1280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8003">
                                            <p:txEl>
                                              <p:pRg st="3" end="3"/>
                                            </p:txEl>
                                          </p:spTgt>
                                        </p:tgtEl>
                                        <p:attrNameLst>
                                          <p:attrName>style.visibility</p:attrName>
                                        </p:attrNameLst>
                                      </p:cBhvr>
                                      <p:to>
                                        <p:strVal val="visible"/>
                                      </p:to>
                                    </p:set>
                                    <p:animEffect transition="in" filter="dissolve">
                                      <p:cBhvr>
                                        <p:cTn id="22" dur="500"/>
                                        <p:tgtEl>
                                          <p:spTgt spid="1280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8003">
                                            <p:txEl>
                                              <p:pRg st="4" end="4"/>
                                            </p:txEl>
                                          </p:spTgt>
                                        </p:tgtEl>
                                        <p:attrNameLst>
                                          <p:attrName>style.visibility</p:attrName>
                                        </p:attrNameLst>
                                      </p:cBhvr>
                                      <p:to>
                                        <p:strVal val="visible"/>
                                      </p:to>
                                    </p:set>
                                    <p:animEffect transition="in" filter="dissolve">
                                      <p:cBhvr>
                                        <p:cTn id="27" dur="500"/>
                                        <p:tgtEl>
                                          <p:spTgt spid="1280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8003">
                                            <p:txEl>
                                              <p:pRg st="5" end="5"/>
                                            </p:txEl>
                                          </p:spTgt>
                                        </p:tgtEl>
                                        <p:attrNameLst>
                                          <p:attrName>style.visibility</p:attrName>
                                        </p:attrNameLst>
                                      </p:cBhvr>
                                      <p:to>
                                        <p:strVal val="visible"/>
                                      </p:to>
                                    </p:set>
                                    <p:animEffect transition="in" filter="dissolve">
                                      <p:cBhvr>
                                        <p:cTn id="32" dur="500"/>
                                        <p:tgtEl>
                                          <p:spTgt spid="12800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28003">
                                            <p:txEl>
                                              <p:pRg st="6" end="6"/>
                                            </p:txEl>
                                          </p:spTgt>
                                        </p:tgtEl>
                                        <p:attrNameLst>
                                          <p:attrName>style.visibility</p:attrName>
                                        </p:attrNameLst>
                                      </p:cBhvr>
                                      <p:to>
                                        <p:strVal val="visible"/>
                                      </p:to>
                                    </p:set>
                                    <p:animEffect transition="in" filter="dissolve">
                                      <p:cBhvr>
                                        <p:cTn id="37" dur="500"/>
                                        <p:tgtEl>
                                          <p:spTgt spid="12800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28003">
                                            <p:txEl>
                                              <p:pRg st="7" end="7"/>
                                            </p:txEl>
                                          </p:spTgt>
                                        </p:tgtEl>
                                        <p:attrNameLst>
                                          <p:attrName>style.visibility</p:attrName>
                                        </p:attrNameLst>
                                      </p:cBhvr>
                                      <p:to>
                                        <p:strVal val="visible"/>
                                      </p:to>
                                    </p:set>
                                    <p:animEffect transition="in" filter="dissolve">
                                      <p:cBhvr>
                                        <p:cTn id="42" dur="500"/>
                                        <p:tgtEl>
                                          <p:spTgt spid="12800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28003">
                                            <p:txEl>
                                              <p:pRg st="8" end="8"/>
                                            </p:txEl>
                                          </p:spTgt>
                                        </p:tgtEl>
                                        <p:attrNameLst>
                                          <p:attrName>style.visibility</p:attrName>
                                        </p:attrNameLst>
                                      </p:cBhvr>
                                      <p:to>
                                        <p:strVal val="visible"/>
                                      </p:to>
                                    </p:set>
                                    <p:animEffect transition="in" filter="dissolve">
                                      <p:cBhvr>
                                        <p:cTn id="47" dur="500"/>
                                        <p:tgtEl>
                                          <p:spTgt spid="12800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128004"/>
                                        </p:tgtEl>
                                        <p:attrNameLst>
                                          <p:attrName>style.visibility</p:attrName>
                                        </p:attrNameLst>
                                      </p:cBhvr>
                                      <p:to>
                                        <p:strVal val="visible"/>
                                      </p:to>
                                    </p:set>
                                    <p:animEffect transition="in" filter="checkerboard(across)">
                                      <p:cBhvr>
                                        <p:cTn id="52" dur="500"/>
                                        <p:tgtEl>
                                          <p:spTgt spid="128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p:bldP spid="128004"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81000" y="762000"/>
            <a:ext cx="6962775" cy="600075"/>
          </a:xfrm>
        </p:spPr>
        <p:txBody>
          <a:bodyPr/>
          <a:lstStyle/>
          <a:p>
            <a:r>
              <a:rPr lang="en-US" smtClean="0"/>
              <a:t>Why is the Test Planning Necessary?</a:t>
            </a:r>
          </a:p>
        </p:txBody>
      </p:sp>
      <p:sp>
        <p:nvSpPr>
          <p:cNvPr id="134147" name="Rectangle 3"/>
          <p:cNvSpPr>
            <a:spLocks noGrp="1" noChangeArrowheads="1"/>
          </p:cNvSpPr>
          <p:nvPr>
            <p:ph type="body" idx="1"/>
          </p:nvPr>
        </p:nvSpPr>
        <p:spPr>
          <a:xfrm>
            <a:off x="381000" y="1600200"/>
            <a:ext cx="7367588" cy="2401888"/>
          </a:xfrm>
        </p:spPr>
        <p:txBody>
          <a:bodyPr/>
          <a:lstStyle/>
          <a:p>
            <a:r>
              <a:rPr lang="en-US" smtClean="0"/>
              <a:t>The Test Plan should be have very early of Software lifecycle in order to:</a:t>
            </a:r>
          </a:p>
          <a:p>
            <a:pPr lvl="1"/>
            <a:r>
              <a:rPr lang="en-US" smtClean="0"/>
              <a:t>Collect and organize necessary test information. </a:t>
            </a:r>
          </a:p>
          <a:p>
            <a:pPr lvl="1"/>
            <a:r>
              <a:rPr lang="en-US" smtClean="0"/>
              <a:t>Provide the information about the testing process followed in the organization.</a:t>
            </a:r>
          </a:p>
          <a:p>
            <a:pPr lvl="1"/>
            <a:r>
              <a:rPr lang="en-US" smtClean="0"/>
              <a:t>Give right directions to all members in team.</a:t>
            </a:r>
          </a:p>
          <a:p>
            <a:pPr lvl="1"/>
            <a:r>
              <a:rPr lang="en-US" smtClean="0"/>
              <a:t>Have clear responsibilities of members.</a:t>
            </a:r>
          </a:p>
          <a:p>
            <a:pPr lvl="1"/>
            <a:r>
              <a:rPr lang="en-US" smtClean="0"/>
              <a:t>Have clear schedule and member can work well together.</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animEffect transition="in" filter="wipe(left)">
                                      <p:cBhvr>
                                        <p:cTn id="7" dur="500"/>
                                        <p:tgtEl>
                                          <p:spTgt spid="134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4147">
                                            <p:txEl>
                                              <p:pRg st="1" end="1"/>
                                            </p:txEl>
                                          </p:spTgt>
                                        </p:tgtEl>
                                        <p:attrNameLst>
                                          <p:attrName>style.visibility</p:attrName>
                                        </p:attrNameLst>
                                      </p:cBhvr>
                                      <p:to>
                                        <p:strVal val="visible"/>
                                      </p:to>
                                    </p:set>
                                    <p:animEffect transition="in" filter="wipe(left)">
                                      <p:cBhvr>
                                        <p:cTn id="12" dur="500"/>
                                        <p:tgtEl>
                                          <p:spTgt spid="134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4147">
                                            <p:txEl>
                                              <p:pRg st="2" end="2"/>
                                            </p:txEl>
                                          </p:spTgt>
                                        </p:tgtEl>
                                        <p:attrNameLst>
                                          <p:attrName>style.visibility</p:attrName>
                                        </p:attrNameLst>
                                      </p:cBhvr>
                                      <p:to>
                                        <p:strVal val="visible"/>
                                      </p:to>
                                    </p:set>
                                    <p:animEffect transition="in" filter="wipe(left)">
                                      <p:cBhvr>
                                        <p:cTn id="17" dur="500"/>
                                        <p:tgtEl>
                                          <p:spTgt spid="134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4147">
                                            <p:txEl>
                                              <p:pRg st="3" end="3"/>
                                            </p:txEl>
                                          </p:spTgt>
                                        </p:tgtEl>
                                        <p:attrNameLst>
                                          <p:attrName>style.visibility</p:attrName>
                                        </p:attrNameLst>
                                      </p:cBhvr>
                                      <p:to>
                                        <p:strVal val="visible"/>
                                      </p:to>
                                    </p:set>
                                    <p:animEffect transition="in" filter="wipe(left)">
                                      <p:cBhvr>
                                        <p:cTn id="22" dur="500"/>
                                        <p:tgtEl>
                                          <p:spTgt spid="1341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4147">
                                            <p:txEl>
                                              <p:pRg st="4" end="4"/>
                                            </p:txEl>
                                          </p:spTgt>
                                        </p:tgtEl>
                                        <p:attrNameLst>
                                          <p:attrName>style.visibility</p:attrName>
                                        </p:attrNameLst>
                                      </p:cBhvr>
                                      <p:to>
                                        <p:strVal val="visible"/>
                                      </p:to>
                                    </p:set>
                                    <p:animEffect transition="in" filter="wipe(left)">
                                      <p:cBhvr>
                                        <p:cTn id="27" dur="500"/>
                                        <p:tgtEl>
                                          <p:spTgt spid="1341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4147">
                                            <p:txEl>
                                              <p:pRg st="5" end="5"/>
                                            </p:txEl>
                                          </p:spTgt>
                                        </p:tgtEl>
                                        <p:attrNameLst>
                                          <p:attrName>style.visibility</p:attrName>
                                        </p:attrNameLst>
                                      </p:cBhvr>
                                      <p:to>
                                        <p:strVal val="visible"/>
                                      </p:to>
                                    </p:set>
                                    <p:animEffect transition="in" filter="wipe(left)">
                                      <p:cBhvr>
                                        <p:cTn id="32" dur="500"/>
                                        <p:tgtEl>
                                          <p:spTgt spid="134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97092" y="609600"/>
            <a:ext cx="6962775" cy="600075"/>
          </a:xfrm>
        </p:spPr>
        <p:txBody>
          <a:bodyPr/>
          <a:lstStyle/>
          <a:p>
            <a:r>
              <a:rPr lang="en-US" dirty="0" smtClean="0"/>
              <a:t>What Does Test Plan Contain?</a:t>
            </a:r>
          </a:p>
        </p:txBody>
      </p:sp>
      <p:sp>
        <p:nvSpPr>
          <p:cNvPr id="28675" name="Rectangle 3"/>
          <p:cNvSpPr>
            <a:spLocks noGrp="1" noChangeArrowheads="1"/>
          </p:cNvSpPr>
          <p:nvPr>
            <p:ph type="body" idx="1"/>
          </p:nvPr>
        </p:nvSpPr>
        <p:spPr>
          <a:xfrm>
            <a:off x="1123950" y="1870075"/>
            <a:ext cx="6929438" cy="989013"/>
          </a:xfrm>
        </p:spPr>
        <p:txBody>
          <a:bodyPr/>
          <a:lstStyle/>
          <a:p>
            <a:endParaRPr lang="en-US" smtClean="0"/>
          </a:p>
          <a:p>
            <a:endParaRPr lang="en-US" smtClean="0"/>
          </a:p>
          <a:p>
            <a:endParaRPr lang="en-US" smtClean="0"/>
          </a:p>
        </p:txBody>
      </p:sp>
      <p:sp>
        <p:nvSpPr>
          <p:cNvPr id="143364" name="Rectangle 4"/>
          <p:cNvSpPr>
            <a:spLocks noChangeArrowheads="1"/>
          </p:cNvSpPr>
          <p:nvPr/>
        </p:nvSpPr>
        <p:spPr bwMode="auto">
          <a:xfrm>
            <a:off x="849492" y="1063625"/>
            <a:ext cx="6929438" cy="6724650"/>
          </a:xfrm>
          <a:prstGeom prst="rect">
            <a:avLst/>
          </a:prstGeom>
          <a:noFill/>
          <a:ln w="12700">
            <a:noFill/>
            <a:miter lim="800000"/>
            <a:headEnd/>
            <a:tailEnd/>
          </a:ln>
        </p:spPr>
        <p:txBody>
          <a:bodyPr lIns="0" tIns="0" rIns="0" bIns="0">
            <a:spAutoFit/>
          </a:bodyPr>
          <a:lstStyle/>
          <a:p>
            <a:pPr marL="168275" indent="-168275" eaLnBrk="0" hangingPunct="0">
              <a:lnSpc>
                <a:spcPct val="85000"/>
              </a:lnSpc>
              <a:spcBef>
                <a:spcPct val="35000"/>
              </a:spcBef>
              <a:buClr>
                <a:srgbClr val="CC0033"/>
              </a:buClr>
              <a:buFontTx/>
              <a:buChar char="•"/>
            </a:pPr>
            <a:r>
              <a:rPr lang="en-US" sz="2000"/>
              <a:t>Scope/ Objective</a:t>
            </a:r>
          </a:p>
          <a:p>
            <a:pPr marL="168275" indent="-168275" eaLnBrk="0" hangingPunct="0">
              <a:lnSpc>
                <a:spcPct val="85000"/>
              </a:lnSpc>
              <a:spcBef>
                <a:spcPct val="35000"/>
              </a:spcBef>
              <a:buClr>
                <a:srgbClr val="CC0033"/>
              </a:buClr>
              <a:buFontTx/>
              <a:buChar char="•"/>
            </a:pPr>
            <a:r>
              <a:rPr lang="en-US" sz="2000"/>
              <a:t>Strategies</a:t>
            </a:r>
          </a:p>
          <a:p>
            <a:pPr marL="168275" indent="-168275" eaLnBrk="0" hangingPunct="0">
              <a:lnSpc>
                <a:spcPct val="85000"/>
              </a:lnSpc>
              <a:spcBef>
                <a:spcPct val="35000"/>
              </a:spcBef>
              <a:buClr>
                <a:srgbClr val="CC0033"/>
              </a:buClr>
              <a:buFontTx/>
              <a:buChar char="•"/>
            </a:pPr>
            <a:r>
              <a:rPr lang="en-US" sz="2000"/>
              <a:t>Hardware/Software resources</a:t>
            </a:r>
          </a:p>
          <a:p>
            <a:pPr marL="168275" indent="-168275" eaLnBrk="0" hangingPunct="0">
              <a:lnSpc>
                <a:spcPct val="85000"/>
              </a:lnSpc>
              <a:spcBef>
                <a:spcPct val="35000"/>
              </a:spcBef>
              <a:buClr>
                <a:srgbClr val="CC0033"/>
              </a:buClr>
              <a:buFontTx/>
              <a:buChar char="•"/>
            </a:pPr>
            <a:r>
              <a:rPr lang="en-US" sz="2000"/>
              <a:t>Staffing and training needs </a:t>
            </a:r>
          </a:p>
          <a:p>
            <a:pPr marL="168275" indent="-168275" eaLnBrk="0" hangingPunct="0">
              <a:lnSpc>
                <a:spcPct val="85000"/>
              </a:lnSpc>
              <a:spcBef>
                <a:spcPct val="35000"/>
              </a:spcBef>
              <a:buClr>
                <a:srgbClr val="CC0033"/>
              </a:buClr>
              <a:buFontTx/>
              <a:buChar char="•"/>
            </a:pPr>
            <a:r>
              <a:rPr lang="en-US" sz="2000"/>
              <a:t>Features to be tested </a:t>
            </a:r>
          </a:p>
          <a:p>
            <a:pPr marL="168275" indent="-168275" eaLnBrk="0" hangingPunct="0">
              <a:lnSpc>
                <a:spcPct val="85000"/>
              </a:lnSpc>
              <a:spcBef>
                <a:spcPct val="35000"/>
              </a:spcBef>
              <a:buClr>
                <a:srgbClr val="CC0033"/>
              </a:buClr>
              <a:buFontTx/>
              <a:buChar char="•"/>
            </a:pPr>
            <a:r>
              <a:rPr lang="en-US" sz="2000"/>
              <a:t>Features not to be tested </a:t>
            </a:r>
          </a:p>
          <a:p>
            <a:pPr marL="168275" indent="-168275" eaLnBrk="0" hangingPunct="0">
              <a:lnSpc>
                <a:spcPct val="85000"/>
              </a:lnSpc>
              <a:spcBef>
                <a:spcPct val="35000"/>
              </a:spcBef>
              <a:buClr>
                <a:srgbClr val="CC0033"/>
              </a:buClr>
              <a:buFontTx/>
              <a:buChar char="•"/>
            </a:pPr>
            <a:r>
              <a:rPr lang="en-US" sz="2000"/>
              <a:t>Risks &amp; Contingencies </a:t>
            </a:r>
          </a:p>
          <a:p>
            <a:pPr marL="168275" indent="-168275" eaLnBrk="0" hangingPunct="0">
              <a:lnSpc>
                <a:spcPct val="85000"/>
              </a:lnSpc>
              <a:spcBef>
                <a:spcPct val="35000"/>
              </a:spcBef>
              <a:buClr>
                <a:srgbClr val="CC0033"/>
              </a:buClr>
              <a:buFontTx/>
              <a:buChar char="•"/>
            </a:pPr>
            <a:r>
              <a:rPr lang="en-US" sz="2000"/>
              <a:t>Schedule</a:t>
            </a:r>
          </a:p>
          <a:p>
            <a:pPr marL="168275" indent="-168275" eaLnBrk="0" hangingPunct="0">
              <a:lnSpc>
                <a:spcPct val="85000"/>
              </a:lnSpc>
              <a:spcBef>
                <a:spcPct val="35000"/>
              </a:spcBef>
              <a:buClr>
                <a:srgbClr val="CC0033"/>
              </a:buClr>
              <a:buFontTx/>
              <a:buChar char="•"/>
            </a:pPr>
            <a:r>
              <a:rPr lang="en-US" sz="2000"/>
              <a:t>Communications channels</a:t>
            </a:r>
          </a:p>
          <a:p>
            <a:pPr marL="168275" indent="-168275" eaLnBrk="0" hangingPunct="0">
              <a:lnSpc>
                <a:spcPct val="85000"/>
              </a:lnSpc>
              <a:spcBef>
                <a:spcPct val="35000"/>
              </a:spcBef>
              <a:buClr>
                <a:srgbClr val="CC0033"/>
              </a:buClr>
              <a:buFontTx/>
              <a:buChar char="•"/>
            </a:pPr>
            <a:r>
              <a:rPr lang="en-US" sz="2000"/>
              <a:t>Configuration (for artifact item such as Test plan, test cases, Test procedures, defects)</a:t>
            </a:r>
          </a:p>
          <a:p>
            <a:pPr marL="168275" indent="-168275" eaLnBrk="0" hangingPunct="0">
              <a:lnSpc>
                <a:spcPct val="85000"/>
              </a:lnSpc>
              <a:spcBef>
                <a:spcPct val="35000"/>
              </a:spcBef>
              <a:buClr>
                <a:srgbClr val="CC0033"/>
              </a:buClr>
              <a:buFontTx/>
              <a:buChar char="•"/>
            </a:pPr>
            <a:r>
              <a:rPr lang="en-US" sz="2000"/>
              <a:t>Environments (Test bed)</a:t>
            </a:r>
          </a:p>
          <a:p>
            <a:pPr marL="168275" indent="-168275" eaLnBrk="0" hangingPunct="0">
              <a:lnSpc>
                <a:spcPct val="85000"/>
              </a:lnSpc>
              <a:spcBef>
                <a:spcPct val="35000"/>
              </a:spcBef>
              <a:buClr>
                <a:srgbClr val="CC0033"/>
              </a:buClr>
              <a:buFontTx/>
              <a:buChar char="•"/>
            </a:pPr>
            <a:r>
              <a:rPr lang="en-US" sz="2000"/>
              <a:t>Entry &amp; Exit Criteria</a:t>
            </a:r>
          </a:p>
          <a:p>
            <a:pPr marL="168275" indent="-168275" eaLnBrk="0" hangingPunct="0">
              <a:lnSpc>
                <a:spcPct val="85000"/>
              </a:lnSpc>
              <a:spcBef>
                <a:spcPct val="35000"/>
              </a:spcBef>
              <a:buClr>
                <a:srgbClr val="CC0033"/>
              </a:buClr>
              <a:buFontTx/>
              <a:buChar char="•"/>
            </a:pPr>
            <a:r>
              <a:rPr lang="en-US" sz="2000"/>
              <a:t>Deliverables</a:t>
            </a:r>
          </a:p>
          <a:p>
            <a:pPr marL="168275" indent="-168275" eaLnBrk="0" hangingPunct="0">
              <a:lnSpc>
                <a:spcPct val="85000"/>
              </a:lnSpc>
              <a:spcBef>
                <a:spcPct val="35000"/>
              </a:spcBef>
              <a:buClr>
                <a:srgbClr val="CC0033"/>
              </a:buClr>
              <a:buFontTx/>
              <a:buChar char="•"/>
            </a:pPr>
            <a:endParaRPr lang="en-US" sz="2000"/>
          </a:p>
          <a:p>
            <a:pPr marL="168275" indent="-168275" eaLnBrk="0" hangingPunct="0">
              <a:lnSpc>
                <a:spcPct val="85000"/>
              </a:lnSpc>
              <a:spcBef>
                <a:spcPct val="35000"/>
              </a:spcBef>
              <a:buClr>
                <a:srgbClr val="CC0033"/>
              </a:buClr>
              <a:buFontTx/>
              <a:buChar char="•"/>
            </a:pPr>
            <a:endParaRPr lang="en-US" sz="2000"/>
          </a:p>
          <a:p>
            <a:pPr marL="168275" indent="-168275" eaLnBrk="0" hangingPunct="0">
              <a:lnSpc>
                <a:spcPct val="85000"/>
              </a:lnSpc>
              <a:spcBef>
                <a:spcPct val="35000"/>
              </a:spcBef>
              <a:buClr>
                <a:srgbClr val="CC0033"/>
              </a:buClr>
              <a:buFontTx/>
              <a:buChar char="•"/>
            </a:pPr>
            <a:endParaRPr lang="en-US" sz="2000"/>
          </a:p>
          <a:p>
            <a:pPr marL="168275" indent="-168275" eaLnBrk="0" hangingPunct="0">
              <a:lnSpc>
                <a:spcPct val="85000"/>
              </a:lnSpc>
              <a:spcBef>
                <a:spcPct val="35000"/>
              </a:spcBef>
              <a:buClr>
                <a:srgbClr val="CC0033"/>
              </a:buClr>
              <a:buFontTx/>
              <a:buChar char="•"/>
            </a:pPr>
            <a:endParaRPr lang="en-US" sz="2000"/>
          </a:p>
          <a:p>
            <a:pPr marL="168275" indent="-168275" eaLnBrk="0" hangingPunct="0">
              <a:lnSpc>
                <a:spcPct val="85000"/>
              </a:lnSpc>
              <a:spcBef>
                <a:spcPct val="35000"/>
              </a:spcBef>
              <a:buClr>
                <a:srgbClr val="CC0033"/>
              </a:buClr>
              <a:buFontTx/>
              <a:buChar char="•"/>
            </a:pPr>
            <a:endParaRPr lang="en-US" sz="20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364">
                                            <p:txEl>
                                              <p:pRg st="0" end="0"/>
                                            </p:txEl>
                                          </p:spTgt>
                                        </p:tgtEl>
                                        <p:attrNameLst>
                                          <p:attrName>style.visibility</p:attrName>
                                        </p:attrNameLst>
                                      </p:cBhvr>
                                      <p:to>
                                        <p:strVal val="visible"/>
                                      </p:to>
                                    </p:set>
                                    <p:animEffect transition="in" filter="dissolve">
                                      <p:cBhvr>
                                        <p:cTn id="7" dur="500"/>
                                        <p:tgtEl>
                                          <p:spTgt spid="1433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3364">
                                            <p:txEl>
                                              <p:pRg st="1" end="1"/>
                                            </p:txEl>
                                          </p:spTgt>
                                        </p:tgtEl>
                                        <p:attrNameLst>
                                          <p:attrName>style.visibility</p:attrName>
                                        </p:attrNameLst>
                                      </p:cBhvr>
                                      <p:to>
                                        <p:strVal val="visible"/>
                                      </p:to>
                                    </p:set>
                                    <p:animEffect transition="in" filter="dissolve">
                                      <p:cBhvr>
                                        <p:cTn id="12" dur="500"/>
                                        <p:tgtEl>
                                          <p:spTgt spid="1433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3364">
                                            <p:txEl>
                                              <p:pRg st="2" end="2"/>
                                            </p:txEl>
                                          </p:spTgt>
                                        </p:tgtEl>
                                        <p:attrNameLst>
                                          <p:attrName>style.visibility</p:attrName>
                                        </p:attrNameLst>
                                      </p:cBhvr>
                                      <p:to>
                                        <p:strVal val="visible"/>
                                      </p:to>
                                    </p:set>
                                    <p:animEffect transition="in" filter="dissolve">
                                      <p:cBhvr>
                                        <p:cTn id="17" dur="500"/>
                                        <p:tgtEl>
                                          <p:spTgt spid="14336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43364">
                                            <p:txEl>
                                              <p:pRg st="3" end="3"/>
                                            </p:txEl>
                                          </p:spTgt>
                                        </p:tgtEl>
                                        <p:attrNameLst>
                                          <p:attrName>style.visibility</p:attrName>
                                        </p:attrNameLst>
                                      </p:cBhvr>
                                      <p:to>
                                        <p:strVal val="visible"/>
                                      </p:to>
                                    </p:set>
                                    <p:animEffect transition="in" filter="dissolve">
                                      <p:cBhvr>
                                        <p:cTn id="22" dur="500"/>
                                        <p:tgtEl>
                                          <p:spTgt spid="14336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43364">
                                            <p:txEl>
                                              <p:pRg st="4" end="4"/>
                                            </p:txEl>
                                          </p:spTgt>
                                        </p:tgtEl>
                                        <p:attrNameLst>
                                          <p:attrName>style.visibility</p:attrName>
                                        </p:attrNameLst>
                                      </p:cBhvr>
                                      <p:to>
                                        <p:strVal val="visible"/>
                                      </p:to>
                                    </p:set>
                                    <p:animEffect transition="in" filter="dissolve">
                                      <p:cBhvr>
                                        <p:cTn id="27" dur="500"/>
                                        <p:tgtEl>
                                          <p:spTgt spid="14336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43364">
                                            <p:txEl>
                                              <p:pRg st="5" end="5"/>
                                            </p:txEl>
                                          </p:spTgt>
                                        </p:tgtEl>
                                        <p:attrNameLst>
                                          <p:attrName>style.visibility</p:attrName>
                                        </p:attrNameLst>
                                      </p:cBhvr>
                                      <p:to>
                                        <p:strVal val="visible"/>
                                      </p:to>
                                    </p:set>
                                    <p:animEffect transition="in" filter="dissolve">
                                      <p:cBhvr>
                                        <p:cTn id="32" dur="500"/>
                                        <p:tgtEl>
                                          <p:spTgt spid="14336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43364">
                                            <p:txEl>
                                              <p:pRg st="6" end="6"/>
                                            </p:txEl>
                                          </p:spTgt>
                                        </p:tgtEl>
                                        <p:attrNameLst>
                                          <p:attrName>style.visibility</p:attrName>
                                        </p:attrNameLst>
                                      </p:cBhvr>
                                      <p:to>
                                        <p:strVal val="visible"/>
                                      </p:to>
                                    </p:set>
                                    <p:animEffect transition="in" filter="dissolve">
                                      <p:cBhvr>
                                        <p:cTn id="37" dur="500"/>
                                        <p:tgtEl>
                                          <p:spTgt spid="14336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43364">
                                            <p:txEl>
                                              <p:pRg st="7" end="7"/>
                                            </p:txEl>
                                          </p:spTgt>
                                        </p:tgtEl>
                                        <p:attrNameLst>
                                          <p:attrName>style.visibility</p:attrName>
                                        </p:attrNameLst>
                                      </p:cBhvr>
                                      <p:to>
                                        <p:strVal val="visible"/>
                                      </p:to>
                                    </p:set>
                                    <p:animEffect transition="in" filter="dissolve">
                                      <p:cBhvr>
                                        <p:cTn id="42" dur="500"/>
                                        <p:tgtEl>
                                          <p:spTgt spid="14336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43364">
                                            <p:txEl>
                                              <p:pRg st="8" end="8"/>
                                            </p:txEl>
                                          </p:spTgt>
                                        </p:tgtEl>
                                        <p:attrNameLst>
                                          <p:attrName>style.visibility</p:attrName>
                                        </p:attrNameLst>
                                      </p:cBhvr>
                                      <p:to>
                                        <p:strVal val="visible"/>
                                      </p:to>
                                    </p:set>
                                    <p:animEffect transition="in" filter="dissolve">
                                      <p:cBhvr>
                                        <p:cTn id="47" dur="500"/>
                                        <p:tgtEl>
                                          <p:spTgt spid="14336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43364">
                                            <p:txEl>
                                              <p:pRg st="9" end="9"/>
                                            </p:txEl>
                                          </p:spTgt>
                                        </p:tgtEl>
                                        <p:attrNameLst>
                                          <p:attrName>style.visibility</p:attrName>
                                        </p:attrNameLst>
                                      </p:cBhvr>
                                      <p:to>
                                        <p:strVal val="visible"/>
                                      </p:to>
                                    </p:set>
                                    <p:animEffect transition="in" filter="dissolve">
                                      <p:cBhvr>
                                        <p:cTn id="52" dur="500"/>
                                        <p:tgtEl>
                                          <p:spTgt spid="14336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43364">
                                            <p:txEl>
                                              <p:pRg st="10" end="10"/>
                                            </p:txEl>
                                          </p:spTgt>
                                        </p:tgtEl>
                                        <p:attrNameLst>
                                          <p:attrName>style.visibility</p:attrName>
                                        </p:attrNameLst>
                                      </p:cBhvr>
                                      <p:to>
                                        <p:strVal val="visible"/>
                                      </p:to>
                                    </p:set>
                                    <p:animEffect transition="in" filter="dissolve">
                                      <p:cBhvr>
                                        <p:cTn id="57" dur="500"/>
                                        <p:tgtEl>
                                          <p:spTgt spid="14336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43364">
                                            <p:txEl>
                                              <p:pRg st="11" end="11"/>
                                            </p:txEl>
                                          </p:spTgt>
                                        </p:tgtEl>
                                        <p:attrNameLst>
                                          <p:attrName>style.visibility</p:attrName>
                                        </p:attrNameLst>
                                      </p:cBhvr>
                                      <p:to>
                                        <p:strVal val="visible"/>
                                      </p:to>
                                    </p:set>
                                    <p:animEffect transition="in" filter="dissolve">
                                      <p:cBhvr>
                                        <p:cTn id="62" dur="500"/>
                                        <p:tgtEl>
                                          <p:spTgt spid="14336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143364">
                                            <p:txEl>
                                              <p:pRg st="12" end="12"/>
                                            </p:txEl>
                                          </p:spTgt>
                                        </p:tgtEl>
                                        <p:attrNameLst>
                                          <p:attrName>style.visibility</p:attrName>
                                        </p:attrNameLst>
                                      </p:cBhvr>
                                      <p:to>
                                        <p:strVal val="visible"/>
                                      </p:to>
                                    </p:set>
                                    <p:animEffect transition="in" filter="dissolve">
                                      <p:cBhvr>
                                        <p:cTn id="67" dur="500"/>
                                        <p:tgtEl>
                                          <p:spTgt spid="14336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title"/>
          </p:nvPr>
        </p:nvSpPr>
        <p:spPr>
          <a:xfrm>
            <a:off x="790575" y="1031875"/>
            <a:ext cx="6962775" cy="600075"/>
          </a:xfrm>
        </p:spPr>
        <p:txBody>
          <a:bodyPr/>
          <a:lstStyle/>
          <a:p>
            <a:r>
              <a:rPr lang="en-US" smtClean="0"/>
              <a:t>Session Objectives</a:t>
            </a:r>
          </a:p>
        </p:txBody>
      </p:sp>
      <p:sp>
        <p:nvSpPr>
          <p:cNvPr id="5123" name="Rectangle 7"/>
          <p:cNvSpPr>
            <a:spLocks noGrp="1" noChangeArrowheads="1"/>
          </p:cNvSpPr>
          <p:nvPr>
            <p:ph type="body" idx="1"/>
          </p:nvPr>
        </p:nvSpPr>
        <p:spPr>
          <a:xfrm>
            <a:off x="771525" y="1835150"/>
            <a:ext cx="6929438" cy="2965427"/>
          </a:xfrm>
        </p:spPr>
        <p:txBody>
          <a:bodyPr/>
          <a:lstStyle/>
          <a:p>
            <a:r>
              <a:rPr lang="en-US" dirty="0" smtClean="0"/>
              <a:t>At the end of the session, you will have acquired sufficient knowledge about:</a:t>
            </a:r>
          </a:p>
          <a:p>
            <a:endParaRPr lang="en-US" dirty="0" smtClean="0"/>
          </a:p>
          <a:p>
            <a:pPr lvl="1"/>
            <a:r>
              <a:rPr lang="en-US" b="1" dirty="0" smtClean="0"/>
              <a:t>Test Process</a:t>
            </a:r>
            <a:r>
              <a:rPr lang="en-US" dirty="0" smtClean="0"/>
              <a:t>: an overall for Testing Process with Terminologies in testing as well as the t</a:t>
            </a:r>
            <a:r>
              <a:rPr lang="en-US" sz="1800" dirty="0" smtClean="0"/>
              <a:t>esting activities in the Software Development Cycle</a:t>
            </a:r>
          </a:p>
          <a:p>
            <a:pPr lvl="1"/>
            <a:endParaRPr lang="en-US" dirty="0" smtClean="0"/>
          </a:p>
          <a:p>
            <a:pPr lvl="1"/>
            <a:r>
              <a:rPr lang="en-US" b="1" dirty="0" smtClean="0"/>
              <a:t>Test Plan</a:t>
            </a:r>
            <a:r>
              <a:rPr lang="en-US" dirty="0" smtClean="0"/>
              <a:t>: an overall for Test Plan, what , why, when and how it impacts to testing</a:t>
            </a:r>
          </a:p>
          <a:p>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7" name="Rectangle 5"/>
          <p:cNvSpPr>
            <a:spLocks noChangeArrowheads="1"/>
          </p:cNvSpPr>
          <p:nvPr/>
        </p:nvSpPr>
        <p:spPr bwMode="auto">
          <a:xfrm>
            <a:off x="3025775" y="1104900"/>
            <a:ext cx="2667000" cy="609600"/>
          </a:xfrm>
          <a:prstGeom prst="rect">
            <a:avLst/>
          </a:prstGeom>
          <a:solidFill>
            <a:schemeClr val="accent1"/>
          </a:solidFill>
          <a:ln w="9525">
            <a:solidFill>
              <a:schemeClr val="tx1"/>
            </a:solidFill>
            <a:miter lim="800000"/>
            <a:headEnd/>
            <a:tailEnd/>
          </a:ln>
        </p:spPr>
        <p:txBody>
          <a:bodyPr wrap="none" anchor="ctr"/>
          <a:lstStyle/>
          <a:p>
            <a:pPr algn="ctr"/>
            <a:r>
              <a:rPr lang="en-US">
                <a:solidFill>
                  <a:schemeClr val="bg1"/>
                </a:solidFill>
              </a:rPr>
              <a:t>Define Testing Scope </a:t>
            </a:r>
          </a:p>
          <a:p>
            <a:pPr algn="ctr"/>
            <a:r>
              <a:rPr lang="en-US">
                <a:solidFill>
                  <a:schemeClr val="bg1"/>
                </a:solidFill>
              </a:rPr>
              <a:t>and Objectives</a:t>
            </a:r>
          </a:p>
        </p:txBody>
      </p:sp>
      <p:sp>
        <p:nvSpPr>
          <p:cNvPr id="136198" name="Rectangle 6"/>
          <p:cNvSpPr>
            <a:spLocks noChangeArrowheads="1"/>
          </p:cNvSpPr>
          <p:nvPr/>
        </p:nvSpPr>
        <p:spPr bwMode="auto">
          <a:xfrm>
            <a:off x="3025775" y="2003425"/>
            <a:ext cx="2667000" cy="609600"/>
          </a:xfrm>
          <a:prstGeom prst="rect">
            <a:avLst/>
          </a:prstGeom>
          <a:solidFill>
            <a:schemeClr val="accent1"/>
          </a:solidFill>
          <a:ln w="9525">
            <a:solidFill>
              <a:schemeClr val="tx1"/>
            </a:solidFill>
            <a:miter lim="800000"/>
            <a:headEnd/>
            <a:tailEnd/>
          </a:ln>
        </p:spPr>
        <p:txBody>
          <a:bodyPr wrap="none" anchor="ctr"/>
          <a:lstStyle/>
          <a:p>
            <a:pPr algn="ctr"/>
            <a:r>
              <a:rPr lang="en-US">
                <a:solidFill>
                  <a:schemeClr val="bg1"/>
                </a:solidFill>
              </a:rPr>
              <a:t>Define Testing </a:t>
            </a:r>
          </a:p>
          <a:p>
            <a:pPr algn="ctr"/>
            <a:r>
              <a:rPr lang="en-US">
                <a:solidFill>
                  <a:schemeClr val="bg1"/>
                </a:solidFill>
              </a:rPr>
              <a:t>Methodology</a:t>
            </a:r>
          </a:p>
        </p:txBody>
      </p:sp>
      <p:sp>
        <p:nvSpPr>
          <p:cNvPr id="136199" name="Rectangle 7"/>
          <p:cNvSpPr>
            <a:spLocks noChangeArrowheads="1"/>
          </p:cNvSpPr>
          <p:nvPr/>
        </p:nvSpPr>
        <p:spPr bwMode="auto">
          <a:xfrm>
            <a:off x="3025775" y="2901950"/>
            <a:ext cx="2667000" cy="609600"/>
          </a:xfrm>
          <a:prstGeom prst="rect">
            <a:avLst/>
          </a:prstGeom>
          <a:solidFill>
            <a:schemeClr val="accent1"/>
          </a:solidFill>
          <a:ln w="9525">
            <a:solidFill>
              <a:schemeClr val="tx1"/>
            </a:solidFill>
            <a:miter lim="800000"/>
            <a:headEnd/>
            <a:tailEnd/>
          </a:ln>
        </p:spPr>
        <p:txBody>
          <a:bodyPr wrap="none" anchor="ctr"/>
          <a:lstStyle/>
          <a:p>
            <a:pPr algn="ctr"/>
            <a:r>
              <a:rPr lang="en-US">
                <a:solidFill>
                  <a:schemeClr val="bg1"/>
                </a:solidFill>
              </a:rPr>
              <a:t>Identify Required </a:t>
            </a:r>
          </a:p>
          <a:p>
            <a:pPr algn="ctr"/>
            <a:r>
              <a:rPr lang="en-US">
                <a:solidFill>
                  <a:schemeClr val="bg1"/>
                </a:solidFill>
              </a:rPr>
              <a:t>Resources</a:t>
            </a:r>
          </a:p>
        </p:txBody>
      </p:sp>
      <p:sp>
        <p:nvSpPr>
          <p:cNvPr id="136200" name="Rectangle 8"/>
          <p:cNvSpPr>
            <a:spLocks noChangeArrowheads="1"/>
          </p:cNvSpPr>
          <p:nvPr/>
        </p:nvSpPr>
        <p:spPr bwMode="auto">
          <a:xfrm>
            <a:off x="3025775" y="3802063"/>
            <a:ext cx="2667000" cy="609600"/>
          </a:xfrm>
          <a:prstGeom prst="rect">
            <a:avLst/>
          </a:prstGeom>
          <a:solidFill>
            <a:schemeClr val="accent1"/>
          </a:solidFill>
          <a:ln w="9525">
            <a:solidFill>
              <a:schemeClr val="tx1"/>
            </a:solidFill>
            <a:miter lim="800000"/>
            <a:headEnd/>
            <a:tailEnd/>
          </a:ln>
        </p:spPr>
        <p:txBody>
          <a:bodyPr wrap="none" anchor="ctr"/>
          <a:lstStyle/>
          <a:p>
            <a:pPr algn="ctr"/>
            <a:r>
              <a:rPr lang="en-US">
                <a:solidFill>
                  <a:schemeClr val="bg1"/>
                </a:solidFill>
              </a:rPr>
              <a:t>Identify Features </a:t>
            </a:r>
          </a:p>
          <a:p>
            <a:pPr algn="ctr"/>
            <a:r>
              <a:rPr lang="en-US">
                <a:solidFill>
                  <a:schemeClr val="bg1"/>
                </a:solidFill>
              </a:rPr>
              <a:t>And Functions to test</a:t>
            </a:r>
          </a:p>
        </p:txBody>
      </p:sp>
      <p:sp>
        <p:nvSpPr>
          <p:cNvPr id="136201" name="Rectangle 9"/>
          <p:cNvSpPr>
            <a:spLocks noChangeArrowheads="1"/>
          </p:cNvSpPr>
          <p:nvPr/>
        </p:nvSpPr>
        <p:spPr bwMode="auto">
          <a:xfrm>
            <a:off x="3025775" y="4700588"/>
            <a:ext cx="2667000" cy="609600"/>
          </a:xfrm>
          <a:prstGeom prst="rect">
            <a:avLst/>
          </a:prstGeom>
          <a:solidFill>
            <a:schemeClr val="accent1"/>
          </a:solidFill>
          <a:ln w="9525">
            <a:solidFill>
              <a:schemeClr val="tx1"/>
            </a:solidFill>
            <a:miter lim="800000"/>
            <a:headEnd/>
            <a:tailEnd/>
          </a:ln>
        </p:spPr>
        <p:txBody>
          <a:bodyPr wrap="none" anchor="ctr"/>
          <a:lstStyle/>
          <a:p>
            <a:pPr algn="ctr"/>
            <a:r>
              <a:rPr lang="en-US">
                <a:solidFill>
                  <a:schemeClr val="bg1"/>
                </a:solidFill>
              </a:rPr>
              <a:t>Identify Risk Factors</a:t>
            </a:r>
          </a:p>
        </p:txBody>
      </p:sp>
      <p:sp>
        <p:nvSpPr>
          <p:cNvPr id="136202" name="Rectangle 10"/>
          <p:cNvSpPr>
            <a:spLocks noChangeArrowheads="1"/>
          </p:cNvSpPr>
          <p:nvPr/>
        </p:nvSpPr>
        <p:spPr bwMode="auto">
          <a:xfrm>
            <a:off x="3025775" y="5600700"/>
            <a:ext cx="2667000" cy="800100"/>
          </a:xfrm>
          <a:prstGeom prst="rect">
            <a:avLst/>
          </a:prstGeom>
          <a:solidFill>
            <a:schemeClr val="accent1"/>
          </a:solidFill>
          <a:ln w="9525">
            <a:solidFill>
              <a:schemeClr val="tx1"/>
            </a:solidFill>
            <a:miter lim="800000"/>
            <a:headEnd/>
            <a:tailEnd/>
          </a:ln>
        </p:spPr>
        <p:txBody>
          <a:bodyPr wrap="none" anchor="ctr"/>
          <a:lstStyle/>
          <a:p>
            <a:pPr algn="ctr"/>
            <a:r>
              <a:rPr lang="en-US">
                <a:solidFill>
                  <a:schemeClr val="bg1"/>
                </a:solidFill>
              </a:rPr>
              <a:t>Establish a </a:t>
            </a:r>
          </a:p>
          <a:p>
            <a:pPr algn="ctr"/>
            <a:r>
              <a:rPr lang="en-US">
                <a:solidFill>
                  <a:schemeClr val="bg1"/>
                </a:solidFill>
              </a:rPr>
              <a:t>Testing Schedule </a:t>
            </a:r>
          </a:p>
          <a:p>
            <a:pPr algn="ctr"/>
            <a:r>
              <a:rPr lang="en-US">
                <a:solidFill>
                  <a:schemeClr val="bg1"/>
                </a:solidFill>
              </a:rPr>
              <a:t>(need estimation)</a:t>
            </a:r>
          </a:p>
        </p:txBody>
      </p:sp>
      <p:sp>
        <p:nvSpPr>
          <p:cNvPr id="29704" name="Rectangle 11"/>
          <p:cNvSpPr>
            <a:spLocks noGrp="1" noChangeArrowheads="1"/>
          </p:cNvSpPr>
          <p:nvPr>
            <p:ph type="title"/>
          </p:nvPr>
        </p:nvSpPr>
        <p:spPr>
          <a:xfrm>
            <a:off x="381000" y="457200"/>
            <a:ext cx="6886575" cy="600075"/>
          </a:xfrm>
          <a:noFill/>
        </p:spPr>
        <p:txBody>
          <a:bodyPr/>
          <a:lstStyle/>
          <a:p>
            <a:r>
              <a:rPr lang="en-US" smtClean="0"/>
              <a:t>Test Plan Workflow</a:t>
            </a:r>
          </a:p>
        </p:txBody>
      </p:sp>
      <p:sp>
        <p:nvSpPr>
          <p:cNvPr id="136205" name="AutoShape 13"/>
          <p:cNvSpPr>
            <a:spLocks noChangeArrowheads="1"/>
          </p:cNvSpPr>
          <p:nvPr/>
        </p:nvSpPr>
        <p:spPr bwMode="auto">
          <a:xfrm>
            <a:off x="358775" y="1066800"/>
            <a:ext cx="2209800" cy="685800"/>
          </a:xfrm>
          <a:prstGeom prst="flowChartAlternateProcess">
            <a:avLst/>
          </a:prstGeom>
          <a:solidFill>
            <a:schemeClr val="accent1"/>
          </a:solidFill>
          <a:ln w="9525">
            <a:solidFill>
              <a:schemeClr val="tx1"/>
            </a:solidFill>
            <a:miter lim="800000"/>
            <a:headEnd/>
            <a:tailEnd/>
          </a:ln>
        </p:spPr>
        <p:txBody>
          <a:bodyPr wrap="none" anchor="ctr"/>
          <a:lstStyle/>
          <a:p>
            <a:pPr algn="ctr"/>
            <a:r>
              <a:rPr lang="en-US" b="1">
                <a:solidFill>
                  <a:schemeClr val="bg1"/>
                </a:solidFill>
              </a:rPr>
              <a:t>Starting Project</a:t>
            </a:r>
          </a:p>
        </p:txBody>
      </p:sp>
      <p:cxnSp>
        <p:nvCxnSpPr>
          <p:cNvPr id="136207" name="AutoShape 15"/>
          <p:cNvCxnSpPr>
            <a:cxnSpLocks noChangeShapeType="1"/>
            <a:stCxn id="136205" idx="3"/>
            <a:endCxn id="136197" idx="1"/>
          </p:cNvCxnSpPr>
          <p:nvPr/>
        </p:nvCxnSpPr>
        <p:spPr bwMode="auto">
          <a:xfrm>
            <a:off x="2568575" y="1409700"/>
            <a:ext cx="457200" cy="0"/>
          </a:xfrm>
          <a:prstGeom prst="straightConnector1">
            <a:avLst/>
          </a:prstGeom>
          <a:noFill/>
          <a:ln w="9525">
            <a:solidFill>
              <a:schemeClr val="tx1"/>
            </a:solidFill>
            <a:round/>
            <a:headEnd/>
            <a:tailEnd type="triangle" w="med" len="med"/>
          </a:ln>
        </p:spPr>
      </p:cxnSp>
      <p:cxnSp>
        <p:nvCxnSpPr>
          <p:cNvPr id="136208" name="AutoShape 16"/>
          <p:cNvCxnSpPr>
            <a:cxnSpLocks noChangeShapeType="1"/>
            <a:stCxn id="136197" idx="3"/>
            <a:endCxn id="136198" idx="1"/>
          </p:cNvCxnSpPr>
          <p:nvPr/>
        </p:nvCxnSpPr>
        <p:spPr bwMode="auto">
          <a:xfrm flipH="1">
            <a:off x="3025775" y="1409700"/>
            <a:ext cx="2667000" cy="898525"/>
          </a:xfrm>
          <a:prstGeom prst="bentConnector5">
            <a:avLst>
              <a:gd name="adj1" fmla="val -8569"/>
              <a:gd name="adj2" fmla="val 50000"/>
              <a:gd name="adj3" fmla="val 108569"/>
            </a:avLst>
          </a:prstGeom>
          <a:noFill/>
          <a:ln w="9525">
            <a:solidFill>
              <a:schemeClr val="tx1"/>
            </a:solidFill>
            <a:miter lim="800000"/>
            <a:headEnd/>
            <a:tailEnd type="triangle" w="med" len="med"/>
          </a:ln>
        </p:spPr>
      </p:cxnSp>
      <p:cxnSp>
        <p:nvCxnSpPr>
          <p:cNvPr id="136209" name="AutoShape 17"/>
          <p:cNvCxnSpPr>
            <a:cxnSpLocks noChangeShapeType="1"/>
            <a:stCxn id="136198" idx="3"/>
            <a:endCxn id="136199" idx="1"/>
          </p:cNvCxnSpPr>
          <p:nvPr/>
        </p:nvCxnSpPr>
        <p:spPr bwMode="auto">
          <a:xfrm flipH="1">
            <a:off x="3025775" y="2308225"/>
            <a:ext cx="2667000" cy="898525"/>
          </a:xfrm>
          <a:prstGeom prst="bentConnector5">
            <a:avLst>
              <a:gd name="adj1" fmla="val -8569"/>
              <a:gd name="adj2" fmla="val 50000"/>
              <a:gd name="adj3" fmla="val 108569"/>
            </a:avLst>
          </a:prstGeom>
          <a:noFill/>
          <a:ln w="9525">
            <a:solidFill>
              <a:schemeClr val="tx1"/>
            </a:solidFill>
            <a:miter lim="800000"/>
            <a:headEnd/>
            <a:tailEnd type="triangle" w="med" len="med"/>
          </a:ln>
        </p:spPr>
      </p:cxnSp>
      <p:cxnSp>
        <p:nvCxnSpPr>
          <p:cNvPr id="136210" name="AutoShape 18"/>
          <p:cNvCxnSpPr>
            <a:cxnSpLocks noChangeShapeType="1"/>
            <a:stCxn id="136199" idx="3"/>
            <a:endCxn id="136200" idx="1"/>
          </p:cNvCxnSpPr>
          <p:nvPr/>
        </p:nvCxnSpPr>
        <p:spPr bwMode="auto">
          <a:xfrm flipH="1">
            <a:off x="3025775" y="3206750"/>
            <a:ext cx="2667000" cy="900113"/>
          </a:xfrm>
          <a:prstGeom prst="bentConnector5">
            <a:avLst>
              <a:gd name="adj1" fmla="val -8569"/>
              <a:gd name="adj2" fmla="val 49912"/>
              <a:gd name="adj3" fmla="val 108569"/>
            </a:avLst>
          </a:prstGeom>
          <a:noFill/>
          <a:ln w="9525">
            <a:solidFill>
              <a:schemeClr val="tx1"/>
            </a:solidFill>
            <a:miter lim="800000"/>
            <a:headEnd/>
            <a:tailEnd type="triangle" w="med" len="med"/>
          </a:ln>
        </p:spPr>
      </p:cxnSp>
      <p:cxnSp>
        <p:nvCxnSpPr>
          <p:cNvPr id="136211" name="AutoShape 19"/>
          <p:cNvCxnSpPr>
            <a:cxnSpLocks noChangeShapeType="1"/>
            <a:stCxn id="136200" idx="3"/>
            <a:endCxn id="136201" idx="1"/>
          </p:cNvCxnSpPr>
          <p:nvPr/>
        </p:nvCxnSpPr>
        <p:spPr bwMode="auto">
          <a:xfrm flipH="1">
            <a:off x="3025775" y="4106863"/>
            <a:ext cx="2667000" cy="898525"/>
          </a:xfrm>
          <a:prstGeom prst="bentConnector5">
            <a:avLst>
              <a:gd name="adj1" fmla="val -8569"/>
              <a:gd name="adj2" fmla="val 50000"/>
              <a:gd name="adj3" fmla="val 108569"/>
            </a:avLst>
          </a:prstGeom>
          <a:noFill/>
          <a:ln w="9525">
            <a:solidFill>
              <a:schemeClr val="tx1"/>
            </a:solidFill>
            <a:miter lim="800000"/>
            <a:headEnd/>
            <a:tailEnd type="triangle" w="med" len="med"/>
          </a:ln>
        </p:spPr>
      </p:cxnSp>
      <p:cxnSp>
        <p:nvCxnSpPr>
          <p:cNvPr id="136213" name="AutoShape 21"/>
          <p:cNvCxnSpPr>
            <a:cxnSpLocks noChangeShapeType="1"/>
            <a:stCxn id="136201" idx="3"/>
            <a:endCxn id="136202" idx="1"/>
          </p:cNvCxnSpPr>
          <p:nvPr/>
        </p:nvCxnSpPr>
        <p:spPr bwMode="auto">
          <a:xfrm flipH="1">
            <a:off x="3025775" y="5005388"/>
            <a:ext cx="2667000" cy="995362"/>
          </a:xfrm>
          <a:prstGeom prst="bentConnector5">
            <a:avLst>
              <a:gd name="adj1" fmla="val -8569"/>
              <a:gd name="adj2" fmla="val 45134"/>
              <a:gd name="adj3" fmla="val 108569"/>
            </a:avLst>
          </a:prstGeom>
          <a:noFill/>
          <a:ln w="9525">
            <a:solidFill>
              <a:schemeClr val="tx1"/>
            </a:solidFill>
            <a:miter lim="800000"/>
            <a:headEnd/>
            <a:tailEnd type="triangle" w="med" len="med"/>
          </a:ln>
        </p:spPr>
      </p:cxnSp>
      <p:sp>
        <p:nvSpPr>
          <p:cNvPr id="136215" name="AutoShape 23"/>
          <p:cNvSpPr>
            <a:spLocks noChangeArrowheads="1"/>
          </p:cNvSpPr>
          <p:nvPr/>
        </p:nvSpPr>
        <p:spPr bwMode="auto">
          <a:xfrm>
            <a:off x="6581775" y="4133850"/>
            <a:ext cx="2209800" cy="995363"/>
          </a:xfrm>
          <a:prstGeom prst="flowChartAlternateProcess">
            <a:avLst/>
          </a:prstGeom>
          <a:solidFill>
            <a:schemeClr val="accent1"/>
          </a:solidFill>
          <a:ln w="9525">
            <a:solidFill>
              <a:schemeClr val="tx1"/>
            </a:solidFill>
            <a:miter lim="800000"/>
            <a:headEnd/>
            <a:tailEnd/>
          </a:ln>
        </p:spPr>
        <p:txBody>
          <a:bodyPr wrap="none" anchor="ctr"/>
          <a:lstStyle/>
          <a:p>
            <a:pPr algn="ctr"/>
            <a:r>
              <a:rPr lang="en-US" b="1">
                <a:solidFill>
                  <a:schemeClr val="bg1"/>
                </a:solidFill>
              </a:rPr>
              <a:t>Approved and </a:t>
            </a:r>
          </a:p>
          <a:p>
            <a:pPr algn="ctr"/>
            <a:r>
              <a:rPr lang="en-US" b="1">
                <a:solidFill>
                  <a:schemeClr val="bg1"/>
                </a:solidFill>
              </a:rPr>
              <a:t>Baselined Test Plan</a:t>
            </a:r>
          </a:p>
        </p:txBody>
      </p:sp>
      <p:sp>
        <p:nvSpPr>
          <p:cNvPr id="136216" name="Rectangle 24"/>
          <p:cNvSpPr>
            <a:spLocks noChangeArrowheads="1"/>
          </p:cNvSpPr>
          <p:nvPr/>
        </p:nvSpPr>
        <p:spPr bwMode="auto">
          <a:xfrm>
            <a:off x="6543675" y="1104900"/>
            <a:ext cx="2286000" cy="609600"/>
          </a:xfrm>
          <a:prstGeom prst="rect">
            <a:avLst/>
          </a:prstGeom>
          <a:solidFill>
            <a:schemeClr val="accent1"/>
          </a:solidFill>
          <a:ln w="9525">
            <a:solidFill>
              <a:schemeClr val="tx1"/>
            </a:solidFill>
            <a:miter lim="800000"/>
            <a:headEnd/>
            <a:tailEnd/>
          </a:ln>
        </p:spPr>
        <p:txBody>
          <a:bodyPr wrap="none" anchor="ctr"/>
          <a:lstStyle/>
          <a:p>
            <a:pPr algn="ctr"/>
            <a:r>
              <a:rPr lang="en-US" dirty="0">
                <a:solidFill>
                  <a:schemeClr val="bg1"/>
                </a:solidFill>
              </a:rPr>
              <a:t>Compose Test Plan</a:t>
            </a:r>
          </a:p>
        </p:txBody>
      </p:sp>
      <p:sp>
        <p:nvSpPr>
          <p:cNvPr id="136218" name="Rectangle 26"/>
          <p:cNvSpPr>
            <a:spLocks noChangeArrowheads="1"/>
          </p:cNvSpPr>
          <p:nvPr/>
        </p:nvSpPr>
        <p:spPr bwMode="auto">
          <a:xfrm>
            <a:off x="6543675" y="1958975"/>
            <a:ext cx="2286000" cy="609600"/>
          </a:xfrm>
          <a:prstGeom prst="rect">
            <a:avLst/>
          </a:prstGeom>
          <a:solidFill>
            <a:schemeClr val="accent1"/>
          </a:solidFill>
          <a:ln w="9525">
            <a:solidFill>
              <a:schemeClr val="tx1"/>
            </a:solidFill>
            <a:miter lim="800000"/>
            <a:headEnd/>
            <a:tailEnd/>
          </a:ln>
        </p:spPr>
        <p:txBody>
          <a:bodyPr wrap="none" anchor="ctr"/>
          <a:lstStyle/>
          <a:p>
            <a:pPr algn="ctr"/>
            <a:r>
              <a:rPr lang="en-US">
                <a:solidFill>
                  <a:schemeClr val="bg1"/>
                </a:solidFill>
              </a:rPr>
              <a:t>Review Test Plan</a:t>
            </a:r>
          </a:p>
        </p:txBody>
      </p:sp>
      <p:sp>
        <p:nvSpPr>
          <p:cNvPr id="136219" name="AutoShape 27"/>
          <p:cNvSpPr>
            <a:spLocks noChangeArrowheads="1"/>
          </p:cNvSpPr>
          <p:nvPr/>
        </p:nvSpPr>
        <p:spPr bwMode="auto">
          <a:xfrm>
            <a:off x="6696075" y="2828925"/>
            <a:ext cx="1981200" cy="838200"/>
          </a:xfrm>
          <a:prstGeom prst="flowChartDecision">
            <a:avLst/>
          </a:prstGeom>
          <a:solidFill>
            <a:schemeClr val="accent1"/>
          </a:solidFill>
          <a:ln w="9525">
            <a:solidFill>
              <a:schemeClr val="tx1"/>
            </a:solidFill>
            <a:miter lim="800000"/>
            <a:headEnd/>
            <a:tailEnd/>
          </a:ln>
        </p:spPr>
        <p:txBody>
          <a:bodyPr wrap="none" anchor="ctr"/>
          <a:lstStyle/>
          <a:p>
            <a:pPr algn="ctr"/>
            <a:r>
              <a:rPr lang="en-US" b="1">
                <a:solidFill>
                  <a:schemeClr val="bg1"/>
                </a:solidFill>
              </a:rPr>
              <a:t>Rework?</a:t>
            </a:r>
          </a:p>
        </p:txBody>
      </p:sp>
      <p:cxnSp>
        <p:nvCxnSpPr>
          <p:cNvPr id="136220" name="AutoShape 28"/>
          <p:cNvCxnSpPr>
            <a:cxnSpLocks noChangeShapeType="1"/>
            <a:stCxn id="136202" idx="3"/>
            <a:endCxn id="136216" idx="0"/>
          </p:cNvCxnSpPr>
          <p:nvPr/>
        </p:nvCxnSpPr>
        <p:spPr bwMode="auto">
          <a:xfrm flipV="1">
            <a:off x="5692775" y="1104900"/>
            <a:ext cx="1993900" cy="4895850"/>
          </a:xfrm>
          <a:prstGeom prst="bentConnector4">
            <a:avLst>
              <a:gd name="adj1" fmla="val 21338"/>
              <a:gd name="adj2" fmla="val 104671"/>
            </a:avLst>
          </a:prstGeom>
          <a:noFill/>
          <a:ln w="9525">
            <a:solidFill>
              <a:schemeClr val="tx1"/>
            </a:solidFill>
            <a:miter lim="800000"/>
            <a:headEnd/>
            <a:tailEnd type="triangle" w="med" len="med"/>
          </a:ln>
        </p:spPr>
      </p:cxnSp>
      <p:cxnSp>
        <p:nvCxnSpPr>
          <p:cNvPr id="136221" name="AutoShape 29"/>
          <p:cNvCxnSpPr>
            <a:cxnSpLocks noChangeShapeType="1"/>
            <a:stCxn id="136216" idx="2"/>
            <a:endCxn id="136218" idx="0"/>
          </p:cNvCxnSpPr>
          <p:nvPr/>
        </p:nvCxnSpPr>
        <p:spPr bwMode="auto">
          <a:xfrm>
            <a:off x="7686675" y="1714500"/>
            <a:ext cx="0" cy="244475"/>
          </a:xfrm>
          <a:prstGeom prst="straightConnector1">
            <a:avLst/>
          </a:prstGeom>
          <a:noFill/>
          <a:ln w="9525">
            <a:solidFill>
              <a:schemeClr val="tx1"/>
            </a:solidFill>
            <a:round/>
            <a:headEnd/>
            <a:tailEnd type="triangle" w="med" len="med"/>
          </a:ln>
        </p:spPr>
      </p:cxnSp>
      <p:cxnSp>
        <p:nvCxnSpPr>
          <p:cNvPr id="136222" name="AutoShape 30"/>
          <p:cNvCxnSpPr>
            <a:cxnSpLocks noChangeShapeType="1"/>
            <a:stCxn id="136218" idx="2"/>
            <a:endCxn id="136219" idx="0"/>
          </p:cNvCxnSpPr>
          <p:nvPr/>
        </p:nvCxnSpPr>
        <p:spPr bwMode="auto">
          <a:xfrm>
            <a:off x="7686675" y="2568575"/>
            <a:ext cx="0" cy="260350"/>
          </a:xfrm>
          <a:prstGeom prst="straightConnector1">
            <a:avLst/>
          </a:prstGeom>
          <a:noFill/>
          <a:ln w="9525">
            <a:solidFill>
              <a:schemeClr val="tx1"/>
            </a:solidFill>
            <a:round/>
            <a:headEnd/>
            <a:tailEnd type="triangle" w="med" len="med"/>
          </a:ln>
        </p:spPr>
      </p:cxnSp>
      <p:cxnSp>
        <p:nvCxnSpPr>
          <p:cNvPr id="136223" name="AutoShape 31"/>
          <p:cNvCxnSpPr>
            <a:cxnSpLocks noChangeShapeType="1"/>
            <a:stCxn id="136219" idx="2"/>
            <a:endCxn id="136215" idx="0"/>
          </p:cNvCxnSpPr>
          <p:nvPr/>
        </p:nvCxnSpPr>
        <p:spPr bwMode="auto">
          <a:xfrm>
            <a:off x="7686675" y="3667125"/>
            <a:ext cx="0" cy="466725"/>
          </a:xfrm>
          <a:prstGeom prst="straightConnector1">
            <a:avLst/>
          </a:prstGeom>
          <a:noFill/>
          <a:ln w="9525">
            <a:solidFill>
              <a:schemeClr val="tx1"/>
            </a:solidFill>
            <a:round/>
            <a:headEnd/>
            <a:tailEnd type="triangle" w="med" len="med"/>
          </a:ln>
        </p:spPr>
      </p:cxnSp>
      <p:cxnSp>
        <p:nvCxnSpPr>
          <p:cNvPr id="136224" name="AutoShape 32"/>
          <p:cNvCxnSpPr>
            <a:cxnSpLocks noChangeShapeType="1"/>
            <a:stCxn id="136219" idx="3"/>
            <a:endCxn id="136216" idx="3"/>
          </p:cNvCxnSpPr>
          <p:nvPr/>
        </p:nvCxnSpPr>
        <p:spPr bwMode="auto">
          <a:xfrm flipV="1">
            <a:off x="8677275" y="1409700"/>
            <a:ext cx="152400" cy="1838325"/>
          </a:xfrm>
          <a:prstGeom prst="bentConnector3">
            <a:avLst>
              <a:gd name="adj1" fmla="val 250000"/>
            </a:avLst>
          </a:prstGeom>
          <a:noFill/>
          <a:ln w="9525">
            <a:solidFill>
              <a:schemeClr val="tx1"/>
            </a:solidFill>
            <a:miter lim="800000"/>
            <a:headEnd/>
            <a:tailEnd type="triangle" w="med" len="med"/>
          </a:ln>
        </p:spPr>
      </p:cxnSp>
      <p:sp>
        <p:nvSpPr>
          <p:cNvPr id="136225" name="Text Box 33"/>
          <p:cNvSpPr txBox="1">
            <a:spLocks noChangeArrowheads="1"/>
          </p:cNvSpPr>
          <p:nvPr/>
        </p:nvSpPr>
        <p:spPr bwMode="auto">
          <a:xfrm>
            <a:off x="7292975" y="3702050"/>
            <a:ext cx="533400" cy="366713"/>
          </a:xfrm>
          <a:prstGeom prst="rect">
            <a:avLst/>
          </a:prstGeom>
          <a:noFill/>
          <a:ln w="9525">
            <a:noFill/>
            <a:miter lim="800000"/>
            <a:headEnd/>
            <a:tailEnd/>
          </a:ln>
        </p:spPr>
        <p:txBody>
          <a:bodyPr>
            <a:spAutoFit/>
          </a:bodyPr>
          <a:lstStyle/>
          <a:p>
            <a:pPr>
              <a:spcBef>
                <a:spcPct val="50000"/>
              </a:spcBef>
            </a:pPr>
            <a:r>
              <a:rPr lang="en-US"/>
              <a:t>No</a:t>
            </a:r>
          </a:p>
        </p:txBody>
      </p:sp>
      <p:sp>
        <p:nvSpPr>
          <p:cNvPr id="136226" name="Text Box 34"/>
          <p:cNvSpPr txBox="1">
            <a:spLocks noChangeArrowheads="1"/>
          </p:cNvSpPr>
          <p:nvPr/>
        </p:nvSpPr>
        <p:spPr bwMode="auto">
          <a:xfrm>
            <a:off x="8548688" y="2914650"/>
            <a:ext cx="685800" cy="366713"/>
          </a:xfrm>
          <a:prstGeom prst="rect">
            <a:avLst/>
          </a:prstGeom>
          <a:noFill/>
          <a:ln w="9525">
            <a:noFill/>
            <a:miter lim="800000"/>
            <a:headEnd/>
            <a:tailEnd/>
          </a:ln>
        </p:spPr>
        <p:txBody>
          <a:bodyPr>
            <a:spAutoFit/>
          </a:bodyPr>
          <a:lstStyle/>
          <a:p>
            <a:pPr>
              <a:spcBef>
                <a:spcPct val="50000"/>
              </a:spcBef>
            </a:pPr>
            <a:r>
              <a:rPr lang="en-US"/>
              <a:t>Yes</a:t>
            </a:r>
          </a:p>
        </p:txBody>
      </p:sp>
      <p:sp>
        <p:nvSpPr>
          <p:cNvPr id="2" name="Rectangle 7"/>
          <p:cNvSpPr>
            <a:spLocks noChangeArrowheads="1"/>
          </p:cNvSpPr>
          <p:nvPr/>
        </p:nvSpPr>
        <p:spPr bwMode="auto">
          <a:xfrm>
            <a:off x="95250" y="4676775"/>
            <a:ext cx="2605088" cy="1662113"/>
          </a:xfrm>
          <a:prstGeom prst="rect">
            <a:avLst/>
          </a:prstGeom>
          <a:gradFill rotWithShape="1">
            <a:gsLst>
              <a:gs pos="0">
                <a:schemeClr val="bg2">
                  <a:gamma/>
                  <a:shade val="46275"/>
                  <a:invGamma/>
                </a:schemeClr>
              </a:gs>
              <a:gs pos="50000">
                <a:schemeClr val="bg2"/>
              </a:gs>
              <a:gs pos="100000">
                <a:schemeClr val="bg2">
                  <a:gamma/>
                  <a:shade val="46275"/>
                  <a:invGamma/>
                </a:schemeClr>
              </a:gs>
            </a:gsLst>
            <a:lin ang="5400000" scaled="1"/>
          </a:gradFill>
          <a:ln w="9525">
            <a:solidFill>
              <a:schemeClr val="tx1"/>
            </a:solidFill>
            <a:miter lim="800000"/>
            <a:headEnd/>
            <a:tailEnd/>
          </a:ln>
        </p:spPr>
        <p:txBody>
          <a:bodyPr wrap="none" anchor="ctr"/>
          <a:lstStyle/>
          <a:p>
            <a:pPr>
              <a:defRPr/>
            </a:pPr>
            <a:r>
              <a:rPr lang="en-US" sz="1500" b="1">
                <a:solidFill>
                  <a:schemeClr val="bg1"/>
                </a:solidFill>
              </a:rPr>
              <a:t>Important note:</a:t>
            </a:r>
          </a:p>
          <a:p>
            <a:pPr>
              <a:defRPr/>
            </a:pPr>
            <a:r>
              <a:rPr lang="en-US" sz="1500">
                <a:solidFill>
                  <a:schemeClr val="bg1"/>
                </a:solidFill>
              </a:rPr>
              <a:t>After base line the Test Plan, </a:t>
            </a:r>
          </a:p>
          <a:p>
            <a:pPr>
              <a:defRPr/>
            </a:pPr>
            <a:r>
              <a:rPr lang="en-US" sz="1500">
                <a:solidFill>
                  <a:schemeClr val="bg1"/>
                </a:solidFill>
              </a:rPr>
              <a:t>we can change the plan but </a:t>
            </a:r>
          </a:p>
          <a:p>
            <a:pPr>
              <a:defRPr/>
            </a:pPr>
            <a:r>
              <a:rPr lang="en-US" sz="1500">
                <a:solidFill>
                  <a:schemeClr val="bg1"/>
                </a:solidFill>
              </a:rPr>
              <a:t>it have to have </a:t>
            </a:r>
          </a:p>
          <a:p>
            <a:pPr>
              <a:defRPr/>
            </a:pPr>
            <a:r>
              <a:rPr lang="en-US" sz="1500">
                <a:solidFill>
                  <a:schemeClr val="bg1"/>
                </a:solidFill>
              </a:rPr>
              <a:t>Change Request Process!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6205"/>
                                        </p:tgtEl>
                                        <p:attrNameLst>
                                          <p:attrName>style.visibility</p:attrName>
                                        </p:attrNameLst>
                                      </p:cBhvr>
                                      <p:to>
                                        <p:strVal val="visible"/>
                                      </p:to>
                                    </p:set>
                                    <p:animEffect transition="in" filter="blinds(horizontal)">
                                      <p:cBhvr>
                                        <p:cTn id="7" dur="500"/>
                                        <p:tgtEl>
                                          <p:spTgt spid="13620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6207"/>
                                        </p:tgtEl>
                                        <p:attrNameLst>
                                          <p:attrName>style.visibility</p:attrName>
                                        </p:attrNameLst>
                                      </p:cBhvr>
                                      <p:to>
                                        <p:strVal val="visible"/>
                                      </p:to>
                                    </p:set>
                                    <p:animEffect transition="in" filter="blinds(horizontal)">
                                      <p:cBhvr>
                                        <p:cTn id="12" dur="500"/>
                                        <p:tgtEl>
                                          <p:spTgt spid="13620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36197"/>
                                        </p:tgtEl>
                                        <p:attrNameLst>
                                          <p:attrName>style.visibility</p:attrName>
                                        </p:attrNameLst>
                                      </p:cBhvr>
                                      <p:to>
                                        <p:strVal val="visible"/>
                                      </p:to>
                                    </p:set>
                                    <p:animEffect transition="in" filter="blinds(horizontal)">
                                      <p:cBhvr>
                                        <p:cTn id="15" dur="500"/>
                                        <p:tgtEl>
                                          <p:spTgt spid="13619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36208"/>
                                        </p:tgtEl>
                                        <p:attrNameLst>
                                          <p:attrName>style.visibility</p:attrName>
                                        </p:attrNameLst>
                                      </p:cBhvr>
                                      <p:to>
                                        <p:strVal val="visible"/>
                                      </p:to>
                                    </p:set>
                                    <p:animEffect transition="in" filter="blinds(horizontal)">
                                      <p:cBhvr>
                                        <p:cTn id="20" dur="500"/>
                                        <p:tgtEl>
                                          <p:spTgt spid="13620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36198"/>
                                        </p:tgtEl>
                                        <p:attrNameLst>
                                          <p:attrName>style.visibility</p:attrName>
                                        </p:attrNameLst>
                                      </p:cBhvr>
                                      <p:to>
                                        <p:strVal val="visible"/>
                                      </p:to>
                                    </p:set>
                                    <p:animEffect transition="in" filter="blinds(horizontal)">
                                      <p:cBhvr>
                                        <p:cTn id="23" dur="500"/>
                                        <p:tgtEl>
                                          <p:spTgt spid="13619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36209"/>
                                        </p:tgtEl>
                                        <p:attrNameLst>
                                          <p:attrName>style.visibility</p:attrName>
                                        </p:attrNameLst>
                                      </p:cBhvr>
                                      <p:to>
                                        <p:strVal val="visible"/>
                                      </p:to>
                                    </p:set>
                                    <p:animEffect transition="in" filter="blinds(horizontal)">
                                      <p:cBhvr>
                                        <p:cTn id="28" dur="500"/>
                                        <p:tgtEl>
                                          <p:spTgt spid="13620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36199"/>
                                        </p:tgtEl>
                                        <p:attrNameLst>
                                          <p:attrName>style.visibility</p:attrName>
                                        </p:attrNameLst>
                                      </p:cBhvr>
                                      <p:to>
                                        <p:strVal val="visible"/>
                                      </p:to>
                                    </p:set>
                                    <p:animEffect transition="in" filter="blinds(horizontal)">
                                      <p:cBhvr>
                                        <p:cTn id="31" dur="500"/>
                                        <p:tgtEl>
                                          <p:spTgt spid="13619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36210"/>
                                        </p:tgtEl>
                                        <p:attrNameLst>
                                          <p:attrName>style.visibility</p:attrName>
                                        </p:attrNameLst>
                                      </p:cBhvr>
                                      <p:to>
                                        <p:strVal val="visible"/>
                                      </p:to>
                                    </p:set>
                                    <p:animEffect transition="in" filter="blinds(horizontal)">
                                      <p:cBhvr>
                                        <p:cTn id="36" dur="500"/>
                                        <p:tgtEl>
                                          <p:spTgt spid="136210"/>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36200"/>
                                        </p:tgtEl>
                                        <p:attrNameLst>
                                          <p:attrName>style.visibility</p:attrName>
                                        </p:attrNameLst>
                                      </p:cBhvr>
                                      <p:to>
                                        <p:strVal val="visible"/>
                                      </p:to>
                                    </p:set>
                                    <p:animEffect transition="in" filter="blinds(horizontal)">
                                      <p:cBhvr>
                                        <p:cTn id="39" dur="500"/>
                                        <p:tgtEl>
                                          <p:spTgt spid="136200"/>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nodeType="clickEffect">
                                  <p:stCondLst>
                                    <p:cond delay="0"/>
                                  </p:stCondLst>
                                  <p:childTnLst>
                                    <p:set>
                                      <p:cBhvr>
                                        <p:cTn id="43" dur="1" fill="hold">
                                          <p:stCondLst>
                                            <p:cond delay="0"/>
                                          </p:stCondLst>
                                        </p:cTn>
                                        <p:tgtEl>
                                          <p:spTgt spid="136211"/>
                                        </p:tgtEl>
                                        <p:attrNameLst>
                                          <p:attrName>style.visibility</p:attrName>
                                        </p:attrNameLst>
                                      </p:cBhvr>
                                      <p:to>
                                        <p:strVal val="visible"/>
                                      </p:to>
                                    </p:set>
                                    <p:animEffect transition="in" filter="checkerboard(across)">
                                      <p:cBhvr>
                                        <p:cTn id="44" dur="500"/>
                                        <p:tgtEl>
                                          <p:spTgt spid="136211"/>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36201"/>
                                        </p:tgtEl>
                                        <p:attrNameLst>
                                          <p:attrName>style.visibility</p:attrName>
                                        </p:attrNameLst>
                                      </p:cBhvr>
                                      <p:to>
                                        <p:strVal val="visible"/>
                                      </p:to>
                                    </p:set>
                                    <p:animEffect transition="in" filter="blinds(horizontal)">
                                      <p:cBhvr>
                                        <p:cTn id="47" dur="500"/>
                                        <p:tgtEl>
                                          <p:spTgt spid="13620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36213"/>
                                        </p:tgtEl>
                                        <p:attrNameLst>
                                          <p:attrName>style.visibility</p:attrName>
                                        </p:attrNameLst>
                                      </p:cBhvr>
                                      <p:to>
                                        <p:strVal val="visible"/>
                                      </p:to>
                                    </p:set>
                                    <p:animEffect transition="in" filter="blinds(horizontal)">
                                      <p:cBhvr>
                                        <p:cTn id="52" dur="500"/>
                                        <p:tgtEl>
                                          <p:spTgt spid="136213"/>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36202"/>
                                        </p:tgtEl>
                                        <p:attrNameLst>
                                          <p:attrName>style.visibility</p:attrName>
                                        </p:attrNameLst>
                                      </p:cBhvr>
                                      <p:to>
                                        <p:strVal val="visible"/>
                                      </p:to>
                                    </p:set>
                                    <p:animEffect transition="in" filter="blinds(horizontal)">
                                      <p:cBhvr>
                                        <p:cTn id="55" dur="500"/>
                                        <p:tgtEl>
                                          <p:spTgt spid="136202"/>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136220"/>
                                        </p:tgtEl>
                                        <p:attrNameLst>
                                          <p:attrName>style.visibility</p:attrName>
                                        </p:attrNameLst>
                                      </p:cBhvr>
                                      <p:to>
                                        <p:strVal val="visible"/>
                                      </p:to>
                                    </p:set>
                                    <p:animEffect transition="in" filter="blinds(horizontal)">
                                      <p:cBhvr>
                                        <p:cTn id="60" dur="500"/>
                                        <p:tgtEl>
                                          <p:spTgt spid="136220"/>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136216"/>
                                        </p:tgtEl>
                                        <p:attrNameLst>
                                          <p:attrName>style.visibility</p:attrName>
                                        </p:attrNameLst>
                                      </p:cBhvr>
                                      <p:to>
                                        <p:strVal val="visible"/>
                                      </p:to>
                                    </p:set>
                                    <p:animEffect transition="in" filter="blinds(horizontal)">
                                      <p:cBhvr>
                                        <p:cTn id="63" dur="500"/>
                                        <p:tgtEl>
                                          <p:spTgt spid="136216"/>
                                        </p:tgtEl>
                                      </p:cBhvr>
                                    </p:animEffect>
                                  </p:childTnLst>
                                </p:cTn>
                              </p:par>
                            </p:childTnLst>
                          </p:cTn>
                        </p:par>
                      </p:childTnLst>
                    </p:cTn>
                  </p:par>
                  <p:par>
                    <p:cTn id="64" fill="hold">
                      <p:stCondLst>
                        <p:cond delay="indefinite"/>
                      </p:stCondLst>
                      <p:childTnLst>
                        <p:par>
                          <p:cTn id="65" fill="hold">
                            <p:stCondLst>
                              <p:cond delay="0"/>
                            </p:stCondLst>
                            <p:childTnLst>
                              <p:par>
                                <p:cTn id="66" presetID="5" presetClass="entr" presetSubtype="10" fill="hold" nodeType="clickEffect">
                                  <p:stCondLst>
                                    <p:cond delay="0"/>
                                  </p:stCondLst>
                                  <p:childTnLst>
                                    <p:set>
                                      <p:cBhvr>
                                        <p:cTn id="67" dur="1" fill="hold">
                                          <p:stCondLst>
                                            <p:cond delay="0"/>
                                          </p:stCondLst>
                                        </p:cTn>
                                        <p:tgtEl>
                                          <p:spTgt spid="136221"/>
                                        </p:tgtEl>
                                        <p:attrNameLst>
                                          <p:attrName>style.visibility</p:attrName>
                                        </p:attrNameLst>
                                      </p:cBhvr>
                                      <p:to>
                                        <p:strVal val="visible"/>
                                      </p:to>
                                    </p:set>
                                    <p:animEffect transition="in" filter="checkerboard(across)">
                                      <p:cBhvr>
                                        <p:cTn id="68" dur="500"/>
                                        <p:tgtEl>
                                          <p:spTgt spid="136221"/>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136218"/>
                                        </p:tgtEl>
                                        <p:attrNameLst>
                                          <p:attrName>style.visibility</p:attrName>
                                        </p:attrNameLst>
                                      </p:cBhvr>
                                      <p:to>
                                        <p:strVal val="visible"/>
                                      </p:to>
                                    </p:set>
                                    <p:animEffect transition="in" filter="blinds(horizontal)">
                                      <p:cBhvr>
                                        <p:cTn id="71" dur="500"/>
                                        <p:tgtEl>
                                          <p:spTgt spid="136218"/>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136222"/>
                                        </p:tgtEl>
                                        <p:attrNameLst>
                                          <p:attrName>style.visibility</p:attrName>
                                        </p:attrNameLst>
                                      </p:cBhvr>
                                      <p:to>
                                        <p:strVal val="visible"/>
                                      </p:to>
                                    </p:set>
                                    <p:animEffect transition="in" filter="blinds(horizontal)">
                                      <p:cBhvr>
                                        <p:cTn id="76" dur="500"/>
                                        <p:tgtEl>
                                          <p:spTgt spid="136222"/>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136219"/>
                                        </p:tgtEl>
                                        <p:attrNameLst>
                                          <p:attrName>style.visibility</p:attrName>
                                        </p:attrNameLst>
                                      </p:cBhvr>
                                      <p:to>
                                        <p:strVal val="visible"/>
                                      </p:to>
                                    </p:set>
                                    <p:animEffect transition="in" filter="blinds(horizontal)">
                                      <p:cBhvr>
                                        <p:cTn id="79" dur="500"/>
                                        <p:tgtEl>
                                          <p:spTgt spid="136219"/>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136215"/>
                                        </p:tgtEl>
                                        <p:attrNameLst>
                                          <p:attrName>style.visibility</p:attrName>
                                        </p:attrNameLst>
                                      </p:cBhvr>
                                      <p:to>
                                        <p:strVal val="visible"/>
                                      </p:to>
                                    </p:set>
                                    <p:animEffect transition="in" filter="blinds(horizontal)">
                                      <p:cBhvr>
                                        <p:cTn id="84" dur="500"/>
                                        <p:tgtEl>
                                          <p:spTgt spid="136215"/>
                                        </p:tgtEl>
                                      </p:cBhvr>
                                    </p:animEffect>
                                  </p:childTnLst>
                                </p:cTn>
                              </p:par>
                              <p:par>
                                <p:cTn id="85" presetID="3" presetClass="entr" presetSubtype="10" fill="hold" nodeType="withEffect">
                                  <p:stCondLst>
                                    <p:cond delay="0"/>
                                  </p:stCondLst>
                                  <p:childTnLst>
                                    <p:set>
                                      <p:cBhvr>
                                        <p:cTn id="86" dur="1" fill="hold">
                                          <p:stCondLst>
                                            <p:cond delay="0"/>
                                          </p:stCondLst>
                                        </p:cTn>
                                        <p:tgtEl>
                                          <p:spTgt spid="136223"/>
                                        </p:tgtEl>
                                        <p:attrNameLst>
                                          <p:attrName>style.visibility</p:attrName>
                                        </p:attrNameLst>
                                      </p:cBhvr>
                                      <p:to>
                                        <p:strVal val="visible"/>
                                      </p:to>
                                    </p:set>
                                    <p:animEffect transition="in" filter="blinds(horizontal)">
                                      <p:cBhvr>
                                        <p:cTn id="87" dur="500"/>
                                        <p:tgtEl>
                                          <p:spTgt spid="136223"/>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136225"/>
                                        </p:tgtEl>
                                        <p:attrNameLst>
                                          <p:attrName>style.visibility</p:attrName>
                                        </p:attrNameLst>
                                      </p:cBhvr>
                                      <p:to>
                                        <p:strVal val="visible"/>
                                      </p:to>
                                    </p:set>
                                    <p:animEffect transition="in" filter="blinds(horizontal)">
                                      <p:cBhvr>
                                        <p:cTn id="90" dur="500"/>
                                        <p:tgtEl>
                                          <p:spTgt spid="136225"/>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nodeType="clickEffect">
                                  <p:stCondLst>
                                    <p:cond delay="0"/>
                                  </p:stCondLst>
                                  <p:childTnLst>
                                    <p:set>
                                      <p:cBhvr>
                                        <p:cTn id="94" dur="1" fill="hold">
                                          <p:stCondLst>
                                            <p:cond delay="0"/>
                                          </p:stCondLst>
                                        </p:cTn>
                                        <p:tgtEl>
                                          <p:spTgt spid="136224"/>
                                        </p:tgtEl>
                                        <p:attrNameLst>
                                          <p:attrName>style.visibility</p:attrName>
                                        </p:attrNameLst>
                                      </p:cBhvr>
                                      <p:to>
                                        <p:strVal val="visible"/>
                                      </p:to>
                                    </p:set>
                                    <p:animEffect transition="in" filter="blinds(horizontal)">
                                      <p:cBhvr>
                                        <p:cTn id="95" dur="500"/>
                                        <p:tgtEl>
                                          <p:spTgt spid="136224"/>
                                        </p:tgtEl>
                                      </p:cBhvr>
                                    </p:animEffect>
                                  </p:childTnLst>
                                </p:cTn>
                              </p:par>
                              <p:par>
                                <p:cTn id="96" presetID="3" presetClass="entr" presetSubtype="10" fill="hold" grpId="0" nodeType="withEffect">
                                  <p:stCondLst>
                                    <p:cond delay="0"/>
                                  </p:stCondLst>
                                  <p:childTnLst>
                                    <p:set>
                                      <p:cBhvr>
                                        <p:cTn id="97" dur="1" fill="hold">
                                          <p:stCondLst>
                                            <p:cond delay="0"/>
                                          </p:stCondLst>
                                        </p:cTn>
                                        <p:tgtEl>
                                          <p:spTgt spid="136226"/>
                                        </p:tgtEl>
                                        <p:attrNameLst>
                                          <p:attrName>style.visibility</p:attrName>
                                        </p:attrNameLst>
                                      </p:cBhvr>
                                      <p:to>
                                        <p:strVal val="visible"/>
                                      </p:to>
                                    </p:set>
                                    <p:animEffect transition="in" filter="blinds(horizontal)">
                                      <p:cBhvr>
                                        <p:cTn id="98" dur="500"/>
                                        <p:tgtEl>
                                          <p:spTgt spid="136226"/>
                                        </p:tgtEl>
                                      </p:cBhvr>
                                    </p:animEffect>
                                  </p:childTnLst>
                                </p:cTn>
                              </p:par>
                              <p:par>
                                <p:cTn id="99" presetID="3" presetClass="entr" presetSubtype="10" fill="hold" grpId="1" nodeType="withEffect">
                                  <p:stCondLst>
                                    <p:cond delay="0"/>
                                  </p:stCondLst>
                                  <p:childTnLst>
                                    <p:set>
                                      <p:cBhvr>
                                        <p:cTn id="100" dur="1" fill="hold">
                                          <p:stCondLst>
                                            <p:cond delay="0"/>
                                          </p:stCondLst>
                                        </p:cTn>
                                        <p:tgtEl>
                                          <p:spTgt spid="136216"/>
                                        </p:tgtEl>
                                        <p:attrNameLst>
                                          <p:attrName>style.visibility</p:attrName>
                                        </p:attrNameLst>
                                      </p:cBhvr>
                                      <p:to>
                                        <p:strVal val="visible"/>
                                      </p:to>
                                    </p:set>
                                    <p:animEffect transition="in" filter="blinds(horizontal)">
                                      <p:cBhvr>
                                        <p:cTn id="101" dur="500"/>
                                        <p:tgtEl>
                                          <p:spTgt spid="136216"/>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2"/>
                                        </p:tgtEl>
                                        <p:attrNameLst>
                                          <p:attrName>style.visibility</p:attrName>
                                        </p:attrNameLst>
                                      </p:cBhvr>
                                      <p:to>
                                        <p:strVal val="visible"/>
                                      </p:to>
                                    </p:set>
                                    <p:animEffect transition="in" filter="blinds(horizontal)">
                                      <p:cBhvr>
                                        <p:cTn id="10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7" grpId="0" animBg="1"/>
      <p:bldP spid="136198" grpId="0" animBg="1"/>
      <p:bldP spid="136199" grpId="0" animBg="1"/>
      <p:bldP spid="136200" grpId="0" animBg="1"/>
      <p:bldP spid="136201" grpId="0" animBg="1"/>
      <p:bldP spid="136202" grpId="0" animBg="1"/>
      <p:bldP spid="136205" grpId="0" animBg="1"/>
      <p:bldP spid="136215" grpId="0" animBg="1"/>
      <p:bldP spid="136216" grpId="0" animBg="1"/>
      <p:bldP spid="136216" grpId="1" animBg="1"/>
      <p:bldP spid="136218" grpId="0" animBg="1"/>
      <p:bldP spid="136219" grpId="0" animBg="1"/>
      <p:bldP spid="136225" grpId="0"/>
      <p:bldP spid="136226" grpId="0"/>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683158" y="773289"/>
            <a:ext cx="8455025" cy="785813"/>
          </a:xfrm>
        </p:spPr>
        <p:txBody>
          <a:bodyPr/>
          <a:lstStyle/>
          <a:p>
            <a:r>
              <a:rPr lang="en-US" dirty="0" smtClean="0"/>
              <a:t>Main activities</a:t>
            </a:r>
          </a:p>
        </p:txBody>
      </p:sp>
      <p:sp>
        <p:nvSpPr>
          <p:cNvPr id="204803" name="Rectangle 3"/>
          <p:cNvSpPr>
            <a:spLocks noGrp="1" noChangeArrowheads="1"/>
          </p:cNvSpPr>
          <p:nvPr>
            <p:ph type="body" idx="1"/>
          </p:nvPr>
        </p:nvSpPr>
        <p:spPr>
          <a:xfrm>
            <a:off x="677333" y="1600200"/>
            <a:ext cx="8122180" cy="3225800"/>
          </a:xfrm>
        </p:spPr>
        <p:txBody>
          <a:bodyPr/>
          <a:lstStyle/>
          <a:p>
            <a:r>
              <a:rPr lang="en-US" dirty="0" smtClean="0"/>
              <a:t>Defining the Purpose, Scope, Strategies, Approach, Transitions conditions, Risks and Mitigation plans and Acceptance Criteria</a:t>
            </a:r>
          </a:p>
          <a:p>
            <a:r>
              <a:rPr lang="en-US" dirty="0" smtClean="0"/>
              <a:t>Defining the environment setup and resources used for testing the application</a:t>
            </a:r>
          </a:p>
          <a:p>
            <a:r>
              <a:rPr lang="en-US" dirty="0" smtClean="0"/>
              <a:t>Establishing the defect tracking mechanism</a:t>
            </a:r>
          </a:p>
          <a:p>
            <a:r>
              <a:rPr lang="en-US" dirty="0" smtClean="0"/>
              <a:t>Preparing traceability matrix covering all the requirements </a:t>
            </a:r>
          </a:p>
          <a:p>
            <a:r>
              <a:rPr lang="en-US" dirty="0" smtClean="0"/>
              <a:t>Test Status Reporting</a:t>
            </a:r>
          </a:p>
          <a:p>
            <a:r>
              <a:rPr lang="en-US" dirty="0" smtClean="0"/>
              <a:t>Escalating Issues</a:t>
            </a:r>
          </a:p>
          <a:p>
            <a:r>
              <a:rPr lang="en-US" dirty="0" smtClean="0"/>
              <a:t>Raising Testing related PIR (Process Improvement Request) / PCR (Process Change Request)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03">
                                            <p:txEl>
                                              <p:pRg st="0" end="0"/>
                                            </p:txEl>
                                          </p:spTgt>
                                        </p:tgtEl>
                                        <p:attrNameLst>
                                          <p:attrName>style.visibility</p:attrName>
                                        </p:attrNameLst>
                                      </p:cBhvr>
                                      <p:to>
                                        <p:strVal val="visible"/>
                                      </p:to>
                                    </p:set>
                                    <p:animEffect transition="in" filter="blinds(horizontal)">
                                      <p:cBhvr>
                                        <p:cTn id="7" dur="500"/>
                                        <p:tgtEl>
                                          <p:spTgt spid="2048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4803">
                                            <p:txEl>
                                              <p:pRg st="1" end="1"/>
                                            </p:txEl>
                                          </p:spTgt>
                                        </p:tgtEl>
                                        <p:attrNameLst>
                                          <p:attrName>style.visibility</p:attrName>
                                        </p:attrNameLst>
                                      </p:cBhvr>
                                      <p:to>
                                        <p:strVal val="visible"/>
                                      </p:to>
                                    </p:set>
                                    <p:animEffect transition="in" filter="blinds(horizontal)">
                                      <p:cBhvr>
                                        <p:cTn id="12" dur="500"/>
                                        <p:tgtEl>
                                          <p:spTgt spid="2048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4803">
                                            <p:txEl>
                                              <p:pRg st="2" end="2"/>
                                            </p:txEl>
                                          </p:spTgt>
                                        </p:tgtEl>
                                        <p:attrNameLst>
                                          <p:attrName>style.visibility</p:attrName>
                                        </p:attrNameLst>
                                      </p:cBhvr>
                                      <p:to>
                                        <p:strVal val="visible"/>
                                      </p:to>
                                    </p:set>
                                    <p:animEffect transition="in" filter="blinds(horizontal)">
                                      <p:cBhvr>
                                        <p:cTn id="17" dur="500"/>
                                        <p:tgtEl>
                                          <p:spTgt spid="2048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4803">
                                            <p:txEl>
                                              <p:pRg st="3" end="3"/>
                                            </p:txEl>
                                          </p:spTgt>
                                        </p:tgtEl>
                                        <p:attrNameLst>
                                          <p:attrName>style.visibility</p:attrName>
                                        </p:attrNameLst>
                                      </p:cBhvr>
                                      <p:to>
                                        <p:strVal val="visible"/>
                                      </p:to>
                                    </p:set>
                                    <p:animEffect transition="in" filter="blinds(horizontal)">
                                      <p:cBhvr>
                                        <p:cTn id="22" dur="500"/>
                                        <p:tgtEl>
                                          <p:spTgt spid="2048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4803">
                                            <p:txEl>
                                              <p:pRg st="4" end="4"/>
                                            </p:txEl>
                                          </p:spTgt>
                                        </p:tgtEl>
                                        <p:attrNameLst>
                                          <p:attrName>style.visibility</p:attrName>
                                        </p:attrNameLst>
                                      </p:cBhvr>
                                      <p:to>
                                        <p:strVal val="visible"/>
                                      </p:to>
                                    </p:set>
                                    <p:animEffect transition="in" filter="blinds(horizontal)">
                                      <p:cBhvr>
                                        <p:cTn id="27" dur="500"/>
                                        <p:tgtEl>
                                          <p:spTgt spid="2048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4803">
                                            <p:txEl>
                                              <p:pRg st="5" end="5"/>
                                            </p:txEl>
                                          </p:spTgt>
                                        </p:tgtEl>
                                        <p:attrNameLst>
                                          <p:attrName>style.visibility</p:attrName>
                                        </p:attrNameLst>
                                      </p:cBhvr>
                                      <p:to>
                                        <p:strVal val="visible"/>
                                      </p:to>
                                    </p:set>
                                    <p:animEffect transition="in" filter="blinds(horizontal)">
                                      <p:cBhvr>
                                        <p:cTn id="32" dur="500"/>
                                        <p:tgtEl>
                                          <p:spTgt spid="20480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04803">
                                            <p:txEl>
                                              <p:pRg st="6" end="6"/>
                                            </p:txEl>
                                          </p:spTgt>
                                        </p:tgtEl>
                                        <p:attrNameLst>
                                          <p:attrName>style.visibility</p:attrName>
                                        </p:attrNameLst>
                                      </p:cBhvr>
                                      <p:to>
                                        <p:strVal val="visible"/>
                                      </p:to>
                                    </p:set>
                                    <p:animEffect transition="in" filter="blinds(horizontal)">
                                      <p:cBhvr>
                                        <p:cTn id="37" dur="500"/>
                                        <p:tgtEl>
                                          <p:spTgt spid="2048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66763" y="500063"/>
            <a:ext cx="6962775" cy="600075"/>
          </a:xfrm>
        </p:spPr>
        <p:txBody>
          <a:bodyPr/>
          <a:lstStyle/>
          <a:p>
            <a:r>
              <a:rPr lang="en-US" smtClean="0"/>
              <a:t>Main Items in Test Plan: Purpose and Scope</a:t>
            </a:r>
          </a:p>
        </p:txBody>
      </p:sp>
      <p:sp>
        <p:nvSpPr>
          <p:cNvPr id="132099" name="Rectangle 3"/>
          <p:cNvSpPr>
            <a:spLocks noGrp="1" noChangeArrowheads="1"/>
          </p:cNvSpPr>
          <p:nvPr>
            <p:ph type="body" idx="1"/>
          </p:nvPr>
        </p:nvSpPr>
        <p:spPr>
          <a:xfrm>
            <a:off x="766763" y="1033463"/>
            <a:ext cx="8305800" cy="882650"/>
          </a:xfrm>
        </p:spPr>
        <p:txBody>
          <a:bodyPr/>
          <a:lstStyle/>
          <a:p>
            <a:r>
              <a:rPr lang="en-US" smtClean="0"/>
              <a:t>A description of the purpose of the Test Plan document</a:t>
            </a:r>
          </a:p>
          <a:p>
            <a:r>
              <a:rPr lang="en-US" altLang="ko-KR" smtClean="0">
                <a:ea typeface="굴림" charset="-127"/>
              </a:rPr>
              <a:t>Provide a brief of  scope that project will be supported to such as platforms, DB type, or brief list of categories of sub-projects in a project.</a:t>
            </a:r>
            <a:endParaRPr lang="en-US" smtClean="0">
              <a:ea typeface="굴림" charset="-127"/>
            </a:endParaRPr>
          </a:p>
        </p:txBody>
      </p:sp>
      <p:pic>
        <p:nvPicPr>
          <p:cNvPr id="30724" name="Picture 5"/>
          <p:cNvPicPr>
            <a:picLocks noChangeAspect="1" noChangeArrowheads="1"/>
          </p:cNvPicPr>
          <p:nvPr/>
        </p:nvPicPr>
        <p:blipFill>
          <a:blip r:embed="rId3" cstate="print"/>
          <a:srcRect/>
          <a:stretch>
            <a:fillRect/>
          </a:stretch>
        </p:blipFill>
        <p:spPr bwMode="auto">
          <a:xfrm>
            <a:off x="861132" y="2444750"/>
            <a:ext cx="5684838" cy="1947863"/>
          </a:xfrm>
          <a:prstGeom prst="rect">
            <a:avLst/>
          </a:prstGeom>
          <a:noFill/>
          <a:ln w="9525">
            <a:noFill/>
            <a:miter lim="800000"/>
            <a:headEnd/>
            <a:tailEnd/>
          </a:ln>
        </p:spPr>
      </p:pic>
      <p:sp>
        <p:nvSpPr>
          <p:cNvPr id="2" name="Rectangle 3"/>
          <p:cNvSpPr>
            <a:spLocks noChangeArrowheads="1"/>
          </p:cNvSpPr>
          <p:nvPr/>
        </p:nvSpPr>
        <p:spPr bwMode="auto">
          <a:xfrm>
            <a:off x="744892" y="2154238"/>
            <a:ext cx="8305800" cy="258762"/>
          </a:xfrm>
          <a:prstGeom prst="rect">
            <a:avLst/>
          </a:prstGeom>
          <a:noFill/>
          <a:ln w="12700">
            <a:noFill/>
            <a:miter lim="800000"/>
            <a:headEnd/>
            <a:tailEnd/>
          </a:ln>
        </p:spPr>
        <p:txBody>
          <a:bodyPr lIns="0" tIns="0" rIns="0" bIns="0">
            <a:spAutoFit/>
          </a:bodyPr>
          <a:lstStyle/>
          <a:p>
            <a:pPr marL="168275" indent="-168275" eaLnBrk="0" hangingPunct="0">
              <a:lnSpc>
                <a:spcPct val="85000"/>
              </a:lnSpc>
              <a:spcBef>
                <a:spcPct val="35000"/>
              </a:spcBef>
              <a:buClr>
                <a:srgbClr val="CC0033"/>
              </a:buClr>
              <a:buFontTx/>
              <a:buChar char="•"/>
            </a:pPr>
            <a:r>
              <a:rPr lang="en-US" sz="2000" dirty="0"/>
              <a:t>Example</a:t>
            </a:r>
          </a:p>
        </p:txBody>
      </p:sp>
      <p:sp>
        <p:nvSpPr>
          <p:cNvPr id="3" name="Rectangle 3"/>
          <p:cNvSpPr>
            <a:spLocks noChangeArrowheads="1"/>
          </p:cNvSpPr>
          <p:nvPr/>
        </p:nvSpPr>
        <p:spPr bwMode="auto">
          <a:xfrm>
            <a:off x="2180345" y="4440238"/>
            <a:ext cx="6996112" cy="2311400"/>
          </a:xfrm>
          <a:prstGeom prst="rect">
            <a:avLst/>
          </a:prstGeom>
          <a:noFill/>
          <a:ln w="12700">
            <a:noFill/>
            <a:miter lim="800000"/>
            <a:headEnd/>
            <a:tailEnd/>
          </a:ln>
        </p:spPr>
        <p:txBody>
          <a:bodyPr lIns="0" tIns="0" rIns="0" bIns="0">
            <a:spAutoFit/>
          </a:bodyPr>
          <a:lstStyle/>
          <a:p>
            <a:pPr marL="168275" indent="-168275" eaLnBrk="0" hangingPunct="0">
              <a:lnSpc>
                <a:spcPct val="85000"/>
              </a:lnSpc>
              <a:spcBef>
                <a:spcPct val="35000"/>
              </a:spcBef>
              <a:buClr>
                <a:srgbClr val="CC0033"/>
              </a:buClr>
            </a:pPr>
            <a:r>
              <a:rPr lang="en-US" sz="1000" b="1">
                <a:solidFill>
                  <a:schemeClr val="accent2"/>
                </a:solidFill>
              </a:rPr>
              <a:t>Testing scope</a:t>
            </a:r>
          </a:p>
          <a:p>
            <a:pPr marL="168275" indent="-168275" eaLnBrk="0" hangingPunct="0">
              <a:lnSpc>
                <a:spcPct val="85000"/>
              </a:lnSpc>
              <a:spcBef>
                <a:spcPct val="35000"/>
              </a:spcBef>
              <a:buClr>
                <a:srgbClr val="CC0033"/>
              </a:buClr>
            </a:pPr>
            <a:r>
              <a:rPr lang="en-US" sz="900"/>
              <a:t>This section to provide test requirements, strategies as below:</a:t>
            </a:r>
          </a:p>
          <a:p>
            <a:pPr marL="742950" lvl="1" indent="-285750" eaLnBrk="0" hangingPunct="0">
              <a:lnSpc>
                <a:spcPct val="85000"/>
              </a:lnSpc>
              <a:spcBef>
                <a:spcPct val="35000"/>
              </a:spcBef>
              <a:buClr>
                <a:srgbClr val="CC0033"/>
              </a:buClr>
              <a:buFontTx/>
              <a:buChar char="•"/>
            </a:pPr>
            <a:r>
              <a:rPr lang="en-US" sz="900"/>
              <a:t>Operation will be tested: Windows XP SP2, SP3 + Latest </a:t>
            </a:r>
            <a:r>
              <a:rPr lang="en-US" sz="1200"/>
              <a:t>security</a:t>
            </a:r>
            <a:r>
              <a:rPr lang="en-US" sz="900"/>
              <a:t> updated from Microsoft.</a:t>
            </a:r>
          </a:p>
          <a:p>
            <a:pPr marL="742950" lvl="1" indent="-285750" eaLnBrk="0" hangingPunct="0">
              <a:lnSpc>
                <a:spcPct val="85000"/>
              </a:lnSpc>
              <a:spcBef>
                <a:spcPct val="35000"/>
              </a:spcBef>
              <a:buClr>
                <a:srgbClr val="CC0033"/>
              </a:buClr>
              <a:buFontTx/>
              <a:buChar char="•"/>
            </a:pPr>
            <a:r>
              <a:rPr lang="en-US" sz="900"/>
              <a:t>Database type: Microsoft SQL Server 2005</a:t>
            </a:r>
          </a:p>
          <a:p>
            <a:pPr marL="742950" lvl="1" indent="-285750" eaLnBrk="0" hangingPunct="0">
              <a:lnSpc>
                <a:spcPct val="85000"/>
              </a:lnSpc>
              <a:spcBef>
                <a:spcPct val="35000"/>
              </a:spcBef>
              <a:buClr>
                <a:srgbClr val="CC0033"/>
              </a:buClr>
              <a:buFontTx/>
              <a:buChar char="•"/>
            </a:pPr>
            <a:r>
              <a:rPr lang="en-US" sz="900"/>
              <a:t>Browsers: Internet Explorer 7</a:t>
            </a:r>
          </a:p>
          <a:p>
            <a:pPr marL="742950" lvl="1" indent="-285750" eaLnBrk="0" hangingPunct="0">
              <a:lnSpc>
                <a:spcPct val="85000"/>
              </a:lnSpc>
              <a:spcBef>
                <a:spcPct val="35000"/>
              </a:spcBef>
              <a:buClr>
                <a:srgbClr val="CC0033"/>
              </a:buClr>
              <a:buFontTx/>
              <a:buChar char="•"/>
            </a:pPr>
            <a:r>
              <a:rPr lang="en-US" sz="900"/>
              <a:t>The sub-products will be tested as below:</a:t>
            </a:r>
          </a:p>
          <a:p>
            <a:pPr marL="1143000" lvl="2" indent="-228600" eaLnBrk="0" hangingPunct="0">
              <a:lnSpc>
                <a:spcPct val="85000"/>
              </a:lnSpc>
              <a:spcBef>
                <a:spcPct val="35000"/>
              </a:spcBef>
              <a:buClr>
                <a:srgbClr val="CC0033"/>
              </a:buClr>
              <a:buFont typeface="Wingdings" pitchFamily="2" charset="2"/>
              <a:buChar char="§"/>
            </a:pPr>
            <a:r>
              <a:rPr lang="en-US" sz="900"/>
              <a:t>Quality Monitoring 9.0 SP3</a:t>
            </a:r>
          </a:p>
          <a:p>
            <a:pPr marL="1143000" lvl="2" indent="-228600" eaLnBrk="0" hangingPunct="0">
              <a:lnSpc>
                <a:spcPct val="85000"/>
              </a:lnSpc>
              <a:spcBef>
                <a:spcPct val="35000"/>
              </a:spcBef>
              <a:buClr>
                <a:srgbClr val="CC0033"/>
              </a:buClr>
              <a:buFont typeface="Wingdings" pitchFamily="2" charset="2"/>
              <a:buChar char="§"/>
            </a:pPr>
            <a:r>
              <a:rPr lang="en-US" sz="900"/>
              <a:t>Agent Capture</a:t>
            </a:r>
          </a:p>
          <a:p>
            <a:pPr marL="1143000" lvl="2" indent="-228600" eaLnBrk="0" hangingPunct="0">
              <a:lnSpc>
                <a:spcPct val="85000"/>
              </a:lnSpc>
              <a:spcBef>
                <a:spcPct val="35000"/>
              </a:spcBef>
              <a:buClr>
                <a:srgbClr val="CC0033"/>
              </a:buClr>
              <a:buFont typeface="Wingdings" pitchFamily="2" charset="2"/>
              <a:buChar char="§"/>
            </a:pPr>
            <a:r>
              <a:rPr lang="en-US" sz="900"/>
              <a:t>UST/BUIT</a:t>
            </a:r>
          </a:p>
          <a:p>
            <a:pPr marL="1143000" lvl="2" indent="-228600" eaLnBrk="0" hangingPunct="0">
              <a:lnSpc>
                <a:spcPct val="85000"/>
              </a:lnSpc>
              <a:spcBef>
                <a:spcPct val="35000"/>
              </a:spcBef>
              <a:buClr>
                <a:srgbClr val="CC0033"/>
              </a:buClr>
              <a:buFont typeface="Wingdings" pitchFamily="2" charset="2"/>
              <a:buChar char="§"/>
            </a:pPr>
            <a:r>
              <a:rPr lang="en-US" sz="900"/>
              <a:t>Media Testing</a:t>
            </a:r>
          </a:p>
          <a:p>
            <a:pPr marL="1143000" lvl="2" indent="-228600" eaLnBrk="0" hangingPunct="0">
              <a:lnSpc>
                <a:spcPct val="85000"/>
              </a:lnSpc>
              <a:spcBef>
                <a:spcPct val="35000"/>
              </a:spcBef>
              <a:buClr>
                <a:srgbClr val="CC0033"/>
              </a:buClr>
              <a:buFont typeface="Wingdings" pitchFamily="2" charset="2"/>
              <a:buChar char="§"/>
            </a:pPr>
            <a:r>
              <a:rPr lang="en-US" sz="900"/>
              <a:t>Documents verification</a:t>
            </a:r>
          </a:p>
          <a:p>
            <a:pPr marL="1143000" lvl="2" indent="-228600" eaLnBrk="0" hangingPunct="0">
              <a:lnSpc>
                <a:spcPct val="85000"/>
              </a:lnSpc>
              <a:spcBef>
                <a:spcPct val="35000"/>
              </a:spcBef>
              <a:buClr>
                <a:srgbClr val="CC0033"/>
              </a:buClr>
              <a:buFont typeface="Wingdings" pitchFamily="2" charset="2"/>
              <a:buChar char="§"/>
            </a:pPr>
            <a:r>
              <a:rPr lang="en-US" sz="900"/>
              <a:t>Installation/Upgrade testing</a:t>
            </a:r>
          </a:p>
          <a:p>
            <a:pPr marL="168275" indent="-168275" eaLnBrk="0" hangingPunct="0">
              <a:lnSpc>
                <a:spcPct val="85000"/>
              </a:lnSpc>
              <a:spcBef>
                <a:spcPct val="35000"/>
              </a:spcBef>
              <a:buClr>
                <a:srgbClr val="CC0033"/>
              </a:buClr>
              <a:buFontTx/>
              <a:buChar char="•"/>
            </a:pPr>
            <a:endParaRPr lang="en-US" sz="900"/>
          </a:p>
          <a:p>
            <a:pPr marL="168275" indent="-168275" eaLnBrk="0" hangingPunct="0">
              <a:lnSpc>
                <a:spcPct val="85000"/>
              </a:lnSpc>
              <a:spcBef>
                <a:spcPct val="35000"/>
              </a:spcBef>
              <a:buClr>
                <a:srgbClr val="CC0033"/>
              </a:buClr>
              <a:buFontTx/>
              <a:buChar char="•"/>
            </a:pPr>
            <a:endParaRPr lang="en-US" sz="9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Effect transition="in" filter="blinds(horizontal)">
                                      <p:cBhvr>
                                        <p:cTn id="7" dur="500"/>
                                        <p:tgtEl>
                                          <p:spTgt spid="132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2099">
                                            <p:txEl>
                                              <p:pRg st="1" end="1"/>
                                            </p:txEl>
                                          </p:spTgt>
                                        </p:tgtEl>
                                        <p:attrNameLst>
                                          <p:attrName>style.visibility</p:attrName>
                                        </p:attrNameLst>
                                      </p:cBhvr>
                                      <p:to>
                                        <p:strVal val="visible"/>
                                      </p:to>
                                    </p:set>
                                    <p:animEffect transition="in" filter="blinds(horizontal)">
                                      <p:cBhvr>
                                        <p:cTn id="12" dur="500"/>
                                        <p:tgtEl>
                                          <p:spTgt spid="132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0724"/>
                                        </p:tgtEl>
                                        <p:attrNameLst>
                                          <p:attrName>style.visibility</p:attrName>
                                        </p:attrNameLst>
                                      </p:cBhvr>
                                      <p:to>
                                        <p:strVal val="visible"/>
                                      </p:to>
                                    </p:set>
                                    <p:animEffect transition="in" filter="box(in)">
                                      <p:cBhvr>
                                        <p:cTn id="22" dur="500"/>
                                        <p:tgtEl>
                                          <p:spTgt spid="3072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ox(in)">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p:bldP spid="2" grpId="0"/>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781050" y="485775"/>
            <a:ext cx="6962775" cy="600075"/>
          </a:xfrm>
        </p:spPr>
        <p:txBody>
          <a:bodyPr/>
          <a:lstStyle/>
          <a:p>
            <a:r>
              <a:rPr lang="en-US" smtClean="0"/>
              <a:t>Main Items in Test Plan: Approach or Strategies</a:t>
            </a:r>
            <a:r>
              <a:rPr lang="en-US" b="0" smtClean="0"/>
              <a:t>  </a:t>
            </a:r>
          </a:p>
        </p:txBody>
      </p:sp>
      <p:sp>
        <p:nvSpPr>
          <p:cNvPr id="132099" name="Rectangle 3"/>
          <p:cNvSpPr>
            <a:spLocks noGrp="1" noChangeArrowheads="1"/>
          </p:cNvSpPr>
          <p:nvPr>
            <p:ph type="body" idx="4294967295"/>
          </p:nvPr>
        </p:nvSpPr>
        <p:spPr>
          <a:xfrm>
            <a:off x="781050" y="1019175"/>
            <a:ext cx="8305800" cy="588963"/>
          </a:xfrm>
        </p:spPr>
        <p:txBody>
          <a:bodyPr/>
          <a:lstStyle/>
          <a:p>
            <a:r>
              <a:rPr lang="en-US" b="1" smtClean="0"/>
              <a:t>Approach or Strategies </a:t>
            </a:r>
          </a:p>
          <a:p>
            <a:pPr lvl="1"/>
            <a:r>
              <a:rPr lang="en-US" smtClean="0"/>
              <a:t>A description of the methodology testing that will be used to perform the test</a:t>
            </a:r>
          </a:p>
        </p:txBody>
      </p:sp>
      <p:sp>
        <p:nvSpPr>
          <p:cNvPr id="2" name="Rectangle 3"/>
          <p:cNvSpPr>
            <a:spLocks noChangeArrowheads="1"/>
          </p:cNvSpPr>
          <p:nvPr/>
        </p:nvSpPr>
        <p:spPr bwMode="auto">
          <a:xfrm>
            <a:off x="758825" y="1992313"/>
            <a:ext cx="8305800" cy="258762"/>
          </a:xfrm>
          <a:prstGeom prst="rect">
            <a:avLst/>
          </a:prstGeom>
          <a:noFill/>
          <a:ln w="12700">
            <a:noFill/>
            <a:miter lim="800000"/>
            <a:headEnd/>
            <a:tailEnd/>
          </a:ln>
        </p:spPr>
        <p:txBody>
          <a:bodyPr lIns="0" tIns="0" rIns="0" bIns="0">
            <a:spAutoFit/>
          </a:bodyPr>
          <a:lstStyle/>
          <a:p>
            <a:pPr marL="168275" indent="-168275" eaLnBrk="0" hangingPunct="0">
              <a:lnSpc>
                <a:spcPct val="85000"/>
              </a:lnSpc>
              <a:spcBef>
                <a:spcPct val="35000"/>
              </a:spcBef>
              <a:buClr>
                <a:srgbClr val="CC0033"/>
              </a:buClr>
              <a:buFontTx/>
              <a:buChar char="•"/>
            </a:pPr>
            <a:r>
              <a:rPr lang="en-US" sz="2000"/>
              <a:t>Example</a:t>
            </a:r>
          </a:p>
        </p:txBody>
      </p:sp>
      <p:grpSp>
        <p:nvGrpSpPr>
          <p:cNvPr id="4" name="Group 22"/>
          <p:cNvGrpSpPr>
            <a:grpSpLocks/>
          </p:cNvGrpSpPr>
          <p:nvPr/>
        </p:nvGrpSpPr>
        <p:grpSpPr bwMode="auto">
          <a:xfrm>
            <a:off x="649821" y="2851150"/>
            <a:ext cx="8089905" cy="2136775"/>
            <a:chOff x="279" y="1958"/>
            <a:chExt cx="5096" cy="1346"/>
          </a:xfrm>
        </p:grpSpPr>
        <p:sp>
          <p:nvSpPr>
            <p:cNvPr id="31751" name="Text Box 7"/>
            <p:cNvSpPr txBox="1">
              <a:spLocks noChangeArrowheads="1"/>
            </p:cNvSpPr>
            <p:nvPr/>
          </p:nvSpPr>
          <p:spPr bwMode="auto">
            <a:xfrm>
              <a:off x="279" y="2494"/>
              <a:ext cx="721" cy="550"/>
            </a:xfrm>
            <a:prstGeom prst="rect">
              <a:avLst/>
            </a:prstGeom>
            <a:solidFill>
              <a:srgbClr val="99CCFF"/>
            </a:solidFill>
            <a:ln w="19050">
              <a:solidFill>
                <a:schemeClr val="tx2"/>
              </a:solidFill>
              <a:miter lim="800000"/>
              <a:headEnd/>
              <a:tailEnd/>
            </a:ln>
            <a:effectLst/>
          </p:spPr>
          <p:txBody>
            <a:bodyPr>
              <a:spAutoFit/>
            </a:bodyPr>
            <a:lstStyle/>
            <a:p>
              <a:pPr>
                <a:spcBef>
                  <a:spcPct val="50000"/>
                </a:spcBef>
              </a:pPr>
              <a:r>
                <a:rPr lang="en-US" sz="1000" dirty="0"/>
                <a:t>Review Project Document &amp; Participate in Project Planning Exercises</a:t>
              </a:r>
            </a:p>
          </p:txBody>
        </p:sp>
        <p:sp>
          <p:nvSpPr>
            <p:cNvPr id="31752" name="Text Box 8"/>
            <p:cNvSpPr txBox="1">
              <a:spLocks noChangeArrowheads="1"/>
            </p:cNvSpPr>
            <p:nvPr/>
          </p:nvSpPr>
          <p:spPr bwMode="auto">
            <a:xfrm>
              <a:off x="1237" y="2215"/>
              <a:ext cx="628" cy="426"/>
            </a:xfrm>
            <a:prstGeom prst="rect">
              <a:avLst/>
            </a:prstGeom>
            <a:solidFill>
              <a:srgbClr val="99CCFF"/>
            </a:solidFill>
            <a:ln w="19050">
              <a:solidFill>
                <a:schemeClr val="tx2"/>
              </a:solidFill>
              <a:miter lim="800000"/>
              <a:headEnd/>
              <a:tailEnd/>
            </a:ln>
            <a:effectLst/>
          </p:spPr>
          <p:txBody>
            <a:bodyPr anchor="ctr" anchorCtr="1"/>
            <a:lstStyle/>
            <a:p>
              <a:pPr>
                <a:spcBef>
                  <a:spcPct val="50000"/>
                </a:spcBef>
              </a:pPr>
              <a:r>
                <a:rPr lang="en-US" sz="1000"/>
                <a:t>Design Test Approach</a:t>
              </a:r>
            </a:p>
          </p:txBody>
        </p:sp>
        <p:sp>
          <p:nvSpPr>
            <p:cNvPr id="31753" name="Text Box 9"/>
            <p:cNvSpPr txBox="1">
              <a:spLocks noChangeArrowheads="1"/>
            </p:cNvSpPr>
            <p:nvPr/>
          </p:nvSpPr>
          <p:spPr bwMode="auto">
            <a:xfrm>
              <a:off x="1315" y="2878"/>
              <a:ext cx="627" cy="426"/>
            </a:xfrm>
            <a:prstGeom prst="rect">
              <a:avLst/>
            </a:prstGeom>
            <a:solidFill>
              <a:srgbClr val="99CCFF"/>
            </a:solidFill>
            <a:ln w="19050">
              <a:solidFill>
                <a:schemeClr val="tx2"/>
              </a:solidFill>
              <a:miter lim="800000"/>
              <a:headEnd/>
              <a:tailEnd/>
            </a:ln>
            <a:effectLst/>
          </p:spPr>
          <p:txBody>
            <a:bodyPr anchor="ctr" anchorCtr="1"/>
            <a:lstStyle/>
            <a:p>
              <a:pPr>
                <a:spcBef>
                  <a:spcPct val="50000"/>
                </a:spcBef>
              </a:pPr>
              <a:r>
                <a:rPr lang="en-US" sz="1000"/>
                <a:t>Determine Test Requirements</a:t>
              </a:r>
            </a:p>
          </p:txBody>
        </p:sp>
        <p:sp>
          <p:nvSpPr>
            <p:cNvPr id="31754" name="Text Box 10"/>
            <p:cNvSpPr txBox="1">
              <a:spLocks noChangeArrowheads="1"/>
            </p:cNvSpPr>
            <p:nvPr/>
          </p:nvSpPr>
          <p:spPr bwMode="auto">
            <a:xfrm>
              <a:off x="2153" y="2524"/>
              <a:ext cx="584" cy="426"/>
            </a:xfrm>
            <a:prstGeom prst="rect">
              <a:avLst/>
            </a:prstGeom>
            <a:solidFill>
              <a:srgbClr val="99CCFF"/>
            </a:solidFill>
            <a:ln w="19050">
              <a:solidFill>
                <a:schemeClr val="tx2"/>
              </a:solidFill>
              <a:miter lim="800000"/>
              <a:headEnd/>
              <a:tailEnd/>
            </a:ln>
            <a:effectLst/>
          </p:spPr>
          <p:txBody>
            <a:bodyPr anchor="ctr" anchorCtr="1"/>
            <a:lstStyle/>
            <a:p>
              <a:pPr>
                <a:spcBef>
                  <a:spcPct val="50000"/>
                </a:spcBef>
              </a:pPr>
              <a:r>
                <a:rPr lang="en-US" sz="1000"/>
                <a:t>Create Test Plan</a:t>
              </a:r>
            </a:p>
          </p:txBody>
        </p:sp>
        <p:sp>
          <p:nvSpPr>
            <p:cNvPr id="31755" name="Text Box 11"/>
            <p:cNvSpPr txBox="1">
              <a:spLocks noChangeArrowheads="1"/>
            </p:cNvSpPr>
            <p:nvPr/>
          </p:nvSpPr>
          <p:spPr bwMode="auto">
            <a:xfrm>
              <a:off x="3032" y="2524"/>
              <a:ext cx="584" cy="426"/>
            </a:xfrm>
            <a:prstGeom prst="rect">
              <a:avLst/>
            </a:prstGeom>
            <a:solidFill>
              <a:srgbClr val="99CCFF"/>
            </a:solidFill>
            <a:ln w="19050">
              <a:solidFill>
                <a:schemeClr val="tx2"/>
              </a:solidFill>
              <a:miter lim="800000"/>
              <a:headEnd/>
              <a:tailEnd/>
            </a:ln>
            <a:effectLst/>
          </p:spPr>
          <p:txBody>
            <a:bodyPr anchor="ctr" anchorCtr="1"/>
            <a:lstStyle/>
            <a:p>
              <a:pPr>
                <a:spcBef>
                  <a:spcPct val="50000"/>
                </a:spcBef>
              </a:pPr>
              <a:r>
                <a:rPr lang="en-US" sz="1000"/>
                <a:t>Design and Build Test Cases</a:t>
              </a:r>
            </a:p>
          </p:txBody>
        </p:sp>
        <p:sp>
          <p:nvSpPr>
            <p:cNvPr id="31756" name="Text Box 12"/>
            <p:cNvSpPr txBox="1">
              <a:spLocks noChangeArrowheads="1"/>
            </p:cNvSpPr>
            <p:nvPr/>
          </p:nvSpPr>
          <p:spPr bwMode="auto">
            <a:xfrm>
              <a:off x="3911" y="2524"/>
              <a:ext cx="584" cy="426"/>
            </a:xfrm>
            <a:prstGeom prst="rect">
              <a:avLst/>
            </a:prstGeom>
            <a:solidFill>
              <a:srgbClr val="99CCFF"/>
            </a:solidFill>
            <a:ln w="19050">
              <a:solidFill>
                <a:schemeClr val="tx2"/>
              </a:solidFill>
              <a:miter lim="800000"/>
              <a:headEnd/>
              <a:tailEnd/>
            </a:ln>
            <a:effectLst/>
          </p:spPr>
          <p:txBody>
            <a:bodyPr anchor="ctr" anchorCtr="1"/>
            <a:lstStyle/>
            <a:p>
              <a:pPr>
                <a:spcBef>
                  <a:spcPct val="50000"/>
                </a:spcBef>
              </a:pPr>
              <a:r>
                <a:rPr lang="en-US" sz="1000"/>
                <a:t>Execute Plan</a:t>
              </a:r>
            </a:p>
          </p:txBody>
        </p:sp>
        <p:sp>
          <p:nvSpPr>
            <p:cNvPr id="31757" name="Text Box 13"/>
            <p:cNvSpPr txBox="1">
              <a:spLocks noChangeArrowheads="1"/>
            </p:cNvSpPr>
            <p:nvPr/>
          </p:nvSpPr>
          <p:spPr bwMode="auto">
            <a:xfrm>
              <a:off x="4791" y="2524"/>
              <a:ext cx="584" cy="426"/>
            </a:xfrm>
            <a:prstGeom prst="rect">
              <a:avLst/>
            </a:prstGeom>
            <a:solidFill>
              <a:srgbClr val="99CCFF"/>
            </a:solidFill>
            <a:ln w="19050">
              <a:solidFill>
                <a:schemeClr val="tx2"/>
              </a:solidFill>
              <a:miter lim="800000"/>
              <a:headEnd/>
              <a:tailEnd/>
            </a:ln>
            <a:effectLst/>
          </p:spPr>
          <p:txBody>
            <a:bodyPr anchor="ctr" anchorCtr="1"/>
            <a:lstStyle/>
            <a:p>
              <a:pPr>
                <a:spcBef>
                  <a:spcPct val="50000"/>
                </a:spcBef>
              </a:pPr>
              <a:r>
                <a:rPr lang="en-US" sz="1000"/>
                <a:t>Create Certification Report</a:t>
              </a:r>
            </a:p>
          </p:txBody>
        </p:sp>
        <p:cxnSp>
          <p:nvCxnSpPr>
            <p:cNvPr id="31758" name="AutoShape 14"/>
            <p:cNvCxnSpPr>
              <a:cxnSpLocks noChangeShapeType="1"/>
              <a:stCxn id="31751" idx="3"/>
              <a:endCxn id="31752" idx="1"/>
            </p:cNvCxnSpPr>
            <p:nvPr/>
          </p:nvCxnSpPr>
          <p:spPr bwMode="auto">
            <a:xfrm flipV="1">
              <a:off x="1000" y="2428"/>
              <a:ext cx="237" cy="341"/>
            </a:xfrm>
            <a:prstGeom prst="bentConnector3">
              <a:avLst>
                <a:gd name="adj1" fmla="val 50000"/>
              </a:avLst>
            </a:prstGeom>
            <a:noFill/>
            <a:ln w="9525">
              <a:solidFill>
                <a:schemeClr val="tx1"/>
              </a:solidFill>
              <a:miter lim="800000"/>
              <a:headEnd/>
              <a:tailEnd type="triangle" w="med" len="med"/>
            </a:ln>
            <a:effectLst/>
          </p:spPr>
        </p:cxnSp>
        <p:cxnSp>
          <p:nvCxnSpPr>
            <p:cNvPr id="31759" name="AutoShape 15"/>
            <p:cNvCxnSpPr>
              <a:cxnSpLocks noChangeShapeType="1"/>
              <a:stCxn id="31751" idx="3"/>
              <a:endCxn id="31753" idx="1"/>
            </p:cNvCxnSpPr>
            <p:nvPr/>
          </p:nvCxnSpPr>
          <p:spPr bwMode="auto">
            <a:xfrm>
              <a:off x="1000" y="2769"/>
              <a:ext cx="316" cy="322"/>
            </a:xfrm>
            <a:prstGeom prst="bentConnector3">
              <a:avLst>
                <a:gd name="adj1" fmla="val 50000"/>
              </a:avLst>
            </a:prstGeom>
            <a:noFill/>
            <a:ln w="9525">
              <a:solidFill>
                <a:schemeClr val="tx1"/>
              </a:solidFill>
              <a:miter lim="800000"/>
              <a:headEnd/>
              <a:tailEnd type="triangle" w="med" len="med"/>
            </a:ln>
            <a:effectLst/>
          </p:spPr>
        </p:cxnSp>
        <p:cxnSp>
          <p:nvCxnSpPr>
            <p:cNvPr id="31760" name="AutoShape 16"/>
            <p:cNvCxnSpPr>
              <a:cxnSpLocks noChangeShapeType="1"/>
              <a:stCxn id="31752" idx="3"/>
              <a:endCxn id="31754" idx="1"/>
            </p:cNvCxnSpPr>
            <p:nvPr/>
          </p:nvCxnSpPr>
          <p:spPr bwMode="auto">
            <a:xfrm>
              <a:off x="1871" y="2428"/>
              <a:ext cx="276" cy="309"/>
            </a:xfrm>
            <a:prstGeom prst="bentConnector3">
              <a:avLst>
                <a:gd name="adj1" fmla="val 50000"/>
              </a:avLst>
            </a:prstGeom>
            <a:noFill/>
            <a:ln w="9525">
              <a:solidFill>
                <a:schemeClr val="tx1"/>
              </a:solidFill>
              <a:miter lim="800000"/>
              <a:headEnd/>
              <a:tailEnd type="triangle" w="med" len="med"/>
            </a:ln>
            <a:effectLst/>
          </p:spPr>
        </p:cxnSp>
        <p:cxnSp>
          <p:nvCxnSpPr>
            <p:cNvPr id="31761" name="AutoShape 17"/>
            <p:cNvCxnSpPr>
              <a:cxnSpLocks noChangeShapeType="1"/>
              <a:stCxn id="31753" idx="3"/>
              <a:endCxn id="31754" idx="1"/>
            </p:cNvCxnSpPr>
            <p:nvPr/>
          </p:nvCxnSpPr>
          <p:spPr bwMode="auto">
            <a:xfrm flipV="1">
              <a:off x="1942" y="2737"/>
              <a:ext cx="211" cy="354"/>
            </a:xfrm>
            <a:prstGeom prst="bentConnector3">
              <a:avLst>
                <a:gd name="adj1" fmla="val 50000"/>
              </a:avLst>
            </a:prstGeom>
            <a:noFill/>
            <a:ln w="9525">
              <a:solidFill>
                <a:schemeClr val="tx1"/>
              </a:solidFill>
              <a:miter lim="800000"/>
              <a:headEnd/>
              <a:tailEnd type="triangle" w="med" len="med"/>
            </a:ln>
            <a:effectLst/>
          </p:spPr>
        </p:cxnSp>
        <p:cxnSp>
          <p:nvCxnSpPr>
            <p:cNvPr id="31762" name="AutoShape 18"/>
            <p:cNvCxnSpPr>
              <a:cxnSpLocks noChangeShapeType="1"/>
              <a:stCxn id="31754" idx="3"/>
              <a:endCxn id="31755" idx="1"/>
            </p:cNvCxnSpPr>
            <p:nvPr/>
          </p:nvCxnSpPr>
          <p:spPr bwMode="auto">
            <a:xfrm>
              <a:off x="2743" y="2737"/>
              <a:ext cx="283" cy="0"/>
            </a:xfrm>
            <a:prstGeom prst="straightConnector1">
              <a:avLst/>
            </a:prstGeom>
            <a:noFill/>
            <a:ln w="9525">
              <a:solidFill>
                <a:schemeClr val="tx1"/>
              </a:solidFill>
              <a:round/>
              <a:headEnd/>
              <a:tailEnd type="triangle" w="med" len="med"/>
            </a:ln>
            <a:effectLst/>
          </p:spPr>
        </p:cxnSp>
        <p:cxnSp>
          <p:nvCxnSpPr>
            <p:cNvPr id="31763" name="AutoShape 19"/>
            <p:cNvCxnSpPr>
              <a:cxnSpLocks noChangeShapeType="1"/>
              <a:stCxn id="31755" idx="3"/>
              <a:endCxn id="31756" idx="1"/>
            </p:cNvCxnSpPr>
            <p:nvPr/>
          </p:nvCxnSpPr>
          <p:spPr bwMode="auto">
            <a:xfrm>
              <a:off x="3622" y="2737"/>
              <a:ext cx="283" cy="0"/>
            </a:xfrm>
            <a:prstGeom prst="straightConnector1">
              <a:avLst/>
            </a:prstGeom>
            <a:noFill/>
            <a:ln w="9525">
              <a:solidFill>
                <a:schemeClr val="tx1"/>
              </a:solidFill>
              <a:round/>
              <a:headEnd/>
              <a:tailEnd type="triangle" w="med" len="med"/>
            </a:ln>
            <a:effectLst/>
          </p:spPr>
        </p:cxnSp>
        <p:cxnSp>
          <p:nvCxnSpPr>
            <p:cNvPr id="31764" name="AutoShape 20"/>
            <p:cNvCxnSpPr>
              <a:cxnSpLocks noChangeShapeType="1"/>
              <a:stCxn id="31756" idx="3"/>
              <a:endCxn id="31757" idx="1"/>
            </p:cNvCxnSpPr>
            <p:nvPr/>
          </p:nvCxnSpPr>
          <p:spPr bwMode="auto">
            <a:xfrm>
              <a:off x="4501" y="2737"/>
              <a:ext cx="284" cy="0"/>
            </a:xfrm>
            <a:prstGeom prst="straightConnector1">
              <a:avLst/>
            </a:prstGeom>
            <a:noFill/>
            <a:ln w="9525">
              <a:solidFill>
                <a:schemeClr val="tx1"/>
              </a:solidFill>
              <a:round/>
              <a:headEnd/>
              <a:tailEnd type="triangle" w="med" len="med"/>
            </a:ln>
            <a:effectLst/>
          </p:spPr>
        </p:cxnSp>
        <p:sp>
          <p:nvSpPr>
            <p:cNvPr id="3" name="Rectangle 3"/>
            <p:cNvSpPr>
              <a:spLocks noChangeArrowheads="1"/>
            </p:cNvSpPr>
            <p:nvPr/>
          </p:nvSpPr>
          <p:spPr bwMode="auto">
            <a:xfrm>
              <a:off x="361" y="1958"/>
              <a:ext cx="4401" cy="165"/>
            </a:xfrm>
            <a:prstGeom prst="rect">
              <a:avLst/>
            </a:prstGeom>
            <a:solidFill>
              <a:srgbClr val="CCFFFF"/>
            </a:solidFill>
            <a:ln w="12700">
              <a:noFill/>
              <a:miter lim="800000"/>
              <a:headEnd/>
              <a:tailEnd/>
            </a:ln>
          </p:spPr>
          <p:txBody>
            <a:bodyPr wrap="square" lIns="0" tIns="0" rIns="0" bIns="0">
              <a:spAutoFit/>
            </a:bodyPr>
            <a:lstStyle/>
            <a:p>
              <a:pPr marL="168275" indent="-168275" eaLnBrk="0" hangingPunct="0">
                <a:lnSpc>
                  <a:spcPct val="85000"/>
                </a:lnSpc>
                <a:spcBef>
                  <a:spcPct val="35000"/>
                </a:spcBef>
                <a:buClr>
                  <a:srgbClr val="CC0033"/>
                </a:buClr>
              </a:pPr>
              <a:r>
                <a:rPr lang="en-US" sz="2000" dirty="0"/>
                <a:t>General Testing Process Approach for Project ABC</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Effect transition="in" filter="blinds(horizontal)">
                                      <p:cBhvr>
                                        <p:cTn id="7" dur="500"/>
                                        <p:tgtEl>
                                          <p:spTgt spid="13209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2099">
                                            <p:txEl>
                                              <p:pRg st="1" end="1"/>
                                            </p:txEl>
                                          </p:spTgt>
                                        </p:tgtEl>
                                        <p:attrNameLst>
                                          <p:attrName>style.visibility</p:attrName>
                                        </p:attrNameLst>
                                      </p:cBhvr>
                                      <p:to>
                                        <p:strVal val="visible"/>
                                      </p:to>
                                    </p:set>
                                    <p:animEffect transition="in" filter="blinds(horizontal)">
                                      <p:cBhvr>
                                        <p:cTn id="10" dur="500"/>
                                        <p:tgtEl>
                                          <p:spTgt spid="132099">
                                            <p:txEl>
                                              <p:pRg st="1" end="1"/>
                                            </p:txEl>
                                          </p:spTgt>
                                        </p:tgtEl>
                                      </p:cBhvr>
                                    </p:animEffect>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blinds(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p:bldP spid="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815975" y="528638"/>
            <a:ext cx="8455025" cy="785812"/>
          </a:xfrm>
        </p:spPr>
        <p:txBody>
          <a:bodyPr/>
          <a:lstStyle/>
          <a:p>
            <a:r>
              <a:rPr lang="en-US" smtClean="0"/>
              <a:t>Main Items in Test Plan: Approach or Strategies (Cont.)</a:t>
            </a:r>
          </a:p>
        </p:txBody>
      </p:sp>
      <p:sp>
        <p:nvSpPr>
          <p:cNvPr id="205827" name="Rectangle 3"/>
          <p:cNvSpPr>
            <a:spLocks noGrp="1" noChangeArrowheads="1"/>
          </p:cNvSpPr>
          <p:nvPr>
            <p:ph type="body" idx="1"/>
          </p:nvPr>
        </p:nvSpPr>
        <p:spPr>
          <a:xfrm>
            <a:off x="787400" y="1214438"/>
            <a:ext cx="8455025" cy="4291012"/>
          </a:xfrm>
        </p:spPr>
        <p:txBody>
          <a:bodyPr/>
          <a:lstStyle/>
          <a:p>
            <a:r>
              <a:rPr lang="en-US" smtClean="0"/>
              <a:t>Mention the levels of testing</a:t>
            </a:r>
          </a:p>
          <a:p>
            <a:r>
              <a:rPr lang="en-US" smtClean="0"/>
              <a:t>Techniques that will be used in this project for each type of test</a:t>
            </a:r>
          </a:p>
          <a:p>
            <a:pPr lvl="1"/>
            <a:r>
              <a:rPr lang="en-US" smtClean="0"/>
              <a:t>Integration Testing</a:t>
            </a:r>
          </a:p>
          <a:p>
            <a:pPr lvl="1"/>
            <a:r>
              <a:rPr lang="en-US" smtClean="0"/>
              <a:t>System Testing</a:t>
            </a:r>
          </a:p>
          <a:p>
            <a:pPr lvl="1"/>
            <a:r>
              <a:rPr lang="en-US" smtClean="0"/>
              <a:t>Acceptance Testing</a:t>
            </a:r>
          </a:p>
          <a:p>
            <a:pPr lvl="1"/>
            <a:r>
              <a:rPr lang="en-US" smtClean="0"/>
              <a:t>Functionality Testing</a:t>
            </a:r>
          </a:p>
          <a:p>
            <a:pPr lvl="1"/>
            <a:r>
              <a:rPr lang="en-US" smtClean="0"/>
              <a:t>Regression Testing</a:t>
            </a:r>
          </a:p>
          <a:p>
            <a:pPr lvl="1"/>
            <a:r>
              <a:rPr lang="en-US" smtClean="0"/>
              <a:t>Failover and Recovery Testing</a:t>
            </a:r>
          </a:p>
          <a:p>
            <a:pPr lvl="1"/>
            <a:r>
              <a:rPr lang="en-US" smtClean="0"/>
              <a:t>Security and Access Control Testing</a:t>
            </a:r>
          </a:p>
          <a:p>
            <a:pPr lvl="1"/>
            <a:r>
              <a:rPr lang="en-US" smtClean="0"/>
              <a:t>Configuration and Installation Testing</a:t>
            </a:r>
          </a:p>
          <a:p>
            <a:pPr lvl="1"/>
            <a:r>
              <a:rPr lang="en-US" smtClean="0"/>
              <a:t>Ad-hoc Testing</a:t>
            </a:r>
          </a:p>
          <a:p>
            <a:pPr lvl="1"/>
            <a:r>
              <a:rPr lang="en-US" smtClean="0"/>
              <a:t>Performance Testing</a:t>
            </a:r>
          </a:p>
          <a:p>
            <a:endParaRPr lang="en-US"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781050" y="471488"/>
            <a:ext cx="6962775" cy="600075"/>
          </a:xfrm>
        </p:spPr>
        <p:txBody>
          <a:bodyPr/>
          <a:lstStyle/>
          <a:p>
            <a:r>
              <a:rPr lang="en-US" smtClean="0"/>
              <a:t>Main Items in Test Plan: Features to be Tested</a:t>
            </a:r>
          </a:p>
        </p:txBody>
      </p:sp>
      <p:sp>
        <p:nvSpPr>
          <p:cNvPr id="132099" name="Rectangle 3"/>
          <p:cNvSpPr>
            <a:spLocks noGrp="1" noChangeArrowheads="1"/>
          </p:cNvSpPr>
          <p:nvPr>
            <p:ph type="body" idx="4294967295"/>
          </p:nvPr>
        </p:nvSpPr>
        <p:spPr>
          <a:xfrm>
            <a:off x="781050" y="1004888"/>
            <a:ext cx="8305800" cy="1420812"/>
          </a:xfrm>
        </p:spPr>
        <p:txBody>
          <a:bodyPr/>
          <a:lstStyle/>
          <a:p>
            <a:r>
              <a:rPr lang="en-US" b="1" smtClean="0"/>
              <a:t>Features to be tested</a:t>
            </a:r>
          </a:p>
          <a:p>
            <a:pPr lvl="1"/>
            <a:r>
              <a:rPr lang="en-US" smtClean="0"/>
              <a:t>A list of the features in the software that will be tested. It is a catalog of all of the test cases (including a test case number and title if any) that will be conducted, as well as all of the base states</a:t>
            </a:r>
          </a:p>
          <a:p>
            <a:pPr>
              <a:buFontTx/>
              <a:buNone/>
            </a:pPr>
            <a:endParaRPr lang="en-US" smtClean="0"/>
          </a:p>
        </p:txBody>
      </p:sp>
      <p:pic>
        <p:nvPicPr>
          <p:cNvPr id="32772" name="Picture 5"/>
          <p:cNvPicPr>
            <a:picLocks noChangeAspect="1" noChangeArrowheads="1"/>
          </p:cNvPicPr>
          <p:nvPr/>
        </p:nvPicPr>
        <p:blipFill>
          <a:blip r:embed="rId3" cstate="print"/>
          <a:srcRect/>
          <a:stretch>
            <a:fillRect/>
          </a:stretch>
        </p:blipFill>
        <p:spPr bwMode="auto">
          <a:xfrm>
            <a:off x="942975" y="2613025"/>
            <a:ext cx="4570413" cy="3048000"/>
          </a:xfrm>
          <a:prstGeom prst="rect">
            <a:avLst/>
          </a:prstGeom>
          <a:noFill/>
          <a:ln w="9525">
            <a:noFill/>
            <a:miter lim="800000"/>
            <a:headEnd/>
            <a:tailEnd/>
          </a:ln>
        </p:spPr>
      </p:pic>
      <p:sp>
        <p:nvSpPr>
          <p:cNvPr id="2" name="Rectangle 3"/>
          <p:cNvSpPr>
            <a:spLocks noChangeArrowheads="1"/>
          </p:cNvSpPr>
          <p:nvPr/>
        </p:nvSpPr>
        <p:spPr bwMode="auto">
          <a:xfrm>
            <a:off x="758825" y="2205038"/>
            <a:ext cx="8305800" cy="258762"/>
          </a:xfrm>
          <a:prstGeom prst="rect">
            <a:avLst/>
          </a:prstGeom>
          <a:noFill/>
          <a:ln w="12700">
            <a:noFill/>
            <a:miter lim="800000"/>
            <a:headEnd/>
            <a:tailEnd/>
          </a:ln>
        </p:spPr>
        <p:txBody>
          <a:bodyPr lIns="0" tIns="0" rIns="0" bIns="0">
            <a:spAutoFit/>
          </a:bodyPr>
          <a:lstStyle/>
          <a:p>
            <a:pPr marL="168275" indent="-168275" eaLnBrk="0" hangingPunct="0">
              <a:lnSpc>
                <a:spcPct val="85000"/>
              </a:lnSpc>
              <a:spcBef>
                <a:spcPct val="35000"/>
              </a:spcBef>
              <a:buClr>
                <a:srgbClr val="CC0033"/>
              </a:buClr>
              <a:buFontTx/>
              <a:buChar char="•"/>
            </a:pPr>
            <a:r>
              <a:rPr lang="en-US" sz="2000"/>
              <a:t>Example</a:t>
            </a:r>
          </a:p>
        </p:txBody>
      </p:sp>
      <p:pic>
        <p:nvPicPr>
          <p:cNvPr id="32774" name="Picture 7"/>
          <p:cNvPicPr>
            <a:picLocks noChangeAspect="1" noChangeArrowheads="1"/>
          </p:cNvPicPr>
          <p:nvPr/>
        </p:nvPicPr>
        <p:blipFill>
          <a:blip r:embed="rId4" cstate="print"/>
          <a:srcRect/>
          <a:stretch>
            <a:fillRect/>
          </a:stretch>
        </p:blipFill>
        <p:spPr bwMode="auto">
          <a:xfrm>
            <a:off x="4475163" y="4348163"/>
            <a:ext cx="4395787" cy="20732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Effect transition="in" filter="blinds(horizontal)">
                                      <p:cBhvr>
                                        <p:cTn id="7" dur="500"/>
                                        <p:tgtEl>
                                          <p:spTgt spid="13209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2099">
                                            <p:txEl>
                                              <p:pRg st="1" end="1"/>
                                            </p:txEl>
                                          </p:spTgt>
                                        </p:tgtEl>
                                        <p:attrNameLst>
                                          <p:attrName>style.visibility</p:attrName>
                                        </p:attrNameLst>
                                      </p:cBhvr>
                                      <p:to>
                                        <p:strVal val="visible"/>
                                      </p:to>
                                    </p:set>
                                    <p:animEffect transition="in" filter="blinds(horizontal)">
                                      <p:cBhvr>
                                        <p:cTn id="10" dur="500"/>
                                        <p:tgtEl>
                                          <p:spTgt spid="13209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blinds(horizontal)">
                                      <p:cBhvr>
                                        <p:cTn id="15" dur="500"/>
                                        <p:tgtEl>
                                          <p:spTgt spid="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32772"/>
                                        </p:tgtEl>
                                        <p:attrNameLst>
                                          <p:attrName>style.visibility</p:attrName>
                                        </p:attrNameLst>
                                      </p:cBhvr>
                                      <p:to>
                                        <p:strVal val="visible"/>
                                      </p:to>
                                    </p:set>
                                    <p:animEffect transition="in" filter="box(in)">
                                      <p:cBhvr>
                                        <p:cTn id="20" dur="500"/>
                                        <p:tgtEl>
                                          <p:spTgt spid="32772"/>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32774"/>
                                        </p:tgtEl>
                                        <p:attrNameLst>
                                          <p:attrName>style.visibility</p:attrName>
                                        </p:attrNameLst>
                                      </p:cBhvr>
                                      <p:to>
                                        <p:strVal val="visible"/>
                                      </p:to>
                                    </p:set>
                                    <p:animEffect transition="in" filter="box(in)">
                                      <p:cBhvr>
                                        <p:cTn id="25" dur="500"/>
                                        <p:tgtEl>
                                          <p:spTgt spid="32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p:bldP spid="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746125" y="596900"/>
            <a:ext cx="6962775" cy="600075"/>
          </a:xfrm>
        </p:spPr>
        <p:txBody>
          <a:bodyPr/>
          <a:lstStyle/>
          <a:p>
            <a:r>
              <a:rPr lang="en-US" smtClean="0"/>
              <a:t>Main Items in Test Plan – Feature not to be Tested</a:t>
            </a:r>
          </a:p>
        </p:txBody>
      </p:sp>
      <p:sp>
        <p:nvSpPr>
          <p:cNvPr id="132099" name="Rectangle 3"/>
          <p:cNvSpPr>
            <a:spLocks noGrp="1" noChangeArrowheads="1"/>
          </p:cNvSpPr>
          <p:nvPr>
            <p:ph type="body" idx="4294967295"/>
          </p:nvPr>
        </p:nvSpPr>
        <p:spPr>
          <a:xfrm>
            <a:off x="746125" y="1130300"/>
            <a:ext cx="8305800" cy="822325"/>
          </a:xfrm>
        </p:spPr>
        <p:txBody>
          <a:bodyPr/>
          <a:lstStyle/>
          <a:p>
            <a:r>
              <a:rPr lang="en-US" b="1" smtClean="0"/>
              <a:t>Features not to be tested</a:t>
            </a:r>
          </a:p>
          <a:p>
            <a:pPr lvl="1"/>
            <a:r>
              <a:rPr lang="en-US" smtClean="0"/>
              <a:t>A list of any areas of the software that will be excluded from the test, as well as any test cases that were written but will not be run</a:t>
            </a:r>
          </a:p>
        </p:txBody>
      </p:sp>
      <p:pic>
        <p:nvPicPr>
          <p:cNvPr id="33796" name="Picture 4"/>
          <p:cNvPicPr>
            <a:picLocks noChangeAspect="1" noChangeArrowheads="1"/>
          </p:cNvPicPr>
          <p:nvPr/>
        </p:nvPicPr>
        <p:blipFill>
          <a:blip r:embed="rId3" cstate="print"/>
          <a:srcRect/>
          <a:stretch>
            <a:fillRect/>
          </a:stretch>
        </p:blipFill>
        <p:spPr bwMode="auto">
          <a:xfrm>
            <a:off x="1154113" y="2952750"/>
            <a:ext cx="6229350" cy="2019300"/>
          </a:xfrm>
          <a:prstGeom prst="rect">
            <a:avLst/>
          </a:prstGeom>
          <a:noFill/>
          <a:ln w="9525">
            <a:noFill/>
            <a:miter lim="800000"/>
            <a:headEnd/>
            <a:tailEnd/>
          </a:ln>
        </p:spPr>
      </p:pic>
      <p:sp>
        <p:nvSpPr>
          <p:cNvPr id="2" name="Rectangle 3"/>
          <p:cNvSpPr>
            <a:spLocks noChangeArrowheads="1"/>
          </p:cNvSpPr>
          <p:nvPr/>
        </p:nvSpPr>
        <p:spPr bwMode="auto">
          <a:xfrm>
            <a:off x="723900" y="2297113"/>
            <a:ext cx="8305800" cy="258762"/>
          </a:xfrm>
          <a:prstGeom prst="rect">
            <a:avLst/>
          </a:prstGeom>
          <a:noFill/>
          <a:ln w="12700">
            <a:noFill/>
            <a:miter lim="800000"/>
            <a:headEnd/>
            <a:tailEnd/>
          </a:ln>
        </p:spPr>
        <p:txBody>
          <a:bodyPr lIns="0" tIns="0" rIns="0" bIns="0">
            <a:spAutoFit/>
          </a:bodyPr>
          <a:lstStyle/>
          <a:p>
            <a:pPr marL="168275" indent="-168275" eaLnBrk="0" hangingPunct="0">
              <a:lnSpc>
                <a:spcPct val="85000"/>
              </a:lnSpc>
              <a:spcBef>
                <a:spcPct val="35000"/>
              </a:spcBef>
              <a:buClr>
                <a:srgbClr val="CC0033"/>
              </a:buClr>
              <a:buFontTx/>
              <a:buChar char="•"/>
            </a:pPr>
            <a:r>
              <a:rPr lang="en-US" sz="2000"/>
              <a:t>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Effect transition="in" filter="blinds(horizontal)">
                                      <p:cBhvr>
                                        <p:cTn id="7" dur="500"/>
                                        <p:tgtEl>
                                          <p:spTgt spid="13209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2099">
                                            <p:txEl>
                                              <p:pRg st="1" end="1"/>
                                            </p:txEl>
                                          </p:spTgt>
                                        </p:tgtEl>
                                        <p:attrNameLst>
                                          <p:attrName>style.visibility</p:attrName>
                                        </p:attrNameLst>
                                      </p:cBhvr>
                                      <p:to>
                                        <p:strVal val="visible"/>
                                      </p:to>
                                    </p:set>
                                    <p:animEffect transition="in" filter="blinds(horizontal)">
                                      <p:cBhvr>
                                        <p:cTn id="10" dur="500"/>
                                        <p:tgtEl>
                                          <p:spTgt spid="13209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blinds(horizontal)">
                                      <p:cBhvr>
                                        <p:cTn id="15" dur="500"/>
                                        <p:tgtEl>
                                          <p:spTgt spid="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33796"/>
                                        </p:tgtEl>
                                        <p:attrNameLst>
                                          <p:attrName>style.visibility</p:attrName>
                                        </p:attrNameLst>
                                      </p:cBhvr>
                                      <p:to>
                                        <p:strVal val="visible"/>
                                      </p:to>
                                    </p:set>
                                    <p:animEffect transition="in" filter="box(in)">
                                      <p:cBhvr>
                                        <p:cTn id="20" dur="500"/>
                                        <p:tgtEl>
                                          <p:spTgt spid="3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p:bldP spid="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781050" y="457200"/>
            <a:ext cx="6962775" cy="600075"/>
          </a:xfrm>
        </p:spPr>
        <p:txBody>
          <a:bodyPr/>
          <a:lstStyle/>
          <a:p>
            <a:r>
              <a:rPr lang="en-US" smtClean="0"/>
              <a:t>Main Items in Test Plan - Risk and Contingency</a:t>
            </a:r>
          </a:p>
        </p:txBody>
      </p:sp>
      <p:sp>
        <p:nvSpPr>
          <p:cNvPr id="132099" name="Rectangle 3"/>
          <p:cNvSpPr>
            <a:spLocks noGrp="1" noChangeArrowheads="1"/>
          </p:cNvSpPr>
          <p:nvPr>
            <p:ph type="body" idx="4294967295"/>
          </p:nvPr>
        </p:nvSpPr>
        <p:spPr>
          <a:xfrm>
            <a:off x="781050" y="990600"/>
            <a:ext cx="8305800" cy="919163"/>
          </a:xfrm>
        </p:spPr>
        <p:txBody>
          <a:bodyPr/>
          <a:lstStyle/>
          <a:p>
            <a:r>
              <a:rPr lang="en-US" b="1" smtClean="0"/>
              <a:t>Risk and Contingency</a:t>
            </a:r>
          </a:p>
          <a:p>
            <a:pPr lvl="1"/>
            <a:r>
              <a:rPr lang="en-US" smtClean="0"/>
              <a:t>A list of all risk that may occur during testing life cycle</a:t>
            </a:r>
          </a:p>
          <a:p>
            <a:pPr lvl="1"/>
            <a:r>
              <a:rPr lang="en-US" smtClean="0"/>
              <a:t>The method that we will need to implement to minimize or live with risk</a:t>
            </a:r>
          </a:p>
        </p:txBody>
      </p:sp>
      <p:sp>
        <p:nvSpPr>
          <p:cNvPr id="2" name="Rectangle 3"/>
          <p:cNvSpPr>
            <a:spLocks noChangeArrowheads="1"/>
          </p:cNvSpPr>
          <p:nvPr/>
        </p:nvSpPr>
        <p:spPr bwMode="auto">
          <a:xfrm>
            <a:off x="758825" y="2157413"/>
            <a:ext cx="8305800" cy="258762"/>
          </a:xfrm>
          <a:prstGeom prst="rect">
            <a:avLst/>
          </a:prstGeom>
          <a:noFill/>
          <a:ln w="12700">
            <a:noFill/>
            <a:miter lim="800000"/>
            <a:headEnd/>
            <a:tailEnd/>
          </a:ln>
        </p:spPr>
        <p:txBody>
          <a:bodyPr lIns="0" tIns="0" rIns="0" bIns="0">
            <a:spAutoFit/>
          </a:bodyPr>
          <a:lstStyle/>
          <a:p>
            <a:pPr marL="168275" indent="-168275" eaLnBrk="0" hangingPunct="0">
              <a:lnSpc>
                <a:spcPct val="85000"/>
              </a:lnSpc>
              <a:spcBef>
                <a:spcPct val="35000"/>
              </a:spcBef>
              <a:buClr>
                <a:srgbClr val="CC0033"/>
              </a:buClr>
              <a:buFontTx/>
              <a:buChar char="•"/>
            </a:pPr>
            <a:r>
              <a:rPr lang="en-US" sz="2000"/>
              <a:t>Example</a:t>
            </a:r>
          </a:p>
        </p:txBody>
      </p:sp>
      <p:pic>
        <p:nvPicPr>
          <p:cNvPr id="34821" name="Picture 6"/>
          <p:cNvPicPr>
            <a:picLocks noChangeAspect="1" noChangeArrowheads="1"/>
          </p:cNvPicPr>
          <p:nvPr/>
        </p:nvPicPr>
        <p:blipFill>
          <a:blip r:embed="rId3" cstate="print"/>
          <a:srcRect/>
          <a:stretch>
            <a:fillRect/>
          </a:stretch>
        </p:blipFill>
        <p:spPr bwMode="auto">
          <a:xfrm>
            <a:off x="1465263" y="2643188"/>
            <a:ext cx="6238875" cy="36004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Effect transition="in" filter="blinds(horizontal)">
                                      <p:cBhvr>
                                        <p:cTn id="7" dur="500"/>
                                        <p:tgtEl>
                                          <p:spTgt spid="13209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2099">
                                            <p:txEl>
                                              <p:pRg st="1" end="1"/>
                                            </p:txEl>
                                          </p:spTgt>
                                        </p:tgtEl>
                                        <p:attrNameLst>
                                          <p:attrName>style.visibility</p:attrName>
                                        </p:attrNameLst>
                                      </p:cBhvr>
                                      <p:to>
                                        <p:strVal val="visible"/>
                                      </p:to>
                                    </p:set>
                                    <p:animEffect transition="in" filter="blinds(horizontal)">
                                      <p:cBhvr>
                                        <p:cTn id="10" dur="500"/>
                                        <p:tgtEl>
                                          <p:spTgt spid="13209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2099">
                                            <p:txEl>
                                              <p:pRg st="2" end="2"/>
                                            </p:txEl>
                                          </p:spTgt>
                                        </p:tgtEl>
                                        <p:attrNameLst>
                                          <p:attrName>style.visibility</p:attrName>
                                        </p:attrNameLst>
                                      </p:cBhvr>
                                      <p:to>
                                        <p:strVal val="visible"/>
                                      </p:to>
                                    </p:set>
                                    <p:animEffect transition="in" filter="blinds(horizontal)">
                                      <p:cBhvr>
                                        <p:cTn id="13" dur="500"/>
                                        <p:tgtEl>
                                          <p:spTgt spid="13209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blinds(horizontal)">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34821"/>
                                        </p:tgtEl>
                                        <p:attrNameLst>
                                          <p:attrName>style.visibility</p:attrName>
                                        </p:attrNameLst>
                                      </p:cBhvr>
                                      <p:to>
                                        <p:strVal val="visible"/>
                                      </p:to>
                                    </p:set>
                                    <p:animEffect transition="in" filter="box(in)">
                                      <p:cBhvr>
                                        <p:cTn id="23" dur="500"/>
                                        <p:tgtEl>
                                          <p:spTgt spid="34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p:bldP spid="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738188" y="457200"/>
            <a:ext cx="6962775" cy="600075"/>
          </a:xfrm>
        </p:spPr>
        <p:txBody>
          <a:bodyPr/>
          <a:lstStyle/>
          <a:p>
            <a:r>
              <a:rPr lang="en-US" smtClean="0"/>
              <a:t>Main Items in Test Plan - Testing Criteria</a:t>
            </a:r>
          </a:p>
        </p:txBody>
      </p:sp>
      <p:sp>
        <p:nvSpPr>
          <p:cNvPr id="132099" name="Rectangle 3"/>
          <p:cNvSpPr>
            <a:spLocks noGrp="1" noChangeArrowheads="1"/>
          </p:cNvSpPr>
          <p:nvPr>
            <p:ph type="body" idx="4294967295"/>
          </p:nvPr>
        </p:nvSpPr>
        <p:spPr>
          <a:xfrm>
            <a:off x="738188" y="990600"/>
            <a:ext cx="8305800" cy="1152525"/>
          </a:xfrm>
        </p:spPr>
        <p:txBody>
          <a:bodyPr/>
          <a:lstStyle/>
          <a:p>
            <a:r>
              <a:rPr lang="en-US" b="1" smtClean="0"/>
              <a:t>Suspension and resumption criteria</a:t>
            </a:r>
            <a:r>
              <a:rPr lang="en-US" smtClean="0"/>
              <a:t> </a:t>
            </a:r>
            <a:endParaRPr lang="en-US" b="1" smtClean="0"/>
          </a:p>
          <a:p>
            <a:pPr lvl="1"/>
            <a:r>
              <a:rPr lang="en-US" smtClean="0"/>
              <a:t>Suspension criteria are the conditions that, if satisfied, the test will be halted </a:t>
            </a:r>
          </a:p>
          <a:p>
            <a:pPr lvl="1"/>
            <a:r>
              <a:rPr lang="en-US" smtClean="0"/>
              <a:t>Resumption criteria are the conditions that are required in order to restart a suspended test</a:t>
            </a:r>
          </a:p>
        </p:txBody>
      </p:sp>
      <p:sp>
        <p:nvSpPr>
          <p:cNvPr id="2" name="Rectangle 3"/>
          <p:cNvSpPr>
            <a:spLocks noChangeArrowheads="1"/>
          </p:cNvSpPr>
          <p:nvPr/>
        </p:nvSpPr>
        <p:spPr bwMode="auto">
          <a:xfrm>
            <a:off x="715963" y="2490788"/>
            <a:ext cx="8305800" cy="258762"/>
          </a:xfrm>
          <a:prstGeom prst="rect">
            <a:avLst/>
          </a:prstGeom>
          <a:noFill/>
          <a:ln w="12700">
            <a:noFill/>
            <a:miter lim="800000"/>
            <a:headEnd/>
            <a:tailEnd/>
          </a:ln>
        </p:spPr>
        <p:txBody>
          <a:bodyPr lIns="0" tIns="0" rIns="0" bIns="0">
            <a:spAutoFit/>
          </a:bodyPr>
          <a:lstStyle/>
          <a:p>
            <a:pPr marL="168275" indent="-168275" eaLnBrk="0" hangingPunct="0">
              <a:lnSpc>
                <a:spcPct val="85000"/>
              </a:lnSpc>
              <a:spcBef>
                <a:spcPct val="35000"/>
              </a:spcBef>
              <a:buClr>
                <a:srgbClr val="CC0033"/>
              </a:buClr>
              <a:buFontTx/>
              <a:buChar char="•"/>
            </a:pPr>
            <a:r>
              <a:rPr lang="en-US" sz="2000"/>
              <a:t>Example</a:t>
            </a:r>
          </a:p>
        </p:txBody>
      </p:sp>
      <p:sp>
        <p:nvSpPr>
          <p:cNvPr id="3" name="Rectangle 3"/>
          <p:cNvSpPr>
            <a:spLocks noChangeArrowheads="1"/>
          </p:cNvSpPr>
          <p:nvPr/>
        </p:nvSpPr>
        <p:spPr bwMode="auto">
          <a:xfrm>
            <a:off x="1065213" y="3171825"/>
            <a:ext cx="6891337" cy="1847850"/>
          </a:xfrm>
          <a:prstGeom prst="rect">
            <a:avLst/>
          </a:prstGeom>
          <a:noFill/>
          <a:ln w="12700">
            <a:noFill/>
            <a:miter lim="800000"/>
            <a:headEnd/>
            <a:tailEnd/>
          </a:ln>
        </p:spPr>
        <p:txBody>
          <a:bodyPr lIns="0" tIns="0" rIns="0" bIns="0">
            <a:spAutoFit/>
          </a:bodyPr>
          <a:lstStyle/>
          <a:p>
            <a:pPr marL="168275" indent="-168275" eaLnBrk="0" hangingPunct="0">
              <a:lnSpc>
                <a:spcPct val="85000"/>
              </a:lnSpc>
              <a:spcBef>
                <a:spcPct val="35000"/>
              </a:spcBef>
              <a:buClr>
                <a:srgbClr val="CC0033"/>
              </a:buClr>
            </a:pPr>
            <a:r>
              <a:rPr lang="en-US" sz="1200" b="1">
                <a:solidFill>
                  <a:schemeClr val="accent2"/>
                </a:solidFill>
              </a:rPr>
              <a:t>Suspension Criteria</a:t>
            </a:r>
          </a:p>
          <a:p>
            <a:pPr marL="168275" indent="-168275" eaLnBrk="0" hangingPunct="0">
              <a:lnSpc>
                <a:spcPct val="85000"/>
              </a:lnSpc>
              <a:spcBef>
                <a:spcPct val="35000"/>
              </a:spcBef>
              <a:buClr>
                <a:srgbClr val="CC0033"/>
              </a:buClr>
            </a:pPr>
            <a:r>
              <a:rPr lang="en-US" sz="1000"/>
              <a:t>The testing will be halted if these criteria below happen:</a:t>
            </a:r>
          </a:p>
          <a:p>
            <a:pPr marL="742950" lvl="1" indent="-285750" eaLnBrk="0" hangingPunct="0">
              <a:lnSpc>
                <a:spcPct val="85000"/>
              </a:lnSpc>
              <a:spcBef>
                <a:spcPct val="35000"/>
              </a:spcBef>
              <a:buClr>
                <a:srgbClr val="CC0033"/>
              </a:buClr>
              <a:buFontTx/>
              <a:buChar char="•"/>
            </a:pPr>
            <a:r>
              <a:rPr lang="en-US" sz="1000"/>
              <a:t>No build notes or it is not clear</a:t>
            </a:r>
          </a:p>
          <a:p>
            <a:pPr marL="742950" lvl="1" indent="-285750" eaLnBrk="0" hangingPunct="0">
              <a:lnSpc>
                <a:spcPct val="85000"/>
              </a:lnSpc>
              <a:spcBef>
                <a:spcPct val="35000"/>
              </a:spcBef>
              <a:buClr>
                <a:srgbClr val="CC0033"/>
              </a:buClr>
              <a:buFontTx/>
              <a:buChar char="•"/>
            </a:pPr>
            <a:r>
              <a:rPr lang="en-US" sz="1000"/>
              <a:t>There are some Fatal errors in smoke test build without work around solutions</a:t>
            </a:r>
          </a:p>
          <a:p>
            <a:pPr marL="742950" lvl="1" indent="-285750" eaLnBrk="0" hangingPunct="0">
              <a:lnSpc>
                <a:spcPct val="85000"/>
              </a:lnSpc>
              <a:spcBef>
                <a:spcPct val="35000"/>
              </a:spcBef>
              <a:buClr>
                <a:srgbClr val="CC0033"/>
              </a:buClr>
              <a:buFontTx/>
              <a:buChar char="•"/>
            </a:pPr>
            <a:endParaRPr lang="en-US" sz="1000"/>
          </a:p>
          <a:p>
            <a:pPr marL="168275" indent="-168275" eaLnBrk="0" hangingPunct="0">
              <a:lnSpc>
                <a:spcPct val="85000"/>
              </a:lnSpc>
              <a:spcBef>
                <a:spcPct val="35000"/>
              </a:spcBef>
              <a:buClr>
                <a:srgbClr val="CC0033"/>
              </a:buClr>
            </a:pPr>
            <a:r>
              <a:rPr lang="en-US" sz="1200" b="1">
                <a:solidFill>
                  <a:schemeClr val="accent2"/>
                </a:solidFill>
              </a:rPr>
              <a:t>Resumption Criteria</a:t>
            </a:r>
          </a:p>
          <a:p>
            <a:pPr marL="168275" indent="-168275" eaLnBrk="0" hangingPunct="0">
              <a:lnSpc>
                <a:spcPct val="85000"/>
              </a:lnSpc>
              <a:spcBef>
                <a:spcPct val="35000"/>
              </a:spcBef>
              <a:buClr>
                <a:srgbClr val="CC0033"/>
              </a:buClr>
            </a:pPr>
            <a:r>
              <a:rPr lang="en-US" sz="1000"/>
              <a:t>The testing will be resumed if the build has:</a:t>
            </a:r>
          </a:p>
          <a:p>
            <a:pPr marL="742950" lvl="1" indent="-285750" eaLnBrk="0" hangingPunct="0">
              <a:lnSpc>
                <a:spcPct val="85000"/>
              </a:lnSpc>
              <a:spcBef>
                <a:spcPct val="35000"/>
              </a:spcBef>
              <a:buClr>
                <a:srgbClr val="CC0033"/>
              </a:buClr>
              <a:buFontTx/>
              <a:buChar char="•"/>
            </a:pPr>
            <a:r>
              <a:rPr lang="en-US" sz="1000"/>
              <a:t>Build notes clearly</a:t>
            </a:r>
          </a:p>
          <a:p>
            <a:pPr marL="742950" lvl="1" indent="-285750" eaLnBrk="0" hangingPunct="0">
              <a:lnSpc>
                <a:spcPct val="85000"/>
              </a:lnSpc>
              <a:spcBef>
                <a:spcPct val="35000"/>
              </a:spcBef>
              <a:buClr>
                <a:srgbClr val="CC0033"/>
              </a:buClr>
              <a:buFontTx/>
              <a:buChar char="•"/>
            </a:pPr>
            <a:r>
              <a:rPr lang="en-US" sz="1000"/>
              <a:t>Any fatal errors with work around solutions</a:t>
            </a:r>
          </a:p>
          <a:p>
            <a:pPr marL="742950" lvl="1" indent="-285750" eaLnBrk="0" hangingPunct="0">
              <a:lnSpc>
                <a:spcPct val="85000"/>
              </a:lnSpc>
              <a:spcBef>
                <a:spcPct val="35000"/>
              </a:spcBef>
              <a:buClr>
                <a:srgbClr val="CC0033"/>
              </a:buClr>
              <a:buFontTx/>
              <a:buChar char="•"/>
            </a:pPr>
            <a:r>
              <a:rPr lang="en-US" sz="1000"/>
              <a:t>Test cases had been baselined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Effect transition="in" filter="blinds(horizontal)">
                                      <p:cBhvr>
                                        <p:cTn id="7" dur="500"/>
                                        <p:tgtEl>
                                          <p:spTgt spid="13209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2099">
                                            <p:txEl>
                                              <p:pRg st="1" end="1"/>
                                            </p:txEl>
                                          </p:spTgt>
                                        </p:tgtEl>
                                        <p:attrNameLst>
                                          <p:attrName>style.visibility</p:attrName>
                                        </p:attrNameLst>
                                      </p:cBhvr>
                                      <p:to>
                                        <p:strVal val="visible"/>
                                      </p:to>
                                    </p:set>
                                    <p:animEffect transition="in" filter="blinds(horizontal)">
                                      <p:cBhvr>
                                        <p:cTn id="10" dur="500"/>
                                        <p:tgtEl>
                                          <p:spTgt spid="13209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2099">
                                            <p:txEl>
                                              <p:pRg st="2" end="2"/>
                                            </p:txEl>
                                          </p:spTgt>
                                        </p:tgtEl>
                                        <p:attrNameLst>
                                          <p:attrName>style.visibility</p:attrName>
                                        </p:attrNameLst>
                                      </p:cBhvr>
                                      <p:to>
                                        <p:strVal val="visible"/>
                                      </p:to>
                                    </p:set>
                                    <p:animEffect transition="in" filter="blinds(horizontal)">
                                      <p:cBhvr>
                                        <p:cTn id="13" dur="500"/>
                                        <p:tgtEl>
                                          <p:spTgt spid="13209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blinds(horizontal)">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ox(in)">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p:bldP spid="2" grpId="0" build="p"/>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695325" y="457200"/>
            <a:ext cx="6962775" cy="600075"/>
          </a:xfrm>
        </p:spPr>
        <p:txBody>
          <a:bodyPr/>
          <a:lstStyle/>
          <a:p>
            <a:r>
              <a:rPr lang="en-US" smtClean="0"/>
              <a:t>Main Items in Test Plan – Test Environment</a:t>
            </a:r>
          </a:p>
        </p:txBody>
      </p:sp>
      <p:sp>
        <p:nvSpPr>
          <p:cNvPr id="151555" name="Rectangle 3"/>
          <p:cNvSpPr>
            <a:spLocks noGrp="1" noChangeArrowheads="1"/>
          </p:cNvSpPr>
          <p:nvPr>
            <p:ph type="body" idx="4294967295"/>
          </p:nvPr>
        </p:nvSpPr>
        <p:spPr>
          <a:xfrm>
            <a:off x="695325" y="990600"/>
            <a:ext cx="8305800" cy="1289050"/>
          </a:xfrm>
        </p:spPr>
        <p:txBody>
          <a:bodyPr/>
          <a:lstStyle/>
          <a:p>
            <a:r>
              <a:rPr lang="en-US" b="1" dirty="0" smtClean="0"/>
              <a:t>Test Environment</a:t>
            </a:r>
          </a:p>
          <a:p>
            <a:pPr lvl="1"/>
            <a:r>
              <a:rPr lang="en-US" dirty="0" smtClean="0"/>
              <a:t>A complete description of the test environments. This should include a description of hardware, networking, databases, software, operating systems, and any other attributes of the environment that could affect the test</a:t>
            </a:r>
          </a:p>
        </p:txBody>
      </p:sp>
      <p:pic>
        <p:nvPicPr>
          <p:cNvPr id="36868" name="Picture 4"/>
          <p:cNvPicPr>
            <a:picLocks noChangeAspect="1" noChangeArrowheads="1"/>
          </p:cNvPicPr>
          <p:nvPr/>
        </p:nvPicPr>
        <p:blipFill>
          <a:blip r:embed="rId3" cstate="print"/>
          <a:srcRect/>
          <a:stretch>
            <a:fillRect/>
          </a:stretch>
        </p:blipFill>
        <p:spPr bwMode="auto">
          <a:xfrm>
            <a:off x="808038" y="2740025"/>
            <a:ext cx="4600575" cy="3748088"/>
          </a:xfrm>
          <a:prstGeom prst="rect">
            <a:avLst/>
          </a:prstGeom>
          <a:noFill/>
          <a:ln w="9525">
            <a:noFill/>
            <a:miter lim="800000"/>
            <a:headEnd/>
            <a:tailEnd/>
          </a:ln>
        </p:spPr>
      </p:pic>
      <p:sp>
        <p:nvSpPr>
          <p:cNvPr id="132099" name="Rectangle 3"/>
          <p:cNvSpPr>
            <a:spLocks noChangeArrowheads="1"/>
          </p:cNvSpPr>
          <p:nvPr/>
        </p:nvSpPr>
        <p:spPr bwMode="auto">
          <a:xfrm>
            <a:off x="673100" y="2403475"/>
            <a:ext cx="8305800" cy="258763"/>
          </a:xfrm>
          <a:prstGeom prst="rect">
            <a:avLst/>
          </a:prstGeom>
          <a:noFill/>
          <a:ln w="12700">
            <a:noFill/>
            <a:miter lim="800000"/>
            <a:headEnd/>
            <a:tailEnd/>
          </a:ln>
        </p:spPr>
        <p:txBody>
          <a:bodyPr lIns="0" tIns="0" rIns="0" bIns="0">
            <a:spAutoFit/>
          </a:bodyPr>
          <a:lstStyle/>
          <a:p>
            <a:pPr marL="168275" indent="-168275" eaLnBrk="0" hangingPunct="0">
              <a:lnSpc>
                <a:spcPct val="85000"/>
              </a:lnSpc>
              <a:spcBef>
                <a:spcPct val="35000"/>
              </a:spcBef>
              <a:buClr>
                <a:srgbClr val="CC0033"/>
              </a:buClr>
              <a:buFontTx/>
              <a:buChar char="•"/>
            </a:pPr>
            <a:r>
              <a:rPr lang="en-US" sz="2000" dirty="0"/>
              <a:t>Example</a:t>
            </a:r>
          </a:p>
        </p:txBody>
      </p:sp>
      <p:pic>
        <p:nvPicPr>
          <p:cNvPr id="36870" name="Picture 7"/>
          <p:cNvPicPr>
            <a:picLocks noChangeAspect="1" noChangeArrowheads="1"/>
          </p:cNvPicPr>
          <p:nvPr/>
        </p:nvPicPr>
        <p:blipFill>
          <a:blip r:embed="rId4" cstate="print"/>
          <a:srcRect/>
          <a:stretch>
            <a:fillRect/>
          </a:stretch>
        </p:blipFill>
        <p:spPr bwMode="auto">
          <a:xfrm>
            <a:off x="4705350" y="3660775"/>
            <a:ext cx="4208463" cy="2727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blinds(horizontal)">
                                      <p:cBhvr>
                                        <p:cTn id="7" dur="500"/>
                                        <p:tgtEl>
                                          <p:spTgt spid="15155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1555">
                                            <p:txEl>
                                              <p:pRg st="1" end="1"/>
                                            </p:txEl>
                                          </p:spTgt>
                                        </p:tgtEl>
                                        <p:attrNameLst>
                                          <p:attrName>style.visibility</p:attrName>
                                        </p:attrNameLst>
                                      </p:cBhvr>
                                      <p:to>
                                        <p:strVal val="visible"/>
                                      </p:to>
                                    </p:set>
                                    <p:animEffect transition="in" filter="blinds(horizontal)">
                                      <p:cBhvr>
                                        <p:cTn id="10" dur="500"/>
                                        <p:tgtEl>
                                          <p:spTgt spid="1515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2099">
                                            <p:txEl>
                                              <p:pRg st="0" end="0"/>
                                            </p:txEl>
                                          </p:spTgt>
                                        </p:tgtEl>
                                        <p:attrNameLst>
                                          <p:attrName>style.visibility</p:attrName>
                                        </p:attrNameLst>
                                      </p:cBhvr>
                                      <p:to>
                                        <p:strVal val="visible"/>
                                      </p:to>
                                    </p:set>
                                    <p:animEffect transition="in" filter="blinds(horizontal)">
                                      <p:cBhvr>
                                        <p:cTn id="15" dur="500"/>
                                        <p:tgtEl>
                                          <p:spTgt spid="13209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36868"/>
                                        </p:tgtEl>
                                        <p:attrNameLst>
                                          <p:attrName>style.visibility</p:attrName>
                                        </p:attrNameLst>
                                      </p:cBhvr>
                                      <p:to>
                                        <p:strVal val="visible"/>
                                      </p:to>
                                    </p:set>
                                    <p:animEffect transition="in" filter="box(in)">
                                      <p:cBhvr>
                                        <p:cTn id="20" dur="500"/>
                                        <p:tgtEl>
                                          <p:spTgt spid="36868"/>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36870"/>
                                        </p:tgtEl>
                                        <p:attrNameLst>
                                          <p:attrName>style.visibility</p:attrName>
                                        </p:attrNameLst>
                                      </p:cBhvr>
                                      <p:to>
                                        <p:strVal val="visible"/>
                                      </p:to>
                                    </p:set>
                                    <p:animEffect transition="in" filter="box(in)">
                                      <p:cBhvr>
                                        <p:cTn id="25" dur="500"/>
                                        <p:tgtEl>
                                          <p:spTgt spid="36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P spid="13209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a:xfrm>
            <a:off x="808038" y="1050925"/>
            <a:ext cx="6962775" cy="600075"/>
          </a:xfrm>
        </p:spPr>
        <p:txBody>
          <a:bodyPr/>
          <a:lstStyle/>
          <a:p>
            <a:r>
              <a:rPr lang="en-US" smtClean="0"/>
              <a:t>Agenda</a:t>
            </a:r>
          </a:p>
        </p:txBody>
      </p:sp>
      <p:sp>
        <p:nvSpPr>
          <p:cNvPr id="10245" name="Rectangle 5"/>
          <p:cNvSpPr>
            <a:spLocks noGrp="1" noChangeArrowheads="1"/>
          </p:cNvSpPr>
          <p:nvPr>
            <p:ph type="body" idx="1"/>
          </p:nvPr>
        </p:nvSpPr>
        <p:spPr>
          <a:xfrm>
            <a:off x="808038" y="1870075"/>
            <a:ext cx="6929437" cy="630942"/>
          </a:xfrm>
        </p:spPr>
        <p:txBody>
          <a:bodyPr/>
          <a:lstStyle/>
          <a:p>
            <a:r>
              <a:rPr lang="en-US" dirty="0" smtClean="0"/>
              <a:t>Understanding Test Process </a:t>
            </a:r>
          </a:p>
          <a:p>
            <a:r>
              <a:rPr lang="en-US" dirty="0" smtClean="0"/>
              <a:t>Understanding Test Plan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45">
                                            <p:txEl>
                                              <p:pRg st="0" end="0"/>
                                            </p:txEl>
                                          </p:spTgt>
                                        </p:tgtEl>
                                        <p:attrNameLst>
                                          <p:attrName>style.visibility</p:attrName>
                                        </p:attrNameLst>
                                      </p:cBhvr>
                                      <p:to>
                                        <p:strVal val="visible"/>
                                      </p:to>
                                    </p:set>
                                    <p:animEffect transition="in" filter="dissolve">
                                      <p:cBhvr>
                                        <p:cTn id="7" dur="500"/>
                                        <p:tgtEl>
                                          <p:spTgt spid="102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245">
                                            <p:txEl>
                                              <p:pRg st="1" end="1"/>
                                            </p:txEl>
                                          </p:spTgt>
                                        </p:tgtEl>
                                        <p:attrNameLst>
                                          <p:attrName>style.visibility</p:attrName>
                                        </p:attrNameLst>
                                      </p:cBhvr>
                                      <p:to>
                                        <p:strVal val="visible"/>
                                      </p:to>
                                    </p:set>
                                    <p:animEffect transition="in" filter="dissolve">
                                      <p:cBhvr>
                                        <p:cTn id="12" dur="500"/>
                                        <p:tgtEl>
                                          <p:spTgt spid="1024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766763" y="457200"/>
            <a:ext cx="6962775" cy="600075"/>
          </a:xfrm>
        </p:spPr>
        <p:txBody>
          <a:bodyPr/>
          <a:lstStyle/>
          <a:p>
            <a:r>
              <a:rPr lang="en-US" smtClean="0"/>
              <a:t>Main Items in Test Plan - Schedule</a:t>
            </a:r>
          </a:p>
        </p:txBody>
      </p:sp>
      <p:sp>
        <p:nvSpPr>
          <p:cNvPr id="151555" name="Rectangle 3"/>
          <p:cNvSpPr>
            <a:spLocks noGrp="1" noChangeArrowheads="1"/>
          </p:cNvSpPr>
          <p:nvPr>
            <p:ph type="body" idx="4294967295"/>
          </p:nvPr>
        </p:nvSpPr>
        <p:spPr>
          <a:xfrm>
            <a:off x="766763" y="990600"/>
            <a:ext cx="8305800" cy="1176338"/>
          </a:xfrm>
        </p:spPr>
        <p:txBody>
          <a:bodyPr/>
          <a:lstStyle/>
          <a:p>
            <a:r>
              <a:rPr lang="en-US" b="1" smtClean="0"/>
              <a:t>Schedule</a:t>
            </a:r>
          </a:p>
          <a:p>
            <a:pPr lvl="1"/>
            <a:r>
              <a:rPr lang="en-US" smtClean="0"/>
              <a:t>An estimated schedule for performing the test. This should include:</a:t>
            </a:r>
          </a:p>
          <a:p>
            <a:pPr marL="1143000" lvl="2" indent="-228600"/>
            <a:r>
              <a:rPr lang="en-US" smtClean="0"/>
              <a:t>Milestones with specific dates</a:t>
            </a:r>
          </a:p>
          <a:p>
            <a:pPr marL="1143000" lvl="2" indent="-228600"/>
            <a:r>
              <a:rPr lang="en-US" smtClean="0"/>
              <a:t>Deliverables for each milestones</a:t>
            </a:r>
          </a:p>
        </p:txBody>
      </p:sp>
      <p:pic>
        <p:nvPicPr>
          <p:cNvPr id="37892" name="Picture 4"/>
          <p:cNvPicPr>
            <a:picLocks noChangeAspect="1" noChangeArrowheads="1"/>
          </p:cNvPicPr>
          <p:nvPr/>
        </p:nvPicPr>
        <p:blipFill>
          <a:blip r:embed="rId3" cstate="print"/>
          <a:srcRect/>
          <a:stretch>
            <a:fillRect/>
          </a:stretch>
        </p:blipFill>
        <p:spPr bwMode="auto">
          <a:xfrm>
            <a:off x="1247775" y="2636838"/>
            <a:ext cx="6632575" cy="3743325"/>
          </a:xfrm>
          <a:prstGeom prst="rect">
            <a:avLst/>
          </a:prstGeom>
          <a:noFill/>
          <a:ln w="9525">
            <a:noFill/>
            <a:miter lim="800000"/>
            <a:headEnd/>
            <a:tailEnd/>
          </a:ln>
        </p:spPr>
      </p:pic>
      <p:sp>
        <p:nvSpPr>
          <p:cNvPr id="132099" name="Rectangle 3"/>
          <p:cNvSpPr>
            <a:spLocks noChangeArrowheads="1"/>
          </p:cNvSpPr>
          <p:nvPr/>
        </p:nvSpPr>
        <p:spPr bwMode="auto">
          <a:xfrm>
            <a:off x="744538" y="2314575"/>
            <a:ext cx="8305800" cy="258763"/>
          </a:xfrm>
          <a:prstGeom prst="rect">
            <a:avLst/>
          </a:prstGeom>
          <a:noFill/>
          <a:ln w="12700">
            <a:noFill/>
            <a:miter lim="800000"/>
            <a:headEnd/>
            <a:tailEnd/>
          </a:ln>
        </p:spPr>
        <p:txBody>
          <a:bodyPr lIns="0" tIns="0" rIns="0" bIns="0">
            <a:spAutoFit/>
          </a:bodyPr>
          <a:lstStyle/>
          <a:p>
            <a:pPr marL="168275" indent="-168275" eaLnBrk="0" hangingPunct="0">
              <a:lnSpc>
                <a:spcPct val="85000"/>
              </a:lnSpc>
              <a:spcBef>
                <a:spcPct val="35000"/>
              </a:spcBef>
              <a:buClr>
                <a:srgbClr val="CC0033"/>
              </a:buClr>
              <a:buFontTx/>
              <a:buChar char="•"/>
            </a:pPr>
            <a:r>
              <a:rPr lang="en-US" sz="2000"/>
              <a:t>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blinds(horizontal)">
                                      <p:cBhvr>
                                        <p:cTn id="7" dur="500"/>
                                        <p:tgtEl>
                                          <p:spTgt spid="15155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1555">
                                            <p:txEl>
                                              <p:pRg st="1" end="1"/>
                                            </p:txEl>
                                          </p:spTgt>
                                        </p:tgtEl>
                                        <p:attrNameLst>
                                          <p:attrName>style.visibility</p:attrName>
                                        </p:attrNameLst>
                                      </p:cBhvr>
                                      <p:to>
                                        <p:strVal val="visible"/>
                                      </p:to>
                                    </p:set>
                                    <p:animEffect transition="in" filter="blinds(horizontal)">
                                      <p:cBhvr>
                                        <p:cTn id="10" dur="500"/>
                                        <p:tgtEl>
                                          <p:spTgt spid="15155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1555">
                                            <p:txEl>
                                              <p:pRg st="2" end="2"/>
                                            </p:txEl>
                                          </p:spTgt>
                                        </p:tgtEl>
                                        <p:attrNameLst>
                                          <p:attrName>style.visibility</p:attrName>
                                        </p:attrNameLst>
                                      </p:cBhvr>
                                      <p:to>
                                        <p:strVal val="visible"/>
                                      </p:to>
                                    </p:set>
                                    <p:animEffect transition="in" filter="blinds(horizontal)">
                                      <p:cBhvr>
                                        <p:cTn id="13" dur="500"/>
                                        <p:tgtEl>
                                          <p:spTgt spid="151555">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51555">
                                            <p:txEl>
                                              <p:pRg st="3" end="3"/>
                                            </p:txEl>
                                          </p:spTgt>
                                        </p:tgtEl>
                                        <p:attrNameLst>
                                          <p:attrName>style.visibility</p:attrName>
                                        </p:attrNameLst>
                                      </p:cBhvr>
                                      <p:to>
                                        <p:strVal val="visible"/>
                                      </p:to>
                                    </p:set>
                                    <p:animEffect transition="in" filter="blinds(horizontal)">
                                      <p:cBhvr>
                                        <p:cTn id="16" dur="500"/>
                                        <p:tgtEl>
                                          <p:spTgt spid="15155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32099">
                                            <p:txEl>
                                              <p:pRg st="0" end="0"/>
                                            </p:txEl>
                                          </p:spTgt>
                                        </p:tgtEl>
                                        <p:attrNameLst>
                                          <p:attrName>style.visibility</p:attrName>
                                        </p:attrNameLst>
                                      </p:cBhvr>
                                      <p:to>
                                        <p:strVal val="visible"/>
                                      </p:to>
                                    </p:set>
                                    <p:animEffect transition="in" filter="blinds(horizontal)">
                                      <p:cBhvr>
                                        <p:cTn id="21" dur="500"/>
                                        <p:tgtEl>
                                          <p:spTgt spid="132099">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37892"/>
                                        </p:tgtEl>
                                        <p:attrNameLst>
                                          <p:attrName>style.visibility</p:attrName>
                                        </p:attrNameLst>
                                      </p:cBhvr>
                                      <p:to>
                                        <p:strVal val="visible"/>
                                      </p:to>
                                    </p:set>
                                    <p:animEffect transition="in" filter="box(in)">
                                      <p:cBhvr>
                                        <p:cTn id="26" dur="500"/>
                                        <p:tgtEl>
                                          <p:spTgt spid="37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P spid="13209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766763" y="485775"/>
            <a:ext cx="7958137" cy="600075"/>
          </a:xfrm>
        </p:spPr>
        <p:txBody>
          <a:bodyPr/>
          <a:lstStyle/>
          <a:p>
            <a:r>
              <a:rPr lang="en-US" smtClean="0"/>
              <a:t>Main Items in Test Plan – Exit or Acceptance Criteria </a:t>
            </a:r>
          </a:p>
        </p:txBody>
      </p:sp>
      <p:sp>
        <p:nvSpPr>
          <p:cNvPr id="151555" name="Rectangle 3"/>
          <p:cNvSpPr>
            <a:spLocks noGrp="1" noChangeArrowheads="1"/>
          </p:cNvSpPr>
          <p:nvPr>
            <p:ph type="body" idx="4294967295"/>
          </p:nvPr>
        </p:nvSpPr>
        <p:spPr>
          <a:xfrm>
            <a:off x="766763" y="1019175"/>
            <a:ext cx="8305800" cy="2449513"/>
          </a:xfrm>
        </p:spPr>
        <p:txBody>
          <a:bodyPr/>
          <a:lstStyle/>
          <a:p>
            <a:r>
              <a:rPr lang="en-US" b="1" smtClean="0"/>
              <a:t>Exit or Acceptance Criteria</a:t>
            </a:r>
          </a:p>
          <a:p>
            <a:pPr lvl="1"/>
            <a:r>
              <a:rPr lang="en-US" smtClean="0"/>
              <a:t>Any objective quality standards that the software must meet, in order to be considered ready for release</a:t>
            </a:r>
          </a:p>
          <a:p>
            <a:pPr lvl="1"/>
            <a:r>
              <a:rPr lang="en-US" smtClean="0"/>
              <a:t>This may include things like:</a:t>
            </a:r>
          </a:p>
          <a:p>
            <a:pPr marL="1143000" lvl="2" indent="-228600"/>
            <a:r>
              <a:rPr lang="en-US" smtClean="0"/>
              <a:t>Requirements that the software must have been tested under certain environments</a:t>
            </a:r>
          </a:p>
          <a:p>
            <a:pPr marL="1143000" lvl="2" indent="-228600"/>
            <a:r>
              <a:rPr lang="en-US" smtClean="0"/>
              <a:t>Minimum defect counts at various priority and severity levels, minimum test coverage numbers, etc</a:t>
            </a:r>
          </a:p>
          <a:p>
            <a:pPr marL="1143000" lvl="2" indent="-228600"/>
            <a:r>
              <a:rPr lang="en-US" smtClean="0"/>
              <a:t>Stakeholder sign-off and consensus</a:t>
            </a:r>
          </a:p>
        </p:txBody>
      </p:sp>
      <p:pic>
        <p:nvPicPr>
          <p:cNvPr id="38916" name="Picture 4"/>
          <p:cNvPicPr>
            <a:picLocks noChangeAspect="1" noChangeArrowheads="1"/>
          </p:cNvPicPr>
          <p:nvPr/>
        </p:nvPicPr>
        <p:blipFill>
          <a:blip r:embed="rId3" cstate="print"/>
          <a:srcRect/>
          <a:stretch>
            <a:fillRect/>
          </a:stretch>
        </p:blipFill>
        <p:spPr bwMode="auto">
          <a:xfrm>
            <a:off x="998538" y="4238625"/>
            <a:ext cx="4524375" cy="1781175"/>
          </a:xfrm>
          <a:prstGeom prst="rect">
            <a:avLst/>
          </a:prstGeom>
          <a:noFill/>
          <a:ln w="9525">
            <a:noFill/>
            <a:miter lim="800000"/>
            <a:headEnd/>
            <a:tailEnd/>
          </a:ln>
        </p:spPr>
      </p:pic>
      <p:sp>
        <p:nvSpPr>
          <p:cNvPr id="132099" name="Rectangle 3"/>
          <p:cNvSpPr>
            <a:spLocks noChangeArrowheads="1"/>
          </p:cNvSpPr>
          <p:nvPr/>
        </p:nvSpPr>
        <p:spPr bwMode="auto">
          <a:xfrm>
            <a:off x="744538" y="3821113"/>
            <a:ext cx="8305800" cy="258762"/>
          </a:xfrm>
          <a:prstGeom prst="rect">
            <a:avLst/>
          </a:prstGeom>
          <a:noFill/>
          <a:ln w="12700">
            <a:noFill/>
            <a:miter lim="800000"/>
            <a:headEnd/>
            <a:tailEnd/>
          </a:ln>
        </p:spPr>
        <p:txBody>
          <a:bodyPr lIns="0" tIns="0" rIns="0" bIns="0">
            <a:spAutoFit/>
          </a:bodyPr>
          <a:lstStyle/>
          <a:p>
            <a:pPr marL="168275" indent="-168275" eaLnBrk="0" hangingPunct="0">
              <a:lnSpc>
                <a:spcPct val="85000"/>
              </a:lnSpc>
              <a:spcBef>
                <a:spcPct val="35000"/>
              </a:spcBef>
              <a:buClr>
                <a:srgbClr val="CC0033"/>
              </a:buClr>
              <a:buFontTx/>
              <a:buChar char="•"/>
            </a:pPr>
            <a:r>
              <a:rPr lang="en-US" sz="2000"/>
              <a:t>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blinds(horizontal)">
                                      <p:cBhvr>
                                        <p:cTn id="7" dur="500"/>
                                        <p:tgtEl>
                                          <p:spTgt spid="15155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1555">
                                            <p:txEl>
                                              <p:pRg st="1" end="1"/>
                                            </p:txEl>
                                          </p:spTgt>
                                        </p:tgtEl>
                                        <p:attrNameLst>
                                          <p:attrName>style.visibility</p:attrName>
                                        </p:attrNameLst>
                                      </p:cBhvr>
                                      <p:to>
                                        <p:strVal val="visible"/>
                                      </p:to>
                                    </p:set>
                                    <p:animEffect transition="in" filter="blinds(horizontal)">
                                      <p:cBhvr>
                                        <p:cTn id="10" dur="500"/>
                                        <p:tgtEl>
                                          <p:spTgt spid="15155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1555">
                                            <p:txEl>
                                              <p:pRg st="2" end="2"/>
                                            </p:txEl>
                                          </p:spTgt>
                                        </p:tgtEl>
                                        <p:attrNameLst>
                                          <p:attrName>style.visibility</p:attrName>
                                        </p:attrNameLst>
                                      </p:cBhvr>
                                      <p:to>
                                        <p:strVal val="visible"/>
                                      </p:to>
                                    </p:set>
                                    <p:animEffect transition="in" filter="blinds(horizontal)">
                                      <p:cBhvr>
                                        <p:cTn id="13" dur="500"/>
                                        <p:tgtEl>
                                          <p:spTgt spid="151555">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51555">
                                            <p:txEl>
                                              <p:pRg st="3" end="3"/>
                                            </p:txEl>
                                          </p:spTgt>
                                        </p:tgtEl>
                                        <p:attrNameLst>
                                          <p:attrName>style.visibility</p:attrName>
                                        </p:attrNameLst>
                                      </p:cBhvr>
                                      <p:to>
                                        <p:strVal val="visible"/>
                                      </p:to>
                                    </p:set>
                                    <p:animEffect transition="in" filter="blinds(horizontal)">
                                      <p:cBhvr>
                                        <p:cTn id="16" dur="500"/>
                                        <p:tgtEl>
                                          <p:spTgt spid="151555">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51555">
                                            <p:txEl>
                                              <p:pRg st="4" end="4"/>
                                            </p:txEl>
                                          </p:spTgt>
                                        </p:tgtEl>
                                        <p:attrNameLst>
                                          <p:attrName>style.visibility</p:attrName>
                                        </p:attrNameLst>
                                      </p:cBhvr>
                                      <p:to>
                                        <p:strVal val="visible"/>
                                      </p:to>
                                    </p:set>
                                    <p:animEffect transition="in" filter="blinds(horizontal)">
                                      <p:cBhvr>
                                        <p:cTn id="19" dur="500"/>
                                        <p:tgtEl>
                                          <p:spTgt spid="151555">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51555">
                                            <p:txEl>
                                              <p:pRg st="5" end="5"/>
                                            </p:txEl>
                                          </p:spTgt>
                                        </p:tgtEl>
                                        <p:attrNameLst>
                                          <p:attrName>style.visibility</p:attrName>
                                        </p:attrNameLst>
                                      </p:cBhvr>
                                      <p:to>
                                        <p:strVal val="visible"/>
                                      </p:to>
                                    </p:set>
                                    <p:animEffect transition="in" filter="blinds(horizontal)">
                                      <p:cBhvr>
                                        <p:cTn id="22" dur="500"/>
                                        <p:tgtEl>
                                          <p:spTgt spid="15155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2099">
                                            <p:txEl>
                                              <p:pRg st="0" end="0"/>
                                            </p:txEl>
                                          </p:spTgt>
                                        </p:tgtEl>
                                        <p:attrNameLst>
                                          <p:attrName>style.visibility</p:attrName>
                                        </p:attrNameLst>
                                      </p:cBhvr>
                                      <p:to>
                                        <p:strVal val="visible"/>
                                      </p:to>
                                    </p:set>
                                    <p:animEffect transition="in" filter="blinds(horizontal)">
                                      <p:cBhvr>
                                        <p:cTn id="27" dur="500"/>
                                        <p:tgtEl>
                                          <p:spTgt spid="13209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8916"/>
                                        </p:tgtEl>
                                        <p:attrNameLst>
                                          <p:attrName>style.visibility</p:attrName>
                                        </p:attrNameLst>
                                      </p:cBhvr>
                                      <p:to>
                                        <p:strVal val="visible"/>
                                      </p:to>
                                    </p:set>
                                    <p:animEffect transition="in" filter="box(in)">
                                      <p:cBhvr>
                                        <p:cTn id="32" dur="500"/>
                                        <p:tgtEl>
                                          <p:spTgt spid="3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P spid="13209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57238" y="457200"/>
            <a:ext cx="6962775" cy="600075"/>
          </a:xfrm>
        </p:spPr>
        <p:txBody>
          <a:bodyPr/>
          <a:lstStyle/>
          <a:p>
            <a:r>
              <a:rPr lang="en-US" smtClean="0"/>
              <a:t>Main Items in Test Plan: Staffing</a:t>
            </a:r>
          </a:p>
        </p:txBody>
      </p:sp>
      <p:sp>
        <p:nvSpPr>
          <p:cNvPr id="151555" name="Rectangle 3"/>
          <p:cNvSpPr>
            <a:spLocks noGrp="1" noChangeArrowheads="1"/>
          </p:cNvSpPr>
          <p:nvPr>
            <p:ph type="body" idx="1"/>
          </p:nvPr>
        </p:nvSpPr>
        <p:spPr>
          <a:xfrm>
            <a:off x="757238" y="990600"/>
            <a:ext cx="2792412" cy="3040063"/>
          </a:xfrm>
        </p:spPr>
        <p:txBody>
          <a:bodyPr/>
          <a:lstStyle/>
          <a:p>
            <a:r>
              <a:rPr lang="en-US" b="1" smtClean="0"/>
              <a:t>Roles and Responsibilities</a:t>
            </a:r>
          </a:p>
          <a:p>
            <a:pPr lvl="1"/>
            <a:r>
              <a:rPr lang="en-US" smtClean="0"/>
              <a:t>A list of the specific roles required for project team members  to carry out the test</a:t>
            </a:r>
          </a:p>
          <a:p>
            <a:pPr lvl="1"/>
            <a:r>
              <a:rPr lang="en-US" smtClean="0"/>
              <a:t>Responsibilities for each role</a:t>
            </a:r>
          </a:p>
          <a:p>
            <a:r>
              <a:rPr lang="en-US" smtClean="0"/>
              <a:t>Training</a:t>
            </a:r>
          </a:p>
          <a:p>
            <a:pPr lvl="1"/>
            <a:r>
              <a:rPr lang="en-US" altLang="ko-KR" smtClean="0">
                <a:ea typeface="굴림" charset="-127"/>
              </a:rPr>
              <a:t>List out necessary trainings </a:t>
            </a:r>
            <a:r>
              <a:rPr lang="en-US" smtClean="0"/>
              <a:t>for QCs</a:t>
            </a:r>
            <a:endParaRPr lang="en-US" smtClean="0">
              <a:ea typeface="굴림" charset="-127"/>
            </a:endParaRPr>
          </a:p>
        </p:txBody>
      </p:sp>
      <p:pic>
        <p:nvPicPr>
          <p:cNvPr id="39940" name="Picture 5"/>
          <p:cNvPicPr>
            <a:picLocks noChangeAspect="1" noChangeArrowheads="1"/>
          </p:cNvPicPr>
          <p:nvPr/>
        </p:nvPicPr>
        <p:blipFill>
          <a:blip r:embed="rId3" cstate="print"/>
          <a:srcRect/>
          <a:stretch>
            <a:fillRect/>
          </a:stretch>
        </p:blipFill>
        <p:spPr bwMode="auto">
          <a:xfrm>
            <a:off x="3624263" y="1458913"/>
            <a:ext cx="5133975" cy="4184650"/>
          </a:xfrm>
          <a:prstGeom prst="rect">
            <a:avLst/>
          </a:prstGeom>
          <a:noFill/>
          <a:ln w="9525">
            <a:noFill/>
            <a:miter lim="800000"/>
            <a:headEnd/>
            <a:tailEnd/>
          </a:ln>
        </p:spPr>
      </p:pic>
      <p:sp>
        <p:nvSpPr>
          <p:cNvPr id="132099" name="Rectangle 3"/>
          <p:cNvSpPr>
            <a:spLocks noChangeArrowheads="1"/>
          </p:cNvSpPr>
          <p:nvPr/>
        </p:nvSpPr>
        <p:spPr bwMode="auto">
          <a:xfrm>
            <a:off x="3663950" y="1077913"/>
            <a:ext cx="8305800" cy="258762"/>
          </a:xfrm>
          <a:prstGeom prst="rect">
            <a:avLst/>
          </a:prstGeom>
          <a:noFill/>
          <a:ln w="12700">
            <a:noFill/>
            <a:miter lim="800000"/>
            <a:headEnd/>
            <a:tailEnd/>
          </a:ln>
        </p:spPr>
        <p:txBody>
          <a:bodyPr lIns="0" tIns="0" rIns="0" bIns="0">
            <a:spAutoFit/>
          </a:bodyPr>
          <a:lstStyle/>
          <a:p>
            <a:pPr marL="168275" indent="-168275" eaLnBrk="0" hangingPunct="0">
              <a:lnSpc>
                <a:spcPct val="85000"/>
              </a:lnSpc>
              <a:spcBef>
                <a:spcPct val="35000"/>
              </a:spcBef>
              <a:buClr>
                <a:srgbClr val="CC0033"/>
              </a:buClr>
              <a:buFontTx/>
              <a:buChar char="•"/>
            </a:pPr>
            <a:r>
              <a:rPr lang="en-US" sz="2000"/>
              <a:t>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blinds(horizontal)">
                                      <p:cBhvr>
                                        <p:cTn id="7" dur="500"/>
                                        <p:tgtEl>
                                          <p:spTgt spid="15155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1555">
                                            <p:txEl>
                                              <p:pRg st="1" end="1"/>
                                            </p:txEl>
                                          </p:spTgt>
                                        </p:tgtEl>
                                        <p:attrNameLst>
                                          <p:attrName>style.visibility</p:attrName>
                                        </p:attrNameLst>
                                      </p:cBhvr>
                                      <p:to>
                                        <p:strVal val="visible"/>
                                      </p:to>
                                    </p:set>
                                    <p:animEffect transition="in" filter="blinds(horizontal)">
                                      <p:cBhvr>
                                        <p:cTn id="10" dur="500"/>
                                        <p:tgtEl>
                                          <p:spTgt spid="15155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1555">
                                            <p:txEl>
                                              <p:pRg st="2" end="2"/>
                                            </p:txEl>
                                          </p:spTgt>
                                        </p:tgtEl>
                                        <p:attrNameLst>
                                          <p:attrName>style.visibility</p:attrName>
                                        </p:attrNameLst>
                                      </p:cBhvr>
                                      <p:to>
                                        <p:strVal val="visible"/>
                                      </p:to>
                                    </p:set>
                                    <p:animEffect transition="in" filter="blinds(horizontal)">
                                      <p:cBhvr>
                                        <p:cTn id="13" dur="500"/>
                                        <p:tgtEl>
                                          <p:spTgt spid="15155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51555">
                                            <p:txEl>
                                              <p:pRg st="3" end="3"/>
                                            </p:txEl>
                                          </p:spTgt>
                                        </p:tgtEl>
                                        <p:attrNameLst>
                                          <p:attrName>style.visibility</p:attrName>
                                        </p:attrNameLst>
                                      </p:cBhvr>
                                      <p:to>
                                        <p:strVal val="visible"/>
                                      </p:to>
                                    </p:set>
                                    <p:animEffect transition="in" filter="blinds(horizontal)">
                                      <p:cBhvr>
                                        <p:cTn id="18" dur="500"/>
                                        <p:tgtEl>
                                          <p:spTgt spid="151555">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51555">
                                            <p:txEl>
                                              <p:pRg st="4" end="4"/>
                                            </p:txEl>
                                          </p:spTgt>
                                        </p:tgtEl>
                                        <p:attrNameLst>
                                          <p:attrName>style.visibility</p:attrName>
                                        </p:attrNameLst>
                                      </p:cBhvr>
                                      <p:to>
                                        <p:strVal val="visible"/>
                                      </p:to>
                                    </p:set>
                                    <p:animEffect transition="in" filter="blinds(horizontal)">
                                      <p:cBhvr>
                                        <p:cTn id="21" dur="500"/>
                                        <p:tgtEl>
                                          <p:spTgt spid="15155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32099">
                                            <p:txEl>
                                              <p:pRg st="0" end="0"/>
                                            </p:txEl>
                                          </p:spTgt>
                                        </p:tgtEl>
                                        <p:attrNameLst>
                                          <p:attrName>style.visibility</p:attrName>
                                        </p:attrNameLst>
                                      </p:cBhvr>
                                      <p:to>
                                        <p:strVal val="visible"/>
                                      </p:to>
                                    </p:set>
                                    <p:animEffect transition="in" filter="blinds(horizontal)">
                                      <p:cBhvr>
                                        <p:cTn id="26" dur="500"/>
                                        <p:tgtEl>
                                          <p:spTgt spid="13209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39940"/>
                                        </p:tgtEl>
                                        <p:attrNameLst>
                                          <p:attrName>style.visibility</p:attrName>
                                        </p:attrNameLst>
                                      </p:cBhvr>
                                      <p:to>
                                        <p:strVal val="visible"/>
                                      </p:to>
                                    </p:set>
                                    <p:animEffect transition="in" filter="box(in)">
                                      <p:cBhvr>
                                        <p:cTn id="31" dur="500"/>
                                        <p:tgtEl>
                                          <p:spTgt spid="39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P spid="132099"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788988" y="533400"/>
            <a:ext cx="8455025" cy="785813"/>
          </a:xfrm>
        </p:spPr>
        <p:txBody>
          <a:bodyPr/>
          <a:lstStyle/>
          <a:p>
            <a:r>
              <a:rPr lang="en-US" smtClean="0"/>
              <a:t>Main Items in Test Plan – Test Tools</a:t>
            </a:r>
          </a:p>
        </p:txBody>
      </p:sp>
      <p:sp>
        <p:nvSpPr>
          <p:cNvPr id="151555" name="Rectangle 3"/>
          <p:cNvSpPr>
            <a:spLocks noChangeArrowheads="1"/>
          </p:cNvSpPr>
          <p:nvPr/>
        </p:nvSpPr>
        <p:spPr bwMode="auto">
          <a:xfrm>
            <a:off x="766763" y="1019175"/>
            <a:ext cx="8305800" cy="1152525"/>
          </a:xfrm>
          <a:prstGeom prst="rect">
            <a:avLst/>
          </a:prstGeom>
          <a:noFill/>
          <a:ln w="12700">
            <a:noFill/>
            <a:miter lim="800000"/>
            <a:headEnd/>
            <a:tailEnd/>
          </a:ln>
        </p:spPr>
        <p:txBody>
          <a:bodyPr lIns="0" tIns="0" rIns="0" bIns="0">
            <a:spAutoFit/>
          </a:bodyPr>
          <a:lstStyle/>
          <a:p>
            <a:pPr marL="168275" indent="-168275" eaLnBrk="0" hangingPunct="0">
              <a:lnSpc>
                <a:spcPct val="85000"/>
              </a:lnSpc>
              <a:spcBef>
                <a:spcPct val="35000"/>
              </a:spcBef>
              <a:buClr>
                <a:srgbClr val="CC0033"/>
              </a:buClr>
              <a:buFontTx/>
              <a:buChar char="•"/>
            </a:pPr>
            <a:r>
              <a:rPr lang="en-US" sz="2000" b="1"/>
              <a:t>Test Tools</a:t>
            </a:r>
          </a:p>
          <a:p>
            <a:pPr marL="514350" lvl="1" indent="-168275" eaLnBrk="0" hangingPunct="0">
              <a:lnSpc>
                <a:spcPct val="85000"/>
              </a:lnSpc>
              <a:spcBef>
                <a:spcPct val="35000"/>
              </a:spcBef>
              <a:buClr>
                <a:srgbClr val="CC0033"/>
              </a:buClr>
              <a:buFontTx/>
              <a:buChar char="–"/>
            </a:pPr>
            <a:r>
              <a:rPr lang="en-US"/>
              <a:t>List out all tools that we will use it during test cycle</a:t>
            </a:r>
          </a:p>
          <a:p>
            <a:pPr marL="514350" lvl="1" indent="-168275" eaLnBrk="0" hangingPunct="0">
              <a:lnSpc>
                <a:spcPct val="85000"/>
              </a:lnSpc>
              <a:spcBef>
                <a:spcPct val="35000"/>
              </a:spcBef>
              <a:buClr>
                <a:srgbClr val="CC0033"/>
              </a:buClr>
              <a:buFontTx/>
              <a:buChar char="–"/>
            </a:pPr>
            <a:r>
              <a:rPr lang="en-US"/>
              <a:t>With the automation test project, the tools needed to be listed out with its version as well as the information about license</a:t>
            </a:r>
          </a:p>
        </p:txBody>
      </p:sp>
      <p:sp>
        <p:nvSpPr>
          <p:cNvPr id="2" name="Rectangle 3"/>
          <p:cNvSpPr>
            <a:spLocks noChangeArrowheads="1"/>
          </p:cNvSpPr>
          <p:nvPr/>
        </p:nvSpPr>
        <p:spPr bwMode="auto">
          <a:xfrm>
            <a:off x="1065213" y="3171825"/>
            <a:ext cx="6891337" cy="1479550"/>
          </a:xfrm>
          <a:prstGeom prst="rect">
            <a:avLst/>
          </a:prstGeom>
          <a:noFill/>
          <a:ln w="12700">
            <a:noFill/>
            <a:miter lim="800000"/>
            <a:headEnd/>
            <a:tailEnd/>
          </a:ln>
        </p:spPr>
        <p:txBody>
          <a:bodyPr lIns="0" tIns="0" rIns="0" bIns="0">
            <a:spAutoFit/>
          </a:bodyPr>
          <a:lstStyle/>
          <a:p>
            <a:pPr marL="168275" indent="-168275" eaLnBrk="0" hangingPunct="0">
              <a:lnSpc>
                <a:spcPct val="85000"/>
              </a:lnSpc>
              <a:spcBef>
                <a:spcPct val="35000"/>
              </a:spcBef>
              <a:buClr>
                <a:srgbClr val="CC0033"/>
              </a:buClr>
            </a:pPr>
            <a:r>
              <a:rPr lang="en-US" sz="1200" b="1">
                <a:solidFill>
                  <a:schemeClr val="accent2"/>
                </a:solidFill>
              </a:rPr>
              <a:t>Test Tools</a:t>
            </a:r>
          </a:p>
          <a:p>
            <a:pPr marL="168275" indent="-168275" eaLnBrk="0" hangingPunct="0">
              <a:lnSpc>
                <a:spcPct val="85000"/>
              </a:lnSpc>
              <a:spcBef>
                <a:spcPct val="35000"/>
              </a:spcBef>
              <a:buClr>
                <a:srgbClr val="CC0033"/>
              </a:buClr>
            </a:pPr>
            <a:r>
              <a:rPr lang="en-US" sz="1000"/>
              <a:t>During the test cycle, following tools will be used with its purposes:</a:t>
            </a:r>
          </a:p>
          <a:p>
            <a:pPr marL="742950" lvl="1" indent="-285750" eaLnBrk="0" hangingPunct="0">
              <a:lnSpc>
                <a:spcPct val="85000"/>
              </a:lnSpc>
              <a:spcBef>
                <a:spcPct val="35000"/>
              </a:spcBef>
              <a:buClr>
                <a:srgbClr val="CC0033"/>
              </a:buClr>
              <a:buFontTx/>
              <a:buChar char="•"/>
            </a:pPr>
            <a:r>
              <a:rPr lang="en-US" sz="1000"/>
              <a:t>HP Quality Center: for storing Test cases, Defects and Test cases status</a:t>
            </a:r>
          </a:p>
          <a:p>
            <a:pPr marL="742950" lvl="1" indent="-285750" eaLnBrk="0" hangingPunct="0">
              <a:lnSpc>
                <a:spcPct val="85000"/>
              </a:lnSpc>
              <a:spcBef>
                <a:spcPct val="35000"/>
              </a:spcBef>
              <a:buClr>
                <a:srgbClr val="CC0033"/>
              </a:buClr>
              <a:buFontTx/>
              <a:buChar char="•"/>
            </a:pPr>
            <a:r>
              <a:rPr lang="en-US" sz="1000"/>
              <a:t>Guru site: repository for the latest requirements, test metrics</a:t>
            </a:r>
          </a:p>
          <a:p>
            <a:pPr marL="742950" lvl="1" indent="-285750" eaLnBrk="0" hangingPunct="0">
              <a:lnSpc>
                <a:spcPct val="85000"/>
              </a:lnSpc>
              <a:spcBef>
                <a:spcPct val="35000"/>
              </a:spcBef>
              <a:buClr>
                <a:srgbClr val="CC0033"/>
              </a:buClr>
              <a:buFontTx/>
              <a:buChar char="•"/>
            </a:pPr>
            <a:endParaRPr lang="en-US" sz="1000"/>
          </a:p>
          <a:p>
            <a:pPr marL="168275" indent="-168275" eaLnBrk="0" hangingPunct="0">
              <a:lnSpc>
                <a:spcPct val="85000"/>
              </a:lnSpc>
              <a:spcBef>
                <a:spcPct val="35000"/>
              </a:spcBef>
              <a:buClr>
                <a:srgbClr val="CC0033"/>
              </a:buClr>
            </a:pPr>
            <a:r>
              <a:rPr lang="en-US" sz="1200" b="1">
                <a:solidFill>
                  <a:schemeClr val="accent2"/>
                </a:solidFill>
              </a:rPr>
              <a:t>Automation Test tool</a:t>
            </a:r>
          </a:p>
          <a:p>
            <a:pPr marL="168275" indent="-168275" eaLnBrk="0" hangingPunct="0">
              <a:lnSpc>
                <a:spcPct val="85000"/>
              </a:lnSpc>
              <a:spcBef>
                <a:spcPct val="35000"/>
              </a:spcBef>
              <a:buClr>
                <a:srgbClr val="CC0033"/>
              </a:buClr>
            </a:pPr>
            <a:r>
              <a:rPr lang="en-US" sz="1000"/>
              <a:t>Because there is requested for performance test, tool below will be used with license had been payment fully.</a:t>
            </a:r>
          </a:p>
          <a:p>
            <a:pPr marL="742950" lvl="1" indent="-285750" eaLnBrk="0" hangingPunct="0">
              <a:lnSpc>
                <a:spcPct val="85000"/>
              </a:lnSpc>
              <a:spcBef>
                <a:spcPct val="35000"/>
              </a:spcBef>
              <a:buClr>
                <a:srgbClr val="CC0033"/>
              </a:buClr>
              <a:buFontTx/>
              <a:buChar char="•"/>
            </a:pPr>
            <a:r>
              <a:rPr lang="en-US" sz="1000"/>
              <a:t>HP LoadRunner 9.2</a:t>
            </a:r>
          </a:p>
        </p:txBody>
      </p:sp>
      <p:sp>
        <p:nvSpPr>
          <p:cNvPr id="132099" name="Rectangle 3"/>
          <p:cNvSpPr>
            <a:spLocks noChangeArrowheads="1"/>
          </p:cNvSpPr>
          <p:nvPr/>
        </p:nvSpPr>
        <p:spPr bwMode="auto">
          <a:xfrm>
            <a:off x="744538" y="2814638"/>
            <a:ext cx="8305800" cy="258762"/>
          </a:xfrm>
          <a:prstGeom prst="rect">
            <a:avLst/>
          </a:prstGeom>
          <a:noFill/>
          <a:ln w="12700">
            <a:noFill/>
            <a:miter lim="800000"/>
            <a:headEnd/>
            <a:tailEnd/>
          </a:ln>
        </p:spPr>
        <p:txBody>
          <a:bodyPr lIns="0" tIns="0" rIns="0" bIns="0">
            <a:spAutoFit/>
          </a:bodyPr>
          <a:lstStyle/>
          <a:p>
            <a:pPr marL="168275" indent="-168275" eaLnBrk="0" hangingPunct="0">
              <a:lnSpc>
                <a:spcPct val="85000"/>
              </a:lnSpc>
              <a:spcBef>
                <a:spcPct val="35000"/>
              </a:spcBef>
              <a:buClr>
                <a:srgbClr val="CC0033"/>
              </a:buClr>
              <a:buFontTx/>
              <a:buChar char="•"/>
            </a:pPr>
            <a:r>
              <a:rPr lang="en-US" sz="2000"/>
              <a:t>Example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9922"/>
                                        </p:tgtEl>
                                        <p:attrNameLst>
                                          <p:attrName>style.visibility</p:attrName>
                                        </p:attrNameLst>
                                      </p:cBhvr>
                                      <p:to>
                                        <p:strVal val="visible"/>
                                      </p:to>
                                    </p:set>
                                    <p:animEffect transition="in" filter="blinds(horizontal)">
                                      <p:cBhvr>
                                        <p:cTn id="7" dur="500"/>
                                        <p:tgtEl>
                                          <p:spTgt spid="2099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1555">
                                            <p:txEl>
                                              <p:pRg st="0" end="0"/>
                                            </p:txEl>
                                          </p:spTgt>
                                        </p:tgtEl>
                                        <p:attrNameLst>
                                          <p:attrName>style.visibility</p:attrName>
                                        </p:attrNameLst>
                                      </p:cBhvr>
                                      <p:to>
                                        <p:strVal val="visible"/>
                                      </p:to>
                                    </p:set>
                                    <p:animEffect transition="in" filter="blinds(horizontal)">
                                      <p:cBhvr>
                                        <p:cTn id="12" dur="500"/>
                                        <p:tgtEl>
                                          <p:spTgt spid="151555">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1555">
                                            <p:txEl>
                                              <p:pRg st="1" end="1"/>
                                            </p:txEl>
                                          </p:spTgt>
                                        </p:tgtEl>
                                        <p:attrNameLst>
                                          <p:attrName>style.visibility</p:attrName>
                                        </p:attrNameLst>
                                      </p:cBhvr>
                                      <p:to>
                                        <p:strVal val="visible"/>
                                      </p:to>
                                    </p:set>
                                    <p:animEffect transition="in" filter="blinds(horizontal)">
                                      <p:cBhvr>
                                        <p:cTn id="15" dur="500"/>
                                        <p:tgtEl>
                                          <p:spTgt spid="151555">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51555">
                                            <p:txEl>
                                              <p:pRg st="2" end="2"/>
                                            </p:txEl>
                                          </p:spTgt>
                                        </p:tgtEl>
                                        <p:attrNameLst>
                                          <p:attrName>style.visibility</p:attrName>
                                        </p:attrNameLst>
                                      </p:cBhvr>
                                      <p:to>
                                        <p:strVal val="visible"/>
                                      </p:to>
                                    </p:set>
                                    <p:animEffect transition="in" filter="blinds(horizontal)">
                                      <p:cBhvr>
                                        <p:cTn id="18" dur="500"/>
                                        <p:tgtEl>
                                          <p:spTgt spid="15155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32099">
                                            <p:txEl>
                                              <p:pRg st="0" end="0"/>
                                            </p:txEl>
                                          </p:spTgt>
                                        </p:tgtEl>
                                        <p:attrNameLst>
                                          <p:attrName>style.visibility</p:attrName>
                                        </p:attrNameLst>
                                      </p:cBhvr>
                                      <p:to>
                                        <p:strVal val="visible"/>
                                      </p:to>
                                    </p:set>
                                    <p:animEffect transition="in" filter="blinds(horizontal)">
                                      <p:cBhvr>
                                        <p:cTn id="23" dur="500"/>
                                        <p:tgtEl>
                                          <p:spTgt spid="132099">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ox(in)">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2" grpId="0"/>
      <p:bldP spid="151555" grpId="0" build="p"/>
      <p:bldP spid="2" grpId="0"/>
      <p:bldP spid="132099"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788988" y="533400"/>
            <a:ext cx="8455025" cy="785813"/>
          </a:xfrm>
        </p:spPr>
        <p:txBody>
          <a:bodyPr/>
          <a:lstStyle/>
          <a:p>
            <a:r>
              <a:rPr lang="en-US" smtClean="0"/>
              <a:t>Main Items in Test Plan – Test Deliverables</a:t>
            </a:r>
          </a:p>
        </p:txBody>
      </p:sp>
      <p:sp>
        <p:nvSpPr>
          <p:cNvPr id="151555" name="Rectangle 3"/>
          <p:cNvSpPr>
            <a:spLocks noChangeArrowheads="1"/>
          </p:cNvSpPr>
          <p:nvPr/>
        </p:nvSpPr>
        <p:spPr bwMode="auto">
          <a:xfrm>
            <a:off x="766763" y="1019175"/>
            <a:ext cx="7270750" cy="822325"/>
          </a:xfrm>
          <a:prstGeom prst="rect">
            <a:avLst/>
          </a:prstGeom>
          <a:noFill/>
          <a:ln w="12700">
            <a:noFill/>
            <a:miter lim="800000"/>
            <a:headEnd/>
            <a:tailEnd/>
          </a:ln>
        </p:spPr>
        <p:txBody>
          <a:bodyPr lIns="0" tIns="0" rIns="0" bIns="0">
            <a:spAutoFit/>
          </a:bodyPr>
          <a:lstStyle/>
          <a:p>
            <a:pPr marL="168275" indent="-168275" eaLnBrk="0" hangingPunct="0">
              <a:lnSpc>
                <a:spcPct val="85000"/>
              </a:lnSpc>
              <a:spcBef>
                <a:spcPct val="35000"/>
              </a:spcBef>
              <a:buClr>
                <a:srgbClr val="CC0033"/>
              </a:buClr>
              <a:buFontTx/>
              <a:buChar char="•"/>
            </a:pPr>
            <a:r>
              <a:rPr lang="en-US" sz="2000" b="1"/>
              <a:t>Test Deliverables:</a:t>
            </a:r>
          </a:p>
          <a:p>
            <a:pPr marL="514350" lvl="1" indent="-168275" eaLnBrk="0" hangingPunct="0">
              <a:lnSpc>
                <a:spcPct val="85000"/>
              </a:lnSpc>
              <a:spcBef>
                <a:spcPct val="35000"/>
              </a:spcBef>
              <a:buClr>
                <a:srgbClr val="CC0033"/>
              </a:buClr>
              <a:buFontTx/>
              <a:buChar char="–"/>
            </a:pPr>
            <a:r>
              <a:rPr lang="en-US"/>
              <a:t>List out all documents or artifacts that will be delivered at the end of each milestones or project end</a:t>
            </a:r>
          </a:p>
        </p:txBody>
      </p:sp>
      <p:sp>
        <p:nvSpPr>
          <p:cNvPr id="2" name="Rectangle 3"/>
          <p:cNvSpPr>
            <a:spLocks noChangeArrowheads="1"/>
          </p:cNvSpPr>
          <p:nvPr/>
        </p:nvSpPr>
        <p:spPr bwMode="auto">
          <a:xfrm>
            <a:off x="958850" y="3687763"/>
            <a:ext cx="6891338" cy="1444625"/>
          </a:xfrm>
          <a:prstGeom prst="rect">
            <a:avLst/>
          </a:prstGeom>
          <a:noFill/>
          <a:ln w="12700">
            <a:noFill/>
            <a:miter lim="800000"/>
            <a:headEnd/>
            <a:tailEnd/>
          </a:ln>
        </p:spPr>
        <p:txBody>
          <a:bodyPr lIns="0" tIns="0" rIns="0" bIns="0">
            <a:spAutoFit/>
          </a:bodyPr>
          <a:lstStyle/>
          <a:p>
            <a:pPr marL="168275" indent="-168275" eaLnBrk="0" hangingPunct="0">
              <a:lnSpc>
                <a:spcPct val="85000"/>
              </a:lnSpc>
              <a:spcBef>
                <a:spcPct val="35000"/>
              </a:spcBef>
              <a:buClr>
                <a:srgbClr val="CC0033"/>
              </a:buClr>
            </a:pPr>
            <a:r>
              <a:rPr lang="en-US" sz="1200" b="1">
                <a:solidFill>
                  <a:schemeClr val="accent2"/>
                </a:solidFill>
              </a:rPr>
              <a:t>Test Deliverables</a:t>
            </a:r>
          </a:p>
          <a:p>
            <a:pPr marL="168275" indent="-168275" eaLnBrk="0" hangingPunct="0">
              <a:lnSpc>
                <a:spcPct val="85000"/>
              </a:lnSpc>
              <a:spcBef>
                <a:spcPct val="35000"/>
              </a:spcBef>
              <a:buClr>
                <a:srgbClr val="CC0033"/>
              </a:buClr>
            </a:pPr>
            <a:r>
              <a:rPr lang="en-US" sz="1000"/>
              <a:t>Following is documents, artifacts that will be delivered at the end of testing life cycle</a:t>
            </a:r>
          </a:p>
          <a:p>
            <a:pPr marL="742950" lvl="1" indent="-285750" eaLnBrk="0" hangingPunct="0">
              <a:lnSpc>
                <a:spcPct val="85000"/>
              </a:lnSpc>
              <a:spcBef>
                <a:spcPct val="35000"/>
              </a:spcBef>
              <a:buClr>
                <a:srgbClr val="CC0033"/>
              </a:buClr>
              <a:buFontTx/>
              <a:buChar char="•"/>
            </a:pPr>
            <a:r>
              <a:rPr lang="en-US" sz="1000"/>
              <a:t>Test cases</a:t>
            </a:r>
          </a:p>
          <a:p>
            <a:pPr marL="742950" lvl="1" indent="-285750" eaLnBrk="0" hangingPunct="0">
              <a:lnSpc>
                <a:spcPct val="85000"/>
              </a:lnSpc>
              <a:spcBef>
                <a:spcPct val="35000"/>
              </a:spcBef>
              <a:buClr>
                <a:srgbClr val="CC0033"/>
              </a:buClr>
              <a:buFontTx/>
              <a:buChar char="•"/>
            </a:pPr>
            <a:r>
              <a:rPr lang="en-US" sz="1000"/>
              <a:t>Status for each Test cases under tested</a:t>
            </a:r>
          </a:p>
          <a:p>
            <a:pPr marL="742950" lvl="1" indent="-285750" eaLnBrk="0" hangingPunct="0">
              <a:lnSpc>
                <a:spcPct val="85000"/>
              </a:lnSpc>
              <a:spcBef>
                <a:spcPct val="35000"/>
              </a:spcBef>
              <a:buClr>
                <a:srgbClr val="CC0033"/>
              </a:buClr>
              <a:buFontTx/>
              <a:buChar char="•"/>
            </a:pPr>
            <a:r>
              <a:rPr lang="en-US" sz="1000"/>
              <a:t>Defect reports</a:t>
            </a:r>
          </a:p>
          <a:p>
            <a:pPr marL="742950" lvl="1" indent="-285750" eaLnBrk="0" hangingPunct="0">
              <a:lnSpc>
                <a:spcPct val="85000"/>
              </a:lnSpc>
              <a:spcBef>
                <a:spcPct val="35000"/>
              </a:spcBef>
              <a:buClr>
                <a:srgbClr val="CC0033"/>
              </a:buClr>
              <a:buFontTx/>
              <a:buChar char="•"/>
            </a:pPr>
            <a:r>
              <a:rPr lang="en-US" sz="1000"/>
              <a:t>Defect metric will be delivered weekly along with weekly report of project</a:t>
            </a:r>
          </a:p>
          <a:p>
            <a:pPr marL="742950" lvl="1" indent="-285750" eaLnBrk="0" hangingPunct="0">
              <a:lnSpc>
                <a:spcPct val="85000"/>
              </a:lnSpc>
              <a:spcBef>
                <a:spcPct val="35000"/>
              </a:spcBef>
              <a:buClr>
                <a:srgbClr val="CC0033"/>
              </a:buClr>
              <a:buFontTx/>
              <a:buChar char="•"/>
            </a:pPr>
            <a:r>
              <a:rPr lang="en-US" sz="1000"/>
              <a:t>Test Scripts for performance test with its results</a:t>
            </a:r>
          </a:p>
          <a:p>
            <a:pPr marL="742950" lvl="1" indent="-285750" eaLnBrk="0" hangingPunct="0">
              <a:lnSpc>
                <a:spcPct val="85000"/>
              </a:lnSpc>
              <a:spcBef>
                <a:spcPct val="35000"/>
              </a:spcBef>
              <a:buClr>
                <a:srgbClr val="CC0033"/>
              </a:buClr>
              <a:buFontTx/>
              <a:buChar char="•"/>
            </a:pPr>
            <a:r>
              <a:rPr lang="en-US" sz="1000"/>
              <a:t>Certification test</a:t>
            </a:r>
          </a:p>
        </p:txBody>
      </p:sp>
      <p:sp>
        <p:nvSpPr>
          <p:cNvPr id="132099" name="Rectangle 3"/>
          <p:cNvSpPr>
            <a:spLocks noChangeArrowheads="1"/>
          </p:cNvSpPr>
          <p:nvPr/>
        </p:nvSpPr>
        <p:spPr bwMode="auto">
          <a:xfrm>
            <a:off x="744538" y="3305175"/>
            <a:ext cx="8305800" cy="258763"/>
          </a:xfrm>
          <a:prstGeom prst="rect">
            <a:avLst/>
          </a:prstGeom>
          <a:noFill/>
          <a:ln w="12700">
            <a:noFill/>
            <a:miter lim="800000"/>
            <a:headEnd/>
            <a:tailEnd/>
          </a:ln>
        </p:spPr>
        <p:txBody>
          <a:bodyPr lIns="0" tIns="0" rIns="0" bIns="0">
            <a:spAutoFit/>
          </a:bodyPr>
          <a:lstStyle/>
          <a:p>
            <a:pPr marL="168275" indent="-168275" eaLnBrk="0" hangingPunct="0">
              <a:lnSpc>
                <a:spcPct val="85000"/>
              </a:lnSpc>
              <a:spcBef>
                <a:spcPct val="35000"/>
              </a:spcBef>
              <a:buClr>
                <a:srgbClr val="CC0033"/>
              </a:buClr>
              <a:buFontTx/>
              <a:buChar char="•"/>
            </a:pPr>
            <a:r>
              <a:rPr lang="en-US" sz="2000"/>
              <a:t>Example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8898"/>
                                        </p:tgtEl>
                                        <p:attrNameLst>
                                          <p:attrName>style.visibility</p:attrName>
                                        </p:attrNameLst>
                                      </p:cBhvr>
                                      <p:to>
                                        <p:strVal val="visible"/>
                                      </p:to>
                                    </p:set>
                                    <p:animEffect transition="in" filter="blinds(horizontal)">
                                      <p:cBhvr>
                                        <p:cTn id="7" dur="500"/>
                                        <p:tgtEl>
                                          <p:spTgt spid="20889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1555">
                                            <p:txEl>
                                              <p:pRg st="0" end="0"/>
                                            </p:txEl>
                                          </p:spTgt>
                                        </p:tgtEl>
                                        <p:attrNameLst>
                                          <p:attrName>style.visibility</p:attrName>
                                        </p:attrNameLst>
                                      </p:cBhvr>
                                      <p:to>
                                        <p:strVal val="visible"/>
                                      </p:to>
                                    </p:set>
                                    <p:animEffect transition="in" filter="blinds(horizontal)">
                                      <p:cBhvr>
                                        <p:cTn id="12" dur="500"/>
                                        <p:tgtEl>
                                          <p:spTgt spid="151555">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1555">
                                            <p:txEl>
                                              <p:pRg st="1" end="1"/>
                                            </p:txEl>
                                          </p:spTgt>
                                        </p:tgtEl>
                                        <p:attrNameLst>
                                          <p:attrName>style.visibility</p:attrName>
                                        </p:attrNameLst>
                                      </p:cBhvr>
                                      <p:to>
                                        <p:strVal val="visible"/>
                                      </p:to>
                                    </p:set>
                                    <p:animEffect transition="in" filter="blinds(horizontal)">
                                      <p:cBhvr>
                                        <p:cTn id="15" dur="500"/>
                                        <p:tgtEl>
                                          <p:spTgt spid="15155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32099">
                                            <p:txEl>
                                              <p:pRg st="0" end="0"/>
                                            </p:txEl>
                                          </p:spTgt>
                                        </p:tgtEl>
                                        <p:attrNameLst>
                                          <p:attrName>style.visibility</p:attrName>
                                        </p:attrNameLst>
                                      </p:cBhvr>
                                      <p:to>
                                        <p:strVal val="visible"/>
                                      </p:to>
                                    </p:set>
                                    <p:animEffect transition="in" filter="blinds(horizontal)">
                                      <p:cBhvr>
                                        <p:cTn id="20" dur="500"/>
                                        <p:tgtEl>
                                          <p:spTgt spid="132099">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ox(in)">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8" grpId="0"/>
      <p:bldP spid="151555" grpId="0" build="p"/>
      <p:bldP spid="2" grpId="0"/>
      <p:bldP spid="13209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ctrTitle" idx="4294967295"/>
          </p:nvPr>
        </p:nvSpPr>
        <p:spPr>
          <a:xfrm>
            <a:off x="808038" y="896938"/>
            <a:ext cx="6226175" cy="414337"/>
          </a:xfrm>
        </p:spPr>
        <p:txBody>
          <a:bodyPr anchor="b"/>
          <a:lstStyle/>
          <a:p>
            <a:pPr>
              <a:spcBef>
                <a:spcPct val="20000"/>
              </a:spcBef>
            </a:pPr>
            <a:r>
              <a:rPr lang="en-US" sz="3200" b="0" smtClean="0"/>
              <a:t>Points to Remember</a:t>
            </a:r>
          </a:p>
        </p:txBody>
      </p:sp>
      <p:sp>
        <p:nvSpPr>
          <p:cNvPr id="151555" name="Rectangle 3"/>
          <p:cNvSpPr>
            <a:spLocks noChangeArrowheads="1"/>
          </p:cNvSpPr>
          <p:nvPr/>
        </p:nvSpPr>
        <p:spPr bwMode="auto">
          <a:xfrm>
            <a:off x="838200" y="1692275"/>
            <a:ext cx="8305800" cy="3910013"/>
          </a:xfrm>
          <a:prstGeom prst="rect">
            <a:avLst/>
          </a:prstGeom>
          <a:noFill/>
          <a:ln w="12700">
            <a:noFill/>
            <a:miter lim="800000"/>
            <a:headEnd/>
            <a:tailEnd/>
          </a:ln>
        </p:spPr>
        <p:txBody>
          <a:bodyPr lIns="0" tIns="0" rIns="0" bIns="0">
            <a:spAutoFit/>
          </a:bodyPr>
          <a:lstStyle/>
          <a:p>
            <a:pPr marL="168275" indent="-168275" eaLnBrk="0" hangingPunct="0">
              <a:lnSpc>
                <a:spcPct val="85000"/>
              </a:lnSpc>
              <a:spcBef>
                <a:spcPct val="35000"/>
              </a:spcBef>
              <a:buClr>
                <a:srgbClr val="CC0033"/>
              </a:buClr>
              <a:buFontTx/>
              <a:buChar char="•"/>
            </a:pPr>
            <a:r>
              <a:rPr lang="en-US" sz="2000" dirty="0"/>
              <a:t>Purpose and Scope for testing</a:t>
            </a:r>
          </a:p>
          <a:p>
            <a:pPr marL="168275" indent="-168275" eaLnBrk="0" hangingPunct="0">
              <a:lnSpc>
                <a:spcPct val="85000"/>
              </a:lnSpc>
              <a:spcBef>
                <a:spcPct val="35000"/>
              </a:spcBef>
              <a:buClr>
                <a:srgbClr val="CC0033"/>
              </a:buClr>
              <a:buFontTx/>
              <a:buChar char="•"/>
            </a:pPr>
            <a:r>
              <a:rPr lang="en-US" sz="2000" dirty="0"/>
              <a:t>Approach and Strategies for testing</a:t>
            </a:r>
          </a:p>
          <a:p>
            <a:pPr marL="168275" indent="-168275" eaLnBrk="0" hangingPunct="0">
              <a:lnSpc>
                <a:spcPct val="85000"/>
              </a:lnSpc>
              <a:spcBef>
                <a:spcPct val="35000"/>
              </a:spcBef>
              <a:buClr>
                <a:srgbClr val="CC0033"/>
              </a:buClr>
              <a:buFontTx/>
              <a:buChar char="•"/>
            </a:pPr>
            <a:r>
              <a:rPr lang="en-US" sz="2000" dirty="0"/>
              <a:t>Features to be Tested/ not to be Tested</a:t>
            </a:r>
          </a:p>
          <a:p>
            <a:pPr marL="168275" indent="-168275" eaLnBrk="0" hangingPunct="0">
              <a:lnSpc>
                <a:spcPct val="85000"/>
              </a:lnSpc>
              <a:spcBef>
                <a:spcPct val="35000"/>
              </a:spcBef>
              <a:buClr>
                <a:srgbClr val="CC0033"/>
              </a:buClr>
              <a:buFontTx/>
              <a:buChar char="•"/>
            </a:pPr>
            <a:r>
              <a:rPr lang="en-US" sz="2000" dirty="0"/>
              <a:t>Schedules</a:t>
            </a:r>
          </a:p>
          <a:p>
            <a:pPr marL="168275" indent="-168275" eaLnBrk="0" hangingPunct="0">
              <a:lnSpc>
                <a:spcPct val="85000"/>
              </a:lnSpc>
              <a:spcBef>
                <a:spcPct val="35000"/>
              </a:spcBef>
              <a:buClr>
                <a:srgbClr val="CC0033"/>
              </a:buClr>
              <a:buFontTx/>
              <a:buChar char="•"/>
            </a:pPr>
            <a:r>
              <a:rPr lang="en-US" sz="2000" dirty="0"/>
              <a:t>Staffing</a:t>
            </a:r>
          </a:p>
          <a:p>
            <a:pPr marL="168275" indent="-168275" eaLnBrk="0" hangingPunct="0">
              <a:lnSpc>
                <a:spcPct val="85000"/>
              </a:lnSpc>
              <a:spcBef>
                <a:spcPct val="35000"/>
              </a:spcBef>
              <a:buClr>
                <a:srgbClr val="CC0033"/>
              </a:buClr>
              <a:buFontTx/>
              <a:buChar char="•"/>
            </a:pPr>
            <a:r>
              <a:rPr lang="en-US" sz="2000" dirty="0"/>
              <a:t>Environment</a:t>
            </a:r>
          </a:p>
          <a:p>
            <a:pPr marL="168275" indent="-168275" eaLnBrk="0" hangingPunct="0">
              <a:lnSpc>
                <a:spcPct val="85000"/>
              </a:lnSpc>
              <a:spcBef>
                <a:spcPct val="35000"/>
              </a:spcBef>
              <a:buClr>
                <a:srgbClr val="CC0033"/>
              </a:buClr>
              <a:buFontTx/>
              <a:buChar char="•"/>
            </a:pPr>
            <a:r>
              <a:rPr lang="en-US" sz="2000" dirty="0"/>
              <a:t>Suspension/ Resumption test</a:t>
            </a:r>
          </a:p>
          <a:p>
            <a:pPr marL="168275" indent="-168275" eaLnBrk="0" hangingPunct="0">
              <a:lnSpc>
                <a:spcPct val="85000"/>
              </a:lnSpc>
              <a:spcBef>
                <a:spcPct val="35000"/>
              </a:spcBef>
              <a:buClr>
                <a:srgbClr val="CC0033"/>
              </a:buClr>
              <a:buFontTx/>
              <a:buChar char="•"/>
            </a:pPr>
            <a:r>
              <a:rPr lang="en-US" sz="2000" dirty="0"/>
              <a:t>Acceptance Test</a:t>
            </a:r>
          </a:p>
          <a:p>
            <a:pPr marL="168275" indent="-168275" eaLnBrk="0" hangingPunct="0">
              <a:lnSpc>
                <a:spcPct val="85000"/>
              </a:lnSpc>
              <a:spcBef>
                <a:spcPct val="35000"/>
              </a:spcBef>
              <a:buClr>
                <a:srgbClr val="CC0033"/>
              </a:buClr>
              <a:buFontTx/>
              <a:buChar char="•"/>
            </a:pPr>
            <a:r>
              <a:rPr lang="en-US" sz="2000" dirty="0"/>
              <a:t>Test Tools</a:t>
            </a:r>
          </a:p>
          <a:p>
            <a:pPr marL="168275" indent="-168275" eaLnBrk="0" hangingPunct="0">
              <a:lnSpc>
                <a:spcPct val="85000"/>
              </a:lnSpc>
              <a:spcBef>
                <a:spcPct val="35000"/>
              </a:spcBef>
              <a:buClr>
                <a:srgbClr val="CC0033"/>
              </a:buClr>
              <a:buFontTx/>
              <a:buChar char="•"/>
            </a:pPr>
            <a:r>
              <a:rPr lang="en-US" sz="2000" dirty="0"/>
              <a:t>Risk and Contingency </a:t>
            </a:r>
          </a:p>
          <a:p>
            <a:pPr marL="168275" indent="-168275" eaLnBrk="0" hangingPunct="0">
              <a:lnSpc>
                <a:spcPct val="85000"/>
              </a:lnSpc>
              <a:spcBef>
                <a:spcPct val="35000"/>
              </a:spcBef>
              <a:buClr>
                <a:srgbClr val="CC0033"/>
              </a:buClr>
              <a:buFontTx/>
              <a:buChar char="•"/>
            </a:pPr>
            <a:r>
              <a:rPr lang="en-US" sz="2000" dirty="0"/>
              <a:t>Deliverables Test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blinds(horizontal)">
                                      <p:cBhvr>
                                        <p:cTn id="7" dur="500"/>
                                        <p:tgtEl>
                                          <p:spTgt spid="151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1555">
                                            <p:txEl>
                                              <p:pRg st="1" end="1"/>
                                            </p:txEl>
                                          </p:spTgt>
                                        </p:tgtEl>
                                        <p:attrNameLst>
                                          <p:attrName>style.visibility</p:attrName>
                                        </p:attrNameLst>
                                      </p:cBhvr>
                                      <p:to>
                                        <p:strVal val="visible"/>
                                      </p:to>
                                    </p:set>
                                    <p:animEffect transition="in" filter="blinds(horizontal)">
                                      <p:cBhvr>
                                        <p:cTn id="12" dur="500"/>
                                        <p:tgtEl>
                                          <p:spTgt spid="1515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1555">
                                            <p:txEl>
                                              <p:pRg st="2" end="2"/>
                                            </p:txEl>
                                          </p:spTgt>
                                        </p:tgtEl>
                                        <p:attrNameLst>
                                          <p:attrName>style.visibility</p:attrName>
                                        </p:attrNameLst>
                                      </p:cBhvr>
                                      <p:to>
                                        <p:strVal val="visible"/>
                                      </p:to>
                                    </p:set>
                                    <p:animEffect transition="in" filter="blinds(horizontal)">
                                      <p:cBhvr>
                                        <p:cTn id="17" dur="500"/>
                                        <p:tgtEl>
                                          <p:spTgt spid="1515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1555">
                                            <p:txEl>
                                              <p:pRg st="3" end="3"/>
                                            </p:txEl>
                                          </p:spTgt>
                                        </p:tgtEl>
                                        <p:attrNameLst>
                                          <p:attrName>style.visibility</p:attrName>
                                        </p:attrNameLst>
                                      </p:cBhvr>
                                      <p:to>
                                        <p:strVal val="visible"/>
                                      </p:to>
                                    </p:set>
                                    <p:animEffect transition="in" filter="blinds(horizontal)">
                                      <p:cBhvr>
                                        <p:cTn id="22" dur="500"/>
                                        <p:tgtEl>
                                          <p:spTgt spid="1515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1555">
                                            <p:txEl>
                                              <p:pRg st="4" end="4"/>
                                            </p:txEl>
                                          </p:spTgt>
                                        </p:tgtEl>
                                        <p:attrNameLst>
                                          <p:attrName>style.visibility</p:attrName>
                                        </p:attrNameLst>
                                      </p:cBhvr>
                                      <p:to>
                                        <p:strVal val="visible"/>
                                      </p:to>
                                    </p:set>
                                    <p:animEffect transition="in" filter="blinds(horizontal)">
                                      <p:cBhvr>
                                        <p:cTn id="27" dur="500"/>
                                        <p:tgtEl>
                                          <p:spTgt spid="1515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1555">
                                            <p:txEl>
                                              <p:pRg st="5" end="5"/>
                                            </p:txEl>
                                          </p:spTgt>
                                        </p:tgtEl>
                                        <p:attrNameLst>
                                          <p:attrName>style.visibility</p:attrName>
                                        </p:attrNameLst>
                                      </p:cBhvr>
                                      <p:to>
                                        <p:strVal val="visible"/>
                                      </p:to>
                                    </p:set>
                                    <p:animEffect transition="in" filter="blinds(horizontal)">
                                      <p:cBhvr>
                                        <p:cTn id="32" dur="500"/>
                                        <p:tgtEl>
                                          <p:spTgt spid="15155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1555">
                                            <p:txEl>
                                              <p:pRg st="6" end="6"/>
                                            </p:txEl>
                                          </p:spTgt>
                                        </p:tgtEl>
                                        <p:attrNameLst>
                                          <p:attrName>style.visibility</p:attrName>
                                        </p:attrNameLst>
                                      </p:cBhvr>
                                      <p:to>
                                        <p:strVal val="visible"/>
                                      </p:to>
                                    </p:set>
                                    <p:animEffect transition="in" filter="blinds(horizontal)">
                                      <p:cBhvr>
                                        <p:cTn id="37" dur="500"/>
                                        <p:tgtEl>
                                          <p:spTgt spid="15155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51555">
                                            <p:txEl>
                                              <p:pRg st="7" end="7"/>
                                            </p:txEl>
                                          </p:spTgt>
                                        </p:tgtEl>
                                        <p:attrNameLst>
                                          <p:attrName>style.visibility</p:attrName>
                                        </p:attrNameLst>
                                      </p:cBhvr>
                                      <p:to>
                                        <p:strVal val="visible"/>
                                      </p:to>
                                    </p:set>
                                    <p:animEffect transition="in" filter="blinds(horizontal)">
                                      <p:cBhvr>
                                        <p:cTn id="42" dur="500"/>
                                        <p:tgtEl>
                                          <p:spTgt spid="15155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51555">
                                            <p:txEl>
                                              <p:pRg st="8" end="8"/>
                                            </p:txEl>
                                          </p:spTgt>
                                        </p:tgtEl>
                                        <p:attrNameLst>
                                          <p:attrName>style.visibility</p:attrName>
                                        </p:attrNameLst>
                                      </p:cBhvr>
                                      <p:to>
                                        <p:strVal val="visible"/>
                                      </p:to>
                                    </p:set>
                                    <p:animEffect transition="in" filter="blinds(horizontal)">
                                      <p:cBhvr>
                                        <p:cTn id="47" dur="500"/>
                                        <p:tgtEl>
                                          <p:spTgt spid="15155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51555">
                                            <p:txEl>
                                              <p:pRg st="9" end="9"/>
                                            </p:txEl>
                                          </p:spTgt>
                                        </p:tgtEl>
                                        <p:attrNameLst>
                                          <p:attrName>style.visibility</p:attrName>
                                        </p:attrNameLst>
                                      </p:cBhvr>
                                      <p:to>
                                        <p:strVal val="visible"/>
                                      </p:to>
                                    </p:set>
                                    <p:animEffect transition="in" filter="blinds(horizontal)">
                                      <p:cBhvr>
                                        <p:cTn id="52" dur="500"/>
                                        <p:tgtEl>
                                          <p:spTgt spid="15155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51555">
                                            <p:txEl>
                                              <p:pRg st="10" end="10"/>
                                            </p:txEl>
                                          </p:spTgt>
                                        </p:tgtEl>
                                        <p:attrNameLst>
                                          <p:attrName>style.visibility</p:attrName>
                                        </p:attrNameLst>
                                      </p:cBhvr>
                                      <p:to>
                                        <p:strVal val="visible"/>
                                      </p:to>
                                    </p:set>
                                    <p:animEffect transition="in" filter="blinds(horizontal)">
                                      <p:cBhvr>
                                        <p:cTn id="57" dur="500"/>
                                        <p:tgtEl>
                                          <p:spTgt spid="15155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615243"/>
            <a:ext cx="8105422" cy="600075"/>
          </a:xfrm>
        </p:spPr>
        <p:txBody>
          <a:bodyPr/>
          <a:lstStyle/>
          <a:p>
            <a:r>
              <a:rPr lang="en-US" dirty="0" smtClean="0"/>
              <a:t>Practicing (Handover practiced sheets to each group)</a:t>
            </a:r>
          </a:p>
        </p:txBody>
      </p:sp>
      <p:sp>
        <p:nvSpPr>
          <p:cNvPr id="40963" name="Rectangle 3"/>
          <p:cNvSpPr>
            <a:spLocks noGrp="1" noChangeArrowheads="1"/>
          </p:cNvSpPr>
          <p:nvPr>
            <p:ph type="body" idx="1"/>
          </p:nvPr>
        </p:nvSpPr>
        <p:spPr>
          <a:xfrm>
            <a:off x="1123950" y="1870075"/>
            <a:ext cx="6929438" cy="989013"/>
          </a:xfrm>
        </p:spPr>
        <p:txBody>
          <a:bodyPr/>
          <a:lstStyle/>
          <a:p>
            <a:endParaRPr lang="en-US" smtClean="0"/>
          </a:p>
          <a:p>
            <a:endParaRPr lang="en-US" smtClean="0"/>
          </a:p>
          <a:p>
            <a:endParaRPr lang="en-US" smtClean="0"/>
          </a:p>
        </p:txBody>
      </p:sp>
      <p:sp>
        <p:nvSpPr>
          <p:cNvPr id="145412" name="Rectangle 4"/>
          <p:cNvSpPr>
            <a:spLocks noChangeArrowheads="1"/>
          </p:cNvSpPr>
          <p:nvPr/>
        </p:nvSpPr>
        <p:spPr bwMode="auto">
          <a:xfrm>
            <a:off x="643467" y="1162756"/>
            <a:ext cx="8150577" cy="5216813"/>
          </a:xfrm>
          <a:prstGeom prst="rect">
            <a:avLst/>
          </a:prstGeom>
          <a:noFill/>
          <a:ln w="12700">
            <a:noFill/>
            <a:miter lim="800000"/>
            <a:headEnd/>
            <a:tailEnd/>
          </a:ln>
        </p:spPr>
        <p:txBody>
          <a:bodyPr wrap="square" lIns="0" tIns="0" rIns="0" bIns="0">
            <a:spAutoFit/>
          </a:bodyPr>
          <a:lstStyle/>
          <a:p>
            <a:pPr marL="168275" indent="-168275" eaLnBrk="0" hangingPunct="0">
              <a:lnSpc>
                <a:spcPct val="85000"/>
              </a:lnSpc>
              <a:spcBef>
                <a:spcPct val="35000"/>
              </a:spcBef>
              <a:buClr>
                <a:srgbClr val="CC0033"/>
              </a:buClr>
              <a:buFontTx/>
              <a:buChar char="•"/>
            </a:pPr>
            <a:r>
              <a:rPr lang="en-US" sz="2000" dirty="0" smtClean="0"/>
              <a:t>Test Process  and Planning in theory(30 </a:t>
            </a:r>
            <a:r>
              <a:rPr lang="en-US" sz="2000" dirty="0" err="1" smtClean="0"/>
              <a:t>mins</a:t>
            </a:r>
            <a:r>
              <a:rPr lang="en-US" sz="2000" dirty="0" smtClean="0"/>
              <a:t>)</a:t>
            </a:r>
          </a:p>
          <a:p>
            <a:pPr marL="688975" lvl="1" indent="-231775" eaLnBrk="0" hangingPunct="0">
              <a:lnSpc>
                <a:spcPct val="85000"/>
              </a:lnSpc>
              <a:spcBef>
                <a:spcPct val="35000"/>
              </a:spcBef>
              <a:buClr>
                <a:srgbClr val="CC0033"/>
              </a:buClr>
              <a:buFont typeface="Wingdings" pitchFamily="2" charset="2"/>
              <a:buChar char="ü"/>
            </a:pPr>
            <a:r>
              <a:rPr lang="en-US" sz="2000" dirty="0" smtClean="0"/>
              <a:t>With question on practice sheet, choose the best answers with your explanation.</a:t>
            </a:r>
          </a:p>
          <a:p>
            <a:pPr marL="168275" indent="-168275" eaLnBrk="0" hangingPunct="0">
              <a:lnSpc>
                <a:spcPct val="85000"/>
              </a:lnSpc>
              <a:spcBef>
                <a:spcPct val="35000"/>
              </a:spcBef>
              <a:buClr>
                <a:srgbClr val="CC0033"/>
              </a:buClr>
              <a:buFontTx/>
              <a:buChar char="•"/>
            </a:pPr>
            <a:r>
              <a:rPr lang="en-US" sz="2000" dirty="0" smtClean="0"/>
              <a:t>Test Plan(60 </a:t>
            </a:r>
            <a:r>
              <a:rPr lang="en-US" sz="2000" dirty="0" err="1" smtClean="0"/>
              <a:t>mins</a:t>
            </a:r>
            <a:r>
              <a:rPr lang="en-US" sz="2000" dirty="0" smtClean="0"/>
              <a:t>) Review and analyze Test plan to give feedbacks and explanation for  following requests : </a:t>
            </a:r>
          </a:p>
          <a:p>
            <a:pPr marL="688975" lvl="1" indent="-231775" eaLnBrk="0" hangingPunct="0">
              <a:lnSpc>
                <a:spcPct val="85000"/>
              </a:lnSpc>
              <a:spcBef>
                <a:spcPct val="35000"/>
              </a:spcBef>
              <a:buClr>
                <a:srgbClr val="CC0033"/>
              </a:buClr>
              <a:buFont typeface="Wingdings" pitchFamily="2" charset="2"/>
              <a:buChar char="ü"/>
            </a:pPr>
            <a:r>
              <a:rPr lang="en-US" sz="2000" dirty="0" smtClean="0"/>
              <a:t>Purpose and Scope for testing: are they cover enough?</a:t>
            </a:r>
          </a:p>
          <a:p>
            <a:pPr marL="688975" lvl="1" indent="-231775" eaLnBrk="0" hangingPunct="0">
              <a:lnSpc>
                <a:spcPct val="85000"/>
              </a:lnSpc>
              <a:spcBef>
                <a:spcPct val="35000"/>
              </a:spcBef>
              <a:buClr>
                <a:srgbClr val="CC0033"/>
              </a:buClr>
              <a:buFont typeface="Wingdings" pitchFamily="2" charset="2"/>
              <a:buChar char="ü"/>
            </a:pPr>
            <a:r>
              <a:rPr lang="en-US" sz="2000" dirty="0" smtClean="0"/>
              <a:t>Approach for testing: Is the approach good to go?</a:t>
            </a:r>
          </a:p>
          <a:p>
            <a:pPr marL="688975" lvl="1" indent="-231775" eaLnBrk="0" hangingPunct="0">
              <a:lnSpc>
                <a:spcPct val="85000"/>
              </a:lnSpc>
              <a:spcBef>
                <a:spcPct val="35000"/>
              </a:spcBef>
              <a:buClr>
                <a:srgbClr val="CC0033"/>
              </a:buClr>
              <a:buFont typeface="Wingdings" pitchFamily="2" charset="2"/>
              <a:buChar char="ü"/>
            </a:pPr>
            <a:r>
              <a:rPr lang="en-US" sz="2000" dirty="0" smtClean="0"/>
              <a:t>Staffing: how many people in team?</a:t>
            </a:r>
          </a:p>
          <a:p>
            <a:pPr marL="688975" lvl="1" indent="-231775" eaLnBrk="0" hangingPunct="0">
              <a:lnSpc>
                <a:spcPct val="85000"/>
              </a:lnSpc>
              <a:spcBef>
                <a:spcPct val="35000"/>
              </a:spcBef>
              <a:buClr>
                <a:srgbClr val="CC0033"/>
              </a:buClr>
              <a:buFont typeface="Wingdings" pitchFamily="2" charset="2"/>
              <a:buChar char="ü"/>
            </a:pPr>
            <a:r>
              <a:rPr lang="en-US" sz="2000" dirty="0" smtClean="0"/>
              <a:t>Environment: how many environments?</a:t>
            </a:r>
          </a:p>
          <a:p>
            <a:pPr marL="688975" lvl="1" indent="-231775" eaLnBrk="0" hangingPunct="0">
              <a:lnSpc>
                <a:spcPct val="85000"/>
              </a:lnSpc>
              <a:spcBef>
                <a:spcPct val="35000"/>
              </a:spcBef>
              <a:buClr>
                <a:srgbClr val="CC0033"/>
              </a:buClr>
              <a:buFont typeface="Wingdings" pitchFamily="2" charset="2"/>
              <a:buChar char="ü"/>
            </a:pPr>
            <a:r>
              <a:rPr lang="en-US" sz="2000" dirty="0" smtClean="0"/>
              <a:t>Test Tools: how many Tools are used in Test Plan? enough?</a:t>
            </a:r>
          </a:p>
          <a:p>
            <a:pPr marL="688975" lvl="1" indent="-231775" eaLnBrk="0" hangingPunct="0">
              <a:lnSpc>
                <a:spcPct val="85000"/>
              </a:lnSpc>
              <a:spcBef>
                <a:spcPct val="35000"/>
              </a:spcBef>
              <a:buClr>
                <a:srgbClr val="CC0033"/>
              </a:buClr>
              <a:buFont typeface="Wingdings" pitchFamily="2" charset="2"/>
              <a:buChar char="ü"/>
            </a:pPr>
            <a:r>
              <a:rPr lang="en-US" sz="2000" dirty="0" smtClean="0"/>
              <a:t>Risk and Contingency: are they clear? Good? Any suggestion?</a:t>
            </a:r>
          </a:p>
          <a:p>
            <a:pPr marL="688975" lvl="1" indent="-231775" eaLnBrk="0" hangingPunct="0">
              <a:lnSpc>
                <a:spcPct val="85000"/>
              </a:lnSpc>
              <a:spcBef>
                <a:spcPct val="35000"/>
              </a:spcBef>
              <a:buClr>
                <a:srgbClr val="CC0033"/>
              </a:buClr>
              <a:buFont typeface="Wingdings" pitchFamily="2" charset="2"/>
              <a:buChar char="ü"/>
            </a:pPr>
            <a:r>
              <a:rPr lang="en-US" sz="2000" dirty="0" smtClean="0"/>
              <a:t>Deliverables Test: any missing in deliverables?</a:t>
            </a:r>
          </a:p>
          <a:p>
            <a:pPr marL="688975" lvl="1" indent="-231775" eaLnBrk="0" hangingPunct="0">
              <a:lnSpc>
                <a:spcPct val="85000"/>
              </a:lnSpc>
              <a:spcBef>
                <a:spcPct val="35000"/>
              </a:spcBef>
              <a:buClr>
                <a:srgbClr val="CC0033"/>
              </a:buClr>
              <a:buFont typeface="Wingdings" pitchFamily="2" charset="2"/>
              <a:buChar char="ü"/>
            </a:pPr>
            <a:endParaRPr lang="en-US" sz="2000" dirty="0" smtClean="0"/>
          </a:p>
          <a:p>
            <a:pPr marL="168275" indent="-168275" eaLnBrk="0" hangingPunct="0">
              <a:lnSpc>
                <a:spcPct val="85000"/>
              </a:lnSpc>
              <a:spcBef>
                <a:spcPct val="35000"/>
              </a:spcBef>
              <a:buClr>
                <a:srgbClr val="CC0033"/>
              </a:buClr>
              <a:buFontTx/>
              <a:buChar char="•"/>
            </a:pPr>
            <a:endParaRPr lang="en-US" sz="2000" dirty="0" smtClean="0"/>
          </a:p>
          <a:p>
            <a:pPr marL="168275" indent="-168275" eaLnBrk="0" hangingPunct="0">
              <a:lnSpc>
                <a:spcPct val="85000"/>
              </a:lnSpc>
              <a:spcBef>
                <a:spcPct val="35000"/>
              </a:spcBef>
              <a:buClr>
                <a:srgbClr val="CC0033"/>
              </a:buClr>
              <a:buFontTx/>
              <a:buChar char="•"/>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45412"/>
                                        </p:tgtEl>
                                        <p:attrNameLst>
                                          <p:attrName>style.visibility</p:attrName>
                                        </p:attrNameLst>
                                      </p:cBhvr>
                                      <p:to>
                                        <p:strVal val="visible"/>
                                      </p:to>
                                    </p:set>
                                    <p:anim calcmode="lin" valueType="num">
                                      <p:cBhvr>
                                        <p:cTn id="7" dur="1000" fill="hold"/>
                                        <p:tgtEl>
                                          <p:spTgt spid="145412"/>
                                        </p:tgtEl>
                                        <p:attrNameLst>
                                          <p:attrName>ppt_w</p:attrName>
                                        </p:attrNameLst>
                                      </p:cBhvr>
                                      <p:tavLst>
                                        <p:tav tm="0">
                                          <p:val>
                                            <p:fltVal val="0"/>
                                          </p:val>
                                        </p:tav>
                                        <p:tav tm="100000">
                                          <p:val>
                                            <p:strVal val="#ppt_w"/>
                                          </p:val>
                                        </p:tav>
                                      </p:tavLst>
                                    </p:anim>
                                    <p:anim calcmode="lin" valueType="num">
                                      <p:cBhvr>
                                        <p:cTn id="8" dur="1000" fill="hold"/>
                                        <p:tgtEl>
                                          <p:spTgt spid="145412"/>
                                        </p:tgtEl>
                                        <p:attrNameLst>
                                          <p:attrName>ppt_h</p:attrName>
                                        </p:attrNameLst>
                                      </p:cBhvr>
                                      <p:tavLst>
                                        <p:tav tm="0">
                                          <p:val>
                                            <p:fltVal val="0"/>
                                          </p:val>
                                        </p:tav>
                                        <p:tav tm="100000">
                                          <p:val>
                                            <p:strVal val="#ppt_h"/>
                                          </p:val>
                                        </p:tav>
                                      </p:tavLst>
                                    </p:anim>
                                    <p:anim calcmode="lin" valueType="num">
                                      <p:cBhvr>
                                        <p:cTn id="9" dur="1000" fill="hold"/>
                                        <p:tgtEl>
                                          <p:spTgt spid="14541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4541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xfrm>
            <a:off x="2417410" y="3031594"/>
            <a:ext cx="6226175" cy="414337"/>
          </a:xfrm>
        </p:spPr>
        <p:txBody>
          <a:bodyPr/>
          <a:lstStyle/>
          <a:p>
            <a:pPr algn="r"/>
            <a:r>
              <a:rPr lang="en-US" b="1" dirty="0" smtClean="0">
                <a:solidFill>
                  <a:schemeClr val="tx1"/>
                </a:solidFill>
              </a:rPr>
              <a:t>Questions and Answers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ctrTitle"/>
          </p:nvPr>
        </p:nvSpPr>
        <p:spPr>
          <a:xfrm>
            <a:off x="2541588" y="3133196"/>
            <a:ext cx="6226175" cy="414337"/>
          </a:xfrm>
        </p:spPr>
        <p:txBody>
          <a:bodyPr/>
          <a:lstStyle/>
          <a:p>
            <a:pPr algn="r"/>
            <a:r>
              <a:rPr lang="en-US" b="1" dirty="0" smtClean="0">
                <a:solidFill>
                  <a:schemeClr val="tx1"/>
                </a:solidFill>
              </a:rPr>
              <a:t>Thank You!</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a:xfrm>
            <a:off x="760413" y="1050925"/>
            <a:ext cx="6962775" cy="600075"/>
          </a:xfrm>
        </p:spPr>
        <p:txBody>
          <a:bodyPr/>
          <a:lstStyle/>
          <a:p>
            <a:r>
              <a:rPr lang="en-US" smtClean="0"/>
              <a:t>Course Audience and Prerequisite</a:t>
            </a:r>
          </a:p>
        </p:txBody>
      </p:sp>
      <p:sp>
        <p:nvSpPr>
          <p:cNvPr id="12293" name="Rectangle 5"/>
          <p:cNvSpPr>
            <a:spLocks noGrp="1" noChangeArrowheads="1"/>
          </p:cNvSpPr>
          <p:nvPr>
            <p:ph type="body" idx="1"/>
          </p:nvPr>
        </p:nvSpPr>
        <p:spPr>
          <a:xfrm>
            <a:off x="760413" y="1870075"/>
            <a:ext cx="6929437" cy="2060575"/>
          </a:xfrm>
        </p:spPr>
        <p:txBody>
          <a:bodyPr/>
          <a:lstStyle/>
          <a:p>
            <a:r>
              <a:rPr lang="en-US" smtClean="0"/>
              <a:t>The course is for students who are interesting in Quality Control career path or love to know about the Quality Control with its process &amp; planning</a:t>
            </a:r>
          </a:p>
          <a:p>
            <a:r>
              <a:rPr lang="en-US" smtClean="0"/>
              <a:t>The following are prerequisites to Test Process and Planning:</a:t>
            </a:r>
          </a:p>
          <a:p>
            <a:pPr lvl="1"/>
            <a:r>
              <a:rPr lang="en-US" smtClean="0"/>
              <a:t>Basic IT</a:t>
            </a:r>
          </a:p>
          <a:p>
            <a:pPr lvl="1"/>
            <a:r>
              <a:rPr lang="en-US" smtClean="0"/>
              <a:t>Software development process is good to have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animEffect transition="in" filter="dissolve">
                                      <p:cBhvr>
                                        <p:cTn id="7" dur="500"/>
                                        <p:tgtEl>
                                          <p:spTgt spid="122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293">
                                            <p:txEl>
                                              <p:pRg st="1" end="1"/>
                                            </p:txEl>
                                          </p:spTgt>
                                        </p:tgtEl>
                                        <p:attrNameLst>
                                          <p:attrName>style.visibility</p:attrName>
                                        </p:attrNameLst>
                                      </p:cBhvr>
                                      <p:to>
                                        <p:strVal val="visible"/>
                                      </p:to>
                                    </p:set>
                                    <p:animEffect transition="in" filter="dissolve">
                                      <p:cBhvr>
                                        <p:cTn id="12" dur="500"/>
                                        <p:tgtEl>
                                          <p:spTgt spid="1229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2293">
                                            <p:txEl>
                                              <p:pRg st="2" end="2"/>
                                            </p:txEl>
                                          </p:spTgt>
                                        </p:tgtEl>
                                        <p:attrNameLst>
                                          <p:attrName>style.visibility</p:attrName>
                                        </p:attrNameLst>
                                      </p:cBhvr>
                                      <p:to>
                                        <p:strVal val="visible"/>
                                      </p:to>
                                    </p:set>
                                    <p:animEffect transition="in" filter="dissolve">
                                      <p:cBhvr>
                                        <p:cTn id="15" dur="500"/>
                                        <p:tgtEl>
                                          <p:spTgt spid="1229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2293">
                                            <p:txEl>
                                              <p:pRg st="3" end="3"/>
                                            </p:txEl>
                                          </p:spTgt>
                                        </p:tgtEl>
                                        <p:attrNameLst>
                                          <p:attrName>style.visibility</p:attrName>
                                        </p:attrNameLst>
                                      </p:cBhvr>
                                      <p:to>
                                        <p:strVal val="visible"/>
                                      </p:to>
                                    </p:set>
                                    <p:animEffect transition="in" filter="dissolve">
                                      <p:cBhvr>
                                        <p:cTn id="18" dur="500"/>
                                        <p:tgtEl>
                                          <p:spTgt spid="1229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a:xfrm>
            <a:off x="760413" y="1050925"/>
            <a:ext cx="6962775" cy="600075"/>
          </a:xfrm>
        </p:spPr>
        <p:txBody>
          <a:bodyPr/>
          <a:lstStyle/>
          <a:p>
            <a:r>
              <a:rPr lang="en-US" dirty="0" smtClean="0"/>
              <a:t>Duration</a:t>
            </a:r>
          </a:p>
        </p:txBody>
      </p:sp>
      <p:sp>
        <p:nvSpPr>
          <p:cNvPr id="11269" name="Rectangle 5"/>
          <p:cNvSpPr>
            <a:spLocks noGrp="1" noChangeArrowheads="1"/>
          </p:cNvSpPr>
          <p:nvPr>
            <p:ph type="body" idx="1"/>
          </p:nvPr>
        </p:nvSpPr>
        <p:spPr>
          <a:xfrm>
            <a:off x="760413" y="1870075"/>
            <a:ext cx="6929437" cy="630942"/>
          </a:xfrm>
        </p:spPr>
        <p:txBody>
          <a:bodyPr/>
          <a:lstStyle/>
          <a:p>
            <a:r>
              <a:rPr lang="en-US" dirty="0" smtClean="0"/>
              <a:t>Course Duration: (135 * 2) minutes</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animEffect transition="in" filter="dissolve">
                                      <p:cBhvr>
                                        <p:cTn id="7" dur="500"/>
                                        <p:tgtEl>
                                          <p:spTgt spid="112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a:xfrm>
            <a:off x="808038" y="1050925"/>
            <a:ext cx="6962775" cy="600075"/>
          </a:xfrm>
        </p:spPr>
        <p:txBody>
          <a:bodyPr/>
          <a:lstStyle/>
          <a:p>
            <a:r>
              <a:rPr lang="en-US" smtClean="0"/>
              <a:t>Further References</a:t>
            </a:r>
          </a:p>
        </p:txBody>
      </p:sp>
      <p:sp>
        <p:nvSpPr>
          <p:cNvPr id="14341" name="Rectangle 5"/>
          <p:cNvSpPr>
            <a:spLocks noGrp="1" noChangeArrowheads="1"/>
          </p:cNvSpPr>
          <p:nvPr>
            <p:ph type="body" idx="1"/>
          </p:nvPr>
        </p:nvSpPr>
        <p:spPr>
          <a:xfrm>
            <a:off x="808038" y="1870075"/>
            <a:ext cx="6929437" cy="892175"/>
          </a:xfrm>
        </p:spPr>
        <p:txBody>
          <a:bodyPr/>
          <a:lstStyle/>
          <a:p>
            <a:r>
              <a:rPr lang="en-US" smtClean="0"/>
              <a:t>Practical Software Testing, by Ilene Burnstein - 2003</a:t>
            </a:r>
          </a:p>
          <a:p>
            <a:r>
              <a:rPr lang="en-US" smtClean="0"/>
              <a:t>Critical Testing Processes Plan, Prepare, Perform, Perfect, by Rex Black - 2003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41">
                                            <p:txEl>
                                              <p:pRg st="0" end="0"/>
                                            </p:txEl>
                                          </p:spTgt>
                                        </p:tgtEl>
                                        <p:attrNameLst>
                                          <p:attrName>style.visibility</p:attrName>
                                        </p:attrNameLst>
                                      </p:cBhvr>
                                      <p:to>
                                        <p:strVal val="visible"/>
                                      </p:to>
                                    </p:set>
                                    <p:animEffect transition="in" filter="dissolve">
                                      <p:cBhvr>
                                        <p:cTn id="7" dur="500"/>
                                        <p:tgtEl>
                                          <p:spTgt spid="143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341">
                                            <p:txEl>
                                              <p:pRg st="1" end="1"/>
                                            </p:txEl>
                                          </p:spTgt>
                                        </p:tgtEl>
                                        <p:attrNameLst>
                                          <p:attrName>style.visibility</p:attrName>
                                        </p:attrNameLst>
                                      </p:cBhvr>
                                      <p:to>
                                        <p:strVal val="visible"/>
                                      </p:to>
                                    </p:set>
                                    <p:animEffect transition="in" filter="dissolve">
                                      <p:cBhvr>
                                        <p:cTn id="12" dur="500"/>
                                        <p:tgtEl>
                                          <p:spTgt spid="1434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ctrTitle"/>
          </p:nvPr>
        </p:nvSpPr>
        <p:spPr>
          <a:xfrm>
            <a:off x="2146473" y="2024063"/>
            <a:ext cx="6226175" cy="414337"/>
          </a:xfrm>
        </p:spPr>
        <p:txBody>
          <a:bodyPr/>
          <a:lstStyle/>
          <a:p>
            <a:pPr algn="r"/>
            <a:r>
              <a:rPr lang="en-US" b="1" dirty="0" smtClean="0">
                <a:solidFill>
                  <a:schemeClr val="tx1"/>
                </a:solidFill>
              </a:rPr>
              <a:t>Understanding Test Process</a:t>
            </a:r>
          </a:p>
        </p:txBody>
      </p:sp>
      <p:sp>
        <p:nvSpPr>
          <p:cNvPr id="10243" name="Rectangle 5"/>
          <p:cNvSpPr>
            <a:spLocks noGrp="1" noChangeArrowheads="1"/>
          </p:cNvSpPr>
          <p:nvPr>
            <p:ph type="subTitle" idx="1"/>
          </p:nvPr>
        </p:nvSpPr>
        <p:spPr>
          <a:xfrm>
            <a:off x="2541588" y="2435225"/>
            <a:ext cx="5618162" cy="207963"/>
          </a:xfrm>
        </p:spPr>
        <p:txBody>
          <a:bodyPr/>
          <a:lstStyle/>
          <a:p>
            <a:endParaRPr lang="en-US" smtClean="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771525" y="1050925"/>
            <a:ext cx="6962775" cy="600075"/>
          </a:xfrm>
        </p:spPr>
        <p:txBody>
          <a:bodyPr/>
          <a:lstStyle/>
          <a:p>
            <a:r>
              <a:rPr lang="en-US" smtClean="0"/>
              <a:t>Test Process</a:t>
            </a:r>
          </a:p>
        </p:txBody>
      </p:sp>
      <p:sp>
        <p:nvSpPr>
          <p:cNvPr id="16387" name="Rectangle 3"/>
          <p:cNvSpPr>
            <a:spLocks noGrp="1" noChangeArrowheads="1"/>
          </p:cNvSpPr>
          <p:nvPr>
            <p:ph type="body" idx="1"/>
          </p:nvPr>
        </p:nvSpPr>
        <p:spPr>
          <a:xfrm>
            <a:off x="771525" y="1870075"/>
            <a:ext cx="6929438" cy="2108200"/>
          </a:xfrm>
        </p:spPr>
        <p:txBody>
          <a:bodyPr/>
          <a:lstStyle/>
          <a:p>
            <a:r>
              <a:rPr lang="en-US" dirty="0" smtClean="0"/>
              <a:t>What is Test Process?</a:t>
            </a:r>
          </a:p>
          <a:p>
            <a:r>
              <a:rPr lang="en-US" dirty="0" smtClean="0"/>
              <a:t>Why is the Test Process necessary?</a:t>
            </a:r>
          </a:p>
          <a:p>
            <a:r>
              <a:rPr lang="en-US" dirty="0" smtClean="0"/>
              <a:t>When will Test be performed?</a:t>
            </a:r>
          </a:p>
          <a:p>
            <a:r>
              <a:rPr lang="en-US" dirty="0" smtClean="0"/>
              <a:t>Who will involve to the process?</a:t>
            </a:r>
          </a:p>
          <a:p>
            <a:r>
              <a:rPr lang="en-US" dirty="0" smtClean="0"/>
              <a:t>General Test Process.</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dissolve">
                                      <p:cBhvr>
                                        <p:cTn id="7" dur="5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dissolve">
                                      <p:cBhvr>
                                        <p:cTn id="12" dur="500"/>
                                        <p:tgtEl>
                                          <p:spTgt spid="163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Effect transition="in" filter="dissolve">
                                      <p:cBhvr>
                                        <p:cTn id="17" dur="500"/>
                                        <p:tgtEl>
                                          <p:spTgt spid="163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6387">
                                            <p:txEl>
                                              <p:pRg st="3" end="3"/>
                                            </p:txEl>
                                          </p:spTgt>
                                        </p:tgtEl>
                                        <p:attrNameLst>
                                          <p:attrName>style.visibility</p:attrName>
                                        </p:attrNameLst>
                                      </p:cBhvr>
                                      <p:to>
                                        <p:strVal val="visible"/>
                                      </p:to>
                                    </p:set>
                                    <p:animEffect transition="in" filter="dissolve">
                                      <p:cBhvr>
                                        <p:cTn id="22" dur="500"/>
                                        <p:tgtEl>
                                          <p:spTgt spid="163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6387">
                                            <p:txEl>
                                              <p:pRg st="4" end="4"/>
                                            </p:txEl>
                                          </p:spTgt>
                                        </p:tgtEl>
                                        <p:attrNameLst>
                                          <p:attrName>style.visibility</p:attrName>
                                        </p:attrNameLst>
                                      </p:cBhvr>
                                      <p:to>
                                        <p:strVal val="visible"/>
                                      </p:to>
                                    </p:set>
                                    <p:animEffect transition="in" filter="dissolve">
                                      <p:cBhvr>
                                        <p:cTn id="27" dur="500"/>
                                        <p:tgtEl>
                                          <p:spTgt spid="163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theme/theme1.xml><?xml version="1.0" encoding="utf-8"?>
<a:theme xmlns:a="http://schemas.openxmlformats.org/drawingml/2006/main" name="5849_RED">
  <a:themeElements>
    <a:clrScheme name="5849_RED 8">
      <a:dk1>
        <a:srgbClr val="000000"/>
      </a:dk1>
      <a:lt1>
        <a:srgbClr val="FFFFFF"/>
      </a:lt1>
      <a:dk2>
        <a:srgbClr val="000000"/>
      </a:dk2>
      <a:lt2>
        <a:srgbClr val="999999"/>
      </a:lt2>
      <a:accent1>
        <a:srgbClr val="003366"/>
      </a:accent1>
      <a:accent2>
        <a:srgbClr val="66B2CC"/>
      </a:accent2>
      <a:accent3>
        <a:srgbClr val="FFFFFF"/>
      </a:accent3>
      <a:accent4>
        <a:srgbClr val="000000"/>
      </a:accent4>
      <a:accent5>
        <a:srgbClr val="AAADB8"/>
      </a:accent5>
      <a:accent6>
        <a:srgbClr val="5CA1B9"/>
      </a:accent6>
      <a:hlink>
        <a:srgbClr val="006666"/>
      </a:hlink>
      <a:folHlink>
        <a:srgbClr val="CC0033"/>
      </a:folHlink>
    </a:clrScheme>
    <a:fontScheme name="5849_RE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849_RE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5849_RE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5849_RE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5849_RE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5849_RE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5849_RE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5849_RE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5849_RED 8">
        <a:dk1>
          <a:srgbClr val="000000"/>
        </a:dk1>
        <a:lt1>
          <a:srgbClr val="FFFFFF"/>
        </a:lt1>
        <a:dk2>
          <a:srgbClr val="000000"/>
        </a:dk2>
        <a:lt2>
          <a:srgbClr val="999999"/>
        </a:lt2>
        <a:accent1>
          <a:srgbClr val="003366"/>
        </a:accent1>
        <a:accent2>
          <a:srgbClr val="66B2CC"/>
        </a:accent2>
        <a:accent3>
          <a:srgbClr val="FFFFFF"/>
        </a:accent3>
        <a:accent4>
          <a:srgbClr val="000000"/>
        </a:accent4>
        <a:accent5>
          <a:srgbClr val="AAADB8"/>
        </a:accent5>
        <a:accent6>
          <a:srgbClr val="5CA1B9"/>
        </a:accent6>
        <a:hlink>
          <a:srgbClr val="006666"/>
        </a:hlink>
        <a:folHlink>
          <a:srgbClr val="CC003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Settings\ntpham\Application Data\Microsoft\Templates\Training Template.pot</Template>
  <TotalTime>10451</TotalTime>
  <Words>3040</Words>
  <Application>Microsoft Office PowerPoint</Application>
  <PresentationFormat>On-screen Show (4:3)</PresentationFormat>
  <Paragraphs>583</Paragraphs>
  <Slides>48</Slides>
  <Notes>44</Notes>
  <HiddenSlides>1</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5849_RED</vt:lpstr>
      <vt:lpstr>  Co-operating Program between CSC Vietnam and HCMC University of Technology  Understanding about  Test Process and Planning</vt:lpstr>
      <vt:lpstr>Warm up - Introductions</vt:lpstr>
      <vt:lpstr>Session Objectives</vt:lpstr>
      <vt:lpstr>Agenda</vt:lpstr>
      <vt:lpstr>Course Audience and Prerequisite</vt:lpstr>
      <vt:lpstr>Duration</vt:lpstr>
      <vt:lpstr>Further References</vt:lpstr>
      <vt:lpstr>Understanding Test Process</vt:lpstr>
      <vt:lpstr>Test Process</vt:lpstr>
      <vt:lpstr>What is Test Process?</vt:lpstr>
      <vt:lpstr>Why is the Test Process Necessary?</vt:lpstr>
      <vt:lpstr>When will We Have to Test?</vt:lpstr>
      <vt:lpstr>V Model</vt:lpstr>
      <vt:lpstr>Characteristics of V-Model</vt:lpstr>
      <vt:lpstr>Slide 15</vt:lpstr>
      <vt:lpstr>Characteristics of good testing</vt:lpstr>
      <vt:lpstr>A Normal Organization Chart for Test Team</vt:lpstr>
      <vt:lpstr>General Test Process</vt:lpstr>
      <vt:lpstr>Test Planning</vt:lpstr>
      <vt:lpstr>Test Analysis and Design</vt:lpstr>
      <vt:lpstr>Test Executing</vt:lpstr>
      <vt:lpstr>Test Execution Workflow</vt:lpstr>
      <vt:lpstr>Defects Workflow</vt:lpstr>
      <vt:lpstr>Test Report and Evaluation</vt:lpstr>
      <vt:lpstr>Understanding Test Plan</vt:lpstr>
      <vt:lpstr>Test Plan</vt:lpstr>
      <vt:lpstr>What is Test Plan?</vt:lpstr>
      <vt:lpstr>Why is the Test Planning Necessary?</vt:lpstr>
      <vt:lpstr>What Does Test Plan Contain?</vt:lpstr>
      <vt:lpstr>Test Plan Workflow</vt:lpstr>
      <vt:lpstr>Main activities</vt:lpstr>
      <vt:lpstr>Main Items in Test Plan: Purpose and Scope</vt:lpstr>
      <vt:lpstr>Main Items in Test Plan: Approach or Strategies  </vt:lpstr>
      <vt:lpstr>Main Items in Test Plan: Approach or Strategies (Cont.)</vt:lpstr>
      <vt:lpstr>Main Items in Test Plan: Features to be Tested</vt:lpstr>
      <vt:lpstr>Main Items in Test Plan – Feature not to be Tested</vt:lpstr>
      <vt:lpstr>Main Items in Test Plan - Risk and Contingency</vt:lpstr>
      <vt:lpstr>Main Items in Test Plan - Testing Criteria</vt:lpstr>
      <vt:lpstr>Main Items in Test Plan – Test Environment</vt:lpstr>
      <vt:lpstr>Main Items in Test Plan - Schedule</vt:lpstr>
      <vt:lpstr>Main Items in Test Plan – Exit or Acceptance Criteria </vt:lpstr>
      <vt:lpstr>Main Items in Test Plan: Staffing</vt:lpstr>
      <vt:lpstr>Main Items in Test Plan – Test Tools</vt:lpstr>
      <vt:lpstr>Main Items in Test Plan – Test Deliverables</vt:lpstr>
      <vt:lpstr>Points to Remember</vt:lpstr>
      <vt:lpstr>Practicing (Handover practiced sheets to each group)</vt:lpstr>
      <vt:lpstr>Questions and Answers</vt:lpstr>
      <vt:lpstr>Thank You!</vt:lpstr>
    </vt:vector>
  </TitlesOfParts>
  <Company>First Consulting Group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Susan Harrill</dc:creator>
  <cp:lastModifiedBy>dle8</cp:lastModifiedBy>
  <cp:revision>278</cp:revision>
  <dcterms:created xsi:type="dcterms:W3CDTF">2003-08-05T12:44:16Z</dcterms:created>
  <dcterms:modified xsi:type="dcterms:W3CDTF">2011-02-17T08:53:21Z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 Version">
    <vt:lpwstr>1.1</vt:lpwstr>
  </property>
  <property fmtid="{D5CDD505-2E9C-101B-9397-08002B2CF9AE}" pid="3" name="Issue Date">
    <vt:lpwstr>13 Mar 2008</vt:lpwstr>
  </property>
  <property fmtid="{D5CDD505-2E9C-101B-9397-08002B2CF9AE}" pid="4" name="Revision History">
    <vt:lpwstr>Change by PTIR # 0354</vt:lpwstr>
  </property>
  <property fmtid="{D5CDD505-2E9C-101B-9397-08002B2CF9AE}" pid="5" name="Doc ID">
    <vt:lpwstr>PG-IN-TR-43</vt:lpwstr>
  </property>
</Properties>
</file>