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48" r:id="rId1"/>
    <p:sldMasterId id="2147483739" r:id="rId2"/>
  </p:sldMasterIdLst>
  <p:notesMasterIdLst>
    <p:notesMasterId r:id="rId57"/>
  </p:notesMasterIdLst>
  <p:handoutMasterIdLst>
    <p:handoutMasterId r:id="rId58"/>
  </p:handoutMasterIdLst>
  <p:sldIdLst>
    <p:sldId id="907" r:id="rId3"/>
    <p:sldId id="912" r:id="rId4"/>
    <p:sldId id="843" r:id="rId5"/>
    <p:sldId id="863" r:id="rId6"/>
    <p:sldId id="849" r:id="rId7"/>
    <p:sldId id="851" r:id="rId8"/>
    <p:sldId id="870" r:id="rId9"/>
    <p:sldId id="917" r:id="rId10"/>
    <p:sldId id="918" r:id="rId11"/>
    <p:sldId id="952" r:id="rId12"/>
    <p:sldId id="895" r:id="rId13"/>
    <p:sldId id="916" r:id="rId14"/>
    <p:sldId id="953" r:id="rId15"/>
    <p:sldId id="878" r:id="rId16"/>
    <p:sldId id="877" r:id="rId17"/>
    <p:sldId id="904" r:id="rId18"/>
    <p:sldId id="905" r:id="rId19"/>
    <p:sldId id="898" r:id="rId20"/>
    <p:sldId id="893" r:id="rId21"/>
    <p:sldId id="880" r:id="rId22"/>
    <p:sldId id="913" r:id="rId23"/>
    <p:sldId id="901" r:id="rId24"/>
    <p:sldId id="900" r:id="rId25"/>
    <p:sldId id="902" r:id="rId26"/>
    <p:sldId id="903" r:id="rId27"/>
    <p:sldId id="914" r:id="rId28"/>
    <p:sldId id="908" r:id="rId29"/>
    <p:sldId id="909" r:id="rId30"/>
    <p:sldId id="910" r:id="rId31"/>
    <p:sldId id="911" r:id="rId32"/>
    <p:sldId id="954" r:id="rId33"/>
    <p:sldId id="942" r:id="rId34"/>
    <p:sldId id="956" r:id="rId35"/>
    <p:sldId id="957" r:id="rId36"/>
    <p:sldId id="958" r:id="rId37"/>
    <p:sldId id="959" r:id="rId38"/>
    <p:sldId id="960" r:id="rId39"/>
    <p:sldId id="961" r:id="rId40"/>
    <p:sldId id="969" r:id="rId41"/>
    <p:sldId id="962" r:id="rId42"/>
    <p:sldId id="963" r:id="rId43"/>
    <p:sldId id="964" r:id="rId44"/>
    <p:sldId id="965" r:id="rId45"/>
    <p:sldId id="966" r:id="rId46"/>
    <p:sldId id="967" r:id="rId47"/>
    <p:sldId id="968" r:id="rId48"/>
    <p:sldId id="955" r:id="rId49"/>
    <p:sldId id="927" r:id="rId50"/>
    <p:sldId id="928" r:id="rId51"/>
    <p:sldId id="929" r:id="rId52"/>
    <p:sldId id="930" r:id="rId53"/>
    <p:sldId id="931" r:id="rId54"/>
    <p:sldId id="920" r:id="rId55"/>
    <p:sldId id="921" r:id="rId56"/>
  </p:sldIdLst>
  <p:sldSz cx="9144000" cy="6858000" type="screen4x3"/>
  <p:notesSz cx="7162800" cy="9448800"/>
  <p:embeddedFontLst>
    <p:embeddedFont>
      <p:font typeface="CMEX10" pitchFamily="34" charset="0"/>
      <p:regular r:id="rId59"/>
    </p:embeddedFont>
    <p:embeddedFont>
      <p:font typeface="CMMI7" pitchFamily="34" charset="0"/>
      <p:regular r:id="rId60"/>
    </p:embeddedFont>
    <p:embeddedFont>
      <p:font typeface="cmsy10" pitchFamily="34" charset="0"/>
      <p:regular r:id="rId61"/>
    </p:embeddedFont>
    <p:embeddedFont>
      <p:font typeface="MT Extra" pitchFamily="18" charset="2"/>
      <p:regular r:id="rId62"/>
    </p:embeddedFont>
    <p:embeddedFont>
      <p:font typeface="Comic Sans MS" pitchFamily="66" charset="0"/>
      <p:regular r:id="rId63"/>
      <p:bold r:id="rId64"/>
    </p:embeddedFont>
    <p:embeddedFont>
      <p:font typeface="Calibri" pitchFamily="34" charset="0"/>
      <p:regular r:id="rId65"/>
      <p:bold r:id="rId66"/>
      <p:italic r:id="rId67"/>
      <p:boldItalic r:id="rId68"/>
    </p:embeddedFont>
    <p:embeddedFont>
      <p:font typeface="cmmi10" pitchFamily="34" charset="0"/>
      <p:regular r:id="rId69"/>
    </p:embeddedFont>
  </p:embeddedFontLst>
  <p:custDataLst>
    <p:tags r:id="rId70"/>
  </p:custDataLst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6600"/>
    <a:srgbClr val="CCFFCC"/>
    <a:srgbClr val="99FF99"/>
    <a:srgbClr val="CC00CC"/>
    <a:srgbClr val="CC6600"/>
    <a:srgbClr val="FF9900"/>
    <a:srgbClr val="9933FF"/>
    <a:srgbClr val="FFFF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1721" autoAdjust="0"/>
    <p:restoredTop sz="77764" autoAdjust="0"/>
  </p:normalViewPr>
  <p:slideViewPr>
    <p:cSldViewPr snapToGrid="0">
      <p:cViewPr>
        <p:scale>
          <a:sx n="76" d="100"/>
          <a:sy n="76" d="100"/>
        </p:scale>
        <p:origin x="-1210" y="-24"/>
      </p:cViewPr>
      <p:guideLst>
        <p:guide orient="horz" pos="22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-2274" y="-84"/>
      </p:cViewPr>
      <p:guideLst>
        <p:guide orient="horz" pos="2976"/>
        <p:guide pos="2256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font" Target="fonts/font5.fntdata"/><Relationship Id="rId68" Type="http://schemas.openxmlformats.org/officeDocument/2006/relationships/font" Target="fonts/font10.fntdata"/><Relationship Id="rId7" Type="http://schemas.openxmlformats.org/officeDocument/2006/relationships/slide" Target="slides/slide5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66" Type="http://schemas.openxmlformats.org/officeDocument/2006/relationships/font" Target="fonts/font8.fntdata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6.fntdata"/><Relationship Id="rId69" Type="http://schemas.openxmlformats.org/officeDocument/2006/relationships/font" Target="fonts/font11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4.fntdata"/><Relationship Id="rId7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3563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0" tIns="47456" rIns="94910" bIns="47456" numCol="1" anchor="t" anchorCtr="0" compatLnSpc="1">
            <a:prstTxWarp prst="textNoShape">
              <a:avLst/>
            </a:prstTxWarp>
          </a:bodyPr>
          <a:lstStyle>
            <a:lvl1pPr defTabSz="949325"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9238" y="0"/>
            <a:ext cx="3103562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0" tIns="47456" rIns="94910" bIns="47456" numCol="1" anchor="t" anchorCtr="0" compatLnSpc="1">
            <a:prstTxWarp prst="textNoShape">
              <a:avLst/>
            </a:prstTxWarp>
          </a:bodyPr>
          <a:lstStyle>
            <a:lvl1pPr algn="r" defTabSz="949325"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7313"/>
            <a:ext cx="3103563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0" tIns="47456" rIns="94910" bIns="47456" numCol="1" anchor="b" anchorCtr="0" compatLnSpc="1">
            <a:prstTxWarp prst="textNoShape">
              <a:avLst/>
            </a:prstTxWarp>
          </a:bodyPr>
          <a:lstStyle>
            <a:lvl1pPr defTabSz="949325"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9238" y="8977313"/>
            <a:ext cx="3103562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0" tIns="47456" rIns="94910" bIns="47456" numCol="1" anchor="b" anchorCtr="0" compatLnSpc="1">
            <a:prstTxWarp prst="textNoShape">
              <a:avLst/>
            </a:prstTxWarp>
          </a:bodyPr>
          <a:lstStyle>
            <a:lvl1pPr algn="r" defTabSz="949325"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C804160D-1AB6-4612-B7C0-444BA323A2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828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3563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0" tIns="47456" rIns="94910" bIns="47456" numCol="1" anchor="t" anchorCtr="0" compatLnSpc="1">
            <a:prstTxWarp prst="textNoShape">
              <a:avLst/>
            </a:prstTxWarp>
          </a:bodyPr>
          <a:lstStyle>
            <a:lvl1pPr defTabSz="949325"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9238" y="0"/>
            <a:ext cx="3103562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0" tIns="47456" rIns="94910" bIns="47456" numCol="1" anchor="t" anchorCtr="0" compatLnSpc="1">
            <a:prstTxWarp prst="textNoShape">
              <a:avLst/>
            </a:prstTxWarp>
          </a:bodyPr>
          <a:lstStyle>
            <a:lvl1pPr algn="r" defTabSz="949325"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709613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5675" y="4487863"/>
            <a:ext cx="5251450" cy="425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0" tIns="47456" rIns="94910" bIns="47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7313"/>
            <a:ext cx="3103563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0" tIns="47456" rIns="94910" bIns="47456" numCol="1" anchor="b" anchorCtr="0" compatLnSpc="1">
            <a:prstTxWarp prst="textNoShape">
              <a:avLst/>
            </a:prstTxWarp>
          </a:bodyPr>
          <a:lstStyle>
            <a:lvl1pPr defTabSz="949325"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9238" y="8977313"/>
            <a:ext cx="3103562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0" tIns="47456" rIns="94910" bIns="47456" numCol="1" anchor="b" anchorCtr="0" compatLnSpc="1">
            <a:prstTxWarp prst="textNoShape">
              <a:avLst/>
            </a:prstTxWarp>
          </a:bodyPr>
          <a:lstStyle>
            <a:lvl1pPr algn="r" defTabSz="949325"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A5FE0CD-297A-4E4C-9143-A88652F4FA57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956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46499C-1D18-4228-A5AB-E405494E3CB5}" type="slidenum">
              <a:rPr lang="en-US" smtClean="0">
                <a:solidFill>
                  <a:prstClr val="black"/>
                </a:solidFill>
              </a:rPr>
              <a:pPr/>
              <a:t>0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43D495-EBA7-4372-B020-1683F94C39B7}" type="slidenum">
              <a:rPr lang="en-US"/>
              <a:pPr/>
              <a:t>6</a:t>
            </a:fld>
            <a:endParaRPr lang="en-US"/>
          </a:p>
        </p:txBody>
      </p:sp>
      <p:sp>
        <p:nvSpPr>
          <p:cNvPr id="134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 nyhy  uhy7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FE0CD-297A-4E4C-9143-A88652F4FA57}" type="slidenum">
              <a:rPr lang="en-US" smtClean="0"/>
              <a:pPr>
                <a:defRPr/>
              </a:pPr>
              <a:t>23</a:t>
            </a:fld>
            <a:r>
              <a:rPr lang="en-US" smtClean="0"/>
              <a:t>/15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3/30/2009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65597" y="63246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9E645-D355-4FDE-B443-868FCDFF59F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2/11/2004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0DE51-BD96-4C08-856D-B7DBF4A2EFC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2/11/2004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AD613-C508-465D-812B-64E825B571E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2/11/2004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4FDF8-3826-4507-B4EB-FAE8B7D157C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2/11/2004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34187-A053-4294-AB1D-F051A644968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3/30/2009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23652" y="6450435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2/11/2004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65597" y="63246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9E645-D355-4FDE-B443-868FCDFF59F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2/11/2004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23652" y="6450435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7661B-1E0D-4001-BF89-AF1DFB53F90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2/11/2004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5FE1D-8388-4F50-A5BA-F5BD69FCF22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2/11/2004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18F0F-4C86-4480-9CEF-9A82C621637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2/11/2004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DD937-B5E3-42E8-8740-74C18C3CCC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2/11/2004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8D83A-1587-4330-9240-6B196967A14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2/11/2004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11619-FDA7-4FC9-840C-D53AFE1F0AC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3/30/2009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D0D9DFD6-4969-45EA-B86D-E0000C936B8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81000" y="914400"/>
            <a:ext cx="8369300" cy="0"/>
          </a:xfrm>
          <a:prstGeom prst="line">
            <a:avLst/>
          </a:prstGeom>
          <a:noFill/>
          <a:ln w="50800">
            <a:solidFill>
              <a:srgbClr val="008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2/11/2004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D0D9DFD6-4969-45EA-B86D-E0000C936B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81000" y="914400"/>
            <a:ext cx="8369300" cy="0"/>
          </a:xfrm>
          <a:prstGeom prst="line">
            <a:avLst/>
          </a:prstGeom>
          <a:noFill/>
          <a:ln w="50800">
            <a:solidFill>
              <a:srgbClr val="008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gif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4157663" y="2284775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13317" name="Picture 6" descr="RAD.gif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98779" y="6263833"/>
            <a:ext cx="1545221" cy="594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0" name="Text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7112000"/>
            <a:ext cx="9144000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TexPoint</a:t>
            </a:r>
            <a:r>
              <a:rPr lang="en-US" dirty="0">
                <a:solidFill>
                  <a:srgbClr val="000000"/>
                </a:solidFill>
              </a:rPr>
              <a:t> fonts used in EMF. </a:t>
            </a:r>
          </a:p>
          <a:p>
            <a:r>
              <a:rPr lang="en-US" dirty="0">
                <a:solidFill>
                  <a:srgbClr val="000000"/>
                </a:solidFill>
              </a:rPr>
              <a:t>Read the </a:t>
            </a:r>
            <a:r>
              <a:rPr lang="en-US" dirty="0" err="1">
                <a:solidFill>
                  <a:srgbClr val="000000"/>
                </a:solidFill>
              </a:rPr>
              <a:t>TexPoint</a:t>
            </a:r>
            <a:r>
              <a:rPr lang="en-US" dirty="0">
                <a:solidFill>
                  <a:srgbClr val="000000"/>
                </a:solidFill>
              </a:rPr>
              <a:t> manual before you delete this box.: </a:t>
            </a:r>
            <a:r>
              <a:rPr lang="en-US" dirty="0">
                <a:solidFill>
                  <a:srgbClr val="000000"/>
                </a:solidFill>
                <a:latin typeface="CMEX10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MMI7" pitchFamily="34" charset="0"/>
              </a:rPr>
              <a:t>A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" name="Picture 8" descr="ms_masthead_ltr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0" y="6232605"/>
            <a:ext cx="2025088" cy="625395"/>
          </a:xfrm>
          <a:prstGeom prst="rect">
            <a:avLst/>
          </a:prstGeom>
        </p:spPr>
      </p:pic>
      <p:pic>
        <p:nvPicPr>
          <p:cNvPr id="10" name="Picture 9" descr="risemai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45054" y="6229262"/>
            <a:ext cx="5543277" cy="628738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338470" y="2739578"/>
            <a:ext cx="6467059" cy="1402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400" kern="0" dirty="0" err="1" smtClean="0">
                <a:solidFill>
                  <a:srgbClr val="000000"/>
                </a:solidFill>
                <a:latin typeface="Comic Sans MS"/>
              </a:rPr>
              <a:t>Sumit</a:t>
            </a:r>
            <a:r>
              <a:rPr lang="en-US" sz="2400" kern="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2400" kern="0" dirty="0" err="1" smtClean="0">
                <a:solidFill>
                  <a:srgbClr val="000000"/>
                </a:solidFill>
                <a:latin typeface="Comic Sans MS"/>
              </a:rPr>
              <a:t>Gulwani</a:t>
            </a:r>
            <a:endParaRPr lang="en-US" sz="2400" kern="0" dirty="0" smtClean="0">
              <a:solidFill>
                <a:srgbClr val="000000"/>
              </a:solidFill>
              <a:latin typeface="Comic Sans MS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sz="2400" kern="0" dirty="0" smtClean="0">
                <a:solidFill>
                  <a:srgbClr val="000000"/>
                </a:solidFill>
                <a:latin typeface="Comic Sans MS"/>
              </a:rPr>
              <a:t>Microsoft Research, Redmond, USA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2400" kern="0" dirty="0" smtClean="0">
                <a:solidFill>
                  <a:srgbClr val="000000"/>
                </a:solidFill>
                <a:latin typeface="Comic Sans MS"/>
              </a:rPr>
              <a:t>sumitg@microsoft.com</a:t>
            </a:r>
          </a:p>
        </p:txBody>
      </p:sp>
      <p:pic>
        <p:nvPicPr>
          <p:cNvPr id="1028" name="Picture 4" descr="C:\Users\sumitg\Pictures\art3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9098" y="190414"/>
            <a:ext cx="1206500" cy="8890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177467" y="590846"/>
            <a:ext cx="7053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3200" dirty="0" smtClean="0">
                <a:solidFill>
                  <a:srgbClr val="3333CC"/>
                </a:solidFill>
              </a:rPr>
              <a:t>The </a:t>
            </a:r>
            <a:r>
              <a:rPr lang="en-US" sz="3200" dirty="0" err="1" smtClean="0">
                <a:solidFill>
                  <a:srgbClr val="3333CC"/>
                </a:solidFill>
              </a:rPr>
              <a:t>Fixpoint</a:t>
            </a:r>
            <a:r>
              <a:rPr lang="en-US" sz="3200" dirty="0" smtClean="0">
                <a:solidFill>
                  <a:srgbClr val="3333CC"/>
                </a:solidFill>
              </a:rPr>
              <a:t> Brush</a:t>
            </a:r>
          </a:p>
          <a:p>
            <a:pPr algn="ctr">
              <a:spcBef>
                <a:spcPts val="0"/>
              </a:spcBef>
            </a:pPr>
            <a:r>
              <a:rPr lang="en-US" sz="3200" dirty="0" smtClean="0">
                <a:solidFill>
                  <a:srgbClr val="3333CC"/>
                </a:solidFill>
              </a:rPr>
              <a:t>in</a:t>
            </a:r>
          </a:p>
          <a:p>
            <a:pPr algn="ctr">
              <a:spcBef>
                <a:spcPts val="0"/>
              </a:spcBef>
            </a:pPr>
            <a:r>
              <a:rPr lang="en-US" sz="3200" dirty="0" smtClean="0">
                <a:solidFill>
                  <a:srgbClr val="3333CC"/>
                </a:solidFill>
              </a:rPr>
              <a:t>The Art of Invariant Generation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090673" y="4808820"/>
            <a:ext cx="7116896" cy="766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400" kern="0" dirty="0" smtClean="0">
                <a:solidFill>
                  <a:srgbClr val="009900"/>
                </a:solidFill>
                <a:latin typeface="Comic Sans MS"/>
              </a:rPr>
              <a:t>Workshop on Invariant Generation, </a:t>
            </a:r>
            <a:r>
              <a:rPr lang="en-US" sz="2400" kern="0" dirty="0" err="1" smtClean="0">
                <a:solidFill>
                  <a:srgbClr val="009900"/>
                </a:solidFill>
                <a:latin typeface="Comic Sans MS"/>
              </a:rPr>
              <a:t>Floc</a:t>
            </a:r>
            <a:r>
              <a:rPr lang="en-US" sz="2400" kern="0" dirty="0" smtClean="0">
                <a:solidFill>
                  <a:srgbClr val="009900"/>
                </a:solidFill>
                <a:latin typeface="Comic Sans MS"/>
              </a:rPr>
              <a:t> 2010</a:t>
            </a:r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141274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Fixpoint</a:t>
            </a:r>
            <a:r>
              <a:rPr lang="en-US" dirty="0" smtClean="0"/>
              <a:t> Brush</a:t>
            </a:r>
            <a:endParaRPr lang="en-US" dirty="0"/>
          </a:p>
        </p:txBody>
      </p:sp>
      <p:sp>
        <p:nvSpPr>
          <p:cNvPr id="138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725" y="1143000"/>
            <a:ext cx="8743775" cy="5029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Iterative and monotonic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Forward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Backward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Template/Constraint based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Proof-rules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Iterative, but non-monotonic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Probabilistic Inference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Learning</a:t>
            </a:r>
          </a:p>
        </p:txBody>
      </p:sp>
      <p:pic>
        <p:nvPicPr>
          <p:cNvPr id="4" name="Picture 5" descr="C:\Users\sumitg\Pictures\brush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062" y="25167"/>
            <a:ext cx="933450" cy="861027"/>
          </a:xfrm>
          <a:prstGeom prst="rect">
            <a:avLst/>
          </a:prstGeom>
          <a:noFill/>
        </p:spPr>
      </p:pic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123652" y="6450435"/>
            <a:ext cx="1905000" cy="381000"/>
          </a:xfrm>
        </p:spPr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243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514" y="1142999"/>
            <a:ext cx="9002485" cy="5501082"/>
          </a:xfrm>
        </p:spPr>
        <p:txBody>
          <a:bodyPr/>
          <a:lstStyle/>
          <a:p>
            <a:r>
              <a:rPr lang="en-US" dirty="0" smtClean="0"/>
              <a:t>Comparison with Iterative Forward</a:t>
            </a:r>
          </a:p>
          <a:p>
            <a:pPr lvl="1"/>
            <a:r>
              <a:rPr lang="en-US" dirty="0" smtClean="0"/>
              <a:t>Positives: Can compute preconditions, Goal-directed</a:t>
            </a:r>
          </a:p>
          <a:p>
            <a:pPr lvl="1"/>
            <a:r>
              <a:rPr lang="en-US" dirty="0" smtClean="0"/>
              <a:t>Negatives: Requires assertions or template assertions.</a:t>
            </a:r>
          </a:p>
          <a:p>
            <a:endParaRPr lang="en-US" sz="1000" dirty="0" smtClean="0"/>
          </a:p>
          <a:p>
            <a:r>
              <a:rPr lang="en-US" dirty="0" smtClean="0"/>
              <a:t>Transfer Function for Assignment Node is easier.</a:t>
            </a:r>
          </a:p>
          <a:p>
            <a:pPr lvl="1"/>
            <a:r>
              <a:rPr lang="en-US" dirty="0" smtClean="0"/>
              <a:t>Substitution takes role of existential elimination.</a:t>
            </a:r>
          </a:p>
          <a:p>
            <a:endParaRPr lang="en-US" sz="1000" dirty="0" smtClean="0"/>
          </a:p>
          <a:p>
            <a:r>
              <a:rPr lang="en-US" dirty="0" smtClean="0"/>
              <a:t>Transfer Function for Conditional Node is challenging.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err="1" smtClean="0"/>
              <a:t>abductive</a:t>
            </a:r>
            <a:r>
              <a:rPr lang="en-US" dirty="0" smtClean="0"/>
              <a:t> reasoning/under-approximations.</a:t>
            </a:r>
          </a:p>
          <a:p>
            <a:pPr lvl="2"/>
            <a:r>
              <a:rPr lang="en-US" dirty="0" smtClean="0">
                <a:solidFill>
                  <a:srgbClr val="009900"/>
                </a:solidFill>
              </a:rPr>
              <a:t>Abduct(</a:t>
            </a:r>
            <a:r>
              <a:rPr lang="en-US" dirty="0" smtClean="0">
                <a:solidFill>
                  <a:srgbClr val="009900"/>
                </a:solidFill>
                <a:latin typeface="Symbol" pitchFamily="18" charset="2"/>
                <a:sym typeface="Symbol" pitchFamily="18" charset="2"/>
              </a:rPr>
              <a:t></a:t>
            </a:r>
            <a:r>
              <a:rPr lang="en-US" dirty="0" smtClean="0">
                <a:solidFill>
                  <a:srgbClr val="009900"/>
                </a:solidFill>
              </a:rPr>
              <a:t>,g) = weakest </a:t>
            </a:r>
            <a:r>
              <a:rPr lang="en-US" dirty="0" smtClean="0">
                <a:solidFill>
                  <a:srgbClr val="009900"/>
                </a:solidFill>
                <a:latin typeface="Symbol" pitchFamily="18" charset="2"/>
                <a:sym typeface="Symbol" pitchFamily="18" charset="2"/>
              </a:rPr>
              <a:t></a:t>
            </a:r>
            <a:r>
              <a:rPr lang="en-US" dirty="0" smtClean="0">
                <a:solidFill>
                  <a:srgbClr val="009900"/>
                </a:solidFill>
              </a:rPr>
              <a:t>’ </a:t>
            </a:r>
            <a:r>
              <a:rPr lang="en-US" dirty="0" err="1" smtClean="0">
                <a:solidFill>
                  <a:srgbClr val="009900"/>
                </a:solidFill>
              </a:rPr>
              <a:t>s.t</a:t>
            </a:r>
            <a:r>
              <a:rPr lang="en-US" dirty="0" smtClean="0">
                <a:solidFill>
                  <a:srgbClr val="009900"/>
                </a:solidFill>
              </a:rPr>
              <a:t>. </a:t>
            </a:r>
            <a:r>
              <a:rPr lang="en-US" dirty="0" smtClean="0">
                <a:solidFill>
                  <a:srgbClr val="009900"/>
                </a:solidFill>
                <a:latin typeface="Symbol" pitchFamily="18" charset="2"/>
                <a:sym typeface="Symbol" pitchFamily="18" charset="2"/>
              </a:rPr>
              <a:t></a:t>
            </a:r>
            <a:r>
              <a:rPr lang="en-US" dirty="0" smtClean="0">
                <a:solidFill>
                  <a:srgbClr val="009900"/>
                </a:solidFill>
              </a:rPr>
              <a:t>’</a:t>
            </a:r>
            <a:r>
              <a:rPr lang="en-US" sz="1800" dirty="0" err="1" smtClean="0">
                <a:solidFill>
                  <a:srgbClr val="009900"/>
                </a:solidFill>
                <a:latin typeface="cmsy10"/>
              </a:rPr>
              <a:t>Æ</a:t>
            </a:r>
            <a:r>
              <a:rPr lang="en-US" dirty="0" err="1" smtClean="0">
                <a:solidFill>
                  <a:srgbClr val="009900"/>
                </a:solidFill>
              </a:rPr>
              <a:t>g</a:t>
            </a:r>
            <a:r>
              <a:rPr lang="en-US" dirty="0" smtClean="0">
                <a:solidFill>
                  <a:srgbClr val="009900"/>
                </a:solidFill>
              </a:rPr>
              <a:t> </a:t>
            </a:r>
            <a:r>
              <a:rPr lang="en-US" sz="1800" dirty="0" smtClean="0">
                <a:solidFill>
                  <a:srgbClr val="009900"/>
                </a:solidFill>
                <a:latin typeface="cmsy10"/>
              </a:rPr>
              <a:t>) </a:t>
            </a:r>
            <a:r>
              <a:rPr lang="en-US" dirty="0" smtClean="0">
                <a:solidFill>
                  <a:srgbClr val="009900"/>
                </a:solidFill>
                <a:latin typeface="Symbol" pitchFamily="18" charset="2"/>
                <a:sym typeface="Symbol" pitchFamily="18" charset="2"/>
              </a:rPr>
              <a:t></a:t>
            </a:r>
            <a:endParaRPr lang="en-US" dirty="0" smtClean="0">
              <a:solidFill>
                <a:srgbClr val="009900"/>
              </a:solidFill>
              <a:sym typeface="Symbol" pitchFamily="18" charset="2"/>
            </a:endParaRPr>
          </a:p>
          <a:p>
            <a:pPr lvl="2"/>
            <a:r>
              <a:rPr lang="en-US" dirty="0" smtClean="0"/>
              <a:t>Case-split reasoning as opposed to Saturation based, and hence typically not closed under conjunctions.</a:t>
            </a:r>
          </a:p>
          <a:p>
            <a:pPr lvl="2"/>
            <a:r>
              <a:rPr lang="en-US" dirty="0" smtClean="0"/>
              <a:t>Optimally weak solutions for negative unknowns as opposed to optimally strong solutions for positive unknowns.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Backward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894" y="1143000"/>
            <a:ext cx="8372212" cy="5029200"/>
          </a:xfrm>
        </p:spPr>
        <p:txBody>
          <a:bodyPr/>
          <a:lstStyle/>
          <a:p>
            <a:r>
              <a:rPr lang="en-US" sz="2000" dirty="0" smtClean="0"/>
              <a:t>Program Verification using Templates over Predicate Abstraction; </a:t>
            </a:r>
          </a:p>
          <a:p>
            <a:pPr>
              <a:buNone/>
            </a:pPr>
            <a:r>
              <a:rPr lang="en-US" sz="2000" dirty="0" smtClean="0"/>
              <a:t>     </a:t>
            </a:r>
            <a:r>
              <a:rPr lang="en-US" sz="2000" dirty="0" err="1" smtClean="0"/>
              <a:t>Srivastava</a:t>
            </a:r>
            <a:r>
              <a:rPr lang="en-US" sz="2000" dirty="0" smtClean="0"/>
              <a:t>, </a:t>
            </a:r>
            <a:r>
              <a:rPr lang="en-US" sz="2000" dirty="0" err="1" smtClean="0"/>
              <a:t>Gulwani</a:t>
            </a:r>
            <a:r>
              <a:rPr lang="en-US" sz="2000" dirty="0" smtClean="0"/>
              <a:t>; PLDI ‘09</a:t>
            </a:r>
          </a:p>
          <a:p>
            <a:r>
              <a:rPr lang="en-US" sz="2000" dirty="0" smtClean="0"/>
              <a:t>Assertion Checking Unified;  </a:t>
            </a:r>
          </a:p>
          <a:p>
            <a:pPr>
              <a:buNone/>
            </a:pPr>
            <a:r>
              <a:rPr lang="en-US" sz="2000" dirty="0" smtClean="0"/>
              <a:t>     </a:t>
            </a:r>
            <a:r>
              <a:rPr lang="en-US" sz="2000" dirty="0" err="1" smtClean="0"/>
              <a:t>Gulwani</a:t>
            </a:r>
            <a:r>
              <a:rPr lang="en-US" sz="2000" dirty="0" smtClean="0"/>
              <a:t>, </a:t>
            </a:r>
            <a:r>
              <a:rPr lang="en-US" sz="2000" dirty="0" err="1" smtClean="0"/>
              <a:t>Tiwari</a:t>
            </a:r>
            <a:r>
              <a:rPr lang="en-US" sz="2000" dirty="0" smtClean="0"/>
              <a:t>; VMCAI ‘07</a:t>
            </a:r>
          </a:p>
          <a:p>
            <a:r>
              <a:rPr lang="en-US" sz="2000" dirty="0" smtClean="0"/>
              <a:t>Computing Procedure Summaries for </a:t>
            </a:r>
            <a:r>
              <a:rPr lang="en-US" sz="2000" dirty="0" err="1" smtClean="0"/>
              <a:t>Interprocedural</a:t>
            </a:r>
            <a:r>
              <a:rPr lang="en-US" sz="2000" dirty="0" smtClean="0"/>
              <a:t> Analysis; </a:t>
            </a:r>
            <a:r>
              <a:rPr lang="en-US" sz="2000" dirty="0" err="1" smtClean="0"/>
              <a:t>Gulwani</a:t>
            </a:r>
            <a:r>
              <a:rPr lang="en-US" sz="2000" dirty="0" smtClean="0"/>
              <a:t>, </a:t>
            </a:r>
            <a:r>
              <a:rPr lang="en-US" sz="2000" dirty="0" err="1" smtClean="0"/>
              <a:t>Tiwari</a:t>
            </a:r>
            <a:r>
              <a:rPr lang="en-US" sz="2000" dirty="0" smtClean="0"/>
              <a:t>; ESOP ‘07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Backward: References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Fixpoint</a:t>
            </a:r>
            <a:r>
              <a:rPr lang="en-US" dirty="0" smtClean="0"/>
              <a:t> Brush</a:t>
            </a:r>
            <a:endParaRPr lang="en-US" dirty="0"/>
          </a:p>
        </p:txBody>
      </p:sp>
      <p:sp>
        <p:nvSpPr>
          <p:cNvPr id="138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725" y="1143000"/>
            <a:ext cx="8743775" cy="5029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Iterative and monotonic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Forward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Backward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Template/Constraint based</a:t>
            </a:r>
            <a:endParaRPr lang="en-US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Proof rules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Iterative, but non-monotonic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Probabilistic Inference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Learning</a:t>
            </a:r>
          </a:p>
        </p:txBody>
      </p:sp>
      <p:pic>
        <p:nvPicPr>
          <p:cNvPr id="4" name="Picture 5" descr="C:\Users\sumitg\Pictures\brush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062" y="25167"/>
            <a:ext cx="933450" cy="861027"/>
          </a:xfrm>
          <a:prstGeom prst="rect">
            <a:avLst/>
          </a:prstGeom>
          <a:noFill/>
        </p:spPr>
      </p:pic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123652" y="6450435"/>
            <a:ext cx="1905000" cy="381000"/>
          </a:xfrm>
        </p:spPr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336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Template-based Invariant Generation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85800" y="933275"/>
            <a:ext cx="7772400" cy="939800"/>
          </a:xfrm>
        </p:spPr>
        <p:txBody>
          <a:bodyPr/>
          <a:lstStyle/>
          <a:p>
            <a:r>
              <a:rPr lang="en-US" dirty="0" smtClean="0"/>
              <a:t>Goal-directed invariant generation for verification of a Hoare triple (</a:t>
            </a:r>
            <a:r>
              <a:rPr lang="en-US" dirty="0" smtClean="0">
                <a:solidFill>
                  <a:srgbClr val="009900"/>
                </a:solidFill>
              </a:rPr>
              <a:t>Pre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9900"/>
                </a:solidFill>
              </a:rPr>
              <a:t>Post</a:t>
            </a:r>
            <a:r>
              <a:rPr lang="en-US" dirty="0" smtClean="0"/>
              <a:t>)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4C313B0-5BDB-448C-B53F-7663539641A8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425078" y="1806697"/>
            <a:ext cx="2135188" cy="229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400" kern="0" dirty="0">
                <a:solidFill>
                  <a:srgbClr val="009900"/>
                </a:solidFill>
                <a:latin typeface="+mn-lt"/>
              </a:rPr>
              <a:t>Pre</a:t>
            </a:r>
            <a:endParaRPr lang="en-US" sz="2400" kern="0" dirty="0">
              <a:solidFill>
                <a:schemeClr val="accent2"/>
              </a:solidFill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400" kern="0" dirty="0">
                <a:solidFill>
                  <a:schemeClr val="accent2"/>
                </a:solidFill>
                <a:latin typeface="+mn-lt"/>
              </a:rPr>
              <a:t>while (c)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400" kern="0" dirty="0">
                <a:solidFill>
                  <a:schemeClr val="accent2"/>
                </a:solidFill>
                <a:latin typeface="+mn-lt"/>
              </a:rPr>
              <a:t>     S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400" kern="0" dirty="0">
                <a:solidFill>
                  <a:srgbClr val="009900"/>
                </a:solidFill>
                <a:latin typeface="+mn-lt"/>
              </a:rPr>
              <a:t>Post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4457200" y="1880738"/>
            <a:ext cx="2284412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Pre </a:t>
            </a:r>
            <a:r>
              <a:rPr lang="en-US" sz="2400" kern="0" dirty="0">
                <a:latin typeface="cmsy10"/>
              </a:rPr>
              <a:t>)</a:t>
            </a:r>
            <a:r>
              <a:rPr lang="en-US" sz="2400" kern="0" dirty="0">
                <a:latin typeface="+mn-lt"/>
              </a:rPr>
              <a:t> I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I </a:t>
            </a:r>
            <a:r>
              <a:rPr lang="en-US" sz="2400" kern="0" dirty="0">
                <a:latin typeface="cmsy10"/>
              </a:rPr>
              <a:t>Æ</a:t>
            </a:r>
            <a:r>
              <a:rPr lang="en-US" sz="2400" kern="0" dirty="0">
                <a:latin typeface="+mn-lt"/>
              </a:rPr>
              <a:t> </a:t>
            </a:r>
            <a:r>
              <a:rPr lang="en-US" sz="2400" kern="0" dirty="0">
                <a:latin typeface="cmsy10"/>
              </a:rPr>
              <a:t>:</a:t>
            </a:r>
            <a:r>
              <a:rPr lang="en-US" sz="2400" kern="0" dirty="0">
                <a:latin typeface="+mn-lt"/>
              </a:rPr>
              <a:t>c </a:t>
            </a:r>
            <a:r>
              <a:rPr lang="en-US" sz="2400" kern="0" dirty="0">
                <a:latin typeface="cmsy10"/>
              </a:rPr>
              <a:t>)</a:t>
            </a:r>
            <a:r>
              <a:rPr lang="en-US" sz="2400" kern="0" dirty="0">
                <a:latin typeface="+mn-lt"/>
              </a:rPr>
              <a:t> Post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(I </a:t>
            </a:r>
            <a:r>
              <a:rPr lang="en-US" sz="2400" kern="0" dirty="0">
                <a:latin typeface="cmsy10"/>
              </a:rPr>
              <a:t>Æ</a:t>
            </a:r>
            <a:r>
              <a:rPr lang="en-US" sz="2400" kern="0" dirty="0">
                <a:latin typeface="+mn-lt"/>
              </a:rPr>
              <a:t> c)[S] </a:t>
            </a:r>
            <a:r>
              <a:rPr lang="en-US" sz="2400" kern="0" dirty="0">
                <a:latin typeface="cmsy10"/>
              </a:rPr>
              <a:t>)</a:t>
            </a:r>
            <a:r>
              <a:rPr lang="en-US" sz="2400" kern="0" dirty="0">
                <a:latin typeface="+mn-lt"/>
              </a:rPr>
              <a:t> I</a:t>
            </a:r>
          </a:p>
        </p:txBody>
      </p:sp>
      <p:sp>
        <p:nvSpPr>
          <p:cNvPr id="27" name="Right Arrow 26"/>
          <p:cNvSpPr>
            <a:spLocks noChangeArrowheads="1"/>
          </p:cNvSpPr>
          <p:nvPr/>
        </p:nvSpPr>
        <p:spPr bwMode="auto">
          <a:xfrm>
            <a:off x="2092769" y="2388140"/>
            <a:ext cx="1208215" cy="526111"/>
          </a:xfrm>
          <a:prstGeom prst="rightArrow">
            <a:avLst>
              <a:gd name="adj1" fmla="val 14994"/>
              <a:gd name="adj2" fmla="val 43060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3360237" y="2345875"/>
            <a:ext cx="76517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400" kern="0" dirty="0">
                <a:latin typeface="cmsy10"/>
              </a:rPr>
              <a:t>9</a:t>
            </a:r>
            <a:r>
              <a:rPr lang="en-US" sz="2400" kern="0" dirty="0">
                <a:latin typeface="+mn-lt"/>
              </a:rPr>
              <a:t> I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90941" y="2275009"/>
            <a:ext cx="369888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I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 bwMode="auto">
          <a:xfrm>
            <a:off x="3904750" y="2334763"/>
            <a:ext cx="730250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400" kern="0" dirty="0">
                <a:latin typeface="cmsy10"/>
              </a:rPr>
              <a:t>8</a:t>
            </a:r>
            <a:r>
              <a:rPr lang="en-US" sz="2400" kern="0" dirty="0">
                <a:latin typeface="+mn-lt"/>
              </a:rPr>
              <a:t>X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3922776" y="3381855"/>
            <a:ext cx="3675888" cy="840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400" kern="0" dirty="0" smtClean="0">
                <a:latin typeface="+mn-lt"/>
              </a:rPr>
              <a:t>Verification Constraint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400" kern="0" dirty="0" smtClean="0">
                <a:latin typeface="+mn-lt"/>
              </a:rPr>
              <a:t>(Second-order)</a:t>
            </a:r>
          </a:p>
        </p:txBody>
      </p:sp>
      <p:sp>
        <p:nvSpPr>
          <p:cNvPr id="12" name="Double Bracket 11"/>
          <p:cNvSpPr>
            <a:spLocks/>
          </p:cNvSpPr>
          <p:nvPr/>
        </p:nvSpPr>
        <p:spPr bwMode="auto">
          <a:xfrm>
            <a:off x="4439730" y="1820047"/>
            <a:ext cx="2212848" cy="1463040"/>
          </a:xfrm>
          <a:prstGeom prst="bracketPai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6767584" y="1841114"/>
            <a:ext cx="238556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400" kern="0" dirty="0" smtClean="0">
                <a:latin typeface="+mn-lt"/>
              </a:rPr>
              <a:t>Base Case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400" kern="0" dirty="0" smtClean="0">
                <a:latin typeface="+mn-lt"/>
              </a:rPr>
              <a:t>Precision</a:t>
            </a:r>
            <a:endParaRPr lang="en-US" sz="24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400" kern="0" dirty="0" smtClean="0">
                <a:latin typeface="+mn-lt"/>
              </a:rPr>
              <a:t>Inductive Case</a:t>
            </a:r>
            <a:endParaRPr lang="en-US" sz="2400" kern="0" dirty="0">
              <a:latin typeface="+mn-lt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1999488" y="2093362"/>
            <a:ext cx="1210056" cy="482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400" kern="0" dirty="0" err="1" smtClean="0">
                <a:latin typeface="+mn-lt"/>
              </a:rPr>
              <a:t>VCGen</a:t>
            </a:r>
            <a:endParaRPr lang="en-US" sz="2400" kern="0" dirty="0">
              <a:latin typeface="+mn-lt"/>
            </a:endParaRPr>
          </a:p>
        </p:txBody>
      </p:sp>
      <p:sp>
        <p:nvSpPr>
          <p:cNvPr id="18" name="Content Placeholder 1"/>
          <p:cNvSpPr txBox="1">
            <a:spLocks/>
          </p:cNvSpPr>
          <p:nvPr/>
        </p:nvSpPr>
        <p:spPr bwMode="auto">
          <a:xfrm>
            <a:off x="67111" y="4513278"/>
            <a:ext cx="8967831" cy="2055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FontTx/>
              <a:buChar char="•"/>
            </a:pPr>
            <a:r>
              <a:rPr kumimoji="0" lang="en-US" sz="24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Key Idea:</a:t>
            </a:r>
            <a:r>
              <a:rPr lang="en-US" sz="2400" dirty="0" smtClean="0"/>
              <a:t> Reduce the second-order verification constraint to a </a:t>
            </a:r>
            <a:r>
              <a:rPr lang="en-US" sz="2400" dirty="0" smtClean="0">
                <a:solidFill>
                  <a:schemeClr val="accent2"/>
                </a:solidFill>
              </a:rPr>
              <a:t>first-order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009900"/>
                </a:solidFill>
              </a:rPr>
              <a:t>satisfiability</a:t>
            </a:r>
            <a:r>
              <a:rPr lang="en-US" sz="2400" dirty="0" smtClean="0"/>
              <a:t> constraint that can be solved using off-the-shelf SAT/SMT solvers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Choose a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template for I (specific color/shade in</a:t>
            </a:r>
            <a:r>
              <a:rPr lang="en-US" sz="2200" kern="0" dirty="0" smtClean="0">
                <a:latin typeface="+mn-lt"/>
              </a:rPr>
              <a:t> some logic).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Conver</a:t>
            </a:r>
            <a:r>
              <a:rPr lang="en-US" sz="2200" kern="0" dirty="0" smtClean="0">
                <a:latin typeface="+mn-lt"/>
              </a:rPr>
              <a:t>t </a:t>
            </a:r>
            <a:r>
              <a:rPr lang="en-US" sz="2200" kern="0" dirty="0" smtClean="0">
                <a:latin typeface="cmsy10"/>
              </a:rPr>
              <a:t>8</a:t>
            </a:r>
            <a:r>
              <a:rPr lang="en-US" sz="2200" kern="0" dirty="0" smtClean="0">
                <a:latin typeface="+mn-lt"/>
              </a:rPr>
              <a:t> into </a:t>
            </a:r>
            <a:r>
              <a:rPr lang="en-US" sz="2200" kern="0" dirty="0" smtClean="0">
                <a:latin typeface="cmsy10"/>
              </a:rPr>
              <a:t>9</a:t>
            </a:r>
            <a:r>
              <a:rPr lang="en-US" sz="2200" kern="0" dirty="0" smtClean="0">
                <a:latin typeface="+mn-lt"/>
              </a:rPr>
              <a:t>. 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advTm="578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 animBg="1"/>
      <p:bldP spid="28" grpId="0"/>
      <p:bldP spid="35" grpId="0"/>
      <p:bldP spid="36" grpId="0"/>
      <p:bldP spid="37" grpId="0"/>
      <p:bldP spid="12" grpId="0" animBg="1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894" y="1143000"/>
            <a:ext cx="8579169" cy="5029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Trick for converting </a:t>
            </a:r>
            <a:r>
              <a:rPr lang="en-US" dirty="0" smtClean="0">
                <a:latin typeface="cmsy10"/>
              </a:rPr>
              <a:t>8</a:t>
            </a:r>
            <a:r>
              <a:rPr lang="en-US" dirty="0" smtClean="0"/>
              <a:t> to </a:t>
            </a:r>
            <a:r>
              <a:rPr lang="en-US" dirty="0" smtClean="0">
                <a:latin typeface="cmsy10"/>
              </a:rPr>
              <a:t>9</a:t>
            </a:r>
            <a:r>
              <a:rPr lang="en-US" dirty="0" smtClean="0"/>
              <a:t> is known for following domains:</a:t>
            </a:r>
          </a:p>
          <a:p>
            <a:endParaRPr lang="en-US" sz="1000" dirty="0" smtClean="0"/>
          </a:p>
          <a:p>
            <a:r>
              <a:rPr lang="en-US" dirty="0" smtClean="0"/>
              <a:t>Linear Arithmetic</a:t>
            </a:r>
          </a:p>
          <a:p>
            <a:pPr lvl="1"/>
            <a:r>
              <a:rPr lang="en-US" dirty="0" err="1" smtClean="0"/>
              <a:t>Farkas</a:t>
            </a:r>
            <a:r>
              <a:rPr lang="en-US" dirty="0" smtClean="0"/>
              <a:t> Lemma</a:t>
            </a:r>
          </a:p>
          <a:p>
            <a:r>
              <a:rPr lang="en-US" dirty="0" smtClean="0"/>
              <a:t>Linear Arithmetic + </a:t>
            </a:r>
            <a:r>
              <a:rPr lang="en-US" dirty="0" err="1" smtClean="0"/>
              <a:t>Uninterpreted</a:t>
            </a:r>
            <a:r>
              <a:rPr lang="en-US" dirty="0" smtClean="0"/>
              <a:t> Fns.</a:t>
            </a:r>
          </a:p>
          <a:p>
            <a:pPr lvl="1"/>
            <a:r>
              <a:rPr lang="en-US" dirty="0" err="1" smtClean="0"/>
              <a:t>Farkas</a:t>
            </a:r>
            <a:r>
              <a:rPr lang="en-US" dirty="0" smtClean="0"/>
              <a:t> Lemma + Ackerman’s Reduction</a:t>
            </a:r>
          </a:p>
          <a:p>
            <a:r>
              <a:rPr lang="en-US" dirty="0" smtClean="0"/>
              <a:t>Non-linear Arithmetic</a:t>
            </a:r>
          </a:p>
          <a:p>
            <a:pPr lvl="1"/>
            <a:r>
              <a:rPr lang="en-US" dirty="0" err="1" smtClean="0"/>
              <a:t>Grobner</a:t>
            </a:r>
            <a:r>
              <a:rPr lang="en-US" dirty="0" smtClean="0"/>
              <a:t> Basis</a:t>
            </a:r>
          </a:p>
          <a:p>
            <a:r>
              <a:rPr lang="en-US" dirty="0" smtClean="0"/>
              <a:t>Predicate Abstraction</a:t>
            </a:r>
          </a:p>
          <a:p>
            <a:pPr lvl="1"/>
            <a:r>
              <a:rPr lang="en-US" dirty="0" smtClean="0"/>
              <a:t>Boolean indicator variables + Cover Algorithm (Abduction)</a:t>
            </a:r>
          </a:p>
          <a:p>
            <a:r>
              <a:rPr lang="en-US" dirty="0" smtClean="0"/>
              <a:t>Quantified Predicate Abstraction</a:t>
            </a:r>
          </a:p>
          <a:p>
            <a:pPr lvl="1"/>
            <a:r>
              <a:rPr lang="en-US" dirty="0" smtClean="0"/>
              <a:t>Boolean indicator variables + More general Abduction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6228" y="304800"/>
            <a:ext cx="8212822" cy="609600"/>
          </a:xfrm>
        </p:spPr>
        <p:txBody>
          <a:bodyPr/>
          <a:lstStyle/>
          <a:p>
            <a:r>
              <a:rPr lang="en-US" dirty="0" smtClean="0"/>
              <a:t>Key Idea in reducing </a:t>
            </a:r>
            <a:r>
              <a:rPr lang="en-US" dirty="0" smtClean="0">
                <a:latin typeface="cmsy10"/>
              </a:rPr>
              <a:t>8</a:t>
            </a:r>
            <a:r>
              <a:rPr lang="en-US" dirty="0" smtClean="0"/>
              <a:t> to </a:t>
            </a:r>
            <a:r>
              <a:rPr lang="en-US" dirty="0" smtClean="0">
                <a:latin typeface="cmsy10"/>
              </a:rPr>
              <a:t>9</a:t>
            </a:r>
            <a:r>
              <a:rPr lang="en-US" dirty="0" smtClean="0"/>
              <a:t> for various Domains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3286" y="1055912"/>
            <a:ext cx="8642386" cy="542108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Linear Arithmetic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Constraint-based Linear-relations analysis; 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Sankaranarayanan</a:t>
            </a:r>
            <a:r>
              <a:rPr lang="en-US" sz="2000" dirty="0" smtClean="0"/>
              <a:t>, </a:t>
            </a:r>
            <a:r>
              <a:rPr lang="en-US" sz="2000" dirty="0" err="1" smtClean="0"/>
              <a:t>Sipma</a:t>
            </a:r>
            <a:r>
              <a:rPr lang="en-US" sz="2000" dirty="0" smtClean="0"/>
              <a:t>, Manna; SAS ’04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Program analysis as constraint solving; 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Gulwani</a:t>
            </a:r>
            <a:r>
              <a:rPr lang="en-US" sz="2000" dirty="0" smtClean="0"/>
              <a:t>, </a:t>
            </a:r>
            <a:r>
              <a:rPr lang="en-US" sz="2000" dirty="0" err="1" smtClean="0"/>
              <a:t>Srivastava</a:t>
            </a:r>
            <a:r>
              <a:rPr lang="en-US" sz="2000" dirty="0" smtClean="0"/>
              <a:t>, </a:t>
            </a:r>
            <a:r>
              <a:rPr lang="en-US" sz="2000" dirty="0" err="1" smtClean="0"/>
              <a:t>Venkatesan</a:t>
            </a:r>
            <a:r>
              <a:rPr lang="en-US" sz="2000" dirty="0" smtClean="0"/>
              <a:t>; PLDI ‘08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Linear Arithmetic + </a:t>
            </a:r>
            <a:r>
              <a:rPr lang="en-US" dirty="0" err="1" smtClean="0"/>
              <a:t>Uninterpreted</a:t>
            </a:r>
            <a:r>
              <a:rPr lang="en-US" dirty="0" smtClean="0"/>
              <a:t> Fns.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Invariant synthesis for combined theories;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/>
              <a:t>    Beyer, </a:t>
            </a:r>
            <a:r>
              <a:rPr lang="en-US" sz="2000" dirty="0" err="1" smtClean="0"/>
              <a:t>Henzinger</a:t>
            </a:r>
            <a:r>
              <a:rPr lang="en-US" sz="2000" dirty="0" smtClean="0"/>
              <a:t>, </a:t>
            </a:r>
            <a:r>
              <a:rPr lang="en-US" sz="2000" dirty="0" err="1" smtClean="0"/>
              <a:t>Majumdar</a:t>
            </a:r>
            <a:r>
              <a:rPr lang="en-US" sz="2000" dirty="0" smtClean="0"/>
              <a:t>, </a:t>
            </a:r>
            <a:r>
              <a:rPr lang="en-US" sz="2000" dirty="0" err="1" smtClean="0"/>
              <a:t>Rybalchenko</a:t>
            </a:r>
            <a:r>
              <a:rPr lang="en-US" sz="2000" dirty="0" smtClean="0"/>
              <a:t>; VMCAI ‘07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Non-linear Arithmetic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Non-linear loop invariant generation using </a:t>
            </a:r>
            <a:r>
              <a:rPr lang="en-US" sz="2000" dirty="0" err="1" smtClean="0"/>
              <a:t>Gröbner</a:t>
            </a:r>
            <a:r>
              <a:rPr lang="en-US" sz="2000" dirty="0" smtClean="0"/>
              <a:t> bases; </a:t>
            </a:r>
            <a:r>
              <a:rPr lang="en-US" sz="2000" dirty="0" err="1" smtClean="0"/>
              <a:t>Sankaranarayanan</a:t>
            </a:r>
            <a:r>
              <a:rPr lang="en-US" sz="2000" dirty="0" smtClean="0"/>
              <a:t>, </a:t>
            </a:r>
            <a:r>
              <a:rPr lang="en-US" sz="2000" dirty="0" err="1" smtClean="0"/>
              <a:t>Sipma</a:t>
            </a:r>
            <a:r>
              <a:rPr lang="en-US" sz="2000" dirty="0" smtClean="0"/>
              <a:t>, Manna; POPL ’04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Predicate Abstraction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Constraint-based invariant inference over predicate abstraction; </a:t>
            </a:r>
            <a:r>
              <a:rPr lang="en-US" sz="2000" dirty="0" err="1" smtClean="0"/>
              <a:t>Gulwani</a:t>
            </a:r>
            <a:r>
              <a:rPr lang="en-US" sz="2000" dirty="0" smtClean="0"/>
              <a:t>, </a:t>
            </a:r>
            <a:r>
              <a:rPr lang="en-US" sz="2000" dirty="0" err="1" smtClean="0"/>
              <a:t>Srivastava</a:t>
            </a:r>
            <a:r>
              <a:rPr lang="en-US" sz="2000" dirty="0" smtClean="0"/>
              <a:t>, </a:t>
            </a:r>
            <a:r>
              <a:rPr lang="en-US" sz="2000" dirty="0" err="1" smtClean="0"/>
              <a:t>Venkatesan</a:t>
            </a:r>
            <a:r>
              <a:rPr lang="en-US" sz="2000" dirty="0" smtClean="0"/>
              <a:t>; VMCAI ’09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Quantified Predicate Abstraction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Program verification using templates over predicate abstraction; </a:t>
            </a:r>
            <a:r>
              <a:rPr lang="en-US" sz="2000" dirty="0" err="1" smtClean="0"/>
              <a:t>Srivastava</a:t>
            </a:r>
            <a:r>
              <a:rPr lang="en-US" sz="2000" dirty="0" smtClean="0"/>
              <a:t>, </a:t>
            </a:r>
            <a:r>
              <a:rPr lang="en-US" sz="2000" dirty="0" err="1" smtClean="0"/>
              <a:t>Gulwani</a:t>
            </a:r>
            <a:r>
              <a:rPr lang="en-US" sz="2000" dirty="0" smtClean="0"/>
              <a:t>; PLDI ‘09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5943" y="304800"/>
            <a:ext cx="8730343" cy="609600"/>
          </a:xfrm>
        </p:spPr>
        <p:txBody>
          <a:bodyPr/>
          <a:lstStyle/>
          <a:p>
            <a:r>
              <a:rPr lang="en-US" dirty="0" smtClean="0"/>
              <a:t>Template-based Invariant Generation: References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28" y="1143000"/>
            <a:ext cx="8467344" cy="50292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Linear Arithmetic</a:t>
            </a:r>
          </a:p>
          <a:p>
            <a:r>
              <a:rPr lang="en-US" dirty="0" smtClean="0"/>
              <a:t>Linear Arithmetic + </a:t>
            </a:r>
            <a:r>
              <a:rPr lang="en-US" dirty="0" err="1" smtClean="0"/>
              <a:t>Uninterpreted</a:t>
            </a:r>
            <a:r>
              <a:rPr lang="en-US" dirty="0" smtClean="0"/>
              <a:t> Fns.</a:t>
            </a:r>
          </a:p>
          <a:p>
            <a:r>
              <a:rPr lang="en-US" dirty="0" smtClean="0"/>
              <a:t>Non-linear Arithmetic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Predicate Abstraction</a:t>
            </a:r>
          </a:p>
          <a:p>
            <a:r>
              <a:rPr lang="en-US" dirty="0" smtClean="0"/>
              <a:t>Quantified Predicate Abstraction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Template-based Invariant Generation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Farkas</a:t>
            </a:r>
            <a:r>
              <a:rPr lang="en-US" dirty="0" smtClean="0"/>
              <a:t> 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143000"/>
            <a:ext cx="8558784" cy="5029200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solidFill>
                  <a:schemeClr val="accent2"/>
                </a:solidFill>
                <a:latin typeface="cmsy10" charset="0"/>
              </a:rPr>
              <a:t>8</a:t>
            </a:r>
            <a:r>
              <a:rPr lang="en-US" dirty="0" smtClean="0">
                <a:solidFill>
                  <a:schemeClr val="accent2"/>
                </a:solidFill>
              </a:rPr>
              <a:t>X </a:t>
            </a:r>
            <a:r>
              <a:rPr lang="en-US" dirty="0" err="1" smtClean="0">
                <a:solidFill>
                  <a:schemeClr val="accent2"/>
                </a:solidFill>
                <a:latin typeface="cmsy10"/>
              </a:rPr>
              <a:t>Æ</a:t>
            </a:r>
            <a:r>
              <a:rPr lang="en-US" baseline="-25000" dirty="0" err="1" smtClean="0">
                <a:solidFill>
                  <a:schemeClr val="accent2"/>
                </a:solidFill>
              </a:rPr>
              <a:t>k</a:t>
            </a:r>
            <a:r>
              <a:rPr lang="en-US" dirty="0" smtClean="0">
                <a:solidFill>
                  <a:schemeClr val="accent2"/>
                </a:solidFill>
              </a:rPr>
              <a:t>(e</a:t>
            </a:r>
            <a:r>
              <a:rPr lang="en-US" baseline="-25000" dirty="0" smtClean="0">
                <a:solidFill>
                  <a:schemeClr val="accent2"/>
                </a:solidFill>
              </a:rPr>
              <a:t>k</a:t>
            </a:r>
            <a:r>
              <a:rPr lang="en-US" dirty="0" smtClean="0">
                <a:solidFill>
                  <a:schemeClr val="accent2"/>
                </a:solidFill>
                <a:latin typeface="cmsy10" charset="0"/>
              </a:rPr>
              <a:t>¸</a:t>
            </a:r>
            <a:r>
              <a:rPr lang="en-US" dirty="0" smtClean="0">
                <a:solidFill>
                  <a:schemeClr val="accent2"/>
                </a:solidFill>
              </a:rPr>
              <a:t>0) </a:t>
            </a:r>
            <a:r>
              <a:rPr lang="en-US" dirty="0" smtClean="0">
                <a:solidFill>
                  <a:schemeClr val="accent2"/>
                </a:solidFill>
                <a:latin typeface="cmsy10" charset="0"/>
              </a:rPr>
              <a:t>)</a:t>
            </a:r>
            <a:r>
              <a:rPr lang="en-US" dirty="0" smtClean="0">
                <a:solidFill>
                  <a:schemeClr val="accent2"/>
                </a:solidFill>
              </a:rPr>
              <a:t> e</a:t>
            </a:r>
            <a:r>
              <a:rPr lang="en-US" dirty="0" smtClean="0">
                <a:solidFill>
                  <a:schemeClr val="accent2"/>
                </a:solidFill>
                <a:latin typeface="cmsy10" charset="0"/>
              </a:rPr>
              <a:t>¸</a:t>
            </a:r>
            <a:r>
              <a:rPr lang="en-US" dirty="0" smtClean="0">
                <a:solidFill>
                  <a:schemeClr val="accent2"/>
                </a:solidFill>
              </a:rPr>
              <a:t>0       </a:t>
            </a:r>
          </a:p>
          <a:p>
            <a:pPr algn="ctr"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iff</a:t>
            </a:r>
            <a:r>
              <a:rPr lang="en-US" dirty="0" smtClean="0">
                <a:solidFill>
                  <a:schemeClr val="accent2"/>
                </a:solidFill>
              </a:rPr>
              <a:t>       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2"/>
                </a:solidFill>
                <a:latin typeface="cmsy10" charset="0"/>
              </a:rPr>
              <a:t>9</a:t>
            </a:r>
            <a:r>
              <a:rPr lang="en-US" dirty="0" smtClean="0">
                <a:solidFill>
                  <a:schemeClr val="accent2"/>
                </a:solidFill>
                <a:latin typeface="Symbol" charset="2"/>
                <a:sym typeface="Symbol" charset="2"/>
              </a:rPr>
              <a:t></a:t>
            </a:r>
            <a:r>
              <a:rPr lang="en-US" baseline="-25000" dirty="0" smtClean="0">
                <a:solidFill>
                  <a:schemeClr val="accent2"/>
                </a:solidFill>
                <a:sym typeface="Symbol" charset="2"/>
              </a:rPr>
              <a:t>k</a:t>
            </a:r>
            <a:r>
              <a:rPr lang="en-US" dirty="0" smtClean="0">
                <a:solidFill>
                  <a:schemeClr val="accent2"/>
                </a:solidFill>
                <a:latin typeface="cmsy10" charset="0"/>
              </a:rPr>
              <a:t>¸</a:t>
            </a:r>
            <a:r>
              <a:rPr lang="en-US" dirty="0" smtClean="0">
                <a:solidFill>
                  <a:schemeClr val="accent2"/>
                </a:solidFill>
              </a:rPr>
              <a:t>0 </a:t>
            </a:r>
            <a:r>
              <a:rPr lang="en-US" dirty="0" smtClean="0">
                <a:solidFill>
                  <a:schemeClr val="accent2"/>
                </a:solidFill>
                <a:latin typeface="cmsy10" charset="0"/>
              </a:rPr>
              <a:t>8</a:t>
            </a:r>
            <a:r>
              <a:rPr lang="en-US" dirty="0" smtClean="0">
                <a:solidFill>
                  <a:schemeClr val="accent2"/>
                </a:solidFill>
              </a:rPr>
              <a:t>X (e </a:t>
            </a:r>
            <a:r>
              <a:rPr lang="en-US" dirty="0" smtClean="0">
                <a:solidFill>
                  <a:schemeClr val="accent2"/>
                </a:solidFill>
                <a:latin typeface="cmsy10" charset="0"/>
              </a:rPr>
              <a:t>´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Symbol" charset="2"/>
                <a:sym typeface="Symbol" charset="2"/>
              </a:rPr>
              <a:t></a:t>
            </a:r>
            <a:r>
              <a:rPr lang="en-US" dirty="0" smtClean="0">
                <a:solidFill>
                  <a:schemeClr val="accent2"/>
                </a:solidFill>
              </a:rPr>
              <a:t> + </a:t>
            </a:r>
            <a:r>
              <a:rPr lang="en-US" dirty="0" smtClean="0">
                <a:solidFill>
                  <a:schemeClr val="accent2"/>
                </a:solidFill>
                <a:latin typeface="Symbol" charset="2"/>
                <a:sym typeface="Symbol" charset="2"/>
              </a:rPr>
              <a:t></a:t>
            </a:r>
            <a:r>
              <a:rPr lang="en-US" baseline="-25000" dirty="0" err="1" smtClean="0">
                <a:solidFill>
                  <a:schemeClr val="accent2"/>
                </a:solidFill>
                <a:sym typeface="Symbol" charset="2"/>
              </a:rPr>
              <a:t>k</a:t>
            </a:r>
            <a:r>
              <a:rPr lang="en-US" dirty="0" err="1" smtClean="0">
                <a:solidFill>
                  <a:schemeClr val="accent2"/>
                </a:solidFill>
                <a:latin typeface="Symbol" charset="2"/>
                <a:sym typeface="Symbol" charset="2"/>
              </a:rPr>
              <a:t></a:t>
            </a:r>
            <a:r>
              <a:rPr lang="en-US" baseline="-25000" dirty="0" err="1" smtClean="0">
                <a:solidFill>
                  <a:schemeClr val="accent2"/>
                </a:solidFill>
                <a:sym typeface="Symbol" charset="2"/>
              </a:rPr>
              <a:t>k</a:t>
            </a:r>
            <a:r>
              <a:rPr lang="en-US" dirty="0" err="1" smtClean="0">
                <a:solidFill>
                  <a:schemeClr val="accent2"/>
                </a:solidFill>
              </a:rPr>
              <a:t>e</a:t>
            </a:r>
            <a:r>
              <a:rPr lang="en-US" baseline="-25000" dirty="0" err="1" smtClean="0">
                <a:solidFill>
                  <a:schemeClr val="accent2"/>
                </a:solidFill>
              </a:rPr>
              <a:t>k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</a:p>
          <a:p>
            <a:endParaRPr lang="en-US" dirty="0" smtClean="0"/>
          </a:p>
          <a:p>
            <a:pPr>
              <a:buNone/>
            </a:pPr>
            <a:r>
              <a:rPr lang="en-US" u="sng" dirty="0" smtClean="0"/>
              <a:t>Example</a:t>
            </a:r>
            <a:r>
              <a:rPr lang="en-US" dirty="0" smtClean="0"/>
              <a:t> </a:t>
            </a:r>
          </a:p>
          <a:p>
            <a:r>
              <a:rPr lang="en-US" dirty="0" smtClean="0"/>
              <a:t>Let’s find </a:t>
            </a:r>
            <a:r>
              <a:rPr lang="en-US" dirty="0" err="1" smtClean="0"/>
              <a:t>Farkas</a:t>
            </a:r>
            <a:r>
              <a:rPr lang="en-US" dirty="0" smtClean="0"/>
              <a:t> witness </a:t>
            </a:r>
            <a:r>
              <a:rPr lang="en-US" dirty="0" smtClean="0">
                <a:latin typeface="Symbol" charset="2"/>
                <a:sym typeface="Symbol" charset="2"/>
              </a:rPr>
              <a:t></a:t>
            </a:r>
            <a:r>
              <a:rPr lang="en-US" dirty="0" smtClean="0"/>
              <a:t>,</a:t>
            </a:r>
            <a:r>
              <a:rPr lang="en-US" dirty="0" smtClean="0">
                <a:latin typeface="Symbol" charset="2"/>
                <a:sym typeface="Symbol" charset="2"/>
              </a:rPr>
              <a:t></a:t>
            </a:r>
            <a:r>
              <a:rPr lang="en-US" baseline="-25000" dirty="0" smtClean="0">
                <a:sym typeface="Symbol" charset="2"/>
              </a:rPr>
              <a:t>1</a:t>
            </a:r>
            <a:r>
              <a:rPr lang="en-US" dirty="0" smtClean="0"/>
              <a:t>,</a:t>
            </a:r>
            <a:r>
              <a:rPr lang="en-US" dirty="0" smtClean="0">
                <a:latin typeface="Symbol" charset="2"/>
                <a:sym typeface="Symbol" charset="2"/>
              </a:rPr>
              <a:t></a:t>
            </a:r>
            <a:r>
              <a:rPr lang="en-US" baseline="-25000" dirty="0" smtClean="0">
                <a:sym typeface="Symbol" charset="2"/>
              </a:rPr>
              <a:t>2</a:t>
            </a:r>
            <a:r>
              <a:rPr lang="en-US" dirty="0" smtClean="0"/>
              <a:t> for the implication</a:t>
            </a:r>
          </a:p>
          <a:p>
            <a:pPr>
              <a:buNone/>
            </a:pPr>
            <a:r>
              <a:rPr lang="en-US" dirty="0" smtClean="0"/>
              <a:t>                   x</a:t>
            </a:r>
            <a:r>
              <a:rPr lang="en-US" dirty="0" smtClean="0">
                <a:latin typeface="cmsy10" charset="0"/>
              </a:rPr>
              <a:t>¸</a:t>
            </a:r>
            <a:r>
              <a:rPr lang="en-US" dirty="0" smtClean="0"/>
              <a:t>2 </a:t>
            </a:r>
            <a:r>
              <a:rPr lang="en-US" dirty="0" smtClean="0">
                <a:latin typeface="cmsy10"/>
              </a:rPr>
              <a:t>Æ </a:t>
            </a:r>
            <a:r>
              <a:rPr lang="en-US" dirty="0" smtClean="0"/>
              <a:t>y</a:t>
            </a:r>
            <a:r>
              <a:rPr lang="en-US" dirty="0" smtClean="0">
                <a:latin typeface="cmsy10" charset="0"/>
              </a:rPr>
              <a:t>¸</a:t>
            </a:r>
            <a:r>
              <a:rPr lang="en-US" dirty="0" smtClean="0"/>
              <a:t>3 </a:t>
            </a:r>
            <a:r>
              <a:rPr lang="en-US" dirty="0" smtClean="0">
                <a:latin typeface="cmsy10" charset="0"/>
              </a:rPr>
              <a:t>) </a:t>
            </a:r>
            <a:r>
              <a:rPr lang="en-US" dirty="0" smtClean="0"/>
              <a:t>2x+y</a:t>
            </a:r>
            <a:r>
              <a:rPr lang="en-US" dirty="0" smtClean="0">
                <a:latin typeface="cmsy10" charset="0"/>
              </a:rPr>
              <a:t>¸</a:t>
            </a:r>
            <a:r>
              <a:rPr lang="en-US" dirty="0" smtClean="0"/>
              <a:t>6</a:t>
            </a:r>
          </a:p>
          <a:p>
            <a:r>
              <a:rPr lang="en-US" dirty="0" smtClean="0"/>
              <a:t> </a:t>
            </a:r>
            <a:r>
              <a:rPr lang="en-US" dirty="0" smtClean="0">
                <a:latin typeface="cmsy10" charset="0"/>
              </a:rPr>
              <a:t>9</a:t>
            </a:r>
            <a:r>
              <a:rPr lang="en-US" dirty="0" smtClean="0"/>
              <a:t> </a:t>
            </a:r>
            <a:r>
              <a:rPr lang="en-US" dirty="0" smtClean="0">
                <a:latin typeface="Symbol" charset="2"/>
                <a:sym typeface="Symbol" charset="2"/>
              </a:rPr>
              <a:t></a:t>
            </a:r>
            <a:r>
              <a:rPr lang="en-US" dirty="0" smtClean="0"/>
              <a:t>,</a:t>
            </a:r>
            <a:r>
              <a:rPr lang="en-US" dirty="0" smtClean="0">
                <a:latin typeface="Symbol" charset="2"/>
                <a:sym typeface="Symbol" charset="2"/>
              </a:rPr>
              <a:t></a:t>
            </a:r>
            <a:r>
              <a:rPr lang="en-US" baseline="-25000" dirty="0" smtClean="0">
                <a:sym typeface="Symbol" charset="2"/>
              </a:rPr>
              <a:t>1</a:t>
            </a:r>
            <a:r>
              <a:rPr lang="en-US" dirty="0" smtClean="0"/>
              <a:t>,</a:t>
            </a:r>
            <a:r>
              <a:rPr lang="en-US" dirty="0" smtClean="0">
                <a:latin typeface="Symbol" charset="2"/>
                <a:sym typeface="Symbol" charset="2"/>
              </a:rPr>
              <a:t></a:t>
            </a:r>
            <a:r>
              <a:rPr lang="en-US" baseline="-25000" dirty="0" smtClean="0">
                <a:sym typeface="Symbol" charset="2"/>
              </a:rPr>
              <a:t>2</a:t>
            </a:r>
            <a:r>
              <a:rPr lang="en-US" dirty="0" smtClean="0">
                <a:latin typeface="cmsy10" charset="0"/>
              </a:rPr>
              <a:t>¸</a:t>
            </a:r>
            <a:r>
              <a:rPr lang="en-US" dirty="0" smtClean="0">
                <a:sym typeface="Symbol" charset="2"/>
              </a:rPr>
              <a:t>0 </a:t>
            </a:r>
            <a:r>
              <a:rPr lang="en-US" dirty="0" err="1" smtClean="0">
                <a:sym typeface="Symbol" charset="2"/>
              </a:rPr>
              <a:t>s.t</a:t>
            </a:r>
            <a:r>
              <a:rPr lang="en-US" dirty="0" smtClean="0">
                <a:sym typeface="Symbol" charset="2"/>
              </a:rPr>
              <a:t>. </a:t>
            </a:r>
            <a:r>
              <a:rPr lang="en-US" dirty="0" smtClean="0">
                <a:latin typeface="cmsy10" charset="0"/>
              </a:rPr>
              <a:t>8</a:t>
            </a:r>
            <a:r>
              <a:rPr lang="en-US" dirty="0" smtClean="0"/>
              <a:t>x,y</a:t>
            </a:r>
            <a:r>
              <a:rPr lang="en-US" dirty="0" smtClean="0">
                <a:sym typeface="Symbol" charset="2"/>
              </a:rPr>
              <a:t> [2x+y-6 </a:t>
            </a:r>
            <a:r>
              <a:rPr lang="en-US" dirty="0" smtClean="0">
                <a:latin typeface="cmsy10" charset="0"/>
              </a:rPr>
              <a:t>´</a:t>
            </a:r>
            <a:r>
              <a:rPr lang="en-US" dirty="0" smtClean="0">
                <a:sym typeface="Symbol" charset="2"/>
              </a:rPr>
              <a:t> </a:t>
            </a:r>
            <a:r>
              <a:rPr lang="en-US" dirty="0" smtClean="0">
                <a:latin typeface="Symbol" charset="2"/>
                <a:sym typeface="Symbol" charset="2"/>
              </a:rPr>
              <a:t></a:t>
            </a:r>
            <a:r>
              <a:rPr lang="en-US" dirty="0" smtClean="0"/>
              <a:t> +</a:t>
            </a:r>
            <a:r>
              <a:rPr lang="en-US" dirty="0" smtClean="0">
                <a:sym typeface="Symbol" charset="2"/>
              </a:rPr>
              <a:t> </a:t>
            </a:r>
            <a:r>
              <a:rPr lang="en-US" dirty="0" smtClean="0">
                <a:latin typeface="Symbol" charset="2"/>
                <a:sym typeface="Symbol" charset="2"/>
              </a:rPr>
              <a:t></a:t>
            </a:r>
            <a:r>
              <a:rPr lang="en-US" baseline="-25000" dirty="0" smtClean="0">
                <a:sym typeface="Symbol" charset="2"/>
              </a:rPr>
              <a:t>1</a:t>
            </a:r>
            <a:r>
              <a:rPr lang="en-US" dirty="0" smtClean="0"/>
              <a:t>(x-2) + </a:t>
            </a:r>
            <a:r>
              <a:rPr lang="en-US" dirty="0" smtClean="0">
                <a:latin typeface="Symbol" charset="2"/>
                <a:sym typeface="Symbol" charset="2"/>
              </a:rPr>
              <a:t></a:t>
            </a:r>
            <a:r>
              <a:rPr lang="en-US" baseline="-25000" dirty="0" smtClean="0">
                <a:sym typeface="Symbol" charset="2"/>
              </a:rPr>
              <a:t>2</a:t>
            </a:r>
            <a:r>
              <a:rPr lang="en-US" dirty="0" smtClean="0"/>
              <a:t>(y-3)]</a:t>
            </a:r>
          </a:p>
          <a:p>
            <a:r>
              <a:rPr lang="en-US" dirty="0" smtClean="0"/>
              <a:t>Equating coefficients of </a:t>
            </a:r>
            <a:r>
              <a:rPr lang="en-US" dirty="0" err="1" smtClean="0"/>
              <a:t>x,y</a:t>
            </a:r>
            <a:r>
              <a:rPr lang="en-US" dirty="0" smtClean="0"/>
              <a:t> and constant terms, we get:</a:t>
            </a:r>
          </a:p>
          <a:p>
            <a:pPr>
              <a:buNone/>
            </a:pPr>
            <a:r>
              <a:rPr lang="en-US" dirty="0" smtClean="0"/>
              <a:t>               2=</a:t>
            </a:r>
            <a:r>
              <a:rPr lang="en-US" dirty="0" smtClean="0">
                <a:latin typeface="Symbol" charset="2"/>
                <a:sym typeface="Symbol" charset="2"/>
              </a:rPr>
              <a:t></a:t>
            </a:r>
            <a:r>
              <a:rPr lang="en-US" baseline="-25000" dirty="0" smtClean="0">
                <a:sym typeface="Symbol" charset="2"/>
              </a:rPr>
              <a:t>1</a:t>
            </a:r>
            <a:r>
              <a:rPr lang="en-US" dirty="0" smtClean="0">
                <a:sym typeface="Symbol" charset="2"/>
              </a:rPr>
              <a:t> </a:t>
            </a:r>
            <a:r>
              <a:rPr lang="en-US" dirty="0" smtClean="0">
                <a:latin typeface="cmsy10"/>
              </a:rPr>
              <a:t>Æ</a:t>
            </a:r>
            <a:r>
              <a:rPr lang="en-US" dirty="0" smtClean="0">
                <a:sym typeface="Symbol" charset="2"/>
              </a:rPr>
              <a:t> 1=</a:t>
            </a:r>
            <a:r>
              <a:rPr lang="en-US" dirty="0" smtClean="0">
                <a:latin typeface="Symbol" charset="2"/>
                <a:sym typeface="Symbol" charset="2"/>
              </a:rPr>
              <a:t></a:t>
            </a:r>
            <a:r>
              <a:rPr lang="en-US" baseline="-25000" dirty="0" smtClean="0">
                <a:sym typeface="Symbol" charset="2"/>
              </a:rPr>
              <a:t>2</a:t>
            </a:r>
            <a:r>
              <a:rPr lang="en-US" dirty="0" smtClean="0">
                <a:sym typeface="Symbol" charset="2"/>
              </a:rPr>
              <a:t> </a:t>
            </a:r>
            <a:r>
              <a:rPr lang="en-US" dirty="0" smtClean="0">
                <a:latin typeface="cmsy10"/>
              </a:rPr>
              <a:t>Æ </a:t>
            </a:r>
            <a:r>
              <a:rPr lang="en-US" dirty="0" smtClean="0">
                <a:sym typeface="Symbol" charset="2"/>
              </a:rPr>
              <a:t>-6=</a:t>
            </a:r>
            <a:r>
              <a:rPr lang="en-US" dirty="0" smtClean="0">
                <a:latin typeface="Symbol" charset="2"/>
                <a:sym typeface="Symbol" charset="2"/>
              </a:rPr>
              <a:t></a:t>
            </a:r>
            <a:r>
              <a:rPr lang="en-US" dirty="0" smtClean="0"/>
              <a:t>-2</a:t>
            </a:r>
            <a:r>
              <a:rPr lang="en-US" dirty="0" smtClean="0">
                <a:latin typeface="Symbol" charset="2"/>
                <a:sym typeface="Symbol" charset="2"/>
              </a:rPr>
              <a:t></a:t>
            </a:r>
            <a:r>
              <a:rPr lang="en-US" baseline="-25000" dirty="0" smtClean="0">
                <a:sym typeface="Symbol" charset="2"/>
              </a:rPr>
              <a:t>1</a:t>
            </a:r>
            <a:r>
              <a:rPr lang="en-US" dirty="0" smtClean="0"/>
              <a:t>-3</a:t>
            </a:r>
            <a:r>
              <a:rPr lang="en-US" dirty="0" smtClean="0">
                <a:latin typeface="Symbol" charset="2"/>
                <a:sym typeface="Symbol" charset="2"/>
              </a:rPr>
              <a:t></a:t>
            </a:r>
            <a:r>
              <a:rPr lang="en-US" baseline="-25000" dirty="0" smtClean="0">
                <a:sym typeface="Symbol" charset="2"/>
              </a:rPr>
              <a:t>2</a:t>
            </a:r>
            <a:r>
              <a:rPr lang="en-US" dirty="0" smtClean="0">
                <a:sym typeface="Symbol" charset="2"/>
              </a:rPr>
              <a:t> </a:t>
            </a:r>
          </a:p>
          <a:p>
            <a:pPr>
              <a:buNone/>
            </a:pPr>
            <a:r>
              <a:rPr lang="en-US" dirty="0" smtClean="0">
                <a:sym typeface="Symbol" charset="2"/>
              </a:rPr>
              <a:t>    which implies</a:t>
            </a:r>
            <a:r>
              <a:rPr lang="en-US" dirty="0" smtClean="0">
                <a:latin typeface="Symbol" charset="2"/>
                <a:sym typeface="Symbol" charset="2"/>
              </a:rPr>
              <a:t> </a:t>
            </a:r>
            <a:r>
              <a:rPr lang="en-US" dirty="0" smtClean="0">
                <a:sym typeface="Symbol" charset="2"/>
              </a:rPr>
              <a:t>=1, </a:t>
            </a:r>
            <a:r>
              <a:rPr lang="en-US" dirty="0" smtClean="0">
                <a:latin typeface="Symbol" charset="2"/>
                <a:sym typeface="Symbol" charset="2"/>
              </a:rPr>
              <a:t></a:t>
            </a:r>
            <a:r>
              <a:rPr lang="en-US" baseline="-25000" dirty="0" smtClean="0">
                <a:sym typeface="Symbol" charset="2"/>
              </a:rPr>
              <a:t>1</a:t>
            </a:r>
            <a:r>
              <a:rPr lang="en-US" dirty="0" smtClean="0">
                <a:sym typeface="Symbol" charset="2"/>
              </a:rPr>
              <a:t>=</a:t>
            </a:r>
            <a:r>
              <a:rPr lang="en-US" dirty="0" smtClean="0"/>
              <a:t>2</a:t>
            </a:r>
            <a:r>
              <a:rPr lang="en-US" dirty="0" smtClean="0">
                <a:sym typeface="Symbol" charset="2"/>
              </a:rPr>
              <a:t>, </a:t>
            </a:r>
            <a:r>
              <a:rPr lang="en-US" dirty="0" smtClean="0">
                <a:latin typeface="Symbol" charset="2"/>
                <a:sym typeface="Symbol" charset="2"/>
              </a:rPr>
              <a:t></a:t>
            </a:r>
            <a:r>
              <a:rPr lang="en-US" baseline="-25000" dirty="0" smtClean="0">
                <a:sym typeface="Symbol" charset="2"/>
              </a:rPr>
              <a:t>2</a:t>
            </a:r>
            <a:r>
              <a:rPr lang="en-US" dirty="0" smtClean="0">
                <a:sym typeface="Symbol" charset="2"/>
              </a:rPr>
              <a:t>=1.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997696" cy="609600"/>
          </a:xfrm>
        </p:spPr>
        <p:txBody>
          <a:bodyPr/>
          <a:lstStyle/>
          <a:p>
            <a:r>
              <a:rPr lang="en-US" dirty="0" smtClean="0"/>
              <a:t>Solving 2</a:t>
            </a:r>
            <a:r>
              <a:rPr lang="en-US" baseline="30000" dirty="0" smtClean="0"/>
              <a:t>nd</a:t>
            </a:r>
            <a:r>
              <a:rPr lang="en-US" dirty="0" smtClean="0"/>
              <a:t> order constraints using </a:t>
            </a:r>
            <a:r>
              <a:rPr lang="en-US" dirty="0" err="1" smtClean="0"/>
              <a:t>Farkas</a:t>
            </a:r>
            <a:r>
              <a:rPr lang="en-US" dirty="0" smtClean="0"/>
              <a:t> Lemma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28613" y="1143000"/>
            <a:ext cx="8815387" cy="518795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cmsy10" charset="0"/>
              </a:rPr>
              <a:t>9</a:t>
            </a:r>
            <a:r>
              <a:rPr lang="en-US" dirty="0" smtClean="0">
                <a:solidFill>
                  <a:srgbClr val="C00000"/>
                </a:solidFill>
              </a:rPr>
              <a:t>I </a:t>
            </a:r>
            <a:r>
              <a:rPr lang="en-US" dirty="0" smtClean="0">
                <a:solidFill>
                  <a:srgbClr val="C00000"/>
                </a:solidFill>
                <a:latin typeface="cmsy10" charset="0"/>
              </a:rPr>
              <a:t>8</a:t>
            </a:r>
            <a:r>
              <a:rPr lang="en-US" dirty="0" smtClean="0">
                <a:solidFill>
                  <a:srgbClr val="C00000"/>
                </a:solidFill>
              </a:rPr>
              <a:t>X </a:t>
            </a:r>
            <a:r>
              <a:rPr lang="en-US" dirty="0" smtClean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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(I,X)</a:t>
            </a:r>
          </a:p>
          <a:p>
            <a:pPr>
              <a:lnSpc>
                <a:spcPct val="90000"/>
              </a:lnSpc>
            </a:pPr>
            <a:endParaRPr lang="en-US" sz="16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Second-order to First-order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 Assume I has some form, e.g., </a:t>
            </a:r>
            <a:r>
              <a:rPr lang="en-US" sz="2400" dirty="0" smtClean="0">
                <a:latin typeface="Symbol" charset="2"/>
                <a:sym typeface="Symbol" charset="2"/>
              </a:rPr>
              <a:t></a:t>
            </a:r>
            <a:r>
              <a:rPr lang="en-US" sz="2400" baseline="-25000" dirty="0" smtClean="0">
                <a:sym typeface="Symbol" charset="2"/>
              </a:rPr>
              <a:t>j 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j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j</a:t>
            </a:r>
            <a:r>
              <a:rPr lang="en-US" sz="2400" baseline="-25000" dirty="0" smtClean="0"/>
              <a:t> </a:t>
            </a:r>
            <a:r>
              <a:rPr lang="en-US" sz="2400" dirty="0" smtClean="0">
                <a:latin typeface="cmsy10" charset="0"/>
              </a:rPr>
              <a:t>¸</a:t>
            </a:r>
            <a:r>
              <a:rPr lang="en-US" sz="2400" dirty="0" smtClean="0"/>
              <a:t> 0</a:t>
            </a:r>
            <a:endParaRPr lang="en-US" sz="2400" baseline="-250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C00000"/>
                </a:solidFill>
                <a:latin typeface="cmsy10" charset="0"/>
              </a:rPr>
              <a:t>9</a:t>
            </a:r>
            <a:r>
              <a:rPr lang="en-US" sz="2400" dirty="0" smtClean="0">
                <a:solidFill>
                  <a:srgbClr val="C00000"/>
                </a:solidFill>
              </a:rPr>
              <a:t>I </a:t>
            </a:r>
            <a:r>
              <a:rPr lang="en-US" sz="2400" dirty="0" smtClean="0">
                <a:solidFill>
                  <a:srgbClr val="C00000"/>
                </a:solidFill>
                <a:latin typeface="cmsy10" charset="0"/>
              </a:rPr>
              <a:t>8</a:t>
            </a:r>
            <a:r>
              <a:rPr lang="en-US" sz="2400" dirty="0" smtClean="0">
                <a:solidFill>
                  <a:srgbClr val="C00000"/>
                </a:solidFill>
              </a:rPr>
              <a:t>X </a:t>
            </a:r>
            <a:r>
              <a:rPr lang="en-US" sz="2400" dirty="0" smtClean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</a:t>
            </a:r>
            <a:r>
              <a:rPr lang="en-US" sz="2400" baseline="-25000" dirty="0" smtClean="0">
                <a:solidFill>
                  <a:srgbClr val="C00000"/>
                </a:solidFill>
              </a:rPr>
              <a:t>1</a:t>
            </a:r>
            <a:r>
              <a:rPr lang="en-US" sz="2400" dirty="0" smtClean="0">
                <a:solidFill>
                  <a:srgbClr val="C00000"/>
                </a:solidFill>
              </a:rPr>
              <a:t>(I,X) </a:t>
            </a:r>
            <a:r>
              <a:rPr lang="en-US" sz="2400" dirty="0" smtClean="0"/>
              <a:t>translates to </a:t>
            </a:r>
            <a:r>
              <a:rPr lang="en-US" sz="2400" dirty="0" smtClean="0">
                <a:solidFill>
                  <a:schemeClr val="accent2"/>
                </a:solidFill>
                <a:latin typeface="cmsy10" charset="0"/>
              </a:rPr>
              <a:t>9</a:t>
            </a:r>
            <a:r>
              <a:rPr lang="en-US" sz="2400" dirty="0" smtClean="0">
                <a:solidFill>
                  <a:schemeClr val="accent2"/>
                </a:solidFill>
              </a:rPr>
              <a:t>a</a:t>
            </a:r>
            <a:r>
              <a:rPr lang="en-US" sz="2400" baseline="-25000" dirty="0" smtClean="0">
                <a:solidFill>
                  <a:schemeClr val="accent2"/>
                </a:solidFill>
              </a:rPr>
              <a:t>j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cmsy10" charset="0"/>
              </a:rPr>
              <a:t>8</a:t>
            </a:r>
            <a:r>
              <a:rPr lang="en-US" sz="2400" dirty="0" smtClean="0">
                <a:solidFill>
                  <a:schemeClr val="accent2"/>
                </a:solidFill>
              </a:rPr>
              <a:t>X </a:t>
            </a:r>
            <a:r>
              <a:rPr lang="en-US" sz="2400" dirty="0" smtClean="0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</a:t>
            </a:r>
            <a:r>
              <a:rPr lang="en-US" sz="2400" baseline="-25000" dirty="0" smtClean="0">
                <a:solidFill>
                  <a:schemeClr val="accent2"/>
                </a:solidFill>
              </a:rPr>
              <a:t>2</a:t>
            </a:r>
            <a:r>
              <a:rPr lang="en-US" sz="2400" dirty="0" smtClean="0">
                <a:solidFill>
                  <a:schemeClr val="accent2"/>
                </a:solidFill>
              </a:rPr>
              <a:t>(</a:t>
            </a:r>
            <a:r>
              <a:rPr lang="en-US" sz="2400" dirty="0" err="1" smtClean="0">
                <a:solidFill>
                  <a:schemeClr val="accent2"/>
                </a:solidFill>
              </a:rPr>
              <a:t>a</a:t>
            </a:r>
            <a:r>
              <a:rPr lang="en-US" sz="2400" baseline="-25000" dirty="0" err="1" smtClean="0">
                <a:solidFill>
                  <a:schemeClr val="accent2"/>
                </a:solidFill>
              </a:rPr>
              <a:t>j</a:t>
            </a:r>
            <a:r>
              <a:rPr lang="en-US" sz="2400" dirty="0" err="1" smtClean="0">
                <a:solidFill>
                  <a:schemeClr val="accent2"/>
                </a:solidFill>
              </a:rPr>
              <a:t>,X</a:t>
            </a:r>
            <a:r>
              <a:rPr lang="en-US" sz="2400" dirty="0" smtClean="0">
                <a:solidFill>
                  <a:schemeClr val="accent2"/>
                </a:solidFill>
              </a:rPr>
              <a:t>)</a:t>
            </a:r>
            <a:endParaRPr lang="en-US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First-order to “only existentially quantified”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Farkas</a:t>
            </a:r>
            <a:r>
              <a:rPr lang="en-US" sz="2400" dirty="0" smtClean="0"/>
              <a:t> Lemma helps translate </a:t>
            </a:r>
            <a:r>
              <a:rPr lang="en-US" sz="2400" dirty="0" smtClean="0">
                <a:latin typeface="cmsy10" charset="0"/>
              </a:rPr>
              <a:t>8</a:t>
            </a:r>
            <a:r>
              <a:rPr lang="en-US" sz="2400" dirty="0" smtClean="0"/>
              <a:t> to </a:t>
            </a:r>
            <a:r>
              <a:rPr lang="en-US" sz="2400" dirty="0" smtClean="0">
                <a:latin typeface="cmsy10" charset="0"/>
              </a:rPr>
              <a:t>9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cmsy10" charset="0"/>
              </a:rPr>
              <a:t>8</a:t>
            </a:r>
            <a:r>
              <a:rPr lang="en-US" sz="2400" dirty="0" smtClean="0"/>
              <a:t>X (</a:t>
            </a:r>
            <a:r>
              <a:rPr lang="en-US" sz="2400" dirty="0" smtClean="0">
                <a:latin typeface="cmsy10"/>
              </a:rPr>
              <a:t>Æ</a:t>
            </a:r>
            <a:r>
              <a:rPr lang="en-US" sz="2400" baseline="-25000" dirty="0" smtClean="0"/>
              <a:t>k</a:t>
            </a:r>
            <a:r>
              <a:rPr lang="en-US" sz="2400" dirty="0" smtClean="0"/>
              <a:t>(e</a:t>
            </a:r>
            <a:r>
              <a:rPr lang="en-US" sz="2400" baseline="-25000" dirty="0" smtClean="0"/>
              <a:t>k</a:t>
            </a:r>
            <a:r>
              <a:rPr lang="en-US" sz="2400" dirty="0" smtClean="0">
                <a:latin typeface="cmsy10" charset="0"/>
              </a:rPr>
              <a:t>¸</a:t>
            </a:r>
            <a:r>
              <a:rPr lang="en-US" sz="2400" dirty="0" smtClean="0"/>
              <a:t>0) </a:t>
            </a:r>
            <a:r>
              <a:rPr lang="en-US" sz="2400" dirty="0" smtClean="0">
                <a:latin typeface="cmsy10" charset="0"/>
              </a:rPr>
              <a:t>)</a:t>
            </a:r>
            <a:r>
              <a:rPr lang="en-US" sz="2400" dirty="0" smtClean="0"/>
              <a:t> e</a:t>
            </a:r>
            <a:r>
              <a:rPr lang="en-US" sz="2400" dirty="0" smtClean="0">
                <a:latin typeface="cmsy10" charset="0"/>
              </a:rPr>
              <a:t>¸</a:t>
            </a:r>
            <a:r>
              <a:rPr lang="en-US" sz="2400" dirty="0" smtClean="0"/>
              <a:t>0) </a:t>
            </a:r>
            <a:r>
              <a:rPr lang="en-US" sz="2400" dirty="0" err="1" smtClean="0"/>
              <a:t>iff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msy10" charset="0"/>
              </a:rPr>
              <a:t>9</a:t>
            </a:r>
            <a:r>
              <a:rPr lang="en-US" sz="2400" dirty="0" smtClean="0">
                <a:latin typeface="Symbol" charset="2"/>
                <a:sym typeface="Symbol" charset="2"/>
              </a:rPr>
              <a:t></a:t>
            </a:r>
            <a:r>
              <a:rPr lang="en-US" sz="2400" baseline="-25000" dirty="0" smtClean="0">
                <a:sym typeface="Symbol" charset="2"/>
              </a:rPr>
              <a:t>k</a:t>
            </a:r>
            <a:r>
              <a:rPr lang="en-US" sz="2400" dirty="0" smtClean="0">
                <a:latin typeface="cmsy10" charset="0"/>
              </a:rPr>
              <a:t>¸</a:t>
            </a:r>
            <a:r>
              <a:rPr lang="en-US" sz="2400" dirty="0" smtClean="0"/>
              <a:t>0 </a:t>
            </a:r>
            <a:r>
              <a:rPr lang="en-US" sz="2400" dirty="0" smtClean="0">
                <a:latin typeface="cmsy10" charset="0"/>
              </a:rPr>
              <a:t>8</a:t>
            </a:r>
            <a:r>
              <a:rPr lang="en-US" sz="2400" dirty="0" smtClean="0"/>
              <a:t>X (e </a:t>
            </a:r>
            <a:r>
              <a:rPr lang="en-US" sz="2400" dirty="0" smtClean="0">
                <a:latin typeface="cmsy10" charset="0"/>
              </a:rPr>
              <a:t>´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Symbol" charset="2"/>
                <a:sym typeface="Symbol" charset="2"/>
              </a:rPr>
              <a:t></a:t>
            </a:r>
            <a:r>
              <a:rPr lang="en-US" sz="2400" dirty="0" smtClean="0"/>
              <a:t> + </a:t>
            </a:r>
            <a:r>
              <a:rPr lang="en-US" sz="2400" dirty="0" smtClean="0">
                <a:latin typeface="Symbol" charset="2"/>
                <a:sym typeface="Symbol" charset="2"/>
              </a:rPr>
              <a:t></a:t>
            </a:r>
            <a:r>
              <a:rPr lang="en-US" sz="2400" baseline="-25000" dirty="0" err="1" smtClean="0">
                <a:sym typeface="Symbol" charset="2"/>
              </a:rPr>
              <a:t>k</a:t>
            </a:r>
            <a:r>
              <a:rPr lang="en-US" sz="2400" dirty="0" err="1" smtClean="0">
                <a:latin typeface="Symbol" charset="2"/>
                <a:sym typeface="Symbol" charset="2"/>
              </a:rPr>
              <a:t></a:t>
            </a:r>
            <a:r>
              <a:rPr lang="en-US" sz="2400" baseline="-25000" dirty="0" err="1" smtClean="0">
                <a:sym typeface="Symbol" charset="2"/>
              </a:rPr>
              <a:t>k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Eliminate X from polynomial equality by equating coefficients.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2"/>
                </a:solidFill>
                <a:latin typeface="cmsy10" charset="0"/>
              </a:rPr>
              <a:t>9</a:t>
            </a:r>
            <a:r>
              <a:rPr lang="en-US" sz="2400" dirty="0" smtClean="0">
                <a:solidFill>
                  <a:schemeClr val="accent2"/>
                </a:solidFill>
              </a:rPr>
              <a:t>a</a:t>
            </a:r>
            <a:r>
              <a:rPr lang="en-US" sz="2400" baseline="-25000" dirty="0" smtClean="0">
                <a:solidFill>
                  <a:schemeClr val="accent2"/>
                </a:solidFill>
              </a:rPr>
              <a:t>j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cmsy10" charset="0"/>
              </a:rPr>
              <a:t>8</a:t>
            </a:r>
            <a:r>
              <a:rPr lang="en-US" sz="2400" dirty="0" smtClean="0">
                <a:solidFill>
                  <a:schemeClr val="accent2"/>
                </a:solidFill>
              </a:rPr>
              <a:t>X </a:t>
            </a:r>
            <a:r>
              <a:rPr lang="en-US" sz="2400" dirty="0" smtClean="0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</a:t>
            </a:r>
            <a:r>
              <a:rPr lang="en-US" sz="2400" baseline="-25000" dirty="0" smtClean="0">
                <a:solidFill>
                  <a:schemeClr val="accent2"/>
                </a:solidFill>
              </a:rPr>
              <a:t>2</a:t>
            </a:r>
            <a:r>
              <a:rPr lang="en-US" sz="2400" dirty="0" smtClean="0">
                <a:solidFill>
                  <a:schemeClr val="accent2"/>
                </a:solidFill>
              </a:rPr>
              <a:t>(</a:t>
            </a:r>
            <a:r>
              <a:rPr lang="en-US" sz="2400" dirty="0" err="1" smtClean="0">
                <a:solidFill>
                  <a:schemeClr val="accent2"/>
                </a:solidFill>
              </a:rPr>
              <a:t>a</a:t>
            </a:r>
            <a:r>
              <a:rPr lang="en-US" sz="2400" baseline="-25000" dirty="0" err="1" smtClean="0">
                <a:solidFill>
                  <a:schemeClr val="accent2"/>
                </a:solidFill>
              </a:rPr>
              <a:t>j</a:t>
            </a:r>
            <a:r>
              <a:rPr lang="en-US" sz="2400" dirty="0" err="1" smtClean="0">
                <a:solidFill>
                  <a:schemeClr val="accent2"/>
                </a:solidFill>
              </a:rPr>
              <a:t>,X</a:t>
            </a:r>
            <a:r>
              <a:rPr lang="en-US" sz="2400" dirty="0" smtClean="0">
                <a:solidFill>
                  <a:schemeClr val="accent2"/>
                </a:solidFill>
              </a:rPr>
              <a:t>) </a:t>
            </a:r>
            <a:r>
              <a:rPr lang="en-US" sz="2400" dirty="0" smtClean="0"/>
              <a:t>translates to </a:t>
            </a:r>
            <a:r>
              <a:rPr lang="en-US" sz="2400" dirty="0" smtClean="0">
                <a:solidFill>
                  <a:srgbClr val="009900"/>
                </a:solidFill>
                <a:latin typeface="cmsy10" charset="0"/>
              </a:rPr>
              <a:t>9</a:t>
            </a:r>
            <a:r>
              <a:rPr lang="en-US" sz="2400" dirty="0" smtClean="0">
                <a:solidFill>
                  <a:srgbClr val="009900"/>
                </a:solidFill>
              </a:rPr>
              <a:t>a</a:t>
            </a:r>
            <a:r>
              <a:rPr lang="en-US" sz="2400" baseline="-25000" dirty="0" smtClean="0">
                <a:solidFill>
                  <a:srgbClr val="009900"/>
                </a:solidFill>
              </a:rPr>
              <a:t>j</a:t>
            </a:r>
            <a:r>
              <a:rPr lang="en-US" sz="2400" dirty="0" smtClean="0">
                <a:solidFill>
                  <a:srgbClr val="009900"/>
                </a:solidFill>
              </a:rPr>
              <a:t> </a:t>
            </a:r>
            <a:r>
              <a:rPr lang="en-US" sz="2400" dirty="0" smtClean="0">
                <a:solidFill>
                  <a:srgbClr val="009900"/>
                </a:solidFill>
                <a:latin typeface="cmsy10" charset="0"/>
              </a:rPr>
              <a:t>9</a:t>
            </a:r>
            <a:r>
              <a:rPr lang="en-US" sz="2400" dirty="0" smtClean="0">
                <a:solidFill>
                  <a:srgbClr val="009900"/>
                </a:solidFill>
                <a:latin typeface="cmmi10" charset="0"/>
              </a:rPr>
              <a:t>¸</a:t>
            </a:r>
            <a:r>
              <a:rPr lang="en-US" sz="2400" baseline="-25000" dirty="0" smtClean="0">
                <a:solidFill>
                  <a:srgbClr val="009900"/>
                </a:solidFill>
                <a:latin typeface="cmmi10" charset="0"/>
              </a:rPr>
              <a:t>k</a:t>
            </a:r>
            <a:r>
              <a:rPr lang="en-US" sz="2400" dirty="0" smtClean="0">
                <a:solidFill>
                  <a:srgbClr val="009900"/>
                </a:solidFill>
              </a:rPr>
              <a:t> </a:t>
            </a:r>
            <a:r>
              <a:rPr lang="en-US" sz="2400" dirty="0" smtClean="0">
                <a:solidFill>
                  <a:srgbClr val="009900"/>
                </a:solidFill>
                <a:latin typeface="Symbol" pitchFamily="18" charset="2"/>
                <a:sym typeface="Symbol" pitchFamily="18" charset="2"/>
              </a:rPr>
              <a:t></a:t>
            </a:r>
            <a:r>
              <a:rPr lang="en-US" sz="2400" baseline="-25000" dirty="0" smtClean="0">
                <a:solidFill>
                  <a:srgbClr val="009900"/>
                </a:solidFill>
              </a:rPr>
              <a:t>3</a:t>
            </a:r>
            <a:r>
              <a:rPr lang="en-US" sz="2400" dirty="0" smtClean="0">
                <a:solidFill>
                  <a:srgbClr val="009900"/>
                </a:solidFill>
              </a:rPr>
              <a:t>(</a:t>
            </a:r>
            <a:r>
              <a:rPr lang="en-US" sz="2400" dirty="0" err="1" smtClean="0">
                <a:solidFill>
                  <a:srgbClr val="009900"/>
                </a:solidFill>
              </a:rPr>
              <a:t>a</a:t>
            </a:r>
            <a:r>
              <a:rPr lang="en-US" sz="2400" baseline="-25000" dirty="0" err="1" smtClean="0">
                <a:solidFill>
                  <a:srgbClr val="009900"/>
                </a:solidFill>
              </a:rPr>
              <a:t>j</a:t>
            </a:r>
            <a:r>
              <a:rPr lang="en-US" sz="2400" dirty="0" err="1" smtClean="0">
                <a:solidFill>
                  <a:srgbClr val="009900"/>
                </a:solidFill>
              </a:rPr>
              <a:t>,</a:t>
            </a:r>
            <a:r>
              <a:rPr lang="en-US" sz="2400" dirty="0" err="1" smtClean="0">
                <a:solidFill>
                  <a:srgbClr val="009900"/>
                </a:solidFill>
                <a:latin typeface="cmmi10" charset="0"/>
              </a:rPr>
              <a:t>¸</a:t>
            </a:r>
            <a:r>
              <a:rPr lang="en-US" sz="2400" baseline="-25000" dirty="0" err="1" smtClean="0">
                <a:solidFill>
                  <a:srgbClr val="009900"/>
                </a:solidFill>
                <a:latin typeface="cmmi10" charset="0"/>
              </a:rPr>
              <a:t>k</a:t>
            </a:r>
            <a:r>
              <a:rPr lang="en-US" sz="2400" dirty="0" smtClean="0">
                <a:solidFill>
                  <a:srgbClr val="009900"/>
                </a:solidFill>
              </a:rPr>
              <a:t>)</a:t>
            </a:r>
            <a:endParaRPr lang="en-US" sz="2400" baseline="-25000" dirty="0" smtClean="0">
              <a:solidFill>
                <a:srgbClr val="009900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sz="16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“only existentially quantified” to SAT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Bit-vector modeling for integer variables</a:t>
            </a:r>
          </a:p>
          <a:p>
            <a:endParaRPr lang="en-U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DDE0B61-D5E4-49CB-90E3-7A54C439D3DC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Tm="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6942" y="922659"/>
            <a:ext cx="8730344" cy="538842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Program Transformations</a:t>
            </a:r>
          </a:p>
          <a:p>
            <a:pPr lvl="1"/>
            <a:r>
              <a:rPr lang="en-US" dirty="0" smtClean="0"/>
              <a:t>Reduce need for sophisticated invariant generation.</a:t>
            </a:r>
          </a:p>
          <a:p>
            <a:pPr lvl="1"/>
            <a:r>
              <a:rPr lang="en-US" dirty="0" smtClean="0"/>
              <a:t>E.g., control-flow refinement (PLDI ‘09),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loop-flattening/peeling (PLDI ‘10/POPL ’08)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non-standard cut-points (PLDI ‘08)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quantitative attributes instrumentation (POPL ’10). </a:t>
            </a:r>
          </a:p>
          <a:p>
            <a:pPr lvl="1"/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Colorful Logic</a:t>
            </a:r>
          </a:p>
          <a:p>
            <a:pPr marL="857250" lvl="1" indent="-457200"/>
            <a:r>
              <a:rPr lang="en-US" dirty="0" smtClean="0"/>
              <a:t>Language of Invariants.</a:t>
            </a:r>
          </a:p>
          <a:p>
            <a:pPr marL="857250" lvl="1" indent="-457200"/>
            <a:r>
              <a:rPr lang="en-US" dirty="0" smtClean="0"/>
              <a:t>E.g., arithmetic, </a:t>
            </a:r>
            <a:r>
              <a:rPr lang="en-US" dirty="0" err="1" smtClean="0"/>
              <a:t>uninterpreted</a:t>
            </a:r>
            <a:r>
              <a:rPr lang="en-US" dirty="0" smtClean="0"/>
              <a:t> fns, lists/arrays.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Fixpoint</a:t>
            </a:r>
            <a:r>
              <a:rPr lang="en-US" dirty="0" smtClean="0"/>
              <a:t> Brush</a:t>
            </a:r>
          </a:p>
          <a:p>
            <a:pPr marL="857250" lvl="1" indent="-457200"/>
            <a:r>
              <a:rPr lang="en-US" dirty="0" smtClean="0"/>
              <a:t>Automatic generation of invariants in some shade of logic (such as conjunctive/k-disjunctive/predicate abstraction).</a:t>
            </a:r>
          </a:p>
          <a:p>
            <a:pPr marL="857250" lvl="1" indent="-457200"/>
            <a:r>
              <a:rPr lang="en-US" dirty="0" smtClean="0"/>
              <a:t>E.g., Iterative, Template/Constraint based, Proof rules.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7825" y="304800"/>
            <a:ext cx="8654143" cy="609600"/>
          </a:xfrm>
        </p:spPr>
        <p:txBody>
          <a:bodyPr/>
          <a:lstStyle/>
          <a:p>
            <a:r>
              <a:rPr lang="en-US" dirty="0" smtClean="0"/>
              <a:t>Art of Invariant </a:t>
            </a:r>
            <a:r>
              <a:rPr lang="en-US" dirty="0" smtClean="0">
                <a:solidFill>
                  <a:schemeClr val="tx1"/>
                </a:solidFill>
              </a:rPr>
              <a:t>Generation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10"/>
          <p:cNvGrpSpPr/>
          <p:nvPr/>
        </p:nvGrpSpPr>
        <p:grpSpPr>
          <a:xfrm>
            <a:off x="69388" y="1997005"/>
            <a:ext cx="986513" cy="4561402"/>
            <a:chOff x="962040" y="1975233"/>
            <a:chExt cx="986513" cy="4561402"/>
          </a:xfrm>
        </p:grpSpPr>
        <p:pic>
          <p:nvPicPr>
            <p:cNvPr id="2051" name="Picture 3" descr="C:\Users\sumitg\Pictures\sketch2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0203" y="1975233"/>
              <a:ext cx="923931" cy="923931"/>
            </a:xfrm>
            <a:prstGeom prst="rect">
              <a:avLst/>
            </a:prstGeom>
            <a:noFill/>
          </p:spPr>
        </p:pic>
        <p:pic>
          <p:nvPicPr>
            <p:cNvPr id="2052" name="Picture 4" descr="C:\Users\sumitg\Pictures\colors3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62040" y="4002919"/>
              <a:ext cx="942975" cy="847079"/>
            </a:xfrm>
            <a:prstGeom prst="rect">
              <a:avLst/>
            </a:prstGeom>
            <a:noFill/>
          </p:spPr>
        </p:pic>
        <p:pic>
          <p:nvPicPr>
            <p:cNvPr id="2053" name="Picture 5" descr="C:\Users\sumitg\Pictures\brush3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15103" y="5675608"/>
              <a:ext cx="933450" cy="861027"/>
            </a:xfrm>
            <a:prstGeom prst="rect">
              <a:avLst/>
            </a:prstGeom>
            <a:noFill/>
          </p:spPr>
        </p:pic>
      </p:grpSp>
      <p:pic>
        <p:nvPicPr>
          <p:cNvPr id="2055" name="Picture 7" descr="C:\Users\sumitg\Pictures\art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10" y="0"/>
            <a:ext cx="1206500" cy="889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461115" y="999671"/>
            <a:ext cx="2438400" cy="2322369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sz="2400" kern="0" dirty="0" smtClean="0">
                <a:solidFill>
                  <a:srgbClr val="009900"/>
                </a:solidFill>
                <a:latin typeface="+mn-lt"/>
              </a:rPr>
              <a:t>[</a:t>
            </a:r>
            <a:r>
              <a:rPr lang="en-US" sz="2400" kern="0" dirty="0">
                <a:solidFill>
                  <a:srgbClr val="009900"/>
                </a:solidFill>
                <a:latin typeface="+mn-lt"/>
              </a:rPr>
              <a:t>n=1 </a:t>
            </a:r>
            <a:r>
              <a:rPr lang="en-US" sz="2400" kern="0" dirty="0">
                <a:solidFill>
                  <a:srgbClr val="009900"/>
                </a:solidFill>
                <a:latin typeface="cmsy10"/>
              </a:rPr>
              <a:t>Æ</a:t>
            </a:r>
            <a:r>
              <a:rPr lang="en-US" sz="2400" kern="0" dirty="0">
                <a:solidFill>
                  <a:srgbClr val="009900"/>
                </a:solidFill>
                <a:latin typeface="+mn-lt"/>
              </a:rPr>
              <a:t> m=1]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sz="2400" kern="0" dirty="0" smtClean="0">
                <a:latin typeface="+mn-lt"/>
              </a:rPr>
              <a:t>x </a:t>
            </a:r>
            <a:r>
              <a:rPr lang="en-US" sz="2400" kern="0" dirty="0">
                <a:latin typeface="+mn-lt"/>
              </a:rPr>
              <a:t>:= 0; y := 0;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sz="2400" kern="0" dirty="0" smtClean="0">
                <a:latin typeface="+mn-lt"/>
              </a:rPr>
              <a:t>while </a:t>
            </a:r>
            <a:r>
              <a:rPr lang="en-US" sz="2400" kern="0" dirty="0">
                <a:latin typeface="+mn-lt"/>
              </a:rPr>
              <a:t>(x &lt; 100) 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sz="2400" kern="0" dirty="0">
                <a:latin typeface="+mn-lt"/>
              </a:rPr>
              <a:t>     </a:t>
            </a:r>
            <a:r>
              <a:rPr lang="en-US" sz="2400" kern="0" dirty="0" smtClean="0">
                <a:latin typeface="+mn-lt"/>
              </a:rPr>
              <a:t>x </a:t>
            </a:r>
            <a:r>
              <a:rPr lang="en-US" sz="2400" kern="0" dirty="0">
                <a:latin typeface="+mn-lt"/>
              </a:rPr>
              <a:t>:= </a:t>
            </a:r>
            <a:r>
              <a:rPr lang="en-US" sz="2400" kern="0" dirty="0" err="1" smtClean="0">
                <a:latin typeface="+mn-lt"/>
              </a:rPr>
              <a:t>x+n</a:t>
            </a:r>
            <a:r>
              <a:rPr lang="en-US" sz="2400" kern="0" dirty="0" smtClean="0">
                <a:latin typeface="+mn-lt"/>
              </a:rPr>
              <a:t>;</a:t>
            </a:r>
            <a:endParaRPr lang="en-US" sz="2400" kern="0" dirty="0">
              <a:latin typeface="+mn-lt"/>
            </a:endParaRP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sz="2400" kern="0" dirty="0">
                <a:latin typeface="+mn-lt"/>
              </a:rPr>
              <a:t>     </a:t>
            </a:r>
            <a:r>
              <a:rPr lang="en-US" sz="2400" kern="0" dirty="0" smtClean="0">
                <a:latin typeface="+mn-lt"/>
              </a:rPr>
              <a:t>y </a:t>
            </a:r>
            <a:r>
              <a:rPr lang="en-US" sz="2400" kern="0" dirty="0">
                <a:latin typeface="+mn-lt"/>
              </a:rPr>
              <a:t>:= </a:t>
            </a:r>
            <a:r>
              <a:rPr lang="en-US" sz="2400" kern="0" dirty="0" err="1" smtClean="0">
                <a:latin typeface="+mn-lt"/>
              </a:rPr>
              <a:t>y+m</a:t>
            </a:r>
            <a:r>
              <a:rPr lang="en-US" sz="2400" kern="0" dirty="0" smtClean="0">
                <a:latin typeface="+mn-lt"/>
              </a:rPr>
              <a:t>;</a:t>
            </a:r>
            <a:endParaRPr lang="en-US" sz="2400" kern="0" dirty="0">
              <a:latin typeface="+mn-lt"/>
            </a:endParaRP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sz="2400" kern="0" dirty="0" smtClean="0">
                <a:solidFill>
                  <a:srgbClr val="009900"/>
                </a:solidFill>
                <a:latin typeface="+mn-lt"/>
              </a:rPr>
              <a:t>[</a:t>
            </a:r>
            <a:r>
              <a:rPr lang="en-US" sz="2400" kern="0" dirty="0">
                <a:solidFill>
                  <a:srgbClr val="009900"/>
                </a:solidFill>
                <a:latin typeface="+mn-lt"/>
              </a:rPr>
              <a:t>y </a:t>
            </a:r>
            <a:r>
              <a:rPr lang="en-US" sz="2400" kern="0" dirty="0">
                <a:solidFill>
                  <a:srgbClr val="009900"/>
                </a:solidFill>
                <a:latin typeface="cmsy10"/>
              </a:rPr>
              <a:t>¸</a:t>
            </a:r>
            <a:r>
              <a:rPr lang="en-US" sz="2400" kern="0" dirty="0">
                <a:solidFill>
                  <a:srgbClr val="009900"/>
                </a:solidFill>
                <a:latin typeface="+mn-lt"/>
              </a:rPr>
              <a:t> 100]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01625" y="5289802"/>
            <a:ext cx="3725863" cy="7080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/>
              <a:t>a</a:t>
            </a:r>
            <a:r>
              <a:rPr lang="en-US" baseline="-25000" dirty="0"/>
              <a:t>0</a:t>
            </a:r>
            <a:r>
              <a:rPr lang="en-US" dirty="0"/>
              <a:t> + a</a:t>
            </a:r>
            <a:r>
              <a:rPr lang="en-US" baseline="-25000" dirty="0"/>
              <a:t>1</a:t>
            </a:r>
            <a:r>
              <a:rPr lang="en-US" dirty="0"/>
              <a:t>x + a</a:t>
            </a:r>
            <a:r>
              <a:rPr lang="en-US" baseline="-25000" dirty="0"/>
              <a:t>2</a:t>
            </a:r>
            <a:r>
              <a:rPr lang="en-US" dirty="0"/>
              <a:t>y + a</a:t>
            </a:r>
            <a:r>
              <a:rPr lang="en-US" baseline="-25000" dirty="0"/>
              <a:t>3</a:t>
            </a:r>
            <a:r>
              <a:rPr lang="en-US" dirty="0"/>
              <a:t>n + a</a:t>
            </a:r>
            <a:r>
              <a:rPr lang="en-US" baseline="-25000" dirty="0"/>
              <a:t>4</a:t>
            </a:r>
            <a:r>
              <a:rPr lang="en-US" dirty="0"/>
              <a:t>m </a:t>
            </a:r>
            <a:r>
              <a:rPr lang="en-US" dirty="0">
                <a:latin typeface="cmsy10" charset="0"/>
              </a:rPr>
              <a:t>¸</a:t>
            </a:r>
            <a:r>
              <a:rPr lang="en-US" dirty="0"/>
              <a:t> 0</a:t>
            </a:r>
          </a:p>
          <a:p>
            <a:pPr>
              <a:spcBef>
                <a:spcPct val="0"/>
              </a:spcBef>
            </a:pPr>
            <a:r>
              <a:rPr lang="en-US" dirty="0"/>
              <a:t>b</a:t>
            </a:r>
            <a:r>
              <a:rPr lang="en-US" baseline="-25000" dirty="0"/>
              <a:t>0</a:t>
            </a:r>
            <a:r>
              <a:rPr lang="en-US" dirty="0"/>
              <a:t> + b</a:t>
            </a:r>
            <a:r>
              <a:rPr lang="en-US" baseline="-25000" dirty="0"/>
              <a:t>1</a:t>
            </a:r>
            <a:r>
              <a:rPr lang="en-US" dirty="0"/>
              <a:t>x + b</a:t>
            </a:r>
            <a:r>
              <a:rPr lang="en-US" baseline="-25000" dirty="0"/>
              <a:t>2</a:t>
            </a:r>
            <a:r>
              <a:rPr lang="en-US" dirty="0"/>
              <a:t>y + b</a:t>
            </a:r>
            <a:r>
              <a:rPr lang="en-US" baseline="-25000" dirty="0"/>
              <a:t>3</a:t>
            </a:r>
            <a:r>
              <a:rPr lang="en-US" dirty="0"/>
              <a:t>n + b</a:t>
            </a:r>
            <a:r>
              <a:rPr lang="en-US" baseline="-25000" dirty="0"/>
              <a:t>4</a:t>
            </a:r>
            <a:r>
              <a:rPr lang="en-US" dirty="0"/>
              <a:t>m </a:t>
            </a:r>
            <a:r>
              <a:rPr lang="en-US" dirty="0">
                <a:latin typeface="cmsy10" charset="0"/>
              </a:rPr>
              <a:t>¸</a:t>
            </a:r>
            <a:r>
              <a:rPr lang="en-US" dirty="0"/>
              <a:t> 0 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178675" y="4075364"/>
            <a:ext cx="935038" cy="10156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y </a:t>
            </a:r>
            <a:r>
              <a:rPr lang="en-US" dirty="0" smtClean="0">
                <a:latin typeface="cmsy10"/>
              </a:rPr>
              <a:t>¸</a:t>
            </a:r>
            <a:r>
              <a:rPr lang="en-US" dirty="0" smtClean="0"/>
              <a:t> x </a:t>
            </a:r>
            <a:endParaRPr lang="en-US" dirty="0">
              <a:latin typeface="cmsy10" charset="0"/>
            </a:endParaRPr>
          </a:p>
          <a:p>
            <a:pPr>
              <a:spcBef>
                <a:spcPct val="0"/>
              </a:spcBef>
            </a:pPr>
            <a:r>
              <a:rPr lang="en-US" dirty="0" smtClean="0"/>
              <a:t>m </a:t>
            </a:r>
            <a:r>
              <a:rPr lang="en-US" dirty="0">
                <a:latin typeface="cmsy10" charset="0"/>
              </a:rPr>
              <a:t>¸</a:t>
            </a:r>
            <a:r>
              <a:rPr lang="en-US" dirty="0"/>
              <a:t> </a:t>
            </a:r>
            <a:r>
              <a:rPr lang="en-US" dirty="0" smtClean="0"/>
              <a:t>1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n </a:t>
            </a:r>
            <a:r>
              <a:rPr lang="en-US" dirty="0" smtClean="0">
                <a:latin typeface="cmsy10" charset="0"/>
              </a:rPr>
              <a:t>·</a:t>
            </a:r>
            <a:r>
              <a:rPr lang="en-US" dirty="0" smtClean="0"/>
              <a:t> 1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064000" y="4203952"/>
            <a:ext cx="2973388" cy="4000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</a:t>
            </a:r>
            <a:r>
              <a:rPr lang="en-US" baseline="-25000"/>
              <a:t>2</a:t>
            </a:r>
            <a:r>
              <a:rPr lang="en-US"/>
              <a:t>=b</a:t>
            </a:r>
            <a:r>
              <a:rPr lang="en-US" baseline="-25000"/>
              <a:t>0</a:t>
            </a:r>
            <a:r>
              <a:rPr lang="en-US"/>
              <a:t>=c</a:t>
            </a:r>
            <a:r>
              <a:rPr lang="en-US" baseline="-25000"/>
              <a:t>4</a:t>
            </a:r>
            <a:r>
              <a:rPr lang="en-US"/>
              <a:t>=1, a</a:t>
            </a:r>
            <a:r>
              <a:rPr lang="en-US" baseline="-25000"/>
              <a:t>1</a:t>
            </a:r>
            <a:r>
              <a:rPr lang="en-US"/>
              <a:t>=b</a:t>
            </a:r>
            <a:r>
              <a:rPr lang="en-US" baseline="-25000"/>
              <a:t>3</a:t>
            </a:r>
            <a:r>
              <a:rPr lang="en-US"/>
              <a:t>=c</a:t>
            </a:r>
            <a:r>
              <a:rPr lang="en-US" baseline="-25000"/>
              <a:t>0</a:t>
            </a:r>
            <a:r>
              <a:rPr lang="en-US"/>
              <a:t>=-1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68288" y="4075364"/>
            <a:ext cx="3727450" cy="10160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/>
              <a:t>a</a:t>
            </a:r>
            <a:r>
              <a:rPr lang="en-US" baseline="-25000"/>
              <a:t>0</a:t>
            </a:r>
            <a:r>
              <a:rPr lang="en-US"/>
              <a:t> + a</a:t>
            </a:r>
            <a:r>
              <a:rPr lang="en-US" baseline="-25000"/>
              <a:t>1</a:t>
            </a:r>
            <a:r>
              <a:rPr lang="en-US"/>
              <a:t>x + a</a:t>
            </a:r>
            <a:r>
              <a:rPr lang="en-US" baseline="-25000"/>
              <a:t>2</a:t>
            </a:r>
            <a:r>
              <a:rPr lang="en-US"/>
              <a:t>y + a</a:t>
            </a:r>
            <a:r>
              <a:rPr lang="en-US" baseline="-25000"/>
              <a:t>3</a:t>
            </a:r>
            <a:r>
              <a:rPr lang="en-US"/>
              <a:t>n + a</a:t>
            </a:r>
            <a:r>
              <a:rPr lang="en-US" baseline="-25000"/>
              <a:t>4</a:t>
            </a:r>
            <a:r>
              <a:rPr lang="en-US"/>
              <a:t>m </a:t>
            </a:r>
            <a:r>
              <a:rPr lang="en-US">
                <a:latin typeface="cmsy10" charset="0"/>
              </a:rPr>
              <a:t>¸</a:t>
            </a:r>
            <a:r>
              <a:rPr lang="en-US"/>
              <a:t> 0</a:t>
            </a:r>
          </a:p>
          <a:p>
            <a:pPr>
              <a:spcBef>
                <a:spcPct val="0"/>
              </a:spcBef>
            </a:pPr>
            <a:r>
              <a:rPr lang="en-US"/>
              <a:t>b</a:t>
            </a:r>
            <a:r>
              <a:rPr lang="en-US" baseline="-25000"/>
              <a:t>0</a:t>
            </a:r>
            <a:r>
              <a:rPr lang="en-US"/>
              <a:t> + b</a:t>
            </a:r>
            <a:r>
              <a:rPr lang="en-US" baseline="-25000"/>
              <a:t>1</a:t>
            </a:r>
            <a:r>
              <a:rPr lang="en-US"/>
              <a:t>x + b</a:t>
            </a:r>
            <a:r>
              <a:rPr lang="en-US" baseline="-25000"/>
              <a:t>2</a:t>
            </a:r>
            <a:r>
              <a:rPr lang="en-US"/>
              <a:t>y + b</a:t>
            </a:r>
            <a:r>
              <a:rPr lang="en-US" baseline="-25000"/>
              <a:t>3</a:t>
            </a:r>
            <a:r>
              <a:rPr lang="en-US"/>
              <a:t>n + b</a:t>
            </a:r>
            <a:r>
              <a:rPr lang="en-US" baseline="-25000"/>
              <a:t>4</a:t>
            </a:r>
            <a:r>
              <a:rPr lang="en-US"/>
              <a:t>m </a:t>
            </a:r>
            <a:r>
              <a:rPr lang="en-US">
                <a:latin typeface="cmsy10" charset="0"/>
              </a:rPr>
              <a:t>¸</a:t>
            </a:r>
            <a:r>
              <a:rPr lang="en-US"/>
              <a:t> 0</a:t>
            </a:r>
          </a:p>
          <a:p>
            <a:pPr>
              <a:spcBef>
                <a:spcPct val="0"/>
              </a:spcBef>
            </a:pPr>
            <a:r>
              <a:rPr lang="en-US"/>
              <a:t>c</a:t>
            </a:r>
            <a:r>
              <a:rPr lang="en-US" baseline="-25000"/>
              <a:t>0</a:t>
            </a:r>
            <a:r>
              <a:rPr lang="en-US"/>
              <a:t> + c</a:t>
            </a:r>
            <a:r>
              <a:rPr lang="en-US" baseline="-25000"/>
              <a:t>1</a:t>
            </a:r>
            <a:r>
              <a:rPr lang="en-US"/>
              <a:t>x + c</a:t>
            </a:r>
            <a:r>
              <a:rPr lang="en-US" baseline="-25000"/>
              <a:t>2</a:t>
            </a:r>
            <a:r>
              <a:rPr lang="en-US"/>
              <a:t>y + c</a:t>
            </a:r>
            <a:r>
              <a:rPr lang="en-US" baseline="-25000"/>
              <a:t>3</a:t>
            </a:r>
            <a:r>
              <a:rPr lang="en-US"/>
              <a:t>n + c</a:t>
            </a:r>
            <a:r>
              <a:rPr lang="en-US" baseline="-25000"/>
              <a:t>4</a:t>
            </a:r>
            <a:r>
              <a:rPr lang="en-US"/>
              <a:t>m </a:t>
            </a:r>
            <a:r>
              <a:rPr lang="en-US">
                <a:latin typeface="cmsy10" charset="0"/>
              </a:rPr>
              <a:t>¸</a:t>
            </a:r>
            <a:r>
              <a:rPr lang="en-US"/>
              <a:t> 0 </a:t>
            </a:r>
          </a:p>
        </p:txBody>
      </p:sp>
      <p:cxnSp>
        <p:nvCxnSpPr>
          <p:cNvPr id="18" name="Straight Arrow Connector 17"/>
          <p:cNvCxnSpPr>
            <a:cxnSpLocks noChangeShapeType="1"/>
            <a:stCxn id="16" idx="3"/>
            <a:endCxn id="14" idx="1"/>
          </p:cNvCxnSpPr>
          <p:nvPr/>
        </p:nvCxnSpPr>
        <p:spPr bwMode="auto">
          <a:xfrm flipV="1">
            <a:off x="3995738" y="4583196"/>
            <a:ext cx="3182937" cy="16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7204075" y="5270752"/>
            <a:ext cx="935038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y </a:t>
            </a:r>
            <a:r>
              <a:rPr lang="en-US" dirty="0" smtClean="0">
                <a:latin typeface="cmsy10"/>
              </a:rPr>
              <a:t>¸</a:t>
            </a:r>
            <a:r>
              <a:rPr lang="en-US" dirty="0" smtClean="0"/>
              <a:t> x </a:t>
            </a:r>
            <a:endParaRPr lang="en-US" dirty="0">
              <a:latin typeface="cmsy10" charset="0"/>
            </a:endParaRPr>
          </a:p>
          <a:p>
            <a:pPr>
              <a:spcBef>
                <a:spcPct val="0"/>
              </a:spcBef>
            </a:pPr>
            <a:r>
              <a:rPr lang="en-US" dirty="0" smtClean="0"/>
              <a:t>m </a:t>
            </a:r>
            <a:r>
              <a:rPr lang="en-US" dirty="0" smtClean="0">
                <a:latin typeface="cmsy10"/>
              </a:rPr>
              <a:t>¸</a:t>
            </a:r>
            <a:r>
              <a:rPr lang="en-US" dirty="0" smtClean="0"/>
              <a:t> n</a:t>
            </a:r>
            <a:endParaRPr lang="en-US" dirty="0"/>
          </a:p>
        </p:txBody>
      </p:sp>
      <p:cxnSp>
        <p:nvCxnSpPr>
          <p:cNvPr id="24" name="Straight Arrow Connector 23"/>
          <p:cNvCxnSpPr>
            <a:cxnSpLocks noChangeShapeType="1"/>
            <a:stCxn id="12" idx="3"/>
            <a:endCxn id="21" idx="1"/>
          </p:cNvCxnSpPr>
          <p:nvPr/>
        </p:nvCxnSpPr>
        <p:spPr bwMode="auto">
          <a:xfrm flipV="1">
            <a:off x="4027488" y="5624695"/>
            <a:ext cx="3176587" cy="1912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483100" y="5212014"/>
            <a:ext cx="2206625" cy="4000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=b</a:t>
            </a:r>
            <a:r>
              <a:rPr lang="en-US" baseline="-25000" dirty="0"/>
              <a:t>2</a:t>
            </a:r>
            <a:r>
              <a:rPr lang="en-US" dirty="0"/>
              <a:t>=1, a</a:t>
            </a:r>
            <a:r>
              <a:rPr lang="en-US" baseline="-25000" dirty="0"/>
              <a:t>1</a:t>
            </a:r>
            <a:r>
              <a:rPr lang="en-US" dirty="0"/>
              <a:t>=b</a:t>
            </a:r>
            <a:r>
              <a:rPr lang="en-US" baseline="-25000" dirty="0"/>
              <a:t>1</a:t>
            </a:r>
            <a:r>
              <a:rPr lang="en-US" dirty="0"/>
              <a:t>=-1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90513" y="6252627"/>
            <a:ext cx="3727450" cy="40005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/>
              <a:t>a</a:t>
            </a:r>
            <a:r>
              <a:rPr lang="en-US" baseline="-25000" dirty="0"/>
              <a:t>0</a:t>
            </a:r>
            <a:r>
              <a:rPr lang="en-US" dirty="0"/>
              <a:t> + a</a:t>
            </a:r>
            <a:r>
              <a:rPr lang="en-US" baseline="-25000" dirty="0"/>
              <a:t>1</a:t>
            </a:r>
            <a:r>
              <a:rPr lang="en-US" dirty="0"/>
              <a:t>x + a</a:t>
            </a:r>
            <a:r>
              <a:rPr lang="en-US" baseline="-25000" dirty="0"/>
              <a:t>2</a:t>
            </a:r>
            <a:r>
              <a:rPr lang="en-US" dirty="0"/>
              <a:t>y + a</a:t>
            </a:r>
            <a:r>
              <a:rPr lang="en-US" baseline="-25000" dirty="0"/>
              <a:t>3</a:t>
            </a:r>
            <a:r>
              <a:rPr lang="en-US" dirty="0"/>
              <a:t>n + a</a:t>
            </a:r>
            <a:r>
              <a:rPr lang="en-US" baseline="-25000" dirty="0"/>
              <a:t>4</a:t>
            </a:r>
            <a:r>
              <a:rPr lang="en-US" dirty="0"/>
              <a:t>m </a:t>
            </a:r>
            <a:r>
              <a:rPr lang="en-US" dirty="0">
                <a:latin typeface="cmsy10" charset="0"/>
              </a:rPr>
              <a:t>¸</a:t>
            </a:r>
            <a:r>
              <a:rPr lang="en-US" dirty="0"/>
              <a:t> 0 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6463738" y="6093877"/>
            <a:ext cx="2587670" cy="707886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Invalid triple or Imprecise Template</a:t>
            </a:r>
            <a:endParaRPr lang="en-US" dirty="0"/>
          </a:p>
        </p:txBody>
      </p:sp>
      <p:cxnSp>
        <p:nvCxnSpPr>
          <p:cNvPr id="29" name="Straight Arrow Connector 28"/>
          <p:cNvCxnSpPr>
            <a:cxnSpLocks noChangeShapeType="1"/>
            <a:stCxn id="27" idx="3"/>
            <a:endCxn id="28" idx="1"/>
          </p:cNvCxnSpPr>
          <p:nvPr/>
        </p:nvCxnSpPr>
        <p:spPr bwMode="auto">
          <a:xfrm flipV="1">
            <a:off x="4017963" y="6447820"/>
            <a:ext cx="2445775" cy="483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751138" y="6035802"/>
            <a:ext cx="1174750" cy="40005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UNSAT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61925" y="3668827"/>
            <a:ext cx="86471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      Invariant Template		  Satisfying Solution	    Loop Invariant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5766" y="1780963"/>
            <a:ext cx="391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496499" y="1317175"/>
            <a:ext cx="456361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n=m=1 </a:t>
            </a:r>
            <a:r>
              <a:rPr lang="en-US" dirty="0" smtClean="0">
                <a:latin typeface="cmsy10"/>
              </a:rPr>
              <a:t>Æ</a:t>
            </a:r>
            <a:r>
              <a:rPr lang="en-US" dirty="0" smtClean="0"/>
              <a:t> x=y=0  </a:t>
            </a:r>
            <a:r>
              <a:rPr lang="en-US" dirty="0" smtClean="0">
                <a:latin typeface="cmsy10" charset="0"/>
              </a:rPr>
              <a:t>)  </a:t>
            </a:r>
            <a:r>
              <a:rPr lang="en-US" dirty="0" smtClean="0"/>
              <a:t>I</a:t>
            </a:r>
          </a:p>
          <a:p>
            <a:r>
              <a:rPr lang="en-US" dirty="0" smtClean="0"/>
              <a:t>       I </a:t>
            </a:r>
            <a:r>
              <a:rPr lang="en-US" dirty="0" smtClean="0">
                <a:latin typeface="cmsy10"/>
              </a:rPr>
              <a:t>Æ </a:t>
            </a:r>
            <a:r>
              <a:rPr lang="en-US" dirty="0" smtClean="0"/>
              <a:t>x</a:t>
            </a:r>
            <a:r>
              <a:rPr lang="en-US" dirty="0" smtClean="0">
                <a:latin typeface="cmsy10" charset="0"/>
              </a:rPr>
              <a:t>¸</a:t>
            </a:r>
            <a:r>
              <a:rPr lang="en-US" dirty="0" smtClean="0"/>
              <a:t>100  </a:t>
            </a:r>
            <a:r>
              <a:rPr lang="en-US" dirty="0" smtClean="0">
                <a:latin typeface="cmsy10" charset="0"/>
              </a:rPr>
              <a:t>) </a:t>
            </a:r>
            <a:r>
              <a:rPr lang="en-US" dirty="0" smtClean="0"/>
              <a:t>y</a:t>
            </a:r>
            <a:r>
              <a:rPr lang="en-US" dirty="0" smtClean="0">
                <a:latin typeface="cmsy10" charset="0"/>
              </a:rPr>
              <a:t>¸</a:t>
            </a:r>
            <a:r>
              <a:rPr lang="en-US" dirty="0" smtClean="0"/>
              <a:t>100</a:t>
            </a:r>
          </a:p>
          <a:p>
            <a:r>
              <a:rPr lang="en-US" dirty="0" smtClean="0"/>
              <a:t>        I </a:t>
            </a:r>
            <a:r>
              <a:rPr lang="en-US" dirty="0" smtClean="0">
                <a:latin typeface="cmsy10"/>
              </a:rPr>
              <a:t>Æ </a:t>
            </a:r>
            <a:r>
              <a:rPr lang="en-US" dirty="0" smtClean="0"/>
              <a:t>x&lt;100  </a:t>
            </a:r>
            <a:r>
              <a:rPr lang="en-US" dirty="0" smtClean="0">
                <a:latin typeface="cmsy10" charset="0"/>
              </a:rPr>
              <a:t>) </a:t>
            </a:r>
            <a:r>
              <a:rPr lang="en-US" dirty="0" smtClean="0"/>
              <a:t>I[</a:t>
            </a:r>
            <a:r>
              <a:rPr lang="en-US" dirty="0" err="1" smtClean="0"/>
              <a:t>x</a:t>
            </a:r>
            <a:r>
              <a:rPr lang="en-US" dirty="0" err="1" smtClean="0">
                <a:latin typeface="cmsy10"/>
              </a:rPr>
              <a:t>Ã</a:t>
            </a:r>
            <a:r>
              <a:rPr lang="en-US" dirty="0" err="1" smtClean="0"/>
              <a:t>x+n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dirty="0" err="1" smtClean="0">
                <a:latin typeface="cmsy10"/>
              </a:rPr>
              <a:t>Ã</a:t>
            </a:r>
            <a:r>
              <a:rPr lang="en-US" dirty="0" err="1" smtClean="0"/>
              <a:t>y+m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23" name="Right Arrow 22"/>
          <p:cNvSpPr>
            <a:spLocks noChangeArrowheads="1"/>
          </p:cNvSpPr>
          <p:nvPr/>
        </p:nvSpPr>
        <p:spPr bwMode="auto">
          <a:xfrm>
            <a:off x="3226381" y="1743686"/>
            <a:ext cx="1208215" cy="526111"/>
          </a:xfrm>
          <a:prstGeom prst="rightArrow">
            <a:avLst>
              <a:gd name="adj1" fmla="val 14994"/>
              <a:gd name="adj2" fmla="val 43060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3133100" y="1448908"/>
            <a:ext cx="1210056" cy="482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400" kern="0" dirty="0" err="1" smtClean="0">
                <a:latin typeface="+mn-lt"/>
              </a:rPr>
              <a:t>VCGen</a:t>
            </a:r>
            <a:endParaRPr lang="en-US" sz="2400" kern="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advTm="1023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21" grpId="0" animBg="1"/>
      <p:bldP spid="26" grpId="0" animBg="1"/>
      <p:bldP spid="27" grpId="0" animBg="1"/>
      <p:bldP spid="28" grpId="0" animBg="1"/>
      <p:bldP spid="30" grpId="0" animBg="1"/>
      <p:bldP spid="22" grpId="0" animBg="1"/>
      <p:bldP spid="23" grpId="0" animBg="1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28" y="1143000"/>
            <a:ext cx="8467344" cy="50292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Linear Arithmetic</a:t>
            </a:r>
          </a:p>
          <a:p>
            <a:r>
              <a:rPr lang="en-US" dirty="0" smtClean="0"/>
              <a:t>Linear Arithmetic + </a:t>
            </a:r>
            <a:r>
              <a:rPr lang="en-US" dirty="0" err="1" smtClean="0"/>
              <a:t>Uninterpreted</a:t>
            </a:r>
            <a:r>
              <a:rPr lang="en-US" dirty="0" smtClean="0"/>
              <a:t> Fns.</a:t>
            </a:r>
          </a:p>
          <a:p>
            <a:r>
              <a:rPr lang="en-US" dirty="0" smtClean="0"/>
              <a:t>Non-linear Arithmetic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Predicate Abstraction</a:t>
            </a:r>
          </a:p>
          <a:p>
            <a:r>
              <a:rPr lang="en-US" dirty="0" smtClean="0"/>
              <a:t>Quantified Predicate Abstraction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Template-based Invariant Generation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0" y="195072"/>
            <a:ext cx="8997696" cy="609600"/>
          </a:xfrm>
        </p:spPr>
        <p:txBody>
          <a:bodyPr/>
          <a:lstStyle/>
          <a:p>
            <a:r>
              <a:rPr lang="en-US" dirty="0" smtClean="0"/>
              <a:t>Solving 2</a:t>
            </a:r>
            <a:r>
              <a:rPr lang="en-US" baseline="30000" dirty="0" smtClean="0"/>
              <a:t>nd</a:t>
            </a:r>
            <a:r>
              <a:rPr lang="en-US" dirty="0" smtClean="0"/>
              <a:t> order constraints using </a:t>
            </a:r>
            <a:br>
              <a:rPr lang="en-US" dirty="0" smtClean="0"/>
            </a:br>
            <a:r>
              <a:rPr lang="en-US" dirty="0" smtClean="0"/>
              <a:t>Boolean Indicator Variables + Cover Algorithm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73165" y="1051560"/>
            <a:ext cx="8815387" cy="518795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cmsy10" charset="0"/>
              </a:rPr>
              <a:t>9</a:t>
            </a:r>
            <a:r>
              <a:rPr lang="en-US" dirty="0" smtClean="0">
                <a:solidFill>
                  <a:srgbClr val="C00000"/>
                </a:solidFill>
              </a:rPr>
              <a:t>I </a:t>
            </a:r>
            <a:r>
              <a:rPr lang="en-US" dirty="0" smtClean="0">
                <a:solidFill>
                  <a:srgbClr val="C00000"/>
                </a:solidFill>
                <a:latin typeface="cmsy10" charset="0"/>
              </a:rPr>
              <a:t>8</a:t>
            </a:r>
            <a:r>
              <a:rPr lang="en-US" dirty="0" smtClean="0">
                <a:solidFill>
                  <a:srgbClr val="C00000"/>
                </a:solidFill>
              </a:rPr>
              <a:t>X </a:t>
            </a:r>
            <a:r>
              <a:rPr lang="en-US" dirty="0" smtClean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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(I,X)</a:t>
            </a:r>
          </a:p>
          <a:p>
            <a:pPr>
              <a:lnSpc>
                <a:spcPct val="90000"/>
              </a:lnSpc>
            </a:pPr>
            <a:endParaRPr lang="en-US" sz="16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Second-order to First-order (Boolean indicator variables)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Assume I has the form P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msy10"/>
              </a:rPr>
              <a:t>Ç</a:t>
            </a:r>
            <a:r>
              <a:rPr lang="en-US" sz="2400" dirty="0" smtClean="0"/>
              <a:t> P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where P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P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msy10"/>
              </a:rPr>
              <a:t>µ</a:t>
            </a:r>
            <a:r>
              <a:rPr lang="en-US" sz="2400" dirty="0" smtClean="0"/>
              <a:t> P 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>
                <a:latin typeface="Comic Sans MS"/>
              </a:rPr>
              <a:t>   Let </a:t>
            </a:r>
            <a:r>
              <a:rPr lang="en-US" sz="2400" dirty="0" err="1" smtClean="0">
                <a:latin typeface="Comic Sans MS"/>
              </a:rPr>
              <a:t>b</a:t>
            </a:r>
            <a:r>
              <a:rPr lang="en-US" sz="2400" baseline="-25000" dirty="0" err="1" smtClean="0">
                <a:latin typeface="Comic Sans MS"/>
              </a:rPr>
              <a:t>i,j</a:t>
            </a:r>
            <a:r>
              <a:rPr lang="en-US" sz="2400" dirty="0" smtClean="0">
                <a:latin typeface="Comic Sans MS"/>
              </a:rPr>
              <a:t> </a:t>
            </a:r>
            <a:r>
              <a:rPr lang="en-US" sz="2400" dirty="0" smtClean="0"/>
              <a:t>denote presence of p</a:t>
            </a:r>
            <a:r>
              <a:rPr lang="en-US" sz="2400" baseline="-25000" dirty="0" smtClean="0"/>
              <a:t>j</a:t>
            </a:r>
            <a:r>
              <a:rPr lang="en-US" sz="2400" dirty="0" smtClean="0">
                <a:latin typeface="cmsy10"/>
              </a:rPr>
              <a:t>2</a:t>
            </a:r>
            <a:r>
              <a:rPr lang="en-US" sz="2400" dirty="0" smtClean="0"/>
              <a:t>P in P</a:t>
            </a:r>
            <a:r>
              <a:rPr lang="en-US" sz="2400" baseline="-25000" dirty="0" smtClean="0"/>
              <a:t>i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/>
              <a:t>   Then, I can be written as (</a:t>
            </a:r>
            <a:r>
              <a:rPr lang="en-US" sz="2400" dirty="0" err="1" smtClean="0">
                <a:latin typeface="cmsy10"/>
              </a:rPr>
              <a:t>Æ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b</a:t>
            </a:r>
            <a:r>
              <a:rPr lang="en-US" sz="2400" baseline="-25000" dirty="0" smtClean="0"/>
              <a:t>1,j</a:t>
            </a:r>
            <a:r>
              <a:rPr lang="en-US" sz="2400" dirty="0" smtClean="0">
                <a:latin typeface="cmsy10"/>
              </a:rPr>
              <a:t>)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) </a:t>
            </a:r>
            <a:r>
              <a:rPr lang="en-US" sz="2400" dirty="0" smtClean="0">
                <a:latin typeface="cmsy10"/>
              </a:rPr>
              <a:t>Ç</a:t>
            </a:r>
            <a:r>
              <a:rPr lang="en-US" sz="2400" dirty="0" smtClean="0"/>
              <a:t> (</a:t>
            </a:r>
            <a:r>
              <a:rPr lang="en-US" sz="2400" dirty="0" err="1" smtClean="0">
                <a:latin typeface="cmsy10"/>
              </a:rPr>
              <a:t>Æ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b</a:t>
            </a:r>
            <a:r>
              <a:rPr lang="en-US" sz="2400" baseline="-25000" dirty="0" smtClean="0"/>
              <a:t>2,j</a:t>
            </a:r>
            <a:r>
              <a:rPr lang="en-US" sz="2400" dirty="0" smtClean="0">
                <a:latin typeface="cmsy10"/>
              </a:rPr>
              <a:t>)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)</a:t>
            </a:r>
            <a:endParaRPr lang="en-US" sz="2400" baseline="-25000" dirty="0" smtClean="0">
              <a:latin typeface="cmsy10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C00000"/>
                </a:solidFill>
                <a:latin typeface="cmsy10" charset="0"/>
              </a:rPr>
              <a:t>    9</a:t>
            </a:r>
            <a:r>
              <a:rPr lang="en-US" sz="2400" dirty="0" smtClean="0">
                <a:solidFill>
                  <a:srgbClr val="C00000"/>
                </a:solidFill>
              </a:rPr>
              <a:t>I </a:t>
            </a:r>
            <a:r>
              <a:rPr lang="en-US" sz="2400" dirty="0" smtClean="0">
                <a:solidFill>
                  <a:srgbClr val="C00000"/>
                </a:solidFill>
                <a:latin typeface="cmsy10" charset="0"/>
              </a:rPr>
              <a:t>8</a:t>
            </a:r>
            <a:r>
              <a:rPr lang="en-US" sz="2400" dirty="0" smtClean="0">
                <a:solidFill>
                  <a:srgbClr val="C00000"/>
                </a:solidFill>
              </a:rPr>
              <a:t>X </a:t>
            </a:r>
            <a:r>
              <a:rPr lang="en-US" sz="2400" dirty="0" smtClean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</a:t>
            </a:r>
            <a:r>
              <a:rPr lang="en-US" sz="2400" baseline="-25000" dirty="0" smtClean="0">
                <a:solidFill>
                  <a:srgbClr val="C00000"/>
                </a:solidFill>
              </a:rPr>
              <a:t>1</a:t>
            </a:r>
            <a:r>
              <a:rPr lang="en-US" sz="2400" dirty="0" smtClean="0">
                <a:solidFill>
                  <a:srgbClr val="C00000"/>
                </a:solidFill>
              </a:rPr>
              <a:t>(I,X) </a:t>
            </a:r>
            <a:r>
              <a:rPr lang="en-US" sz="2400" dirty="0" smtClean="0"/>
              <a:t>translates to </a:t>
            </a:r>
            <a:r>
              <a:rPr lang="en-US" sz="2400" dirty="0" smtClean="0">
                <a:solidFill>
                  <a:schemeClr val="accent2"/>
                </a:solidFill>
                <a:latin typeface="cmsy10" charset="0"/>
              </a:rPr>
              <a:t>9</a:t>
            </a:r>
            <a:r>
              <a:rPr lang="en-US" sz="2400" dirty="0" smtClean="0">
                <a:solidFill>
                  <a:schemeClr val="accent2"/>
                </a:solidFill>
              </a:rPr>
              <a:t>b</a:t>
            </a:r>
            <a:r>
              <a:rPr lang="en-US" sz="2400" baseline="-25000" dirty="0" smtClean="0">
                <a:solidFill>
                  <a:schemeClr val="accent2"/>
                </a:solidFill>
              </a:rPr>
              <a:t>i,j </a:t>
            </a:r>
            <a:r>
              <a:rPr lang="en-US" sz="2400" dirty="0" smtClean="0">
                <a:solidFill>
                  <a:schemeClr val="accent2"/>
                </a:solidFill>
                <a:latin typeface="cmsy10" charset="0"/>
              </a:rPr>
              <a:t>8</a:t>
            </a:r>
            <a:r>
              <a:rPr lang="en-US" sz="2400" dirty="0" smtClean="0">
                <a:solidFill>
                  <a:schemeClr val="accent2"/>
                </a:solidFill>
              </a:rPr>
              <a:t>X </a:t>
            </a:r>
            <a:r>
              <a:rPr lang="en-US" sz="2400" dirty="0" smtClean="0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</a:t>
            </a:r>
            <a:r>
              <a:rPr lang="en-US" sz="2400" baseline="-25000" dirty="0" smtClean="0">
                <a:solidFill>
                  <a:schemeClr val="accent2"/>
                </a:solidFill>
              </a:rPr>
              <a:t>2</a:t>
            </a:r>
            <a:r>
              <a:rPr lang="en-US" sz="2400" dirty="0" smtClean="0">
                <a:solidFill>
                  <a:schemeClr val="accent2"/>
                </a:solidFill>
              </a:rPr>
              <a:t>(</a:t>
            </a:r>
            <a:r>
              <a:rPr lang="en-US" sz="2400" dirty="0" err="1" smtClean="0">
                <a:solidFill>
                  <a:schemeClr val="accent2"/>
                </a:solidFill>
              </a:rPr>
              <a:t>b</a:t>
            </a:r>
            <a:r>
              <a:rPr lang="en-US" sz="2400" baseline="-25000" dirty="0" err="1" smtClean="0">
                <a:solidFill>
                  <a:schemeClr val="accent2"/>
                </a:solidFill>
              </a:rPr>
              <a:t>i,j</a:t>
            </a:r>
            <a:r>
              <a:rPr lang="en-US" sz="2400" dirty="0" err="1" smtClean="0">
                <a:solidFill>
                  <a:schemeClr val="accent2"/>
                </a:solidFill>
              </a:rPr>
              <a:t>,X</a:t>
            </a:r>
            <a:r>
              <a:rPr lang="en-US" sz="2400" dirty="0" smtClean="0">
                <a:solidFill>
                  <a:schemeClr val="accent2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Can generalize to k </a:t>
            </a:r>
            <a:r>
              <a:rPr lang="en-US" sz="2400" dirty="0" err="1" smtClean="0"/>
              <a:t>disjuncts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sz="16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First-order to “only existentially quantified”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Cover Algorithm helps translate </a:t>
            </a:r>
            <a:r>
              <a:rPr lang="en-US" sz="2400" dirty="0" smtClean="0">
                <a:latin typeface="cmsy10" charset="0"/>
              </a:rPr>
              <a:t>8</a:t>
            </a:r>
            <a:r>
              <a:rPr lang="en-US" sz="2400" dirty="0" smtClean="0"/>
              <a:t> to </a:t>
            </a:r>
            <a:r>
              <a:rPr lang="en-US" sz="2400" dirty="0" smtClean="0">
                <a:latin typeface="cmsy10" charset="0"/>
              </a:rPr>
              <a:t>9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2"/>
                </a:solidFill>
                <a:latin typeface="cmsy10" charset="0"/>
              </a:rPr>
              <a:t>9</a:t>
            </a:r>
            <a:r>
              <a:rPr lang="en-US" sz="2400" dirty="0" smtClean="0">
                <a:solidFill>
                  <a:schemeClr val="accent2"/>
                </a:solidFill>
              </a:rPr>
              <a:t>b</a:t>
            </a:r>
            <a:r>
              <a:rPr lang="en-US" sz="2400" baseline="-25000" dirty="0" smtClean="0">
                <a:solidFill>
                  <a:schemeClr val="accent2"/>
                </a:solidFill>
              </a:rPr>
              <a:t>i,j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cmsy10" charset="0"/>
              </a:rPr>
              <a:t>8</a:t>
            </a:r>
            <a:r>
              <a:rPr lang="en-US" sz="2400" dirty="0" smtClean="0">
                <a:solidFill>
                  <a:schemeClr val="accent2"/>
                </a:solidFill>
              </a:rPr>
              <a:t>X </a:t>
            </a:r>
            <a:r>
              <a:rPr lang="en-US" sz="2400" dirty="0" smtClean="0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</a:t>
            </a:r>
            <a:r>
              <a:rPr lang="en-US" sz="2400" baseline="-25000" dirty="0" smtClean="0">
                <a:solidFill>
                  <a:schemeClr val="accent2"/>
                </a:solidFill>
              </a:rPr>
              <a:t>2</a:t>
            </a:r>
            <a:r>
              <a:rPr lang="en-US" sz="2400" dirty="0" smtClean="0">
                <a:solidFill>
                  <a:schemeClr val="accent2"/>
                </a:solidFill>
              </a:rPr>
              <a:t>(</a:t>
            </a:r>
            <a:r>
              <a:rPr lang="en-US" sz="2400" dirty="0" err="1" smtClean="0">
                <a:solidFill>
                  <a:schemeClr val="accent2"/>
                </a:solidFill>
              </a:rPr>
              <a:t>b</a:t>
            </a:r>
            <a:r>
              <a:rPr lang="en-US" sz="2400" baseline="-25000" dirty="0" err="1" smtClean="0">
                <a:solidFill>
                  <a:schemeClr val="accent2"/>
                </a:solidFill>
              </a:rPr>
              <a:t>i,j</a:t>
            </a:r>
            <a:r>
              <a:rPr lang="en-US" sz="2400" dirty="0" err="1" smtClean="0">
                <a:solidFill>
                  <a:schemeClr val="accent2"/>
                </a:solidFill>
              </a:rPr>
              <a:t>,X</a:t>
            </a:r>
            <a:r>
              <a:rPr lang="en-US" sz="2400" dirty="0" smtClean="0">
                <a:solidFill>
                  <a:schemeClr val="accent2"/>
                </a:solidFill>
              </a:rPr>
              <a:t>) </a:t>
            </a:r>
            <a:r>
              <a:rPr lang="en-US" sz="2400" dirty="0" smtClean="0"/>
              <a:t>translates to SAT formula </a:t>
            </a:r>
            <a:r>
              <a:rPr lang="en-US" sz="2400" dirty="0" smtClean="0">
                <a:solidFill>
                  <a:srgbClr val="009900"/>
                </a:solidFill>
                <a:latin typeface="cmsy10" charset="0"/>
              </a:rPr>
              <a:t>9</a:t>
            </a:r>
            <a:r>
              <a:rPr lang="en-US" sz="2400" dirty="0" smtClean="0">
                <a:solidFill>
                  <a:srgbClr val="009900"/>
                </a:solidFill>
              </a:rPr>
              <a:t>b</a:t>
            </a:r>
            <a:r>
              <a:rPr lang="en-US" sz="2400" baseline="-25000" dirty="0" smtClean="0">
                <a:solidFill>
                  <a:srgbClr val="009900"/>
                </a:solidFill>
              </a:rPr>
              <a:t>i,j </a:t>
            </a:r>
            <a:r>
              <a:rPr lang="en-US" sz="2400" dirty="0" smtClean="0">
                <a:solidFill>
                  <a:srgbClr val="009900"/>
                </a:solidFill>
                <a:latin typeface="Symbol" pitchFamily="18" charset="2"/>
                <a:sym typeface="Symbol" pitchFamily="18" charset="2"/>
              </a:rPr>
              <a:t></a:t>
            </a:r>
            <a:r>
              <a:rPr lang="en-US" sz="2400" baseline="-25000" dirty="0" smtClean="0">
                <a:solidFill>
                  <a:srgbClr val="009900"/>
                </a:solidFill>
              </a:rPr>
              <a:t>3</a:t>
            </a:r>
            <a:r>
              <a:rPr lang="en-US" sz="2400" dirty="0" smtClean="0">
                <a:solidFill>
                  <a:srgbClr val="009900"/>
                </a:solidFill>
              </a:rPr>
              <a:t>(</a:t>
            </a:r>
            <a:r>
              <a:rPr lang="en-US" sz="2400" dirty="0" err="1" smtClean="0">
                <a:solidFill>
                  <a:srgbClr val="009900"/>
                </a:solidFill>
              </a:rPr>
              <a:t>b</a:t>
            </a:r>
            <a:r>
              <a:rPr lang="en-US" sz="2400" baseline="-25000" dirty="0" err="1" smtClean="0">
                <a:solidFill>
                  <a:srgbClr val="009900"/>
                </a:solidFill>
              </a:rPr>
              <a:t>i,j</a:t>
            </a:r>
            <a:r>
              <a:rPr lang="en-US" sz="2400" dirty="0" smtClean="0">
                <a:solidFill>
                  <a:srgbClr val="009900"/>
                </a:solidFill>
              </a:rPr>
              <a:t>)</a:t>
            </a:r>
            <a:endParaRPr lang="en-US" sz="2400" baseline="-25000" dirty="0" smtClean="0">
              <a:solidFill>
                <a:srgbClr val="009900"/>
              </a:solidFill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DDE0B61-D5E4-49CB-90E3-7A54C439D3DC}" type="slidenum">
              <a:rPr lang="en-US" smtClean="0">
                <a:solidFill>
                  <a:srgbClr val="000000"/>
                </a:solidFill>
              </a:rPr>
              <a:pPr/>
              <a:t>21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Tm="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384356" y="999671"/>
            <a:ext cx="2080064" cy="226763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sz="2400" kern="0" dirty="0" smtClean="0">
                <a:solidFill>
                  <a:srgbClr val="009900"/>
                </a:solidFill>
                <a:latin typeface="+mn-lt"/>
              </a:rPr>
              <a:t>[m &gt; 0]</a:t>
            </a:r>
            <a:endParaRPr lang="en-US" sz="2400" kern="0" dirty="0">
              <a:solidFill>
                <a:srgbClr val="009900"/>
              </a:solidFill>
              <a:latin typeface="+mn-lt"/>
            </a:endParaRP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sz="2400" kern="0" dirty="0" smtClean="0">
                <a:latin typeface="+mn-lt"/>
              </a:rPr>
              <a:t>x </a:t>
            </a:r>
            <a:r>
              <a:rPr lang="en-US" sz="2400" kern="0" dirty="0">
                <a:latin typeface="+mn-lt"/>
              </a:rPr>
              <a:t>:= 0; y := 0;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sz="2400" kern="0" dirty="0" smtClean="0">
                <a:latin typeface="+mn-lt"/>
              </a:rPr>
              <a:t>while </a:t>
            </a:r>
            <a:r>
              <a:rPr lang="en-US" sz="2400" kern="0" dirty="0">
                <a:latin typeface="+mn-lt"/>
              </a:rPr>
              <a:t>(x &lt; </a:t>
            </a:r>
            <a:r>
              <a:rPr lang="en-US" sz="2400" kern="0" dirty="0" smtClean="0">
                <a:latin typeface="+mn-lt"/>
              </a:rPr>
              <a:t>m) </a:t>
            </a:r>
            <a:endParaRPr lang="en-US" sz="2400" kern="0" dirty="0">
              <a:latin typeface="+mn-lt"/>
            </a:endParaRP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sz="2400" kern="0" dirty="0">
                <a:latin typeface="+mn-lt"/>
              </a:rPr>
              <a:t>     </a:t>
            </a:r>
            <a:r>
              <a:rPr lang="en-US" sz="2400" kern="0" dirty="0" smtClean="0">
                <a:latin typeface="+mn-lt"/>
              </a:rPr>
              <a:t>x </a:t>
            </a:r>
            <a:r>
              <a:rPr lang="en-US" sz="2400" kern="0" dirty="0">
                <a:latin typeface="+mn-lt"/>
              </a:rPr>
              <a:t>:= </a:t>
            </a:r>
            <a:r>
              <a:rPr lang="en-US" sz="2400" kern="0" dirty="0" smtClean="0">
                <a:latin typeface="+mn-lt"/>
              </a:rPr>
              <a:t>x+1;</a:t>
            </a:r>
            <a:endParaRPr lang="en-US" sz="2400" kern="0" dirty="0">
              <a:latin typeface="+mn-lt"/>
            </a:endParaRP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sz="2400" kern="0" dirty="0">
                <a:latin typeface="+mn-lt"/>
              </a:rPr>
              <a:t>     </a:t>
            </a:r>
            <a:r>
              <a:rPr lang="en-US" sz="2400" kern="0" dirty="0" smtClean="0">
                <a:latin typeface="+mn-lt"/>
              </a:rPr>
              <a:t>y </a:t>
            </a:r>
            <a:r>
              <a:rPr lang="en-US" sz="2400" kern="0" dirty="0">
                <a:latin typeface="+mn-lt"/>
              </a:rPr>
              <a:t>:= </a:t>
            </a:r>
            <a:r>
              <a:rPr lang="en-US" sz="2400" kern="0" dirty="0" smtClean="0">
                <a:latin typeface="+mn-lt"/>
              </a:rPr>
              <a:t>y+1;</a:t>
            </a:r>
            <a:endParaRPr lang="en-US" sz="2400" kern="0" dirty="0">
              <a:latin typeface="+mn-lt"/>
            </a:endParaRP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sz="2400" kern="0" dirty="0" smtClean="0">
                <a:solidFill>
                  <a:srgbClr val="009900"/>
                </a:solidFill>
                <a:latin typeface="+mn-lt"/>
              </a:rPr>
              <a:t>[y=m]</a:t>
            </a:r>
            <a:endParaRPr lang="en-US" sz="2400" kern="0" dirty="0">
              <a:solidFill>
                <a:srgbClr val="009900"/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870" y="1763186"/>
            <a:ext cx="391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304371" y="1335028"/>
            <a:ext cx="462990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accent2"/>
                </a:solidFill>
              </a:rPr>
              <a:t>       </a:t>
            </a:r>
            <a:r>
              <a:rPr lang="en-US" sz="2400" dirty="0" smtClean="0">
                <a:solidFill>
                  <a:schemeClr val="accent2"/>
                </a:solidFill>
              </a:rPr>
              <a:t>m&gt;0  </a:t>
            </a:r>
            <a:r>
              <a:rPr lang="en-US" sz="2400" dirty="0" smtClean="0">
                <a:solidFill>
                  <a:schemeClr val="accent2"/>
                </a:solidFill>
                <a:latin typeface="cmsy10" charset="0"/>
              </a:rPr>
              <a:t>)  </a:t>
            </a:r>
            <a:r>
              <a:rPr lang="en-US" sz="2400" dirty="0" smtClean="0">
                <a:solidFill>
                  <a:schemeClr val="accent2"/>
                </a:solidFill>
              </a:rPr>
              <a:t>I[x</a:t>
            </a:r>
            <a:r>
              <a:rPr lang="en-US" sz="2400" dirty="0" smtClean="0">
                <a:solidFill>
                  <a:schemeClr val="accent2"/>
                </a:solidFill>
                <a:latin typeface="cmsy10"/>
              </a:rPr>
              <a:t>Ã</a:t>
            </a:r>
            <a:r>
              <a:rPr lang="en-US" sz="2400" dirty="0" smtClean="0">
                <a:solidFill>
                  <a:schemeClr val="accent2"/>
                </a:solidFill>
              </a:rPr>
              <a:t>0, y</a:t>
            </a:r>
            <a:r>
              <a:rPr lang="en-US" sz="2400" dirty="0" smtClean="0">
                <a:solidFill>
                  <a:schemeClr val="accent2"/>
                </a:solidFill>
                <a:latin typeface="cmsy10"/>
              </a:rPr>
              <a:t>Ã</a:t>
            </a:r>
            <a:r>
              <a:rPr lang="en-US" sz="2400" dirty="0" smtClean="0">
                <a:solidFill>
                  <a:schemeClr val="accent2"/>
                </a:solidFill>
              </a:rPr>
              <a:t>0]       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accent2"/>
                </a:solidFill>
              </a:rPr>
              <a:t>I </a:t>
            </a:r>
            <a:r>
              <a:rPr lang="en-US" sz="2400" dirty="0" smtClean="0">
                <a:solidFill>
                  <a:schemeClr val="accent2"/>
                </a:solidFill>
                <a:latin typeface="cmsy10"/>
              </a:rPr>
              <a:t>Æ </a:t>
            </a:r>
            <a:r>
              <a:rPr lang="en-US" sz="2400" dirty="0" err="1" smtClean="0">
                <a:solidFill>
                  <a:schemeClr val="accent2"/>
                </a:solidFill>
              </a:rPr>
              <a:t>x</a:t>
            </a:r>
            <a:r>
              <a:rPr lang="en-US" sz="2400" dirty="0" err="1" smtClean="0">
                <a:solidFill>
                  <a:schemeClr val="accent2"/>
                </a:solidFill>
                <a:latin typeface="cmsy10" charset="0"/>
              </a:rPr>
              <a:t>¸</a:t>
            </a:r>
            <a:r>
              <a:rPr lang="en-US" sz="2400" dirty="0" err="1" smtClean="0">
                <a:solidFill>
                  <a:schemeClr val="accent2"/>
                </a:solidFill>
              </a:rPr>
              <a:t>m</a:t>
            </a:r>
            <a:r>
              <a:rPr lang="en-US" sz="2400" dirty="0" smtClean="0">
                <a:solidFill>
                  <a:schemeClr val="accent2"/>
                </a:solidFill>
              </a:rPr>
              <a:t>  </a:t>
            </a:r>
            <a:r>
              <a:rPr lang="en-US" sz="2400" dirty="0" smtClean="0">
                <a:solidFill>
                  <a:schemeClr val="accent2"/>
                </a:solidFill>
                <a:latin typeface="cmsy10" charset="0"/>
              </a:rPr>
              <a:t>) </a:t>
            </a:r>
            <a:r>
              <a:rPr lang="en-US" sz="2400" dirty="0" smtClean="0">
                <a:solidFill>
                  <a:schemeClr val="accent2"/>
                </a:solidFill>
              </a:rPr>
              <a:t>y=m                     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accent2"/>
                </a:solidFill>
              </a:rPr>
              <a:t> I </a:t>
            </a:r>
            <a:r>
              <a:rPr lang="en-US" sz="2400" dirty="0" smtClean="0">
                <a:solidFill>
                  <a:schemeClr val="accent2"/>
                </a:solidFill>
                <a:latin typeface="cmsy10"/>
              </a:rPr>
              <a:t>Æ </a:t>
            </a:r>
            <a:r>
              <a:rPr lang="en-US" sz="2400" dirty="0" smtClean="0">
                <a:solidFill>
                  <a:schemeClr val="accent2"/>
                </a:solidFill>
              </a:rPr>
              <a:t>x&lt;m  </a:t>
            </a:r>
            <a:r>
              <a:rPr lang="en-US" sz="2400" dirty="0" smtClean="0">
                <a:solidFill>
                  <a:schemeClr val="accent2"/>
                </a:solidFill>
                <a:latin typeface="cmsy10" charset="0"/>
              </a:rPr>
              <a:t>) </a:t>
            </a:r>
            <a:r>
              <a:rPr lang="en-US" sz="2400" dirty="0" smtClean="0">
                <a:solidFill>
                  <a:schemeClr val="accent2"/>
                </a:solidFill>
              </a:rPr>
              <a:t>I[x</a:t>
            </a:r>
            <a:r>
              <a:rPr lang="en-US" sz="2400" dirty="0" smtClean="0">
                <a:solidFill>
                  <a:schemeClr val="accent2"/>
                </a:solidFill>
                <a:latin typeface="cmsy10"/>
              </a:rPr>
              <a:t>Ã</a:t>
            </a:r>
            <a:r>
              <a:rPr lang="en-US" sz="2400" dirty="0" smtClean="0">
                <a:solidFill>
                  <a:schemeClr val="accent2"/>
                </a:solidFill>
              </a:rPr>
              <a:t>x+1, y</a:t>
            </a:r>
            <a:r>
              <a:rPr lang="en-US" sz="2400" dirty="0" smtClean="0">
                <a:solidFill>
                  <a:schemeClr val="accent2"/>
                </a:solidFill>
                <a:latin typeface="cmsy10"/>
              </a:rPr>
              <a:t>Ã</a:t>
            </a:r>
            <a:r>
              <a:rPr lang="en-US" sz="2400" dirty="0" smtClean="0">
                <a:solidFill>
                  <a:schemeClr val="accent2"/>
                </a:solidFill>
              </a:rPr>
              <a:t>y+1]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Right Arrow 9"/>
          <p:cNvSpPr>
            <a:spLocks noChangeArrowheads="1"/>
          </p:cNvSpPr>
          <p:nvPr/>
        </p:nvSpPr>
        <p:spPr bwMode="auto">
          <a:xfrm>
            <a:off x="2865654" y="1592684"/>
            <a:ext cx="1208215" cy="526111"/>
          </a:xfrm>
          <a:prstGeom prst="rightArrow">
            <a:avLst>
              <a:gd name="adj1" fmla="val 14994"/>
              <a:gd name="adj2" fmla="val 43060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772373" y="1297906"/>
            <a:ext cx="1210056" cy="482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400" kern="0" dirty="0" err="1" smtClean="0">
                <a:latin typeface="+mn-lt"/>
              </a:rPr>
              <a:t>VCGen</a:t>
            </a:r>
            <a:endParaRPr lang="en-US" sz="2400" kern="0" dirty="0">
              <a:latin typeface="+mn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92099" y="3295834"/>
            <a:ext cx="6020352" cy="1720147"/>
            <a:chOff x="576943" y="3262381"/>
            <a:chExt cx="5508171" cy="1720147"/>
          </a:xfrm>
        </p:grpSpPr>
        <p:sp>
          <p:nvSpPr>
            <p:cNvPr id="23" name="TextBox 22"/>
            <p:cNvSpPr txBox="1"/>
            <p:nvPr/>
          </p:nvSpPr>
          <p:spPr>
            <a:xfrm>
              <a:off x="2343096" y="3262381"/>
              <a:ext cx="2039493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2000" dirty="0" err="1" smtClean="0"/>
                <a:t>x</a:t>
              </a:r>
              <a:r>
                <a:rPr lang="en-US" sz="2000" dirty="0" err="1" smtClean="0">
                  <a:latin typeface="cmsy10"/>
                </a:rPr>
                <a:t>·</a:t>
              </a:r>
              <a:r>
                <a:rPr lang="en-US" sz="2000" dirty="0" err="1" smtClean="0"/>
                <a:t>y</a:t>
              </a:r>
              <a:r>
                <a:rPr lang="en-US" sz="2000" dirty="0" smtClean="0"/>
                <a:t>,  </a:t>
              </a:r>
              <a:r>
                <a:rPr lang="en-US" sz="2000" dirty="0" err="1" smtClean="0"/>
                <a:t>x</a:t>
              </a:r>
              <a:r>
                <a:rPr lang="en-US" sz="2000" dirty="0" err="1" smtClean="0">
                  <a:latin typeface="cmsy10"/>
                </a:rPr>
                <a:t>¸</a:t>
              </a:r>
              <a:r>
                <a:rPr lang="en-US" sz="2000" dirty="0" err="1" smtClean="0"/>
                <a:t>y</a:t>
              </a:r>
              <a:r>
                <a:rPr lang="en-US" sz="2000" dirty="0" smtClean="0"/>
                <a:t>, x&lt;y</a:t>
              </a:r>
            </a:p>
            <a:p>
              <a:pPr>
                <a:spcBef>
                  <a:spcPts val="0"/>
                </a:spcBef>
              </a:pPr>
              <a:r>
                <a:rPr lang="en-US" sz="2000" dirty="0" err="1" smtClean="0"/>
                <a:t>x</a:t>
              </a:r>
              <a:r>
                <a:rPr lang="en-US" sz="2000" dirty="0" err="1" smtClean="0">
                  <a:latin typeface="cmsy10"/>
                </a:rPr>
                <a:t>·</a:t>
              </a:r>
              <a:r>
                <a:rPr lang="en-US" sz="2000" dirty="0" err="1" smtClean="0"/>
                <a:t>m</a:t>
              </a:r>
              <a:r>
                <a:rPr lang="en-US" sz="2000" dirty="0" smtClean="0"/>
                <a:t>, </a:t>
              </a:r>
              <a:r>
                <a:rPr lang="en-US" sz="2000" dirty="0" err="1" smtClean="0"/>
                <a:t>x</a:t>
              </a:r>
              <a:r>
                <a:rPr lang="en-US" sz="2000" dirty="0" err="1" smtClean="0">
                  <a:latin typeface="cmsy10"/>
                </a:rPr>
                <a:t>¸</a:t>
              </a:r>
              <a:r>
                <a:rPr lang="en-US" sz="2000" dirty="0" err="1" smtClean="0"/>
                <a:t>m</a:t>
              </a:r>
              <a:r>
                <a:rPr lang="en-US" sz="2000" dirty="0" smtClean="0"/>
                <a:t>, x&lt;m</a:t>
              </a:r>
            </a:p>
            <a:p>
              <a:pPr>
                <a:spcBef>
                  <a:spcPts val="0"/>
                </a:spcBef>
              </a:pPr>
              <a:r>
                <a:rPr lang="en-US" sz="2000" dirty="0" err="1" smtClean="0"/>
                <a:t>y</a:t>
              </a:r>
              <a:r>
                <a:rPr lang="en-US" sz="2000" dirty="0" err="1" smtClean="0">
                  <a:latin typeface="cmsy10"/>
                </a:rPr>
                <a:t>·</a:t>
              </a:r>
              <a:r>
                <a:rPr lang="en-US" sz="2000" dirty="0" err="1" smtClean="0"/>
                <a:t>m</a:t>
              </a:r>
              <a:r>
                <a:rPr lang="en-US" sz="2000" dirty="0" smtClean="0"/>
                <a:t>, </a:t>
              </a:r>
              <a:r>
                <a:rPr lang="en-US" sz="2000" dirty="0" err="1" smtClean="0"/>
                <a:t>y</a:t>
              </a:r>
              <a:r>
                <a:rPr lang="en-US" sz="2000" dirty="0" err="1" smtClean="0">
                  <a:latin typeface="cmsy10"/>
                </a:rPr>
                <a:t>¸</a:t>
              </a:r>
              <a:r>
                <a:rPr lang="en-US" sz="2000" dirty="0" err="1" smtClean="0"/>
                <a:t>m</a:t>
              </a:r>
              <a:r>
                <a:rPr lang="en-US" sz="2000" dirty="0" smtClean="0"/>
                <a:t>, y&lt;m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6943" y="3505200"/>
              <a:ext cx="550817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Suppose P =                              and k = 1</a:t>
              </a:r>
            </a:p>
            <a:p>
              <a:endParaRPr lang="en-US" dirty="0" smtClean="0"/>
            </a:p>
            <a:p>
              <a:r>
                <a:rPr lang="en-US" sz="2400" dirty="0" smtClean="0"/>
                <a:t>Then, I has the form P</a:t>
              </a:r>
              <a:r>
                <a:rPr lang="en-US" sz="2400" baseline="-25000" dirty="0" smtClean="0"/>
                <a:t>1</a:t>
              </a:r>
              <a:r>
                <a:rPr lang="en-US" sz="2400" dirty="0" smtClean="0"/>
                <a:t>, where P</a:t>
              </a:r>
              <a:r>
                <a:rPr lang="en-US" sz="2400" baseline="-25000" dirty="0" smtClean="0"/>
                <a:t>1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latin typeface="cmsy10"/>
                </a:rPr>
                <a:t>µ </a:t>
              </a:r>
              <a:r>
                <a:rPr lang="en-US" sz="2400" dirty="0" smtClean="0"/>
                <a:t>P </a:t>
              </a:r>
              <a:endParaRPr lang="en-US" sz="24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769111" y="5221229"/>
            <a:ext cx="520710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accent2"/>
                </a:solidFill>
              </a:rPr>
              <a:t>       m&gt;0  </a:t>
            </a:r>
            <a:r>
              <a:rPr lang="en-US" sz="2400" dirty="0" smtClean="0">
                <a:solidFill>
                  <a:schemeClr val="accent2"/>
                </a:solidFill>
                <a:latin typeface="cmsy10" charset="0"/>
              </a:rPr>
              <a:t>)  </a:t>
            </a:r>
            <a:r>
              <a:rPr lang="en-US" sz="2400" dirty="0" smtClean="0">
                <a:solidFill>
                  <a:schemeClr val="accent2"/>
                </a:solidFill>
              </a:rPr>
              <a:t>P</a:t>
            </a:r>
            <a:r>
              <a:rPr lang="en-US" sz="2400" baseline="-25000" dirty="0" smtClean="0">
                <a:solidFill>
                  <a:schemeClr val="accent2"/>
                </a:solidFill>
              </a:rPr>
              <a:t>1</a:t>
            </a:r>
            <a:r>
              <a:rPr lang="en-US" sz="2400" dirty="0" smtClean="0">
                <a:solidFill>
                  <a:schemeClr val="accent2"/>
                </a:solidFill>
              </a:rPr>
              <a:t>[x</a:t>
            </a:r>
            <a:r>
              <a:rPr lang="en-US" sz="2400" dirty="0" smtClean="0">
                <a:solidFill>
                  <a:schemeClr val="accent2"/>
                </a:solidFill>
                <a:latin typeface="cmsy10"/>
              </a:rPr>
              <a:t>Ã</a:t>
            </a:r>
            <a:r>
              <a:rPr lang="en-US" sz="2400" dirty="0" smtClean="0">
                <a:solidFill>
                  <a:schemeClr val="accent2"/>
                </a:solidFill>
              </a:rPr>
              <a:t>0, y</a:t>
            </a:r>
            <a:r>
              <a:rPr lang="en-US" sz="2400" dirty="0" smtClean="0">
                <a:solidFill>
                  <a:schemeClr val="accent2"/>
                </a:solidFill>
                <a:latin typeface="cmsy10"/>
              </a:rPr>
              <a:t>Ã</a:t>
            </a:r>
            <a:r>
              <a:rPr lang="en-US" sz="2400" dirty="0" smtClean="0">
                <a:solidFill>
                  <a:schemeClr val="accent2"/>
                </a:solidFill>
              </a:rPr>
              <a:t>0]       (1)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accent2"/>
                </a:solidFill>
              </a:rPr>
              <a:t>P</a:t>
            </a:r>
            <a:r>
              <a:rPr lang="en-US" sz="2400" baseline="-25000" dirty="0" smtClean="0">
                <a:solidFill>
                  <a:schemeClr val="accent2"/>
                </a:solidFill>
              </a:rPr>
              <a:t>1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cmsy10"/>
              </a:rPr>
              <a:t>Æ </a:t>
            </a:r>
            <a:r>
              <a:rPr lang="en-US" sz="2400" dirty="0" err="1" smtClean="0">
                <a:solidFill>
                  <a:schemeClr val="accent2"/>
                </a:solidFill>
              </a:rPr>
              <a:t>x</a:t>
            </a:r>
            <a:r>
              <a:rPr lang="en-US" sz="2400" dirty="0" err="1" smtClean="0">
                <a:solidFill>
                  <a:schemeClr val="accent2"/>
                </a:solidFill>
                <a:latin typeface="cmsy10" charset="0"/>
              </a:rPr>
              <a:t>¸</a:t>
            </a:r>
            <a:r>
              <a:rPr lang="en-US" sz="2400" dirty="0" err="1" smtClean="0">
                <a:solidFill>
                  <a:schemeClr val="accent2"/>
                </a:solidFill>
              </a:rPr>
              <a:t>m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cmsy10" charset="0"/>
              </a:rPr>
              <a:t>) </a:t>
            </a:r>
            <a:r>
              <a:rPr lang="en-US" sz="2400" dirty="0" smtClean="0">
                <a:solidFill>
                  <a:schemeClr val="accent2"/>
                </a:solidFill>
              </a:rPr>
              <a:t>y=m                       (2)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accent2"/>
                </a:solidFill>
              </a:rPr>
              <a:t>P</a:t>
            </a:r>
            <a:r>
              <a:rPr lang="en-US" sz="2400" baseline="-25000" dirty="0" smtClean="0">
                <a:solidFill>
                  <a:schemeClr val="accent2"/>
                </a:solidFill>
              </a:rPr>
              <a:t>1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cmsy10"/>
              </a:rPr>
              <a:t>Æ </a:t>
            </a:r>
            <a:r>
              <a:rPr lang="en-US" sz="2400" dirty="0" smtClean="0">
                <a:solidFill>
                  <a:schemeClr val="accent2"/>
                </a:solidFill>
              </a:rPr>
              <a:t>x&lt;m  </a:t>
            </a:r>
            <a:r>
              <a:rPr lang="en-US" sz="2400" dirty="0" smtClean="0">
                <a:solidFill>
                  <a:schemeClr val="accent2"/>
                </a:solidFill>
                <a:latin typeface="cmsy10" charset="0"/>
              </a:rPr>
              <a:t>) </a:t>
            </a:r>
            <a:r>
              <a:rPr lang="en-US" sz="2400" dirty="0" smtClean="0">
                <a:solidFill>
                  <a:schemeClr val="accent2"/>
                </a:solidFill>
                <a:latin typeface="Comic Sans MS"/>
              </a:rPr>
              <a:t>P</a:t>
            </a:r>
            <a:r>
              <a:rPr lang="en-US" sz="2400" baseline="-25000" dirty="0" smtClean="0">
                <a:solidFill>
                  <a:schemeClr val="accent2"/>
                </a:solidFill>
                <a:latin typeface="Comic Sans MS"/>
              </a:rPr>
              <a:t>1</a:t>
            </a:r>
            <a:r>
              <a:rPr lang="en-US" sz="2400" dirty="0" smtClean="0">
                <a:solidFill>
                  <a:schemeClr val="accent2"/>
                </a:solidFill>
              </a:rPr>
              <a:t>[x</a:t>
            </a:r>
            <a:r>
              <a:rPr lang="en-US" sz="2400" dirty="0" smtClean="0">
                <a:solidFill>
                  <a:schemeClr val="accent2"/>
                </a:solidFill>
                <a:latin typeface="cmsy10"/>
              </a:rPr>
              <a:t>Ã</a:t>
            </a:r>
            <a:r>
              <a:rPr lang="en-US" sz="2400" dirty="0" smtClean="0">
                <a:solidFill>
                  <a:schemeClr val="accent2"/>
                </a:solidFill>
              </a:rPr>
              <a:t>x+1, y</a:t>
            </a:r>
            <a:r>
              <a:rPr lang="en-US" sz="2400" dirty="0" smtClean="0">
                <a:solidFill>
                  <a:schemeClr val="accent2"/>
                </a:solidFill>
                <a:latin typeface="cmsy10"/>
              </a:rPr>
              <a:t>Ã</a:t>
            </a:r>
            <a:r>
              <a:rPr lang="en-US" sz="2400" dirty="0" smtClean="0">
                <a:solidFill>
                  <a:schemeClr val="accent2"/>
                </a:solidFill>
              </a:rPr>
              <a:t>y+1]   (3)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rot="16200000" flipH="1">
            <a:off x="6008915" y="3788228"/>
            <a:ext cx="2373089" cy="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custDataLst>
      <p:tags r:id="rId1"/>
    </p:custDataLst>
  </p:cSld>
  <p:clrMapOvr>
    <a:masterClrMapping/>
  </p:clrMapOvr>
  <p:transition advTm="1023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0" grpId="0" animBg="1"/>
      <p:bldP spid="11" grpId="0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9563" y="1475382"/>
            <a:ext cx="242169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dirty="0" err="1" smtClean="0"/>
              <a:t>x</a:t>
            </a:r>
            <a:r>
              <a:rPr lang="en-US" sz="2400" dirty="0" err="1" smtClean="0">
                <a:latin typeface="cmsy10"/>
              </a:rPr>
              <a:t>·</a:t>
            </a:r>
            <a:r>
              <a:rPr lang="en-US" sz="2400" dirty="0" err="1" smtClean="0"/>
              <a:t>y</a:t>
            </a:r>
            <a:r>
              <a:rPr lang="en-US" sz="2400" dirty="0" smtClean="0"/>
              <a:t>,  </a:t>
            </a:r>
            <a:r>
              <a:rPr lang="en-US" sz="2400" dirty="0" err="1" smtClean="0"/>
              <a:t>x</a:t>
            </a:r>
            <a:r>
              <a:rPr lang="en-US" sz="2400" dirty="0" err="1" smtClean="0">
                <a:latin typeface="cmsy10"/>
              </a:rPr>
              <a:t>¸</a:t>
            </a:r>
            <a:r>
              <a:rPr lang="en-US" sz="2400" dirty="0" err="1" smtClean="0"/>
              <a:t>y</a:t>
            </a:r>
            <a:r>
              <a:rPr lang="en-US" sz="2400" dirty="0" smtClean="0"/>
              <a:t>, x&lt;y</a:t>
            </a:r>
          </a:p>
          <a:p>
            <a:pPr>
              <a:spcBef>
                <a:spcPts val="0"/>
              </a:spcBef>
            </a:pPr>
            <a:r>
              <a:rPr lang="en-US" sz="2400" dirty="0" err="1" smtClean="0"/>
              <a:t>x</a:t>
            </a:r>
            <a:r>
              <a:rPr lang="en-US" sz="2400" dirty="0" err="1" smtClean="0">
                <a:latin typeface="cmsy10"/>
              </a:rPr>
              <a:t>·</a:t>
            </a:r>
            <a:r>
              <a:rPr lang="en-US" sz="2400" dirty="0" err="1" smtClean="0"/>
              <a:t>m</a:t>
            </a:r>
            <a:r>
              <a:rPr lang="en-US" sz="2400" dirty="0" smtClean="0"/>
              <a:t>, </a:t>
            </a:r>
            <a:r>
              <a:rPr lang="en-US" sz="2400" dirty="0" err="1" smtClean="0"/>
              <a:t>x</a:t>
            </a:r>
            <a:r>
              <a:rPr lang="en-US" sz="2400" dirty="0" err="1" smtClean="0">
                <a:latin typeface="cmsy10"/>
              </a:rPr>
              <a:t>¸</a:t>
            </a:r>
            <a:r>
              <a:rPr lang="en-US" sz="2400" dirty="0" err="1" smtClean="0"/>
              <a:t>m</a:t>
            </a:r>
            <a:r>
              <a:rPr lang="en-US" sz="2400" dirty="0" smtClean="0"/>
              <a:t>, x&lt;m</a:t>
            </a:r>
          </a:p>
          <a:p>
            <a:pPr>
              <a:spcBef>
                <a:spcPts val="0"/>
              </a:spcBef>
            </a:pPr>
            <a:r>
              <a:rPr lang="en-US" sz="2400" dirty="0" err="1" smtClean="0"/>
              <a:t>y</a:t>
            </a:r>
            <a:r>
              <a:rPr lang="en-US" sz="2400" dirty="0" err="1" smtClean="0">
                <a:latin typeface="cmsy10"/>
              </a:rPr>
              <a:t>·</a:t>
            </a:r>
            <a:r>
              <a:rPr lang="en-US" sz="2400" dirty="0" err="1" smtClean="0"/>
              <a:t>m</a:t>
            </a:r>
            <a:r>
              <a:rPr lang="en-US" sz="2400" dirty="0" smtClean="0"/>
              <a:t>, </a:t>
            </a:r>
            <a:r>
              <a:rPr lang="en-US" sz="2400" dirty="0" err="1" smtClean="0"/>
              <a:t>y</a:t>
            </a:r>
            <a:r>
              <a:rPr lang="en-US" sz="2400" dirty="0" err="1" smtClean="0">
                <a:latin typeface="cmsy10"/>
              </a:rPr>
              <a:t>¸</a:t>
            </a:r>
            <a:r>
              <a:rPr lang="en-US" sz="2400" dirty="0" err="1" smtClean="0"/>
              <a:t>m</a:t>
            </a:r>
            <a:r>
              <a:rPr lang="en-US" sz="2400" dirty="0" smtClean="0"/>
              <a:t>, y&lt;m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91450" y="1545223"/>
            <a:ext cx="240482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0</a:t>
            </a:r>
            <a:r>
              <a:rPr lang="en-US" sz="2400" dirty="0" smtClean="0">
                <a:latin typeface="cmsy10"/>
              </a:rPr>
              <a:t>·</a:t>
            </a:r>
            <a:r>
              <a:rPr lang="en-US" sz="2400" dirty="0" smtClean="0"/>
              <a:t>0, 0</a:t>
            </a:r>
            <a:r>
              <a:rPr lang="en-US" sz="2400" dirty="0" smtClean="0">
                <a:latin typeface="cmsy10"/>
              </a:rPr>
              <a:t>¸</a:t>
            </a:r>
            <a:r>
              <a:rPr lang="en-US" sz="2400" dirty="0" smtClean="0"/>
              <a:t>0, </a:t>
            </a:r>
            <a:r>
              <a:rPr lang="en-US" sz="2400" dirty="0" smtClean="0">
                <a:solidFill>
                  <a:srgbClr val="009900"/>
                </a:solidFill>
              </a:rPr>
              <a:t>0&lt;0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0</a:t>
            </a:r>
            <a:r>
              <a:rPr lang="en-US" sz="2400" dirty="0" smtClean="0">
                <a:latin typeface="cmsy10"/>
              </a:rPr>
              <a:t>·</a:t>
            </a:r>
            <a:r>
              <a:rPr lang="en-US" sz="2400" dirty="0" smtClean="0"/>
              <a:t>m, </a:t>
            </a:r>
            <a:r>
              <a:rPr lang="en-US" sz="2400" dirty="0" smtClean="0">
                <a:solidFill>
                  <a:srgbClr val="009900"/>
                </a:solidFill>
              </a:rPr>
              <a:t>0</a:t>
            </a:r>
            <a:r>
              <a:rPr lang="en-US" sz="2400" dirty="0" smtClean="0">
                <a:solidFill>
                  <a:srgbClr val="009900"/>
                </a:solidFill>
                <a:latin typeface="cmsy10"/>
              </a:rPr>
              <a:t>¸</a:t>
            </a:r>
            <a:r>
              <a:rPr lang="en-US" sz="2400" dirty="0" smtClean="0">
                <a:solidFill>
                  <a:srgbClr val="009900"/>
                </a:solidFill>
              </a:rPr>
              <a:t>m</a:t>
            </a:r>
            <a:r>
              <a:rPr lang="en-US" sz="2400" dirty="0" smtClean="0"/>
              <a:t>, 0&lt;m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0</a:t>
            </a:r>
            <a:r>
              <a:rPr lang="en-US" sz="2400" dirty="0" smtClean="0">
                <a:latin typeface="cmsy10"/>
              </a:rPr>
              <a:t>·</a:t>
            </a:r>
            <a:r>
              <a:rPr lang="en-US" sz="2400" dirty="0" smtClean="0"/>
              <a:t>m, </a:t>
            </a:r>
            <a:r>
              <a:rPr lang="en-US" sz="2400" dirty="0" smtClean="0">
                <a:solidFill>
                  <a:srgbClr val="009900"/>
                </a:solidFill>
              </a:rPr>
              <a:t>0</a:t>
            </a:r>
            <a:r>
              <a:rPr lang="en-US" sz="2400" dirty="0" smtClean="0">
                <a:solidFill>
                  <a:srgbClr val="009900"/>
                </a:solidFill>
                <a:latin typeface="cmsy10"/>
              </a:rPr>
              <a:t>¸</a:t>
            </a:r>
            <a:r>
              <a:rPr lang="en-US" sz="2400" dirty="0" smtClean="0">
                <a:solidFill>
                  <a:srgbClr val="009900"/>
                </a:solidFill>
              </a:rPr>
              <a:t>m</a:t>
            </a:r>
            <a:r>
              <a:rPr lang="en-US" sz="2400" dirty="0" smtClean="0"/>
              <a:t>, 0&lt;m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9183" y="990187"/>
            <a:ext cx="440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(1)  m&gt;0  </a:t>
            </a:r>
            <a:r>
              <a:rPr lang="en-US" sz="2400" dirty="0" smtClean="0">
                <a:solidFill>
                  <a:schemeClr val="accent2"/>
                </a:solidFill>
                <a:latin typeface="cmsy10" charset="0"/>
              </a:rPr>
              <a:t>)  </a:t>
            </a:r>
            <a:r>
              <a:rPr lang="en-US" sz="2400" dirty="0" smtClean="0">
                <a:solidFill>
                  <a:schemeClr val="accent2"/>
                </a:solidFill>
              </a:rPr>
              <a:t>P</a:t>
            </a:r>
            <a:r>
              <a:rPr lang="en-US" sz="2400" baseline="-25000" dirty="0" smtClean="0">
                <a:solidFill>
                  <a:schemeClr val="accent2"/>
                </a:solidFill>
              </a:rPr>
              <a:t>1</a:t>
            </a:r>
            <a:r>
              <a:rPr lang="en-US" sz="2400" dirty="0" smtClean="0">
                <a:solidFill>
                  <a:schemeClr val="accent2"/>
                </a:solidFill>
              </a:rPr>
              <a:t> [x</a:t>
            </a:r>
            <a:r>
              <a:rPr lang="en-US" sz="2400" dirty="0" smtClean="0">
                <a:solidFill>
                  <a:schemeClr val="accent2"/>
                </a:solidFill>
                <a:latin typeface="cmsy10"/>
              </a:rPr>
              <a:t>Ã</a:t>
            </a:r>
            <a:r>
              <a:rPr lang="en-US" sz="2400" dirty="0" smtClean="0">
                <a:solidFill>
                  <a:schemeClr val="accent2"/>
                </a:solidFill>
              </a:rPr>
              <a:t>0, y</a:t>
            </a:r>
            <a:r>
              <a:rPr lang="en-US" sz="2400" dirty="0" smtClean="0">
                <a:solidFill>
                  <a:schemeClr val="accent2"/>
                </a:solidFill>
                <a:latin typeface="cmsy10"/>
              </a:rPr>
              <a:t>Ã</a:t>
            </a:r>
            <a:r>
              <a:rPr lang="en-US" sz="2400" dirty="0" smtClean="0">
                <a:solidFill>
                  <a:schemeClr val="accent2"/>
                </a:solidFill>
              </a:rPr>
              <a:t>0]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2227" y="2773421"/>
            <a:ext cx="6784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Hence, (1) </a:t>
            </a:r>
            <a:r>
              <a:rPr lang="en-US" sz="2400" dirty="0" smtClean="0">
                <a:latin typeface="cmsy10" charset="0"/>
              </a:rPr>
              <a:t>´ </a:t>
            </a:r>
            <a:r>
              <a:rPr lang="en-US" sz="2400" dirty="0" smtClean="0"/>
              <a:t> P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doesn’t contain x&lt;y, </a:t>
            </a:r>
            <a:r>
              <a:rPr lang="en-US" sz="2400" dirty="0" err="1" smtClean="0"/>
              <a:t>x</a:t>
            </a:r>
            <a:r>
              <a:rPr lang="en-US" sz="2400" dirty="0" err="1" smtClean="0">
                <a:latin typeface="cmsy10"/>
              </a:rPr>
              <a:t>¸</a:t>
            </a:r>
            <a:r>
              <a:rPr lang="en-US" sz="2400" dirty="0" err="1" smtClean="0"/>
              <a:t>m</a:t>
            </a:r>
            <a:r>
              <a:rPr lang="en-US" sz="2400" dirty="0" smtClean="0"/>
              <a:t>, </a:t>
            </a:r>
            <a:r>
              <a:rPr lang="en-US" sz="2400" dirty="0" err="1" smtClean="0"/>
              <a:t>y</a:t>
            </a:r>
            <a:r>
              <a:rPr lang="en-US" sz="2400" dirty="0" err="1" smtClean="0">
                <a:latin typeface="cmsy10"/>
              </a:rPr>
              <a:t>¸</a:t>
            </a:r>
            <a:r>
              <a:rPr lang="en-US" sz="2400" dirty="0" err="1" smtClean="0"/>
              <a:t>m</a:t>
            </a:r>
            <a:r>
              <a:rPr lang="en-US" sz="2400" dirty="0" smtClean="0"/>
              <a:t> 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latin typeface="cmsy10" charset="0"/>
              </a:rPr>
              <a:t>                  ´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msy10"/>
              </a:rPr>
              <a:t>:</a:t>
            </a:r>
            <a:r>
              <a:rPr lang="en-US" sz="2400" b="1" dirty="0" err="1" smtClean="0">
                <a:solidFill>
                  <a:srgbClr val="FF0000"/>
                </a:solidFill>
                <a:latin typeface="Calibri"/>
              </a:rPr>
              <a:t>b</a:t>
            </a:r>
            <a:r>
              <a:rPr lang="en-US" sz="2400" b="1" baseline="-25000" dirty="0" err="1" smtClean="0">
                <a:solidFill>
                  <a:srgbClr val="FF0000"/>
                </a:solidFill>
                <a:latin typeface="Calibri"/>
              </a:rPr>
              <a:t>x</a:t>
            </a:r>
            <a:r>
              <a:rPr lang="en-US" sz="2400" b="1" baseline="-25000" dirty="0" err="1" smtClean="0">
                <a:solidFill>
                  <a:srgbClr val="FF0000"/>
                </a:solidFill>
                <a:latin typeface="cmsy10"/>
              </a:rPr>
              <a:t>¸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m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msy10"/>
              </a:rPr>
              <a:t>Æ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msy10"/>
              </a:rPr>
              <a:t>:</a:t>
            </a:r>
            <a:r>
              <a:rPr lang="en-US" sz="2400" b="1" dirty="0" err="1" smtClean="0">
                <a:solidFill>
                  <a:srgbClr val="FF0000"/>
                </a:solidFill>
                <a:latin typeface="Calibri"/>
              </a:rPr>
              <a:t>b</a:t>
            </a:r>
            <a:r>
              <a:rPr lang="en-US" sz="2400" b="1" baseline="-25000" dirty="0" err="1" smtClean="0">
                <a:solidFill>
                  <a:srgbClr val="FF0000"/>
                </a:solidFill>
                <a:latin typeface="Calibri"/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  <a:latin typeface="Calibri"/>
              </a:rPr>
              <a:t>&lt;y </a:t>
            </a:r>
            <a:r>
              <a:rPr lang="en-US" sz="2400" b="1" dirty="0" smtClean="0">
                <a:solidFill>
                  <a:srgbClr val="FF0000"/>
                </a:solidFill>
                <a:latin typeface="cmsy10"/>
              </a:rPr>
              <a:t>Æ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msy10"/>
              </a:rPr>
              <a:t>:</a:t>
            </a:r>
            <a:r>
              <a:rPr lang="en-US" sz="2400" b="1" dirty="0" err="1" smtClean="0">
                <a:solidFill>
                  <a:srgbClr val="FF0000"/>
                </a:solidFill>
                <a:latin typeface="Calibri"/>
              </a:rPr>
              <a:t>b</a:t>
            </a:r>
            <a:r>
              <a:rPr lang="en-US" sz="2400" b="1" baseline="-25000" dirty="0" err="1" smtClean="0">
                <a:solidFill>
                  <a:srgbClr val="FF0000"/>
                </a:solidFill>
                <a:latin typeface="Calibri"/>
              </a:rPr>
              <a:t>y</a:t>
            </a:r>
            <a:r>
              <a:rPr lang="en-US" sz="2400" b="1" baseline="-25000" dirty="0" err="1" smtClean="0">
                <a:solidFill>
                  <a:srgbClr val="FF0000"/>
                </a:solidFill>
                <a:latin typeface="cmsy10"/>
              </a:rPr>
              <a:t>¸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m</a:t>
            </a:r>
            <a:endParaRPr lang="en-US" sz="2400" b="1" baseline="-25000" dirty="0" smtClean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3013904" y="2032603"/>
            <a:ext cx="2111416" cy="2452"/>
          </a:xfrm>
          <a:prstGeom prst="straightConnector1">
            <a:avLst/>
          </a:prstGeom>
          <a:noFill/>
          <a:ln w="57150" cap="flat" cmpd="sng" algn="ctr">
            <a:solidFill>
              <a:srgbClr val="0099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259158" y="1566510"/>
            <a:ext cx="1781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r>
              <a:rPr lang="en-US" sz="2400" dirty="0" smtClean="0">
                <a:latin typeface="cmsy10"/>
              </a:rPr>
              <a:t>Ã</a:t>
            </a:r>
            <a:r>
              <a:rPr lang="en-US" sz="2400" dirty="0" smtClean="0"/>
              <a:t>0, y</a:t>
            </a:r>
            <a:r>
              <a:rPr lang="en-US" sz="2400" dirty="0" smtClean="0">
                <a:latin typeface="cmsy10"/>
              </a:rPr>
              <a:t>Ã</a:t>
            </a:r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232573" y="3934819"/>
            <a:ext cx="32243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accent2"/>
                </a:solidFill>
              </a:rPr>
              <a:t>(2)  P</a:t>
            </a:r>
            <a:r>
              <a:rPr lang="en-US" sz="2400" baseline="-25000" dirty="0" smtClean="0">
                <a:solidFill>
                  <a:schemeClr val="accent2"/>
                </a:solidFill>
              </a:rPr>
              <a:t>1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cmsy10"/>
              </a:rPr>
              <a:t>Æ </a:t>
            </a:r>
            <a:r>
              <a:rPr lang="en-US" sz="2400" dirty="0" err="1" smtClean="0">
                <a:solidFill>
                  <a:schemeClr val="accent2"/>
                </a:solidFill>
              </a:rPr>
              <a:t>x</a:t>
            </a:r>
            <a:r>
              <a:rPr lang="en-US" sz="2400" dirty="0" err="1" smtClean="0">
                <a:solidFill>
                  <a:schemeClr val="accent2"/>
                </a:solidFill>
                <a:latin typeface="cmsy10" charset="0"/>
              </a:rPr>
              <a:t>¸</a:t>
            </a:r>
            <a:r>
              <a:rPr lang="en-US" sz="2400" dirty="0" err="1" smtClean="0">
                <a:solidFill>
                  <a:schemeClr val="accent2"/>
                </a:solidFill>
              </a:rPr>
              <a:t>m</a:t>
            </a:r>
            <a:r>
              <a:rPr lang="en-US" sz="2400" dirty="0" smtClean="0">
                <a:solidFill>
                  <a:schemeClr val="accent2"/>
                </a:solidFill>
              </a:rPr>
              <a:t>  </a:t>
            </a:r>
            <a:r>
              <a:rPr lang="en-US" sz="2400" dirty="0" smtClean="0">
                <a:solidFill>
                  <a:schemeClr val="accent2"/>
                </a:solidFill>
                <a:latin typeface="cmsy10" charset="0"/>
              </a:rPr>
              <a:t>) </a:t>
            </a:r>
            <a:r>
              <a:rPr lang="en-US" sz="2400" dirty="0" smtClean="0">
                <a:solidFill>
                  <a:schemeClr val="accent2"/>
                </a:solidFill>
              </a:rPr>
              <a:t>y=m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-693" y="4375477"/>
            <a:ext cx="66695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There</a:t>
            </a:r>
            <a:r>
              <a:rPr lang="en-US" sz="2400" dirty="0" smtClean="0">
                <a:latin typeface="Comic Sans MS" pitchFamily="66" charset="0"/>
              </a:rPr>
              <a:t> are 3 maximally-weak choices for </a:t>
            </a:r>
            <a:r>
              <a:rPr lang="en-US" sz="2400" dirty="0" smtClean="0">
                <a:latin typeface="Comic Sans MS"/>
              </a:rPr>
              <a:t>P</a:t>
            </a:r>
            <a:r>
              <a:rPr lang="en-US" sz="2400" baseline="-25000" dirty="0" smtClean="0">
                <a:latin typeface="Comic Sans MS"/>
              </a:rPr>
              <a:t>1</a:t>
            </a:r>
          </a:p>
          <a:p>
            <a:pPr algn="ctr">
              <a:spcBef>
                <a:spcPts val="0"/>
              </a:spcBef>
            </a:pPr>
            <a:r>
              <a:rPr lang="en-US" sz="2400" dirty="0" smtClean="0">
                <a:latin typeface="Comic Sans MS" pitchFamily="66" charset="0"/>
              </a:rPr>
              <a:t>(computed using Predicate Cover Algorith</a:t>
            </a:r>
            <a:r>
              <a:rPr lang="en-US" sz="2400" dirty="0" smtClean="0"/>
              <a:t>m</a:t>
            </a:r>
            <a:r>
              <a:rPr lang="en-US" sz="2400" dirty="0" smtClean="0">
                <a:latin typeface="Comic Sans MS" pitchFamily="66" charset="0"/>
              </a:rPr>
              <a:t>)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0629" y="5657241"/>
            <a:ext cx="9013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Hence, (2) </a:t>
            </a:r>
            <a:r>
              <a:rPr lang="en-US" sz="2400" dirty="0" smtClean="0">
                <a:latin typeface="cmsy10" charset="0"/>
              </a:rPr>
              <a:t>´ </a:t>
            </a:r>
            <a:r>
              <a:rPr lang="en-US" sz="2400" dirty="0" smtClean="0"/>
              <a:t> P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contains at least one of above combinations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latin typeface="cmsy10" charset="0"/>
              </a:rPr>
              <a:t>                   ´ </a:t>
            </a:r>
            <a:r>
              <a:rPr lang="en-US" sz="2400" b="1" dirty="0" smtClean="0">
                <a:solidFill>
                  <a:srgbClr val="FF0000"/>
                </a:solidFill>
              </a:rPr>
              <a:t>(</a:t>
            </a:r>
            <a:r>
              <a:rPr lang="en-US" sz="2400" b="1" dirty="0" err="1" smtClean="0">
                <a:solidFill>
                  <a:srgbClr val="FF0000"/>
                </a:solidFill>
                <a:latin typeface="Calibri"/>
              </a:rPr>
              <a:t>b</a:t>
            </a:r>
            <a:r>
              <a:rPr lang="en-US" sz="2400" b="1" baseline="-25000" dirty="0" err="1" smtClean="0">
                <a:solidFill>
                  <a:srgbClr val="FF0000"/>
                </a:solidFill>
                <a:latin typeface="Calibri"/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  <a:latin typeface="Calibri"/>
              </a:rPr>
              <a:t>&lt;m</a:t>
            </a:r>
            <a:r>
              <a:rPr lang="en-US" sz="2400" b="1" dirty="0" smtClean="0">
                <a:solidFill>
                  <a:srgbClr val="FF0000"/>
                </a:solidFill>
              </a:rPr>
              <a:t>) </a:t>
            </a:r>
            <a:r>
              <a:rPr lang="en-US" sz="2400" b="1" dirty="0" smtClean="0">
                <a:solidFill>
                  <a:srgbClr val="FF0000"/>
                </a:solidFill>
                <a:latin typeface="cmsy10"/>
              </a:rPr>
              <a:t>Ç </a:t>
            </a:r>
            <a:r>
              <a:rPr lang="en-US" sz="2400" b="1" dirty="0" smtClean="0">
                <a:solidFill>
                  <a:srgbClr val="FF0000"/>
                </a:solidFill>
              </a:rPr>
              <a:t>(</a:t>
            </a:r>
            <a:r>
              <a:rPr lang="en-US" sz="2400" b="1" dirty="0" err="1" smtClean="0">
                <a:solidFill>
                  <a:srgbClr val="FF0000"/>
                </a:solidFill>
                <a:latin typeface="Calibri"/>
              </a:rPr>
              <a:t>b</a:t>
            </a:r>
            <a:r>
              <a:rPr lang="en-US" sz="2400" b="1" baseline="-25000" dirty="0" err="1" smtClean="0">
                <a:solidFill>
                  <a:srgbClr val="FF0000"/>
                </a:solidFill>
                <a:latin typeface="Calibri"/>
              </a:rPr>
              <a:t>y</a:t>
            </a:r>
            <a:r>
              <a:rPr lang="en-US" sz="2400" b="1" baseline="-25000" dirty="0" err="1" smtClean="0">
                <a:solidFill>
                  <a:srgbClr val="FF0000"/>
                </a:solidFill>
                <a:latin typeface="cmsy10"/>
              </a:rPr>
              <a:t>·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m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msy10"/>
              </a:rPr>
              <a:t>Æ </a:t>
            </a:r>
            <a:r>
              <a:rPr lang="en-US" sz="2400" b="1" dirty="0" err="1" smtClean="0">
                <a:solidFill>
                  <a:srgbClr val="FF0000"/>
                </a:solidFill>
                <a:latin typeface="Calibri"/>
              </a:rPr>
              <a:t>b</a:t>
            </a:r>
            <a:r>
              <a:rPr lang="en-US" sz="2400" b="1" baseline="-25000" dirty="0" err="1" smtClean="0">
                <a:solidFill>
                  <a:srgbClr val="FF0000"/>
                </a:solidFill>
                <a:latin typeface="Calibri"/>
              </a:rPr>
              <a:t>y</a:t>
            </a:r>
            <a:r>
              <a:rPr lang="en-US" sz="2400" b="1" baseline="-25000" dirty="0" err="1" smtClean="0">
                <a:solidFill>
                  <a:srgbClr val="FF0000"/>
                </a:solidFill>
                <a:latin typeface="cmsy10"/>
              </a:rPr>
              <a:t>¸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m</a:t>
            </a:r>
            <a:r>
              <a:rPr lang="en-US" sz="2400" b="1" dirty="0" smtClean="0">
                <a:solidFill>
                  <a:srgbClr val="FF0000"/>
                </a:solidFill>
              </a:rPr>
              <a:t>)</a:t>
            </a:r>
            <a:r>
              <a:rPr lang="en-US" sz="2400" b="1" dirty="0" smtClean="0">
                <a:solidFill>
                  <a:srgbClr val="FF0000"/>
                </a:solidFill>
                <a:latin typeface="cmsy10"/>
              </a:rPr>
              <a:t>Ç </a:t>
            </a:r>
            <a:r>
              <a:rPr lang="en-US" sz="2400" b="1" dirty="0" smtClean="0">
                <a:solidFill>
                  <a:srgbClr val="FF0000"/>
                </a:solidFill>
              </a:rPr>
              <a:t>(</a:t>
            </a:r>
            <a:r>
              <a:rPr lang="en-US" sz="2400" b="1" dirty="0" err="1" smtClean="0">
                <a:solidFill>
                  <a:srgbClr val="FF0000"/>
                </a:solidFill>
                <a:latin typeface="Calibri"/>
              </a:rPr>
              <a:t>b</a:t>
            </a:r>
            <a:r>
              <a:rPr lang="en-US" sz="2400" b="1" baseline="-25000" dirty="0" err="1" smtClean="0">
                <a:solidFill>
                  <a:srgbClr val="FF0000"/>
                </a:solidFill>
                <a:latin typeface="Calibri"/>
              </a:rPr>
              <a:t>x</a:t>
            </a:r>
            <a:r>
              <a:rPr lang="en-US" sz="2400" b="1" baseline="-25000" dirty="0" err="1" smtClean="0">
                <a:solidFill>
                  <a:srgbClr val="FF0000"/>
                </a:solidFill>
                <a:latin typeface="cmsy10"/>
              </a:rPr>
              <a:t>·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y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msy10"/>
              </a:rPr>
              <a:t>Æ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alibri"/>
              </a:rPr>
              <a:t>b</a:t>
            </a:r>
            <a:r>
              <a:rPr lang="en-US" sz="2400" b="1" baseline="-25000" dirty="0" err="1" smtClean="0">
                <a:solidFill>
                  <a:srgbClr val="FF0000"/>
                </a:solidFill>
                <a:latin typeface="Calibri"/>
              </a:rPr>
              <a:t>y</a:t>
            </a:r>
            <a:r>
              <a:rPr lang="en-US" sz="2400" b="1" baseline="-25000" dirty="0" err="1" smtClean="0">
                <a:solidFill>
                  <a:srgbClr val="FF0000"/>
                </a:solidFill>
                <a:latin typeface="cmsy10"/>
              </a:rPr>
              <a:t>·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m</a:t>
            </a:r>
            <a:r>
              <a:rPr lang="en-US" sz="2400" b="1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27595" y="4047451"/>
            <a:ext cx="251543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)   </a:t>
            </a:r>
            <a:r>
              <a:rPr lang="en-US" sz="2400" dirty="0" err="1" smtClean="0"/>
              <a:t>y</a:t>
            </a:r>
            <a:r>
              <a:rPr lang="en-US" sz="2400" dirty="0" err="1" smtClean="0">
                <a:latin typeface="cmsy10"/>
              </a:rPr>
              <a:t>·</a:t>
            </a:r>
            <a:r>
              <a:rPr lang="en-US" sz="2400" dirty="0" err="1" smtClean="0"/>
              <a:t>m</a:t>
            </a:r>
            <a:r>
              <a:rPr lang="en-US" sz="2400" dirty="0" smtClean="0"/>
              <a:t>  </a:t>
            </a:r>
            <a:r>
              <a:rPr lang="en-US" sz="2400" dirty="0" smtClean="0">
                <a:latin typeface="cmsy10"/>
              </a:rPr>
              <a:t>Æ</a:t>
            </a:r>
            <a:r>
              <a:rPr lang="en-US" sz="2400" dirty="0" smtClean="0"/>
              <a:t> </a:t>
            </a:r>
            <a:r>
              <a:rPr lang="en-US" sz="2400" dirty="0" err="1" smtClean="0"/>
              <a:t>y</a:t>
            </a:r>
            <a:r>
              <a:rPr lang="en-US" sz="2400" dirty="0" err="1" smtClean="0">
                <a:latin typeface="cmsy10"/>
              </a:rPr>
              <a:t>¸</a:t>
            </a:r>
            <a:r>
              <a:rPr lang="en-US" sz="2400" dirty="0" err="1" smtClean="0"/>
              <a:t>m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(ii)  x&lt;m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(iii) </a:t>
            </a:r>
            <a:r>
              <a:rPr lang="en-US" sz="2400" dirty="0" err="1" smtClean="0"/>
              <a:t>x</a:t>
            </a:r>
            <a:r>
              <a:rPr lang="en-US" sz="2400" dirty="0" err="1" smtClean="0">
                <a:latin typeface="cmsy10"/>
              </a:rPr>
              <a:t>·</a:t>
            </a:r>
            <a:r>
              <a:rPr lang="en-US" sz="2400" dirty="0" err="1" smtClean="0"/>
              <a:t>y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msy10"/>
              </a:rPr>
              <a:t>Æ</a:t>
            </a:r>
            <a:r>
              <a:rPr lang="en-US" sz="2400" dirty="0" smtClean="0"/>
              <a:t> </a:t>
            </a:r>
            <a:r>
              <a:rPr lang="en-US" sz="2400" dirty="0" err="1" smtClean="0"/>
              <a:t>y</a:t>
            </a:r>
            <a:r>
              <a:rPr lang="en-US" sz="2400" dirty="0" err="1" smtClean="0">
                <a:latin typeface="cmsy10"/>
              </a:rPr>
              <a:t>·</a:t>
            </a:r>
            <a:r>
              <a:rPr lang="en-US" sz="2400" dirty="0" err="1" smtClean="0"/>
              <a:t>m</a:t>
            </a:r>
            <a:endParaRPr lang="en-US" sz="2400" dirty="0"/>
          </a:p>
        </p:txBody>
      </p:sp>
    </p:spTree>
    <p:custDataLst>
      <p:tags r:id="rId1"/>
    </p:custDataLst>
  </p:cSld>
  <p:clrMapOvr>
    <a:masterClrMapping/>
  </p:clrMapOvr>
  <p:transition advTm="1023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12" grpId="0"/>
      <p:bldP spid="15" grpId="0"/>
      <p:bldP spid="21" grpId="0"/>
      <p:bldP spid="27" grpId="0"/>
      <p:bldP spid="36" grpId="0"/>
      <p:bldP spid="37" grpId="0" uiExpand="1" build="allAtOnce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03" y="1404717"/>
            <a:ext cx="4246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(1) </a:t>
            </a:r>
            <a:r>
              <a:rPr lang="en-US" sz="2400" b="1" dirty="0" smtClean="0">
                <a:solidFill>
                  <a:srgbClr val="FF0000"/>
                </a:solidFill>
                <a:latin typeface="cmsy10"/>
              </a:rPr>
              <a:t>:</a:t>
            </a:r>
            <a:r>
              <a:rPr lang="en-US" sz="2400" b="1" dirty="0" err="1" smtClean="0">
                <a:solidFill>
                  <a:srgbClr val="FF0000"/>
                </a:solidFill>
                <a:latin typeface="Calibri"/>
              </a:rPr>
              <a:t>b</a:t>
            </a:r>
            <a:r>
              <a:rPr lang="en-US" sz="2400" b="1" baseline="-25000" dirty="0" err="1" smtClean="0">
                <a:solidFill>
                  <a:srgbClr val="FF0000"/>
                </a:solidFill>
                <a:latin typeface="Calibri"/>
              </a:rPr>
              <a:t>x</a:t>
            </a:r>
            <a:r>
              <a:rPr lang="en-US" sz="2400" b="1" baseline="-25000" dirty="0" err="1" smtClean="0">
                <a:solidFill>
                  <a:srgbClr val="FF0000"/>
                </a:solidFill>
                <a:latin typeface="cmsy10"/>
              </a:rPr>
              <a:t>¸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m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msy10"/>
              </a:rPr>
              <a:t>Æ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msy10"/>
              </a:rPr>
              <a:t>:</a:t>
            </a:r>
            <a:r>
              <a:rPr lang="en-US" sz="2400" b="1" dirty="0" err="1" smtClean="0">
                <a:solidFill>
                  <a:srgbClr val="FF0000"/>
                </a:solidFill>
                <a:latin typeface="Calibri"/>
              </a:rPr>
              <a:t>b</a:t>
            </a:r>
            <a:r>
              <a:rPr lang="en-US" sz="2400" b="1" baseline="-25000" dirty="0" err="1" smtClean="0">
                <a:solidFill>
                  <a:srgbClr val="FF0000"/>
                </a:solidFill>
                <a:latin typeface="Calibri"/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  <a:latin typeface="Calibri"/>
              </a:rPr>
              <a:t>&lt;y </a:t>
            </a:r>
            <a:r>
              <a:rPr lang="en-US" sz="2400" b="1" dirty="0" smtClean="0">
                <a:solidFill>
                  <a:srgbClr val="FF0000"/>
                </a:solidFill>
                <a:latin typeface="cmsy10"/>
              </a:rPr>
              <a:t>Æ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msy10"/>
              </a:rPr>
              <a:t>:</a:t>
            </a:r>
            <a:r>
              <a:rPr lang="en-US" sz="2400" b="1" dirty="0" err="1" smtClean="0">
                <a:solidFill>
                  <a:srgbClr val="FF0000"/>
                </a:solidFill>
                <a:latin typeface="Calibri"/>
              </a:rPr>
              <a:t>b</a:t>
            </a:r>
            <a:r>
              <a:rPr lang="en-US" sz="2400" b="1" baseline="-25000" dirty="0" err="1" smtClean="0">
                <a:solidFill>
                  <a:srgbClr val="FF0000"/>
                </a:solidFill>
                <a:latin typeface="Calibri"/>
              </a:rPr>
              <a:t>y</a:t>
            </a:r>
            <a:r>
              <a:rPr lang="en-US" sz="2400" b="1" baseline="-25000" dirty="0" err="1" smtClean="0">
                <a:solidFill>
                  <a:srgbClr val="FF0000"/>
                </a:solidFill>
                <a:latin typeface="cmsy10"/>
              </a:rPr>
              <a:t>¸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m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2568" y="1889613"/>
            <a:ext cx="54109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accent2"/>
                </a:solidFill>
              </a:rPr>
              <a:t>(2) </a:t>
            </a:r>
            <a:r>
              <a:rPr lang="en-US" sz="2400" b="1" dirty="0" smtClean="0">
                <a:solidFill>
                  <a:srgbClr val="FF0000"/>
                </a:solidFill>
              </a:rPr>
              <a:t>(</a:t>
            </a:r>
            <a:r>
              <a:rPr lang="en-US" sz="2400" b="1" dirty="0" err="1" smtClean="0">
                <a:solidFill>
                  <a:srgbClr val="FF0000"/>
                </a:solidFill>
                <a:latin typeface="Calibri"/>
              </a:rPr>
              <a:t>b</a:t>
            </a:r>
            <a:r>
              <a:rPr lang="en-US" sz="2400" b="1" baseline="-25000" dirty="0" err="1" smtClean="0">
                <a:solidFill>
                  <a:srgbClr val="FF0000"/>
                </a:solidFill>
                <a:latin typeface="Calibri"/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  <a:latin typeface="Calibri"/>
              </a:rPr>
              <a:t>&lt;m</a:t>
            </a:r>
            <a:r>
              <a:rPr lang="en-US" sz="2400" b="1" dirty="0" smtClean="0">
                <a:solidFill>
                  <a:srgbClr val="FF0000"/>
                </a:solidFill>
              </a:rPr>
              <a:t>)</a:t>
            </a:r>
            <a:r>
              <a:rPr lang="en-US" sz="2400" b="1" dirty="0" smtClean="0">
                <a:solidFill>
                  <a:srgbClr val="FF0000"/>
                </a:solidFill>
                <a:latin typeface="cmsy10"/>
              </a:rPr>
              <a:t>Ç </a:t>
            </a:r>
            <a:r>
              <a:rPr lang="en-US" sz="2400" b="1" dirty="0" smtClean="0">
                <a:solidFill>
                  <a:srgbClr val="FF0000"/>
                </a:solidFill>
              </a:rPr>
              <a:t>(</a:t>
            </a:r>
            <a:r>
              <a:rPr lang="en-US" sz="2400" b="1" dirty="0" err="1" smtClean="0">
                <a:solidFill>
                  <a:srgbClr val="FF0000"/>
                </a:solidFill>
                <a:latin typeface="Calibri"/>
              </a:rPr>
              <a:t>b</a:t>
            </a:r>
            <a:r>
              <a:rPr lang="en-US" sz="2400" b="1" baseline="-25000" dirty="0" err="1" smtClean="0">
                <a:solidFill>
                  <a:srgbClr val="FF0000"/>
                </a:solidFill>
                <a:latin typeface="Calibri"/>
              </a:rPr>
              <a:t>y</a:t>
            </a:r>
            <a:r>
              <a:rPr lang="en-US" sz="2400" b="1" baseline="-25000" dirty="0" err="1" smtClean="0">
                <a:solidFill>
                  <a:srgbClr val="FF0000"/>
                </a:solidFill>
                <a:latin typeface="cmsy10"/>
              </a:rPr>
              <a:t>·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m</a:t>
            </a:r>
            <a:r>
              <a:rPr lang="en-US" sz="2400" b="1" dirty="0" err="1" smtClean="0">
                <a:solidFill>
                  <a:srgbClr val="FF0000"/>
                </a:solidFill>
                <a:latin typeface="cmsy10"/>
              </a:rPr>
              <a:t>Æ</a:t>
            </a:r>
            <a:r>
              <a:rPr lang="en-US" sz="2400" b="1" dirty="0" err="1" smtClean="0">
                <a:solidFill>
                  <a:srgbClr val="FF0000"/>
                </a:solidFill>
                <a:latin typeface="Calibri"/>
              </a:rPr>
              <a:t>b</a:t>
            </a:r>
            <a:r>
              <a:rPr lang="en-US" sz="2400" b="1" baseline="-25000" dirty="0" err="1" smtClean="0">
                <a:solidFill>
                  <a:srgbClr val="FF0000"/>
                </a:solidFill>
                <a:latin typeface="Calibri"/>
              </a:rPr>
              <a:t>y</a:t>
            </a:r>
            <a:r>
              <a:rPr lang="en-US" sz="2400" b="1" baseline="-25000" dirty="0" err="1" smtClean="0">
                <a:solidFill>
                  <a:srgbClr val="FF0000"/>
                </a:solidFill>
                <a:latin typeface="cmsy10"/>
              </a:rPr>
              <a:t>¸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m</a:t>
            </a:r>
            <a:r>
              <a:rPr lang="en-US" sz="2400" b="1" dirty="0" smtClean="0">
                <a:solidFill>
                  <a:srgbClr val="FF0000"/>
                </a:solidFill>
              </a:rPr>
              <a:t>)</a:t>
            </a:r>
            <a:r>
              <a:rPr lang="en-US" sz="2400" b="1" dirty="0" smtClean="0">
                <a:solidFill>
                  <a:srgbClr val="FF0000"/>
                </a:solidFill>
                <a:latin typeface="cmsy10"/>
              </a:rPr>
              <a:t>Ç </a:t>
            </a:r>
            <a:r>
              <a:rPr lang="en-US" sz="2400" b="1" dirty="0" smtClean="0">
                <a:solidFill>
                  <a:srgbClr val="FF0000"/>
                </a:solidFill>
              </a:rPr>
              <a:t>(</a:t>
            </a:r>
            <a:r>
              <a:rPr lang="en-US" sz="2400" b="1" dirty="0" err="1" smtClean="0">
                <a:solidFill>
                  <a:srgbClr val="FF0000"/>
                </a:solidFill>
                <a:latin typeface="Calibri"/>
              </a:rPr>
              <a:t>b</a:t>
            </a:r>
            <a:r>
              <a:rPr lang="en-US" sz="2400" b="1" baseline="-25000" dirty="0" err="1" smtClean="0">
                <a:solidFill>
                  <a:srgbClr val="FF0000"/>
                </a:solidFill>
                <a:latin typeface="Calibri"/>
              </a:rPr>
              <a:t>x</a:t>
            </a:r>
            <a:r>
              <a:rPr lang="en-US" sz="2400" b="1" baseline="-25000" dirty="0" err="1" smtClean="0">
                <a:solidFill>
                  <a:srgbClr val="FF0000"/>
                </a:solidFill>
                <a:latin typeface="cmsy10"/>
              </a:rPr>
              <a:t>·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y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msy10"/>
              </a:rPr>
              <a:t>Æ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alibri"/>
              </a:rPr>
              <a:t>b</a:t>
            </a:r>
            <a:r>
              <a:rPr lang="en-US" sz="2400" b="1" baseline="-25000" dirty="0" err="1" smtClean="0">
                <a:solidFill>
                  <a:srgbClr val="FF0000"/>
                </a:solidFill>
                <a:latin typeface="Calibri"/>
              </a:rPr>
              <a:t>y</a:t>
            </a:r>
            <a:r>
              <a:rPr lang="en-US" sz="2400" b="1" baseline="-25000" dirty="0" err="1" smtClean="0">
                <a:solidFill>
                  <a:srgbClr val="FF0000"/>
                </a:solidFill>
                <a:latin typeface="cmsy10"/>
              </a:rPr>
              <a:t>·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m</a:t>
            </a:r>
            <a:r>
              <a:rPr lang="en-US" sz="2400" b="1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03" y="2391860"/>
            <a:ext cx="5687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(3) </a:t>
            </a:r>
            <a:r>
              <a:rPr lang="en-US" sz="2400" b="1" dirty="0" smtClean="0">
                <a:solidFill>
                  <a:srgbClr val="FF0000"/>
                </a:solidFill>
              </a:rPr>
              <a:t>(</a:t>
            </a:r>
            <a:r>
              <a:rPr lang="en-US" sz="2400" b="1" dirty="0" err="1" smtClean="0">
                <a:solidFill>
                  <a:srgbClr val="FF0000"/>
                </a:solidFill>
                <a:latin typeface="Calibri"/>
              </a:rPr>
              <a:t>b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y</a:t>
            </a:r>
            <a:r>
              <a:rPr lang="en-US" sz="2400" b="1" baseline="-25000" dirty="0" err="1" smtClean="0">
                <a:solidFill>
                  <a:srgbClr val="FF0000"/>
                </a:solidFill>
                <a:latin typeface="cmsy10"/>
              </a:rPr>
              <a:t>·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m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msy10"/>
              </a:rPr>
              <a:t>)</a:t>
            </a:r>
            <a:r>
              <a:rPr lang="en-US" sz="2400" b="1" dirty="0" smtClean="0">
                <a:solidFill>
                  <a:srgbClr val="FF0000"/>
                </a:solidFill>
              </a:rPr>
              <a:t> (</a:t>
            </a:r>
            <a:r>
              <a:rPr lang="en-US" sz="2400" b="1" dirty="0" smtClean="0">
                <a:solidFill>
                  <a:srgbClr val="FF0000"/>
                </a:solidFill>
                <a:latin typeface="Calibri"/>
              </a:rPr>
              <a:t>b</a:t>
            </a:r>
            <a:r>
              <a:rPr lang="en-US" sz="2400" b="1" baseline="-25000" dirty="0" smtClean="0">
                <a:solidFill>
                  <a:srgbClr val="FF0000"/>
                </a:solidFill>
                <a:latin typeface="Calibri"/>
              </a:rPr>
              <a:t>y</a:t>
            </a:r>
            <a:r>
              <a:rPr lang="en-US" sz="2400" b="1" baseline="-25000" dirty="0" smtClean="0">
                <a:solidFill>
                  <a:srgbClr val="FF0000"/>
                </a:solidFill>
                <a:latin typeface="+mj-lt"/>
              </a:rPr>
              <a:t>&lt;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m</a:t>
            </a:r>
            <a:r>
              <a:rPr lang="en-US" sz="2400" b="1" dirty="0" err="1" smtClean="0">
                <a:solidFill>
                  <a:srgbClr val="FF0000"/>
                </a:solidFill>
                <a:latin typeface="cmsy10"/>
              </a:rPr>
              <a:t>Ç</a:t>
            </a:r>
            <a:r>
              <a:rPr lang="en-US" sz="2400" b="1" dirty="0" err="1" smtClean="0">
                <a:solidFill>
                  <a:srgbClr val="FF0000"/>
                </a:solidFill>
                <a:latin typeface="Calibri"/>
              </a:rPr>
              <a:t>b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y</a:t>
            </a:r>
            <a:r>
              <a:rPr lang="en-US" sz="2400" b="1" baseline="-25000" dirty="0" err="1" smtClean="0">
                <a:solidFill>
                  <a:srgbClr val="FF0000"/>
                </a:solidFill>
                <a:latin typeface="cmsy10"/>
              </a:rPr>
              <a:t>·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x</a:t>
            </a:r>
            <a:r>
              <a:rPr lang="en-US" sz="2400" b="1" dirty="0" smtClean="0">
                <a:solidFill>
                  <a:srgbClr val="FF0000"/>
                </a:solidFill>
              </a:rPr>
              <a:t>))</a:t>
            </a:r>
            <a:r>
              <a:rPr lang="en-US" sz="2400" b="1" dirty="0" smtClean="0">
                <a:solidFill>
                  <a:srgbClr val="FF0000"/>
                </a:solidFill>
                <a:latin typeface="cmsy10"/>
              </a:rPr>
              <a:t>Æ:</a:t>
            </a:r>
            <a:r>
              <a:rPr lang="en-US" sz="2400" b="1" dirty="0" smtClean="0">
                <a:solidFill>
                  <a:srgbClr val="FF0000"/>
                </a:solidFill>
                <a:latin typeface="Calibri"/>
              </a:rPr>
              <a:t>b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x&lt;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m</a:t>
            </a:r>
            <a:r>
              <a:rPr lang="en-US" sz="2400" b="1" dirty="0" err="1" smtClean="0">
                <a:solidFill>
                  <a:srgbClr val="FF0000"/>
                </a:solidFill>
                <a:latin typeface="cmsy10"/>
              </a:rPr>
              <a:t>Æ:</a:t>
            </a:r>
            <a:r>
              <a:rPr lang="en-US" sz="2400" b="1" dirty="0" err="1" smtClean="0">
                <a:solidFill>
                  <a:srgbClr val="FF0000"/>
                </a:solidFill>
                <a:latin typeface="Calibri"/>
              </a:rPr>
              <a:t>b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y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&lt;m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25913" y="3898822"/>
            <a:ext cx="3512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b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y</a:t>
            </a:r>
            <a:r>
              <a:rPr lang="en-US" sz="2400" b="1" baseline="-25000" dirty="0" err="1" smtClean="0">
                <a:solidFill>
                  <a:srgbClr val="FF0000"/>
                </a:solidFill>
                <a:latin typeface="cmsy10"/>
              </a:rPr>
              <a:t>·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x</a:t>
            </a:r>
            <a:r>
              <a:rPr lang="en-US" sz="2400" dirty="0" smtClean="0"/>
              <a:t> , </a:t>
            </a:r>
            <a:r>
              <a:rPr lang="en-US" sz="2400" b="1" dirty="0" err="1" smtClean="0">
                <a:solidFill>
                  <a:srgbClr val="FF0000"/>
                </a:solidFill>
              </a:rPr>
              <a:t>b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y</a:t>
            </a:r>
            <a:r>
              <a:rPr lang="en-US" sz="2400" b="1" baseline="-25000" dirty="0" err="1" smtClean="0">
                <a:solidFill>
                  <a:srgbClr val="FF0000"/>
                </a:solidFill>
                <a:latin typeface="cmsy10"/>
              </a:rPr>
              <a:t>·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m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, </a:t>
            </a:r>
            <a:r>
              <a:rPr lang="en-US" sz="2400" b="1" dirty="0" err="1" smtClean="0">
                <a:solidFill>
                  <a:srgbClr val="FF0000"/>
                </a:solidFill>
              </a:rPr>
              <a:t>b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 err="1" smtClean="0">
                <a:solidFill>
                  <a:srgbClr val="FF0000"/>
                </a:solidFill>
                <a:latin typeface="cmsy10"/>
              </a:rPr>
              <a:t>·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y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: true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rest</a:t>
            </a:r>
            <a:r>
              <a:rPr lang="en-US" sz="2400" dirty="0" smtClean="0"/>
              <a:t>: false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2147727" y="3387828"/>
            <a:ext cx="821703" cy="870"/>
          </a:xfrm>
          <a:prstGeom prst="straightConnector1">
            <a:avLst/>
          </a:prstGeom>
          <a:ln w="22225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89920" y="3120718"/>
            <a:ext cx="1848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SAT Solver</a:t>
            </a:r>
          </a:p>
        </p:txBody>
      </p:sp>
      <p:sp>
        <p:nvSpPr>
          <p:cNvPr id="22" name="Double Bracket 21"/>
          <p:cNvSpPr/>
          <p:nvPr/>
        </p:nvSpPr>
        <p:spPr>
          <a:xfrm>
            <a:off x="438467" y="1179578"/>
            <a:ext cx="4992177" cy="1828800"/>
          </a:xfrm>
          <a:prstGeom prst="bracketPair">
            <a:avLst>
              <a:gd name="adj" fmla="val 9167"/>
            </a:avLst>
          </a:prstGeom>
          <a:ln w="190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loud Callout 23"/>
          <p:cNvSpPr/>
          <p:nvPr/>
        </p:nvSpPr>
        <p:spPr>
          <a:xfrm>
            <a:off x="5399312" y="1211764"/>
            <a:ext cx="3668486" cy="1447800"/>
          </a:xfrm>
          <a:prstGeom prst="cloudCallout">
            <a:avLst>
              <a:gd name="adj1" fmla="val -74052"/>
              <a:gd name="adj2" fmla="val 38022"/>
            </a:avLst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Comic Sans MS" pitchFamily="66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95124" y="5268685"/>
            <a:ext cx="3248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I: (</a:t>
            </a:r>
            <a:r>
              <a:rPr lang="en-US" sz="3200" b="1" dirty="0" smtClean="0"/>
              <a:t>y</a:t>
            </a:r>
            <a:r>
              <a:rPr lang="en-US" sz="3200" b="1" dirty="0" smtClean="0">
                <a:latin typeface="+mj-lt"/>
              </a:rPr>
              <a:t>=</a:t>
            </a:r>
            <a:r>
              <a:rPr lang="en-US" sz="3200" b="1" dirty="0" smtClean="0"/>
              <a:t>x</a:t>
            </a:r>
            <a:r>
              <a:rPr lang="en-US" sz="3200" dirty="0" smtClean="0"/>
              <a:t> </a:t>
            </a:r>
            <a:r>
              <a:rPr lang="en-US" sz="3200" dirty="0" smtClean="0">
                <a:latin typeface="cmsy10"/>
              </a:rPr>
              <a:t>Æ</a:t>
            </a:r>
            <a:r>
              <a:rPr lang="en-US" sz="3200" dirty="0" smtClean="0"/>
              <a:t> </a:t>
            </a:r>
            <a:r>
              <a:rPr lang="en-US" sz="3200" b="1" dirty="0" err="1" smtClean="0"/>
              <a:t>y</a:t>
            </a:r>
            <a:r>
              <a:rPr lang="en-US" sz="3200" b="1" dirty="0" err="1" smtClean="0">
                <a:latin typeface="cmsy10"/>
              </a:rPr>
              <a:t>·</a:t>
            </a:r>
            <a:r>
              <a:rPr lang="en-US" sz="3200" b="1" dirty="0" err="1" smtClean="0"/>
              <a:t>m</a:t>
            </a:r>
            <a:r>
              <a:rPr lang="en-US" sz="3200" b="1" dirty="0" smtClean="0"/>
              <a:t>)  </a:t>
            </a:r>
            <a:endParaRPr lang="en-US" sz="32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6186441" y="4167414"/>
            <a:ext cx="2255031" cy="2289141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sz="2400" kern="0" dirty="0" smtClean="0">
                <a:solidFill>
                  <a:srgbClr val="009900"/>
                </a:solidFill>
                <a:latin typeface="+mn-lt"/>
              </a:rPr>
              <a:t>[m &gt; 0]</a:t>
            </a:r>
            <a:endParaRPr lang="en-US" sz="2400" kern="0" dirty="0">
              <a:solidFill>
                <a:srgbClr val="009900"/>
              </a:solidFill>
              <a:latin typeface="+mn-lt"/>
            </a:endParaRP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sz="2400" kern="0" dirty="0" smtClean="0">
                <a:latin typeface="+mn-lt"/>
              </a:rPr>
              <a:t>x </a:t>
            </a:r>
            <a:r>
              <a:rPr lang="en-US" sz="2400" kern="0" dirty="0">
                <a:latin typeface="+mn-lt"/>
              </a:rPr>
              <a:t>:= 0; y := 0;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sz="2400" kern="0" dirty="0" smtClean="0">
                <a:latin typeface="+mn-lt"/>
              </a:rPr>
              <a:t>while </a:t>
            </a:r>
            <a:r>
              <a:rPr lang="en-US" sz="2400" kern="0" dirty="0">
                <a:latin typeface="+mn-lt"/>
              </a:rPr>
              <a:t>(x &lt; </a:t>
            </a:r>
            <a:r>
              <a:rPr lang="en-US" sz="2400" kern="0" dirty="0" smtClean="0">
                <a:latin typeface="+mn-lt"/>
              </a:rPr>
              <a:t>m) </a:t>
            </a:r>
            <a:endParaRPr lang="en-US" sz="2400" kern="0" dirty="0">
              <a:latin typeface="+mn-lt"/>
            </a:endParaRP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sz="2400" kern="0" dirty="0">
                <a:latin typeface="+mn-lt"/>
              </a:rPr>
              <a:t>     </a:t>
            </a:r>
            <a:r>
              <a:rPr lang="en-US" sz="2400" kern="0" dirty="0" smtClean="0">
                <a:latin typeface="+mn-lt"/>
              </a:rPr>
              <a:t>x </a:t>
            </a:r>
            <a:r>
              <a:rPr lang="en-US" sz="2400" kern="0" dirty="0">
                <a:latin typeface="+mn-lt"/>
              </a:rPr>
              <a:t>:= </a:t>
            </a:r>
            <a:r>
              <a:rPr lang="en-US" sz="2400" kern="0" dirty="0" smtClean="0">
                <a:latin typeface="+mn-lt"/>
              </a:rPr>
              <a:t>x+1;</a:t>
            </a:r>
            <a:endParaRPr lang="en-US" sz="2400" kern="0" dirty="0">
              <a:latin typeface="+mn-lt"/>
            </a:endParaRP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sz="2400" kern="0" dirty="0">
                <a:latin typeface="+mn-lt"/>
              </a:rPr>
              <a:t>     </a:t>
            </a:r>
            <a:r>
              <a:rPr lang="en-US" sz="2400" kern="0" dirty="0" smtClean="0">
                <a:latin typeface="+mn-lt"/>
              </a:rPr>
              <a:t>y </a:t>
            </a:r>
            <a:r>
              <a:rPr lang="en-US" sz="2400" kern="0" dirty="0">
                <a:latin typeface="+mn-lt"/>
              </a:rPr>
              <a:t>:= </a:t>
            </a:r>
            <a:r>
              <a:rPr lang="en-US" sz="2400" kern="0" dirty="0" smtClean="0">
                <a:latin typeface="+mn-lt"/>
              </a:rPr>
              <a:t>y+1;</a:t>
            </a:r>
            <a:endParaRPr lang="en-US" sz="2400" kern="0" dirty="0">
              <a:latin typeface="+mn-lt"/>
            </a:endParaRP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sz="2400" kern="0" dirty="0" smtClean="0">
                <a:solidFill>
                  <a:srgbClr val="009900"/>
                </a:solidFill>
                <a:latin typeface="+mn-lt"/>
              </a:rPr>
              <a:t>[y=m]</a:t>
            </a:r>
            <a:endParaRPr lang="en-US" sz="2400" kern="0" dirty="0">
              <a:solidFill>
                <a:srgbClr val="009900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61989" y="4921255"/>
            <a:ext cx="391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5675965" y="1483106"/>
            <a:ext cx="37356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200" dirty="0" smtClean="0"/>
              <a:t>Obtained from solving</a:t>
            </a:r>
          </a:p>
          <a:p>
            <a:pPr>
              <a:spcBef>
                <a:spcPts val="0"/>
              </a:spcBef>
            </a:pPr>
            <a:r>
              <a:rPr lang="en-US" sz="2200" dirty="0" smtClean="0"/>
              <a:t>local/small SMT queries</a:t>
            </a:r>
            <a:endParaRPr lang="en-US" sz="2200" dirty="0"/>
          </a:p>
        </p:txBody>
      </p:sp>
    </p:spTree>
    <p:custDataLst>
      <p:tags r:id="rId1"/>
    </p:custDataLst>
  </p:cSld>
  <p:clrMapOvr>
    <a:masterClrMapping/>
  </p:clrMapOvr>
  <p:transition advTm="1023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  <p:bldP spid="18" grpId="0"/>
      <p:bldP spid="20" grpId="0"/>
      <p:bldP spid="22" grpId="0" animBg="1"/>
      <p:bldP spid="24" grpId="0" animBg="1"/>
      <p:bldP spid="26" grpId="0"/>
      <p:bldP spid="16" grpId="0" animBg="1"/>
      <p:bldP spid="23" grpId="0"/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Going beyond Invariant Generation with Constraint-based techniques…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Material</a:t>
            </a:r>
            <a:endParaRPr lang="en-US" dirty="0"/>
          </a:p>
        </p:txBody>
      </p:sp>
      <p:sp>
        <p:nvSpPr>
          <p:cNvPr id="5" name="Cloud Callout 4"/>
          <p:cNvSpPr/>
          <p:nvPr/>
        </p:nvSpPr>
        <p:spPr>
          <a:xfrm>
            <a:off x="4790114" y="1597658"/>
            <a:ext cx="4277684" cy="1447800"/>
          </a:xfrm>
          <a:prstGeom prst="cloudCallout">
            <a:avLst>
              <a:gd name="adj1" fmla="val -74052"/>
              <a:gd name="adj2" fmla="val 38022"/>
            </a:avLst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mic Sans MS" pitchFamily="66" charset="0"/>
              </a:rPr>
              <a:t>Where can we go?</a:t>
            </a:r>
            <a:endParaRPr lang="en-US" sz="24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1820" y="4971244"/>
            <a:ext cx="8744755" cy="1046408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Postcondition</a:t>
            </a:r>
            <a:r>
              <a:rPr lang="en-US" dirty="0" smtClean="0"/>
              <a:t>: The best fit line shouldn’t deviate more than half a pixel from the real line, i.e., |y – (Y/X)x| </a:t>
            </a:r>
            <a:r>
              <a:rPr lang="en-US" dirty="0" smtClean="0">
                <a:latin typeface="cmsy10"/>
              </a:rPr>
              <a:t>·</a:t>
            </a:r>
            <a:r>
              <a:rPr lang="en-US" dirty="0" smtClean="0"/>
              <a:t> 1/2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2124" y="304800"/>
            <a:ext cx="8500056" cy="6096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Example: </a:t>
            </a:r>
            <a:r>
              <a:rPr lang="en-US" dirty="0" err="1" smtClean="0"/>
              <a:t>Bresenham’s</a:t>
            </a:r>
            <a:r>
              <a:rPr lang="en-US" dirty="0" smtClean="0"/>
              <a:t> Line Drawing Algorithm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61403" y="1153751"/>
            <a:ext cx="5507578" cy="3134907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sz="2400" kern="0" dirty="0" smtClean="0">
                <a:solidFill>
                  <a:srgbClr val="009900"/>
                </a:solidFill>
                <a:latin typeface="+mn-lt"/>
              </a:rPr>
              <a:t>[0&lt;Y</a:t>
            </a:r>
            <a:r>
              <a:rPr lang="en-US" sz="2400" kern="0" dirty="0" smtClean="0">
                <a:solidFill>
                  <a:srgbClr val="009900"/>
                </a:solidFill>
                <a:latin typeface="cmsy10"/>
              </a:rPr>
              <a:t>·</a:t>
            </a:r>
            <a:r>
              <a:rPr lang="en-US" sz="2400" kern="0" dirty="0" smtClean="0">
                <a:solidFill>
                  <a:srgbClr val="009900"/>
                </a:solidFill>
                <a:latin typeface="+mn-lt"/>
              </a:rPr>
              <a:t>X]</a:t>
            </a:r>
            <a:endParaRPr lang="en-US" sz="2400" kern="0" dirty="0">
              <a:solidFill>
                <a:srgbClr val="009900"/>
              </a:solidFill>
              <a:latin typeface="+mn-lt"/>
            </a:endParaRP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sz="2400" kern="0" dirty="0" smtClean="0">
                <a:latin typeface="Comic Sans MS"/>
              </a:rPr>
              <a:t>v</a:t>
            </a:r>
            <a:r>
              <a:rPr lang="en-US" sz="2400" kern="0" baseline="-25000" dirty="0" smtClean="0">
                <a:latin typeface="Comic Sans MS"/>
              </a:rPr>
              <a:t>1</a:t>
            </a:r>
            <a:r>
              <a:rPr lang="en-US" sz="2400" kern="0" dirty="0" smtClean="0">
                <a:latin typeface="+mn-lt"/>
              </a:rPr>
              <a:t>:=2Y-X; y:=0; x:=0;</a:t>
            </a:r>
            <a:endParaRPr lang="en-US" sz="2400" kern="0" dirty="0">
              <a:latin typeface="+mn-lt"/>
            </a:endParaRP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sz="2400" kern="0" dirty="0" smtClean="0">
                <a:latin typeface="+mn-lt"/>
              </a:rPr>
              <a:t>while </a:t>
            </a:r>
            <a:r>
              <a:rPr lang="en-US" sz="2400" kern="0" dirty="0">
                <a:latin typeface="+mn-lt"/>
              </a:rPr>
              <a:t>(</a:t>
            </a:r>
            <a:r>
              <a:rPr lang="en-US" sz="2400" kern="0" dirty="0" smtClean="0">
                <a:latin typeface="+mn-lt"/>
              </a:rPr>
              <a:t>x </a:t>
            </a:r>
            <a:r>
              <a:rPr lang="en-US" sz="2400" kern="0" dirty="0" smtClean="0">
                <a:latin typeface="cmsy10"/>
              </a:rPr>
              <a:t>·</a:t>
            </a:r>
            <a:r>
              <a:rPr lang="en-US" sz="2400" kern="0" dirty="0" smtClean="0">
                <a:latin typeface="+mn-lt"/>
              </a:rPr>
              <a:t> X) </a:t>
            </a:r>
            <a:endParaRPr lang="en-US" sz="2400" kern="0" dirty="0">
              <a:latin typeface="+mn-lt"/>
            </a:endParaRP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sz="2400" kern="0" dirty="0">
                <a:latin typeface="+mn-lt"/>
              </a:rPr>
              <a:t>     </a:t>
            </a:r>
            <a:r>
              <a:rPr lang="en-US" sz="2400" kern="0" dirty="0" smtClean="0">
                <a:latin typeface="+mn-lt"/>
              </a:rPr>
              <a:t>out[x] := y;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sz="2400" kern="0" dirty="0" smtClean="0">
                <a:latin typeface="+mn-lt"/>
              </a:rPr>
              <a:t>     if (</a:t>
            </a:r>
            <a:r>
              <a:rPr lang="en-US" sz="2400" kern="0" dirty="0" smtClean="0">
                <a:latin typeface="Comic Sans MS"/>
              </a:rPr>
              <a:t>v</a:t>
            </a:r>
            <a:r>
              <a:rPr lang="en-US" sz="2400" kern="0" baseline="-25000" dirty="0" smtClean="0">
                <a:latin typeface="Comic Sans MS"/>
              </a:rPr>
              <a:t>1</a:t>
            </a:r>
            <a:r>
              <a:rPr lang="en-US" sz="2400" kern="0" dirty="0" smtClean="0">
                <a:latin typeface="+mn-lt"/>
              </a:rPr>
              <a:t>&lt;0) </a:t>
            </a:r>
            <a:r>
              <a:rPr lang="en-US" sz="2400" kern="0" dirty="0" smtClean="0">
                <a:latin typeface="Comic Sans MS"/>
              </a:rPr>
              <a:t>v</a:t>
            </a:r>
            <a:r>
              <a:rPr lang="en-US" sz="2400" kern="0" baseline="-25000" dirty="0" smtClean="0">
                <a:latin typeface="Comic Sans MS"/>
              </a:rPr>
              <a:t>1</a:t>
            </a:r>
            <a:r>
              <a:rPr lang="en-US" sz="2400" kern="0" dirty="0" smtClean="0">
                <a:latin typeface="+mn-lt"/>
              </a:rPr>
              <a:t>:=</a:t>
            </a:r>
            <a:r>
              <a:rPr lang="en-US" sz="2400" kern="0" dirty="0" smtClean="0">
                <a:latin typeface="Comic Sans MS"/>
              </a:rPr>
              <a:t>v</a:t>
            </a:r>
            <a:r>
              <a:rPr lang="en-US" sz="2400" kern="0" baseline="-25000" dirty="0" smtClean="0">
                <a:latin typeface="Comic Sans MS"/>
              </a:rPr>
              <a:t>1</a:t>
            </a:r>
            <a:r>
              <a:rPr lang="en-US" sz="2400" kern="0" dirty="0" smtClean="0">
                <a:latin typeface="+mn-lt"/>
              </a:rPr>
              <a:t>+2Y;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sz="2400" kern="0" dirty="0" smtClean="0">
                <a:latin typeface="+mn-lt"/>
              </a:rPr>
              <a:t>     else </a:t>
            </a:r>
            <a:r>
              <a:rPr lang="en-US" sz="2400" kern="0" dirty="0" smtClean="0">
                <a:latin typeface="Comic Sans MS"/>
              </a:rPr>
              <a:t>v</a:t>
            </a:r>
            <a:r>
              <a:rPr lang="en-US" sz="2400" kern="0" baseline="-25000" dirty="0" smtClean="0">
                <a:latin typeface="Comic Sans MS"/>
              </a:rPr>
              <a:t>1</a:t>
            </a:r>
            <a:r>
              <a:rPr lang="en-US" sz="2400" kern="0" dirty="0" smtClean="0">
                <a:latin typeface="+mn-lt"/>
              </a:rPr>
              <a:t>:=</a:t>
            </a:r>
            <a:r>
              <a:rPr lang="en-US" sz="2400" kern="0" dirty="0" smtClean="0">
                <a:latin typeface="Comic Sans MS"/>
              </a:rPr>
              <a:t>v</a:t>
            </a:r>
            <a:r>
              <a:rPr lang="en-US" sz="2400" kern="0" baseline="-25000" dirty="0" smtClean="0">
                <a:latin typeface="Comic Sans MS"/>
              </a:rPr>
              <a:t>1</a:t>
            </a:r>
            <a:r>
              <a:rPr lang="en-US" sz="2400" kern="0" dirty="0" smtClean="0">
                <a:latin typeface="+mn-lt"/>
              </a:rPr>
              <a:t>+2(Y-X); y++;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sz="2400" kern="0" dirty="0" smtClean="0">
                <a:latin typeface="+mn-lt"/>
              </a:rPr>
              <a:t>return out;</a:t>
            </a:r>
            <a:endParaRPr lang="en-US" sz="2400" kern="0" dirty="0">
              <a:latin typeface="+mn-lt"/>
            </a:endParaRP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sz="2400" kern="0" dirty="0" smtClean="0">
                <a:solidFill>
                  <a:srgbClr val="009900"/>
                </a:solidFill>
                <a:latin typeface="+mn-lt"/>
              </a:rPr>
              <a:t>[</a:t>
            </a:r>
            <a:r>
              <a:rPr lang="en-US" sz="2400" kern="0" dirty="0" smtClean="0">
                <a:solidFill>
                  <a:srgbClr val="009900"/>
                </a:solidFill>
                <a:latin typeface="cmsy10"/>
              </a:rPr>
              <a:t>8</a:t>
            </a:r>
            <a:r>
              <a:rPr lang="en-US" sz="2400" kern="0" dirty="0" smtClean="0">
                <a:solidFill>
                  <a:srgbClr val="009900"/>
                </a:solidFill>
                <a:latin typeface="+mn-lt"/>
              </a:rPr>
              <a:t>k (0</a:t>
            </a:r>
            <a:r>
              <a:rPr lang="en-US" sz="2400" kern="0" dirty="0" smtClean="0">
                <a:solidFill>
                  <a:srgbClr val="009900"/>
                </a:solidFill>
                <a:latin typeface="cmsy10"/>
              </a:rPr>
              <a:t>·</a:t>
            </a:r>
            <a:r>
              <a:rPr lang="en-US" sz="2400" kern="0" dirty="0" smtClean="0">
                <a:solidFill>
                  <a:srgbClr val="009900"/>
                </a:solidFill>
                <a:latin typeface="+mn-lt"/>
              </a:rPr>
              <a:t>k</a:t>
            </a:r>
            <a:r>
              <a:rPr lang="en-US" sz="2400" kern="0" dirty="0" smtClean="0">
                <a:solidFill>
                  <a:srgbClr val="009900"/>
                </a:solidFill>
                <a:latin typeface="cmsy10"/>
              </a:rPr>
              <a:t>·</a:t>
            </a:r>
            <a:r>
              <a:rPr lang="en-US" sz="2400" kern="0" dirty="0" smtClean="0">
                <a:solidFill>
                  <a:srgbClr val="009900"/>
                </a:solidFill>
                <a:latin typeface="+mn-lt"/>
              </a:rPr>
              <a:t>X </a:t>
            </a:r>
            <a:r>
              <a:rPr lang="en-US" sz="2400" kern="0" dirty="0" smtClean="0">
                <a:solidFill>
                  <a:srgbClr val="009900"/>
                </a:solidFill>
                <a:latin typeface="cmsy10"/>
              </a:rPr>
              <a:t>)</a:t>
            </a:r>
            <a:r>
              <a:rPr lang="en-US" sz="2400" kern="0" dirty="0" smtClean="0">
                <a:solidFill>
                  <a:srgbClr val="009900"/>
                </a:solidFill>
                <a:latin typeface="+mn-lt"/>
              </a:rPr>
              <a:t> |out[k]–(Y/X)k| </a:t>
            </a:r>
            <a:r>
              <a:rPr lang="en-US" sz="2400" kern="0" dirty="0" smtClean="0">
                <a:solidFill>
                  <a:srgbClr val="009900"/>
                </a:solidFill>
                <a:latin typeface="cmsy10"/>
              </a:rPr>
              <a:t>·</a:t>
            </a:r>
            <a:r>
              <a:rPr lang="en-US" sz="2400" kern="0" dirty="0" smtClean="0">
                <a:solidFill>
                  <a:srgbClr val="009900"/>
                </a:solidFill>
                <a:latin typeface="+mn-lt"/>
              </a:rPr>
              <a:t> ½)]</a:t>
            </a:r>
            <a:endParaRPr lang="en-US" sz="2400" kern="0" dirty="0">
              <a:solidFill>
                <a:srgbClr val="009900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System Representation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15908" y="960567"/>
            <a:ext cx="8847786" cy="2400819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sz="2400" kern="0" dirty="0" smtClean="0">
                <a:solidFill>
                  <a:srgbClr val="009900"/>
                </a:solidFill>
                <a:latin typeface="+mn-lt"/>
              </a:rPr>
              <a:t>[0&lt;Y</a:t>
            </a:r>
            <a:r>
              <a:rPr lang="en-US" sz="2400" kern="0" dirty="0" smtClean="0">
                <a:solidFill>
                  <a:srgbClr val="009900"/>
                </a:solidFill>
                <a:latin typeface="cmsy10"/>
              </a:rPr>
              <a:t>·</a:t>
            </a:r>
            <a:r>
              <a:rPr lang="en-US" sz="2400" kern="0" dirty="0" smtClean="0">
                <a:solidFill>
                  <a:srgbClr val="009900"/>
                </a:solidFill>
                <a:latin typeface="+mn-lt"/>
              </a:rPr>
              <a:t>X]</a:t>
            </a:r>
            <a:endParaRPr lang="en-US" sz="2400" kern="0" dirty="0">
              <a:solidFill>
                <a:srgbClr val="009900"/>
              </a:solidFill>
              <a:latin typeface="+mn-lt"/>
            </a:endParaRP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sz="2400" kern="0" dirty="0" smtClean="0">
                <a:latin typeface="Comic Sans MS"/>
              </a:rPr>
              <a:t>v</a:t>
            </a:r>
            <a:r>
              <a:rPr lang="en-US" sz="2400" kern="0" baseline="-25000" dirty="0" smtClean="0">
                <a:latin typeface="Comic Sans MS"/>
              </a:rPr>
              <a:t>1</a:t>
            </a:r>
            <a:r>
              <a:rPr lang="en-US" sz="2400" kern="0" dirty="0" smtClean="0">
                <a:latin typeface="+mn-lt"/>
              </a:rPr>
              <a:t>:=2Y-X; y:=0; x:=0;</a:t>
            </a:r>
            <a:endParaRPr lang="en-US" sz="2400" kern="0" dirty="0">
              <a:latin typeface="+mn-lt"/>
            </a:endParaRP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sz="2400" kern="0" dirty="0" smtClean="0">
                <a:latin typeface="+mn-lt"/>
              </a:rPr>
              <a:t>while </a:t>
            </a:r>
            <a:r>
              <a:rPr lang="en-US" sz="2400" kern="0" dirty="0">
                <a:latin typeface="+mn-lt"/>
              </a:rPr>
              <a:t>(</a:t>
            </a:r>
            <a:r>
              <a:rPr lang="en-US" sz="2400" kern="0" dirty="0" err="1" smtClean="0">
                <a:latin typeface="+mn-lt"/>
              </a:rPr>
              <a:t>x</a:t>
            </a:r>
            <a:r>
              <a:rPr lang="en-US" sz="2400" kern="0" dirty="0" err="1" smtClean="0">
                <a:latin typeface="cmsy10"/>
              </a:rPr>
              <a:t>·</a:t>
            </a:r>
            <a:r>
              <a:rPr lang="en-US" sz="2400" kern="0" dirty="0" err="1" smtClean="0">
                <a:latin typeface="+mn-lt"/>
              </a:rPr>
              <a:t>X</a:t>
            </a:r>
            <a:r>
              <a:rPr lang="en-US" sz="2400" kern="0" dirty="0" smtClean="0">
                <a:latin typeface="+mn-lt"/>
              </a:rPr>
              <a:t>) </a:t>
            </a:r>
            <a:endParaRPr lang="en-US" sz="2400" kern="0" dirty="0">
              <a:latin typeface="+mn-lt"/>
            </a:endParaRP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sz="2400" kern="0" dirty="0">
                <a:latin typeface="+mn-lt"/>
              </a:rPr>
              <a:t>     </a:t>
            </a:r>
            <a:r>
              <a:rPr lang="en-US" sz="2400" kern="0" dirty="0" smtClean="0">
                <a:latin typeface="Comic Sans MS"/>
              </a:rPr>
              <a:t>v</a:t>
            </a:r>
            <a:r>
              <a:rPr lang="en-US" sz="2400" kern="0" baseline="-25000" dirty="0" smtClean="0">
                <a:latin typeface="Comic Sans MS"/>
              </a:rPr>
              <a:t>1</a:t>
            </a:r>
            <a:r>
              <a:rPr lang="en-US" sz="2400" kern="0" dirty="0" smtClean="0">
                <a:latin typeface="+mn-lt"/>
              </a:rPr>
              <a:t>&lt;0:  out’=Update(</a:t>
            </a:r>
            <a:r>
              <a:rPr lang="en-US" sz="2400" kern="0" dirty="0" err="1" smtClean="0">
                <a:latin typeface="+mn-lt"/>
              </a:rPr>
              <a:t>out,x,y</a:t>
            </a:r>
            <a:r>
              <a:rPr lang="en-US" sz="2400" kern="0" dirty="0" smtClean="0">
                <a:latin typeface="+mn-lt"/>
              </a:rPr>
              <a:t>) </a:t>
            </a:r>
            <a:r>
              <a:rPr lang="en-US" sz="2400" kern="0" dirty="0" smtClean="0">
                <a:latin typeface="cmsy10"/>
              </a:rPr>
              <a:t>Æ</a:t>
            </a:r>
            <a:r>
              <a:rPr lang="en-US" sz="2400" kern="0" dirty="0" smtClean="0">
                <a:latin typeface="+mn-lt"/>
              </a:rPr>
              <a:t> </a:t>
            </a:r>
            <a:r>
              <a:rPr lang="en-US" sz="2400" kern="0" dirty="0" smtClean="0">
                <a:latin typeface="Comic Sans MS"/>
              </a:rPr>
              <a:t>v’</a:t>
            </a:r>
            <a:r>
              <a:rPr lang="en-US" sz="2400" kern="0" baseline="-25000" dirty="0" smtClean="0">
                <a:latin typeface="Comic Sans MS"/>
              </a:rPr>
              <a:t>1</a:t>
            </a:r>
            <a:r>
              <a:rPr lang="en-US" sz="2400" kern="0" dirty="0" smtClean="0">
                <a:latin typeface="+mn-lt"/>
              </a:rPr>
              <a:t>=</a:t>
            </a:r>
            <a:r>
              <a:rPr lang="en-US" sz="2400" kern="0" dirty="0" smtClean="0">
                <a:latin typeface="Comic Sans MS"/>
              </a:rPr>
              <a:t>v</a:t>
            </a:r>
            <a:r>
              <a:rPr lang="en-US" sz="2400" kern="0" baseline="-25000" dirty="0" smtClean="0">
                <a:latin typeface="Comic Sans MS"/>
              </a:rPr>
              <a:t>1</a:t>
            </a:r>
            <a:r>
              <a:rPr lang="en-US" sz="2400" kern="0" dirty="0" smtClean="0">
                <a:latin typeface="+mn-lt"/>
              </a:rPr>
              <a:t>+2Y </a:t>
            </a:r>
            <a:r>
              <a:rPr lang="en-US" sz="2400" kern="0" dirty="0" smtClean="0">
                <a:latin typeface="cmsy10"/>
              </a:rPr>
              <a:t>Æ</a:t>
            </a:r>
            <a:r>
              <a:rPr lang="en-US" sz="2400" kern="0" dirty="0" smtClean="0">
                <a:latin typeface="+mn-lt"/>
              </a:rPr>
              <a:t> y’=y </a:t>
            </a:r>
            <a:r>
              <a:rPr lang="en-US" sz="2400" kern="0" dirty="0" smtClean="0">
                <a:latin typeface="cmsy10"/>
              </a:rPr>
              <a:t>Æ</a:t>
            </a:r>
            <a:r>
              <a:rPr lang="en-US" sz="2400" kern="0" dirty="0" smtClean="0">
                <a:latin typeface="+mn-lt"/>
              </a:rPr>
              <a:t> x’=x+1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sz="2400" kern="0" dirty="0" smtClean="0">
                <a:latin typeface="+mn-lt"/>
              </a:rPr>
              <a:t>     </a:t>
            </a:r>
            <a:r>
              <a:rPr lang="en-US" sz="2400" kern="0" dirty="0" smtClean="0">
                <a:latin typeface="Comic Sans MS"/>
              </a:rPr>
              <a:t>v</a:t>
            </a:r>
            <a:r>
              <a:rPr lang="en-US" sz="2400" kern="0" baseline="-25000" dirty="0" smtClean="0">
                <a:latin typeface="Comic Sans MS"/>
              </a:rPr>
              <a:t>1</a:t>
            </a:r>
            <a:r>
              <a:rPr lang="en-US" sz="2400" kern="0" dirty="0" smtClean="0">
                <a:latin typeface="cmsy10"/>
              </a:rPr>
              <a:t>¸</a:t>
            </a:r>
            <a:r>
              <a:rPr lang="en-US" sz="2400" kern="0" dirty="0" smtClean="0">
                <a:latin typeface="+mn-lt"/>
              </a:rPr>
              <a:t>0: out’=Update(</a:t>
            </a:r>
            <a:r>
              <a:rPr lang="en-US" sz="2400" kern="0" dirty="0" err="1" smtClean="0">
                <a:latin typeface="+mn-lt"/>
              </a:rPr>
              <a:t>out,x,y</a:t>
            </a:r>
            <a:r>
              <a:rPr lang="en-US" sz="2400" kern="0" dirty="0" smtClean="0">
                <a:latin typeface="+mn-lt"/>
              </a:rPr>
              <a:t>) </a:t>
            </a:r>
            <a:r>
              <a:rPr lang="en-US" sz="2400" kern="0" dirty="0" smtClean="0">
                <a:latin typeface="cmsy10"/>
              </a:rPr>
              <a:t>Æ</a:t>
            </a:r>
            <a:r>
              <a:rPr lang="en-US" sz="2400" kern="0" dirty="0" smtClean="0">
                <a:latin typeface="+mn-lt"/>
              </a:rPr>
              <a:t> </a:t>
            </a:r>
            <a:r>
              <a:rPr lang="en-US" sz="2400" kern="0" dirty="0" smtClean="0">
                <a:latin typeface="Comic Sans MS"/>
              </a:rPr>
              <a:t>v</a:t>
            </a:r>
            <a:r>
              <a:rPr lang="en-US" sz="2400" kern="0" baseline="-25000" dirty="0" smtClean="0">
                <a:latin typeface="Comic Sans MS"/>
              </a:rPr>
              <a:t>1</a:t>
            </a:r>
            <a:r>
              <a:rPr lang="en-US" sz="2400" kern="0" dirty="0" smtClean="0">
                <a:latin typeface="+mn-lt"/>
              </a:rPr>
              <a:t>=</a:t>
            </a:r>
            <a:r>
              <a:rPr lang="en-US" sz="2400" kern="0" dirty="0" smtClean="0">
                <a:latin typeface="Comic Sans MS"/>
              </a:rPr>
              <a:t>v</a:t>
            </a:r>
            <a:r>
              <a:rPr lang="en-US" sz="2400" kern="0" baseline="-25000" dirty="0" smtClean="0">
                <a:latin typeface="Comic Sans MS"/>
              </a:rPr>
              <a:t>1</a:t>
            </a:r>
            <a:r>
              <a:rPr lang="en-US" sz="2400" kern="0" dirty="0" smtClean="0">
                <a:latin typeface="+mn-lt"/>
              </a:rPr>
              <a:t>+2(Y-X) </a:t>
            </a:r>
            <a:r>
              <a:rPr lang="en-US" sz="2400" kern="0" dirty="0" smtClean="0">
                <a:latin typeface="cmsy10"/>
              </a:rPr>
              <a:t>Æ</a:t>
            </a:r>
            <a:r>
              <a:rPr lang="en-US" sz="2400" kern="0" dirty="0" smtClean="0">
                <a:latin typeface="+mn-lt"/>
              </a:rPr>
              <a:t> y’=y+1</a:t>
            </a:r>
            <a:r>
              <a:rPr lang="en-US" sz="2400" kern="0" dirty="0" smtClean="0">
                <a:latin typeface="cmsy10"/>
              </a:rPr>
              <a:t>Æ</a:t>
            </a:r>
            <a:r>
              <a:rPr lang="en-US" sz="2400" kern="0" dirty="0" smtClean="0">
                <a:latin typeface="+mn-lt"/>
              </a:rPr>
              <a:t> x’=x+1</a:t>
            </a:r>
            <a:endParaRPr lang="en-US" sz="2400" kern="0" dirty="0">
              <a:latin typeface="+mn-lt"/>
            </a:endParaRP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sz="2400" kern="0" dirty="0" smtClean="0">
                <a:solidFill>
                  <a:srgbClr val="009900"/>
                </a:solidFill>
                <a:latin typeface="+mn-lt"/>
              </a:rPr>
              <a:t>[</a:t>
            </a:r>
            <a:r>
              <a:rPr lang="en-US" sz="2400" kern="0" dirty="0" smtClean="0">
                <a:solidFill>
                  <a:srgbClr val="009900"/>
                </a:solidFill>
                <a:latin typeface="cmsy10"/>
              </a:rPr>
              <a:t>8</a:t>
            </a:r>
            <a:r>
              <a:rPr lang="en-US" sz="2400" kern="0" dirty="0" smtClean="0">
                <a:solidFill>
                  <a:srgbClr val="009900"/>
                </a:solidFill>
                <a:latin typeface="+mn-lt"/>
              </a:rPr>
              <a:t>k (0</a:t>
            </a:r>
            <a:r>
              <a:rPr lang="en-US" sz="2400" kern="0" dirty="0" smtClean="0">
                <a:solidFill>
                  <a:srgbClr val="009900"/>
                </a:solidFill>
                <a:latin typeface="cmsy10"/>
              </a:rPr>
              <a:t>·</a:t>
            </a:r>
            <a:r>
              <a:rPr lang="en-US" sz="2400" kern="0" dirty="0" smtClean="0">
                <a:solidFill>
                  <a:srgbClr val="009900"/>
                </a:solidFill>
                <a:latin typeface="+mn-lt"/>
              </a:rPr>
              <a:t>k</a:t>
            </a:r>
            <a:r>
              <a:rPr lang="en-US" sz="2400" kern="0" dirty="0" smtClean="0">
                <a:solidFill>
                  <a:srgbClr val="009900"/>
                </a:solidFill>
                <a:latin typeface="cmsy10"/>
              </a:rPr>
              <a:t>·</a:t>
            </a:r>
            <a:r>
              <a:rPr lang="en-US" sz="2400" kern="0" dirty="0" smtClean="0">
                <a:solidFill>
                  <a:srgbClr val="009900"/>
                </a:solidFill>
                <a:latin typeface="+mn-lt"/>
              </a:rPr>
              <a:t>X </a:t>
            </a:r>
            <a:r>
              <a:rPr lang="en-US" sz="2400" kern="0" dirty="0" smtClean="0">
                <a:solidFill>
                  <a:srgbClr val="009900"/>
                </a:solidFill>
                <a:latin typeface="cmsy10"/>
              </a:rPr>
              <a:t>)</a:t>
            </a:r>
            <a:r>
              <a:rPr lang="en-US" sz="2400" kern="0" dirty="0" smtClean="0">
                <a:solidFill>
                  <a:srgbClr val="009900"/>
                </a:solidFill>
                <a:latin typeface="+mn-lt"/>
              </a:rPr>
              <a:t> |out[k]–(Y/X)k| </a:t>
            </a:r>
            <a:r>
              <a:rPr lang="en-US" sz="2400" kern="0" dirty="0" smtClean="0">
                <a:solidFill>
                  <a:srgbClr val="009900"/>
                </a:solidFill>
                <a:latin typeface="cmsy10"/>
              </a:rPr>
              <a:t>·</a:t>
            </a:r>
            <a:r>
              <a:rPr lang="en-US" sz="2400" kern="0" dirty="0" smtClean="0">
                <a:solidFill>
                  <a:srgbClr val="009900"/>
                </a:solidFill>
                <a:latin typeface="+mn-lt"/>
              </a:rPr>
              <a:t> ½)]</a:t>
            </a:r>
            <a:endParaRPr lang="en-US" sz="2400" kern="0" dirty="0">
              <a:solidFill>
                <a:srgbClr val="009900"/>
              </a:solidFill>
              <a:latin typeface="+mn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516710" y="3521316"/>
            <a:ext cx="2472744" cy="2400819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sz="2400" kern="0" dirty="0" smtClean="0">
                <a:solidFill>
                  <a:srgbClr val="009900"/>
                </a:solidFill>
                <a:latin typeface="+mn-lt"/>
              </a:rPr>
              <a:t>[Pre]</a:t>
            </a:r>
            <a:endParaRPr lang="en-US" sz="2400" kern="0" dirty="0">
              <a:solidFill>
                <a:srgbClr val="009900"/>
              </a:solidFill>
              <a:latin typeface="+mn-lt"/>
            </a:endParaRP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sz="2400" kern="0" dirty="0" smtClean="0">
                <a:latin typeface="Comic Sans MS"/>
              </a:rPr>
              <a:t>s</a:t>
            </a:r>
            <a:r>
              <a:rPr lang="en-US" sz="2400" kern="0" baseline="-25000" dirty="0" smtClean="0">
                <a:latin typeface="Comic Sans MS"/>
              </a:rPr>
              <a:t>entry</a:t>
            </a:r>
            <a:r>
              <a:rPr lang="en-US" sz="2400" kern="0" dirty="0" smtClean="0">
                <a:latin typeface="Comic Sans MS"/>
              </a:rPr>
              <a:t>;</a:t>
            </a:r>
            <a:endParaRPr lang="en-US" sz="2400" kern="0" dirty="0">
              <a:latin typeface="+mn-lt"/>
            </a:endParaRP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sz="2400" kern="0" dirty="0" smtClean="0">
                <a:latin typeface="+mn-lt"/>
              </a:rPr>
              <a:t>while (</a:t>
            </a:r>
            <a:r>
              <a:rPr lang="en-US" sz="2400" kern="0" dirty="0" err="1" smtClean="0">
                <a:latin typeface="Comic Sans MS"/>
              </a:rPr>
              <a:t>g</a:t>
            </a:r>
            <a:r>
              <a:rPr lang="en-US" sz="2400" kern="0" baseline="-25000" dirty="0" err="1" smtClean="0">
                <a:latin typeface="Comic Sans MS"/>
              </a:rPr>
              <a:t>loop</a:t>
            </a:r>
            <a:r>
              <a:rPr lang="en-US" sz="2400" kern="0" dirty="0" smtClean="0">
                <a:latin typeface="+mn-lt"/>
              </a:rPr>
              <a:t>) </a:t>
            </a:r>
            <a:endParaRPr lang="en-US" sz="2400" kern="0" dirty="0">
              <a:latin typeface="+mn-lt"/>
            </a:endParaRP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sz="2400" kern="0" dirty="0">
                <a:latin typeface="+mn-lt"/>
              </a:rPr>
              <a:t>     </a:t>
            </a:r>
            <a:r>
              <a:rPr lang="en-US" sz="2400" kern="0" dirty="0" smtClean="0">
                <a:latin typeface="Comic Sans MS"/>
              </a:rPr>
              <a:t>g</a:t>
            </a:r>
            <a:r>
              <a:rPr lang="en-US" sz="2400" kern="0" baseline="-25000" dirty="0" smtClean="0">
                <a:latin typeface="Comic Sans MS"/>
              </a:rPr>
              <a:t>body1</a:t>
            </a:r>
            <a:r>
              <a:rPr lang="en-US" sz="2400" kern="0" dirty="0" smtClean="0">
                <a:latin typeface="+mn-lt"/>
              </a:rPr>
              <a:t>: </a:t>
            </a:r>
            <a:r>
              <a:rPr lang="en-US" sz="2400" kern="0" dirty="0" smtClean="0">
                <a:latin typeface="Comic Sans MS"/>
              </a:rPr>
              <a:t>s</a:t>
            </a:r>
            <a:r>
              <a:rPr lang="en-US" sz="2400" kern="0" baseline="-25000" dirty="0" smtClean="0">
                <a:latin typeface="Comic Sans MS"/>
              </a:rPr>
              <a:t>body1</a:t>
            </a:r>
            <a:r>
              <a:rPr lang="en-US" sz="2400" kern="0" dirty="0" smtClean="0">
                <a:latin typeface="+mn-lt"/>
              </a:rPr>
              <a:t>;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sz="2400" kern="0" dirty="0" smtClean="0">
                <a:latin typeface="+mn-lt"/>
              </a:rPr>
              <a:t>     </a:t>
            </a:r>
            <a:r>
              <a:rPr lang="en-US" sz="2400" kern="0" dirty="0" smtClean="0">
                <a:latin typeface="Comic Sans MS"/>
              </a:rPr>
              <a:t>g</a:t>
            </a:r>
            <a:r>
              <a:rPr lang="en-US" sz="2400" kern="0" baseline="-25000" dirty="0" smtClean="0">
                <a:latin typeface="Comic Sans MS"/>
              </a:rPr>
              <a:t>body2</a:t>
            </a:r>
            <a:r>
              <a:rPr lang="en-US" sz="2400" kern="0" dirty="0" smtClean="0">
                <a:latin typeface="+mn-lt"/>
              </a:rPr>
              <a:t>: </a:t>
            </a:r>
            <a:r>
              <a:rPr lang="en-US" sz="2400" kern="0" dirty="0" smtClean="0">
                <a:latin typeface="Comic Sans MS"/>
              </a:rPr>
              <a:t>s</a:t>
            </a:r>
            <a:r>
              <a:rPr lang="en-US" sz="2400" kern="0" baseline="-25000" dirty="0" smtClean="0">
                <a:latin typeface="Comic Sans MS"/>
              </a:rPr>
              <a:t>body2</a:t>
            </a:r>
            <a:r>
              <a:rPr lang="en-US" sz="2400" kern="0" dirty="0" smtClean="0">
                <a:latin typeface="+mn-lt"/>
              </a:rPr>
              <a:t>;</a:t>
            </a:r>
            <a:endParaRPr lang="en-US" sz="2400" kern="0" dirty="0">
              <a:latin typeface="+mn-lt"/>
            </a:endParaRP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sz="2400" kern="0" dirty="0" smtClean="0">
                <a:solidFill>
                  <a:srgbClr val="009900"/>
                </a:solidFill>
                <a:latin typeface="+mn-lt"/>
              </a:rPr>
              <a:t>[Post]</a:t>
            </a:r>
            <a:endParaRPr lang="en-US" sz="2400" kern="0" dirty="0">
              <a:solidFill>
                <a:srgbClr val="009900"/>
              </a:solidFill>
              <a:latin typeface="+mn-lt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 bwMode="auto">
          <a:xfrm>
            <a:off x="51511" y="4122700"/>
            <a:ext cx="8667484" cy="2718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Where,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g</a:t>
            </a:r>
            <a:r>
              <a:rPr kumimoji="0" lang="en-US" sz="2400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body1</a:t>
            </a:r>
            <a:r>
              <a:rPr kumimoji="0" lang="en-US" sz="2400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: v</a:t>
            </a:r>
            <a:r>
              <a:rPr kumimoji="0" lang="en-US" sz="2400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1</a:t>
            </a:r>
            <a:r>
              <a:rPr kumimoji="0" lang="en-US" sz="2400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&lt;0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latin typeface="Comic Sans MS"/>
              </a:rPr>
              <a:t>g</a:t>
            </a:r>
            <a:r>
              <a:rPr lang="en-US" sz="2400" kern="0" baseline="-25000" dirty="0" smtClean="0">
                <a:latin typeface="Comic Sans MS"/>
              </a:rPr>
              <a:t>body2</a:t>
            </a:r>
            <a:r>
              <a:rPr lang="en-US" sz="2400" kern="0" dirty="0" smtClean="0">
                <a:latin typeface="Comic Sans MS"/>
              </a:rPr>
              <a:t>: v</a:t>
            </a:r>
            <a:r>
              <a:rPr lang="en-US" sz="2400" kern="0" baseline="-25000" dirty="0" smtClean="0">
                <a:latin typeface="Comic Sans MS"/>
              </a:rPr>
              <a:t>1</a:t>
            </a:r>
            <a:r>
              <a:rPr lang="en-US" sz="2400" kern="0" dirty="0" smtClean="0">
                <a:latin typeface="cmsy10"/>
              </a:rPr>
              <a:t>¸</a:t>
            </a:r>
            <a:r>
              <a:rPr lang="en-US" sz="2400" kern="0" dirty="0" smtClean="0">
                <a:latin typeface="Comic Sans MS"/>
              </a:rPr>
              <a:t>0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err="1" smtClean="0">
                <a:latin typeface="Comic Sans MS"/>
              </a:rPr>
              <a:t>g</a:t>
            </a:r>
            <a:r>
              <a:rPr lang="en-US" sz="2400" kern="0" baseline="-25000" dirty="0" err="1" smtClean="0">
                <a:latin typeface="Comic Sans MS"/>
              </a:rPr>
              <a:t>loop</a:t>
            </a:r>
            <a:r>
              <a:rPr lang="en-US" sz="2400" kern="0" dirty="0" smtClean="0">
                <a:latin typeface="Comic Sans MS"/>
              </a:rPr>
              <a:t>: </a:t>
            </a:r>
            <a:r>
              <a:rPr lang="en-US" sz="2400" kern="0" dirty="0" err="1" smtClean="0">
                <a:latin typeface="Comic Sans MS"/>
              </a:rPr>
              <a:t>x</a:t>
            </a:r>
            <a:r>
              <a:rPr lang="en-US" sz="2400" kern="0" dirty="0" err="1" smtClean="0">
                <a:latin typeface="cmsy10"/>
              </a:rPr>
              <a:t>·</a:t>
            </a:r>
            <a:r>
              <a:rPr lang="en-US" sz="2400" kern="0" dirty="0" err="1" smtClean="0">
                <a:latin typeface="Comic Sans MS"/>
              </a:rPr>
              <a:t>X</a:t>
            </a:r>
            <a:endParaRPr kumimoji="0" lang="en-US" sz="2400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s</a:t>
            </a:r>
            <a:r>
              <a:rPr kumimoji="0" lang="en-US" sz="2400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entry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2400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v</a:t>
            </a:r>
            <a:r>
              <a:rPr kumimoji="0" lang="en-US" sz="2400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1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’=2Y-X 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sy10"/>
              </a:rPr>
              <a:t>Æ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y’=0 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sy10"/>
              </a:rPr>
              <a:t>Æ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x’=0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noProof="0" dirty="0" smtClean="0">
                <a:latin typeface="Comic Sans MS"/>
              </a:rPr>
              <a:t>s</a:t>
            </a:r>
            <a:r>
              <a:rPr lang="en-US" sz="2400" kern="0" baseline="-25000" noProof="0" dirty="0" smtClean="0">
                <a:latin typeface="Comic Sans MS"/>
              </a:rPr>
              <a:t>body1</a:t>
            </a:r>
            <a:r>
              <a:rPr lang="en-US" sz="2400" kern="0" noProof="0" dirty="0" smtClean="0">
                <a:latin typeface="+mn-lt"/>
              </a:rPr>
              <a:t>: out’=Update(</a:t>
            </a:r>
            <a:r>
              <a:rPr lang="en-US" sz="2400" kern="0" noProof="0" dirty="0" err="1" smtClean="0">
                <a:latin typeface="+mn-lt"/>
              </a:rPr>
              <a:t>out,x,y</a:t>
            </a:r>
            <a:r>
              <a:rPr lang="en-US" sz="2400" kern="0" noProof="0" dirty="0" smtClean="0">
                <a:latin typeface="+mn-lt"/>
              </a:rPr>
              <a:t>) </a:t>
            </a:r>
            <a:r>
              <a:rPr lang="en-US" sz="2400" kern="0" noProof="0" dirty="0" smtClean="0">
                <a:latin typeface="cmsy10"/>
              </a:rPr>
              <a:t>Æ</a:t>
            </a:r>
            <a:r>
              <a:rPr lang="en-US" sz="2400" kern="0" noProof="0" dirty="0" smtClean="0">
                <a:latin typeface="+mn-lt"/>
              </a:rPr>
              <a:t> </a:t>
            </a:r>
            <a:r>
              <a:rPr lang="en-US" sz="2400" kern="0" noProof="0" dirty="0" smtClean="0">
                <a:latin typeface="Comic Sans MS"/>
              </a:rPr>
              <a:t>v’</a:t>
            </a:r>
            <a:r>
              <a:rPr lang="en-US" sz="2400" kern="0" baseline="-25000" noProof="0" dirty="0" smtClean="0">
                <a:latin typeface="Comic Sans MS"/>
              </a:rPr>
              <a:t>1</a:t>
            </a:r>
            <a:r>
              <a:rPr lang="en-US" sz="2400" kern="0" noProof="0" dirty="0" smtClean="0">
                <a:latin typeface="+mn-lt"/>
              </a:rPr>
              <a:t>=</a:t>
            </a:r>
            <a:r>
              <a:rPr lang="en-US" sz="2400" kern="0" noProof="0" dirty="0" smtClean="0">
                <a:latin typeface="Comic Sans MS"/>
              </a:rPr>
              <a:t>v</a:t>
            </a:r>
            <a:r>
              <a:rPr lang="en-US" sz="2400" kern="0" baseline="-25000" noProof="0" dirty="0" smtClean="0">
                <a:latin typeface="Comic Sans MS"/>
              </a:rPr>
              <a:t>1</a:t>
            </a:r>
            <a:r>
              <a:rPr lang="en-US" sz="2400" kern="0" noProof="0" dirty="0" smtClean="0">
                <a:latin typeface="+mn-lt"/>
              </a:rPr>
              <a:t>+2Y </a:t>
            </a:r>
            <a:r>
              <a:rPr lang="en-US" sz="2400" kern="0" noProof="0" dirty="0" smtClean="0">
                <a:latin typeface="cmsy10"/>
              </a:rPr>
              <a:t>Æ</a:t>
            </a:r>
            <a:r>
              <a:rPr lang="en-US" sz="2400" kern="0" noProof="0" dirty="0" smtClean="0">
                <a:latin typeface="+mn-lt"/>
              </a:rPr>
              <a:t> x’=x+1 </a:t>
            </a:r>
            <a:r>
              <a:rPr lang="en-US" sz="2400" kern="0" noProof="0" dirty="0" smtClean="0">
                <a:latin typeface="cmsy10"/>
              </a:rPr>
              <a:t>Æ</a:t>
            </a:r>
            <a:r>
              <a:rPr lang="en-US" sz="2400" kern="0" noProof="0" dirty="0" smtClean="0">
                <a:latin typeface="+mn-lt"/>
              </a:rPr>
              <a:t> y’=y</a:t>
            </a:r>
          </a:p>
          <a:p>
            <a:pPr marL="342900" indent="-342900" eaLnBrk="0" hangingPunct="0">
              <a:spcBef>
                <a:spcPts val="0"/>
              </a:spcBef>
            </a:pPr>
            <a:r>
              <a:rPr lang="en-US" sz="2400" kern="0" dirty="0" smtClean="0">
                <a:latin typeface="Comic Sans MS"/>
              </a:rPr>
              <a:t>s</a:t>
            </a:r>
            <a:r>
              <a:rPr lang="en-US" sz="2400" kern="0" baseline="-25000" dirty="0" smtClean="0">
                <a:latin typeface="Comic Sans MS"/>
              </a:rPr>
              <a:t>body2</a:t>
            </a:r>
            <a:r>
              <a:rPr lang="en-US" sz="2400" kern="0" dirty="0" smtClean="0"/>
              <a:t>: out’=Update(</a:t>
            </a:r>
            <a:r>
              <a:rPr lang="en-US" sz="2400" kern="0" dirty="0" err="1" smtClean="0"/>
              <a:t>out,x,y</a:t>
            </a:r>
            <a:r>
              <a:rPr lang="en-US" sz="2400" kern="0" dirty="0" smtClean="0"/>
              <a:t>) </a:t>
            </a:r>
            <a:r>
              <a:rPr lang="en-US" sz="2400" kern="0" dirty="0" smtClean="0">
                <a:latin typeface="cmsy10"/>
              </a:rPr>
              <a:t>Æ</a:t>
            </a:r>
            <a:r>
              <a:rPr lang="en-US" sz="2400" kern="0" dirty="0" smtClean="0"/>
              <a:t> </a:t>
            </a:r>
            <a:r>
              <a:rPr lang="en-US" sz="2400" kern="0" dirty="0" smtClean="0">
                <a:latin typeface="Comic Sans MS"/>
              </a:rPr>
              <a:t>v’</a:t>
            </a:r>
            <a:r>
              <a:rPr lang="en-US" sz="2400" kern="0" baseline="-25000" dirty="0" smtClean="0">
                <a:latin typeface="Comic Sans MS"/>
              </a:rPr>
              <a:t>1</a:t>
            </a:r>
            <a:r>
              <a:rPr lang="en-US" sz="2400" kern="0" dirty="0" smtClean="0"/>
              <a:t>=</a:t>
            </a:r>
            <a:r>
              <a:rPr lang="en-US" sz="2400" kern="0" dirty="0" smtClean="0">
                <a:latin typeface="Comic Sans MS"/>
              </a:rPr>
              <a:t>v</a:t>
            </a:r>
            <a:r>
              <a:rPr lang="en-US" sz="2400" kern="0" baseline="-25000" dirty="0" smtClean="0">
                <a:latin typeface="Comic Sans MS"/>
              </a:rPr>
              <a:t>1</a:t>
            </a:r>
            <a:r>
              <a:rPr lang="en-US" sz="2400" kern="0" dirty="0" smtClean="0"/>
              <a:t>+2(Y-X) </a:t>
            </a:r>
            <a:r>
              <a:rPr lang="en-US" sz="2400" kern="0" dirty="0" smtClean="0">
                <a:latin typeface="cmsy10"/>
              </a:rPr>
              <a:t>Æ</a:t>
            </a:r>
            <a:r>
              <a:rPr lang="en-US" sz="2400" kern="0" dirty="0" smtClean="0"/>
              <a:t> x’=x+1 </a:t>
            </a:r>
            <a:r>
              <a:rPr lang="en-US" sz="2400" kern="0" dirty="0" smtClean="0">
                <a:latin typeface="cmsy10"/>
              </a:rPr>
              <a:t>Æ</a:t>
            </a:r>
            <a:r>
              <a:rPr lang="en-US" sz="2400" kern="0" dirty="0" smtClean="0"/>
              <a:t> y’=y+1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32074" y="3541691"/>
            <a:ext cx="2717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Or, equivalently, 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Constraint Generation &amp; Solution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856099" y="1124069"/>
            <a:ext cx="4275787" cy="16152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chemeClr val="accent2"/>
                </a:solidFill>
                <a:latin typeface="+mn-lt"/>
              </a:rPr>
              <a:t>Pre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msy10"/>
              </a:rPr>
              <a:t>Æ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s</a:t>
            </a:r>
            <a:r>
              <a:rPr kumimoji="0" lang="en-US" sz="2400" strike="noStrike" kern="0" cap="none" spc="0" normalizeH="0" baseline="-2500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entry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msy10"/>
              </a:rPr>
              <a:t>)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I’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msy10"/>
              </a:rPr>
              <a:t>Æ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g</a:t>
            </a:r>
            <a:r>
              <a:rPr kumimoji="0" lang="en-US" sz="2400" strike="noStrike" kern="0" cap="none" spc="0" normalizeH="0" baseline="-2500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loop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msy10"/>
              </a:rPr>
              <a:t>Æ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g</a:t>
            </a:r>
            <a:r>
              <a:rPr kumimoji="0" lang="en-US" sz="2400" strike="noStrike" kern="0" cap="none" spc="0" normalizeH="0" baseline="-2500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body1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msy10"/>
              </a:rPr>
              <a:t>Æ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s</a:t>
            </a:r>
            <a:r>
              <a:rPr kumimoji="0" lang="en-US" sz="2400" strike="noStrike" kern="0" cap="none" spc="0" normalizeH="0" baseline="-2500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body1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msy10"/>
              </a:rPr>
              <a:t>)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I’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chemeClr val="accent2"/>
                </a:solidFill>
                <a:latin typeface="+mn-lt"/>
              </a:rPr>
              <a:t>I </a:t>
            </a:r>
            <a:r>
              <a:rPr lang="en-US" sz="2400" kern="0" dirty="0" smtClean="0">
                <a:solidFill>
                  <a:schemeClr val="accent2"/>
                </a:solidFill>
                <a:latin typeface="cmsy10"/>
              </a:rPr>
              <a:t>Æ</a:t>
            </a:r>
            <a:r>
              <a:rPr lang="en-US" sz="2400" kern="0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400" kern="0" dirty="0" err="1" smtClean="0">
                <a:solidFill>
                  <a:schemeClr val="accent2"/>
                </a:solidFill>
                <a:latin typeface="Comic Sans MS"/>
              </a:rPr>
              <a:t>g</a:t>
            </a:r>
            <a:r>
              <a:rPr lang="en-US" sz="2400" kern="0" baseline="-25000" dirty="0" err="1" smtClean="0">
                <a:solidFill>
                  <a:schemeClr val="accent2"/>
                </a:solidFill>
                <a:latin typeface="Comic Sans MS"/>
              </a:rPr>
              <a:t>loop</a:t>
            </a:r>
            <a:r>
              <a:rPr lang="en-US" sz="2400" kern="0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400" kern="0" dirty="0" smtClean="0">
                <a:solidFill>
                  <a:schemeClr val="accent2"/>
                </a:solidFill>
                <a:latin typeface="cmsy10"/>
              </a:rPr>
              <a:t>Æ</a:t>
            </a:r>
            <a:r>
              <a:rPr lang="en-US" sz="2400" kern="0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400" kern="0" dirty="0" smtClean="0">
                <a:solidFill>
                  <a:schemeClr val="accent2"/>
                </a:solidFill>
                <a:latin typeface="Comic Sans MS"/>
              </a:rPr>
              <a:t>g</a:t>
            </a:r>
            <a:r>
              <a:rPr lang="en-US" sz="2400" kern="0" baseline="-25000" dirty="0" smtClean="0">
                <a:solidFill>
                  <a:schemeClr val="accent2"/>
                </a:solidFill>
                <a:latin typeface="Comic Sans MS"/>
              </a:rPr>
              <a:t>body2</a:t>
            </a:r>
            <a:r>
              <a:rPr lang="en-US" sz="2400" kern="0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400" kern="0" dirty="0" smtClean="0">
                <a:solidFill>
                  <a:schemeClr val="accent2"/>
                </a:solidFill>
                <a:latin typeface="cmsy10"/>
              </a:rPr>
              <a:t>Æ</a:t>
            </a:r>
            <a:r>
              <a:rPr lang="en-US" sz="2400" kern="0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400" kern="0" dirty="0" smtClean="0">
                <a:solidFill>
                  <a:schemeClr val="accent2"/>
                </a:solidFill>
                <a:latin typeface="Comic Sans MS"/>
              </a:rPr>
              <a:t>s</a:t>
            </a:r>
            <a:r>
              <a:rPr lang="en-US" sz="2400" kern="0" baseline="-25000" dirty="0" smtClean="0">
                <a:solidFill>
                  <a:schemeClr val="accent2"/>
                </a:solidFill>
                <a:latin typeface="Comic Sans MS"/>
              </a:rPr>
              <a:t>body2</a:t>
            </a:r>
            <a:r>
              <a:rPr lang="en-US" sz="2400" kern="0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400" kern="0" dirty="0" smtClean="0">
                <a:solidFill>
                  <a:schemeClr val="accent2"/>
                </a:solidFill>
                <a:latin typeface="cmsy10"/>
              </a:rPr>
              <a:t>)</a:t>
            </a:r>
            <a:r>
              <a:rPr lang="en-US" sz="2400" kern="0" dirty="0" smtClean="0">
                <a:solidFill>
                  <a:schemeClr val="accent2"/>
                </a:solidFill>
                <a:latin typeface="+mn-lt"/>
              </a:rPr>
              <a:t> I’</a:t>
            </a:r>
          </a:p>
          <a:p>
            <a:pPr marL="342900" indent="-342900" eaLnBrk="0" hangingPunct="0">
              <a:spcBef>
                <a:spcPts val="0"/>
              </a:spcBef>
            </a:pPr>
            <a:r>
              <a:rPr lang="en-US" sz="2400" kern="0" dirty="0" smtClean="0">
                <a:solidFill>
                  <a:schemeClr val="accent2"/>
                </a:solidFill>
              </a:rPr>
              <a:t>I </a:t>
            </a:r>
            <a:r>
              <a:rPr lang="en-US" sz="2400" kern="0" dirty="0" smtClean="0">
                <a:solidFill>
                  <a:schemeClr val="accent2"/>
                </a:solidFill>
                <a:latin typeface="cmsy10"/>
              </a:rPr>
              <a:t>Æ</a:t>
            </a:r>
            <a:r>
              <a:rPr lang="en-US" sz="2400" kern="0" dirty="0" smtClean="0">
                <a:solidFill>
                  <a:schemeClr val="accent2"/>
                </a:solidFill>
              </a:rPr>
              <a:t> </a:t>
            </a:r>
            <a:r>
              <a:rPr lang="en-US" sz="2400" kern="0" dirty="0" smtClean="0">
                <a:solidFill>
                  <a:schemeClr val="accent2"/>
                </a:solidFill>
                <a:latin typeface="cmsy10"/>
              </a:rPr>
              <a:t>:</a:t>
            </a:r>
            <a:r>
              <a:rPr lang="en-US" sz="2400" kern="0" dirty="0" err="1" smtClean="0">
                <a:solidFill>
                  <a:schemeClr val="accent2"/>
                </a:solidFill>
                <a:latin typeface="Comic Sans MS"/>
              </a:rPr>
              <a:t>g</a:t>
            </a:r>
            <a:r>
              <a:rPr lang="en-US" sz="2400" kern="0" baseline="-25000" dirty="0" err="1" smtClean="0">
                <a:solidFill>
                  <a:schemeClr val="accent2"/>
                </a:solidFill>
                <a:latin typeface="Comic Sans MS"/>
              </a:rPr>
              <a:t>loop</a:t>
            </a:r>
            <a:r>
              <a:rPr lang="en-US" sz="2400" kern="0" dirty="0" smtClean="0">
                <a:solidFill>
                  <a:schemeClr val="accent2"/>
                </a:solidFill>
              </a:rPr>
              <a:t> </a:t>
            </a:r>
            <a:r>
              <a:rPr lang="en-US" sz="2400" kern="0" dirty="0" smtClean="0">
                <a:solidFill>
                  <a:schemeClr val="accent2"/>
                </a:solidFill>
                <a:latin typeface="cmsy10"/>
              </a:rPr>
              <a:t>)</a:t>
            </a:r>
            <a:r>
              <a:rPr lang="en-US" sz="2400" kern="0" dirty="0" smtClean="0">
                <a:solidFill>
                  <a:schemeClr val="accent2"/>
                </a:solidFill>
              </a:rPr>
              <a:t>  Post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1325343" y="3885743"/>
            <a:ext cx="7541821" cy="876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0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&lt;Y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sy10"/>
              </a:rPr>
              <a:t>·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 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sy10"/>
              </a:rPr>
              <a:t>Æ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kern="0" noProof="0" dirty="0" smtClean="0">
                <a:latin typeface="Comic Sans MS"/>
              </a:rPr>
              <a:t>v</a:t>
            </a:r>
            <a:r>
              <a:rPr lang="en-US" sz="2400" kern="0" baseline="-25000" noProof="0" dirty="0" smtClean="0">
                <a:latin typeface="Comic Sans MS"/>
              </a:rPr>
              <a:t>1</a:t>
            </a:r>
            <a:r>
              <a:rPr lang="en-US" sz="2400" kern="0" noProof="0" dirty="0" smtClean="0">
                <a:latin typeface="+mn-lt"/>
              </a:rPr>
              <a:t>=2(x+1)Y-(2y+1)X  </a:t>
            </a:r>
            <a:r>
              <a:rPr lang="en-US" sz="2400" kern="0" noProof="0" dirty="0" smtClean="0">
                <a:latin typeface="cmsy10"/>
              </a:rPr>
              <a:t>Æ</a:t>
            </a:r>
            <a:r>
              <a:rPr lang="en-US" sz="2400" kern="0" dirty="0" smtClean="0">
                <a:latin typeface="cmsy10"/>
              </a:rPr>
              <a:t> </a:t>
            </a:r>
            <a:r>
              <a:rPr kumimoji="0" lang="en-US" sz="24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2(Y-X)</a:t>
            </a:r>
            <a:r>
              <a:rPr kumimoji="0" lang="en-US" sz="2400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sy10"/>
              </a:rPr>
              <a:t>·</a:t>
            </a:r>
            <a:r>
              <a:rPr kumimoji="0" lang="en-US" sz="2400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v</a:t>
            </a:r>
            <a:r>
              <a:rPr kumimoji="0" lang="en-US" sz="2400" strike="noStrike" kern="0" cap="none" spc="0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1</a:t>
            </a:r>
            <a:r>
              <a:rPr kumimoji="0" lang="en-US" sz="2400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sy10"/>
              </a:rPr>
              <a:t>·</a:t>
            </a:r>
            <a:r>
              <a:rPr kumimoji="0" lang="en-US" sz="2400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2Y  </a:t>
            </a:r>
            <a:r>
              <a:rPr kumimoji="0" lang="en-US" sz="2400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sy10"/>
              </a:rPr>
              <a:t>Æ</a:t>
            </a:r>
            <a:r>
              <a:rPr lang="en-US" sz="2400" kern="0" dirty="0" smtClean="0">
                <a:latin typeface="+mn-lt"/>
              </a:rPr>
              <a:t>  </a:t>
            </a:r>
            <a:r>
              <a:rPr lang="en-US" sz="2400" kern="0" dirty="0" smtClean="0">
                <a:latin typeface="cmsy10"/>
              </a:rPr>
              <a:t>8</a:t>
            </a:r>
            <a:r>
              <a:rPr lang="en-US" sz="2400" kern="0" dirty="0" smtClean="0"/>
              <a:t>k(0</a:t>
            </a:r>
            <a:r>
              <a:rPr lang="en-US" sz="2400" kern="0" dirty="0" smtClean="0">
                <a:latin typeface="cmsy10"/>
              </a:rPr>
              <a:t>·</a:t>
            </a:r>
            <a:r>
              <a:rPr lang="en-US" sz="2400" kern="0" dirty="0" smtClean="0"/>
              <a:t>k</a:t>
            </a:r>
            <a:r>
              <a:rPr lang="en-US" sz="2400" kern="0" dirty="0" smtClean="0">
                <a:latin typeface="cmsy10"/>
              </a:rPr>
              <a:t>·</a:t>
            </a:r>
            <a:r>
              <a:rPr lang="en-US" sz="2400" kern="0" dirty="0" smtClean="0"/>
              <a:t>x </a:t>
            </a:r>
            <a:r>
              <a:rPr lang="en-US" sz="2400" kern="0" dirty="0" smtClean="0">
                <a:latin typeface="cmsy10"/>
              </a:rPr>
              <a:t>)</a:t>
            </a:r>
            <a:r>
              <a:rPr lang="en-US" sz="2400" kern="0" dirty="0" smtClean="0"/>
              <a:t> |out[k]–(Y/X)k| </a:t>
            </a:r>
            <a:r>
              <a:rPr lang="en-US" sz="2400" kern="0" dirty="0" smtClean="0">
                <a:latin typeface="cmsy10"/>
              </a:rPr>
              <a:t>·</a:t>
            </a:r>
            <a:r>
              <a:rPr lang="en-US" sz="2400" kern="0" dirty="0" smtClean="0"/>
              <a:t> ½)</a:t>
            </a:r>
            <a:endParaRPr kumimoji="0" lang="en-US" sz="2400" b="0" i="0" u="none" strike="noStrike" kern="0" cap="none" spc="0" normalizeH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244697" y="2812952"/>
            <a:ext cx="8667484" cy="936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Given Pre, Post, </a:t>
            </a:r>
            <a:r>
              <a:rPr kumimoji="0" lang="en-US" sz="2400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g</a:t>
            </a:r>
            <a:r>
              <a:rPr kumimoji="0" lang="en-US" sz="2400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loop</a:t>
            </a:r>
            <a:r>
              <a:rPr kumimoji="0" lang="en-US" sz="2400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, g</a:t>
            </a:r>
            <a:r>
              <a:rPr kumimoji="0" lang="en-US" sz="2400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body1</a:t>
            </a:r>
            <a:r>
              <a:rPr kumimoji="0" lang="en-US" sz="2400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, g</a:t>
            </a:r>
            <a:r>
              <a:rPr kumimoji="0" lang="en-US" sz="2400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body2</a:t>
            </a:r>
            <a:r>
              <a:rPr kumimoji="0" lang="en-US" sz="2400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, s</a:t>
            </a:r>
            <a:r>
              <a:rPr kumimoji="0" lang="en-US" sz="2400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body1</a:t>
            </a:r>
            <a:r>
              <a:rPr kumimoji="0" lang="en-US" sz="2400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, s</a:t>
            </a:r>
            <a:r>
              <a:rPr kumimoji="0" lang="en-US" sz="2400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body2</a:t>
            </a:r>
            <a:r>
              <a:rPr kumimoji="0" lang="en-US" sz="2400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, we can find solution for I using constraint-based techniques.</a:t>
            </a: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840" y="1711354"/>
            <a:ext cx="3070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Verification Constraint: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121" y="4053281"/>
            <a:ext cx="461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I: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Fixpoint</a:t>
            </a:r>
            <a:r>
              <a:rPr lang="en-US" dirty="0" smtClean="0"/>
              <a:t> Brush</a:t>
            </a:r>
            <a:endParaRPr lang="en-US" dirty="0"/>
          </a:p>
        </p:txBody>
      </p:sp>
      <p:sp>
        <p:nvSpPr>
          <p:cNvPr id="138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725" y="1143000"/>
            <a:ext cx="8743775" cy="5029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Iterative and monotonic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Forward</a:t>
            </a:r>
            <a:r>
              <a:rPr lang="en-US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Backward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Template/Constraint based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Proof rules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Iterative, but non-monotonic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Probabilistic Inference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Learning</a:t>
            </a:r>
          </a:p>
        </p:txBody>
      </p:sp>
      <p:pic>
        <p:nvPicPr>
          <p:cNvPr id="4" name="Picture 5" descr="C:\Users\sumitg\Pictures\brush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062" y="25167"/>
            <a:ext cx="933450" cy="861027"/>
          </a:xfrm>
          <a:prstGeom prst="rect">
            <a:avLst/>
          </a:prstGeom>
          <a:noFill/>
        </p:spPr>
      </p:pic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123652" y="6450435"/>
            <a:ext cx="1905000" cy="381000"/>
          </a:xfrm>
        </p:spPr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Surprise!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4008" y="1711354"/>
            <a:ext cx="3045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Verification Constraint: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856099" y="1124069"/>
            <a:ext cx="4275787" cy="16152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chemeClr val="accent2"/>
                </a:solidFill>
                <a:latin typeface="+mn-lt"/>
              </a:rPr>
              <a:t>Pre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msy10"/>
              </a:rPr>
              <a:t>Æ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s</a:t>
            </a:r>
            <a:r>
              <a:rPr kumimoji="0" lang="en-US" sz="2400" strike="noStrike" kern="0" cap="none" spc="0" normalizeH="0" baseline="-2500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entry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msy10"/>
              </a:rPr>
              <a:t>)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I’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msy10"/>
              </a:rPr>
              <a:t>Æ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g</a:t>
            </a:r>
            <a:r>
              <a:rPr kumimoji="0" lang="en-US" sz="2400" strike="noStrike" kern="0" cap="none" spc="0" normalizeH="0" baseline="-2500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loop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msy10"/>
              </a:rPr>
              <a:t>Æ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g</a:t>
            </a:r>
            <a:r>
              <a:rPr kumimoji="0" lang="en-US" sz="2400" strike="noStrike" kern="0" cap="none" spc="0" normalizeH="0" baseline="-2500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body1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msy10"/>
              </a:rPr>
              <a:t>Æ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s</a:t>
            </a:r>
            <a:r>
              <a:rPr kumimoji="0" lang="en-US" sz="2400" strike="noStrike" kern="0" cap="none" spc="0" normalizeH="0" baseline="-2500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body1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msy10"/>
              </a:rPr>
              <a:t>)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I’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chemeClr val="accent2"/>
                </a:solidFill>
                <a:latin typeface="+mn-lt"/>
              </a:rPr>
              <a:t>I </a:t>
            </a:r>
            <a:r>
              <a:rPr lang="en-US" sz="2400" kern="0" dirty="0" smtClean="0">
                <a:solidFill>
                  <a:schemeClr val="accent2"/>
                </a:solidFill>
                <a:latin typeface="cmsy10"/>
              </a:rPr>
              <a:t>Æ</a:t>
            </a:r>
            <a:r>
              <a:rPr lang="en-US" sz="2400" kern="0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400" kern="0" dirty="0" err="1" smtClean="0">
                <a:solidFill>
                  <a:schemeClr val="accent2"/>
                </a:solidFill>
                <a:latin typeface="Comic Sans MS"/>
              </a:rPr>
              <a:t>g</a:t>
            </a:r>
            <a:r>
              <a:rPr lang="en-US" sz="2400" kern="0" baseline="-25000" dirty="0" err="1" smtClean="0">
                <a:solidFill>
                  <a:schemeClr val="accent2"/>
                </a:solidFill>
                <a:latin typeface="Comic Sans MS"/>
              </a:rPr>
              <a:t>loop</a:t>
            </a:r>
            <a:r>
              <a:rPr lang="en-US" sz="2400" kern="0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400" kern="0" dirty="0" smtClean="0">
                <a:solidFill>
                  <a:schemeClr val="accent2"/>
                </a:solidFill>
                <a:latin typeface="cmsy10"/>
              </a:rPr>
              <a:t>Æ</a:t>
            </a:r>
            <a:r>
              <a:rPr lang="en-US" sz="2400" kern="0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400" kern="0" dirty="0" smtClean="0">
                <a:solidFill>
                  <a:schemeClr val="accent2"/>
                </a:solidFill>
                <a:latin typeface="Comic Sans MS"/>
              </a:rPr>
              <a:t>g</a:t>
            </a:r>
            <a:r>
              <a:rPr lang="en-US" sz="2400" kern="0" baseline="-25000" dirty="0" smtClean="0">
                <a:solidFill>
                  <a:schemeClr val="accent2"/>
                </a:solidFill>
                <a:latin typeface="Comic Sans MS"/>
              </a:rPr>
              <a:t>body2</a:t>
            </a:r>
            <a:r>
              <a:rPr lang="en-US" sz="2400" kern="0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400" kern="0" dirty="0" smtClean="0">
                <a:solidFill>
                  <a:schemeClr val="accent2"/>
                </a:solidFill>
                <a:latin typeface="cmsy10"/>
              </a:rPr>
              <a:t>Æ</a:t>
            </a:r>
            <a:r>
              <a:rPr lang="en-US" sz="2400" kern="0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400" kern="0" dirty="0" smtClean="0">
                <a:solidFill>
                  <a:schemeClr val="accent2"/>
                </a:solidFill>
                <a:latin typeface="Comic Sans MS"/>
              </a:rPr>
              <a:t>s</a:t>
            </a:r>
            <a:r>
              <a:rPr lang="en-US" sz="2400" kern="0" baseline="-25000" dirty="0" smtClean="0">
                <a:solidFill>
                  <a:schemeClr val="accent2"/>
                </a:solidFill>
                <a:latin typeface="Comic Sans MS"/>
              </a:rPr>
              <a:t>body2</a:t>
            </a:r>
            <a:r>
              <a:rPr lang="en-US" sz="2400" kern="0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400" kern="0" dirty="0" smtClean="0">
                <a:solidFill>
                  <a:schemeClr val="accent2"/>
                </a:solidFill>
                <a:latin typeface="cmsy10"/>
              </a:rPr>
              <a:t>)</a:t>
            </a:r>
            <a:r>
              <a:rPr lang="en-US" sz="2400" kern="0" dirty="0" smtClean="0">
                <a:solidFill>
                  <a:schemeClr val="accent2"/>
                </a:solidFill>
                <a:latin typeface="+mn-lt"/>
              </a:rPr>
              <a:t> I’</a:t>
            </a:r>
          </a:p>
          <a:p>
            <a:pPr marL="342900" indent="-342900" eaLnBrk="0" hangingPunct="0">
              <a:spcBef>
                <a:spcPts val="0"/>
              </a:spcBef>
            </a:pPr>
            <a:r>
              <a:rPr lang="en-US" sz="2400" kern="0" dirty="0" smtClean="0">
                <a:solidFill>
                  <a:schemeClr val="accent2"/>
                </a:solidFill>
              </a:rPr>
              <a:t>I </a:t>
            </a:r>
            <a:r>
              <a:rPr lang="en-US" sz="2400" kern="0" dirty="0" smtClean="0">
                <a:solidFill>
                  <a:schemeClr val="accent2"/>
                </a:solidFill>
                <a:latin typeface="cmsy10"/>
              </a:rPr>
              <a:t>Æ</a:t>
            </a:r>
            <a:r>
              <a:rPr lang="en-US" sz="2400" kern="0" dirty="0" smtClean="0">
                <a:solidFill>
                  <a:schemeClr val="accent2"/>
                </a:solidFill>
              </a:rPr>
              <a:t> </a:t>
            </a:r>
            <a:r>
              <a:rPr lang="en-US" sz="2400" kern="0" dirty="0" smtClean="0">
                <a:solidFill>
                  <a:schemeClr val="accent2"/>
                </a:solidFill>
                <a:latin typeface="cmsy10"/>
              </a:rPr>
              <a:t>:</a:t>
            </a:r>
            <a:r>
              <a:rPr lang="en-US" sz="2400" kern="0" dirty="0" err="1" smtClean="0">
                <a:solidFill>
                  <a:schemeClr val="accent2"/>
                </a:solidFill>
                <a:latin typeface="Comic Sans MS"/>
              </a:rPr>
              <a:t>g</a:t>
            </a:r>
            <a:r>
              <a:rPr lang="en-US" sz="2400" kern="0" baseline="-25000" dirty="0" err="1" smtClean="0">
                <a:solidFill>
                  <a:schemeClr val="accent2"/>
                </a:solidFill>
                <a:latin typeface="Comic Sans MS"/>
              </a:rPr>
              <a:t>loop</a:t>
            </a:r>
            <a:r>
              <a:rPr lang="en-US" sz="2400" kern="0" dirty="0" smtClean="0">
                <a:solidFill>
                  <a:schemeClr val="accent2"/>
                </a:solidFill>
              </a:rPr>
              <a:t> </a:t>
            </a:r>
            <a:r>
              <a:rPr lang="en-US" sz="2400" kern="0" dirty="0" smtClean="0">
                <a:solidFill>
                  <a:schemeClr val="accent2"/>
                </a:solidFill>
                <a:latin typeface="cmsy10"/>
              </a:rPr>
              <a:t>)</a:t>
            </a:r>
            <a:r>
              <a:rPr lang="en-US" sz="2400" kern="0" dirty="0" smtClean="0">
                <a:solidFill>
                  <a:schemeClr val="accent2"/>
                </a:solidFill>
              </a:rPr>
              <a:t>  Post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8390" y="2718033"/>
            <a:ext cx="9085276" cy="3717126"/>
          </a:xfrm>
        </p:spPr>
        <p:txBody>
          <a:bodyPr/>
          <a:lstStyle/>
          <a:p>
            <a:r>
              <a:rPr lang="en-US" dirty="0" smtClean="0"/>
              <a:t>What if we treat each g and s as unknowns like I?</a:t>
            </a:r>
          </a:p>
          <a:p>
            <a:r>
              <a:rPr lang="en-US" dirty="0" smtClean="0"/>
              <a:t>We get a solution that has </a:t>
            </a:r>
            <a:r>
              <a:rPr lang="en-US" dirty="0" smtClean="0">
                <a:latin typeface="Comic Sans MS"/>
              </a:rPr>
              <a:t>g</a:t>
            </a:r>
            <a:r>
              <a:rPr lang="en-US" baseline="-25000" dirty="0" smtClean="0">
                <a:latin typeface="Comic Sans MS"/>
              </a:rPr>
              <a:t>body1</a:t>
            </a:r>
            <a:r>
              <a:rPr lang="en-US" dirty="0" smtClean="0"/>
              <a:t> = </a:t>
            </a:r>
            <a:r>
              <a:rPr lang="en-US" dirty="0" smtClean="0">
                <a:latin typeface="Comic Sans MS"/>
              </a:rPr>
              <a:t>g</a:t>
            </a:r>
            <a:r>
              <a:rPr lang="en-US" baseline="-25000" dirty="0" smtClean="0">
                <a:latin typeface="Comic Sans MS"/>
              </a:rPr>
              <a:t>body2</a:t>
            </a:r>
            <a:r>
              <a:rPr lang="en-US" dirty="0" smtClean="0"/>
              <a:t> = false.</a:t>
            </a:r>
          </a:p>
          <a:p>
            <a:pPr lvl="1"/>
            <a:r>
              <a:rPr lang="en-US" dirty="0" smtClean="0"/>
              <a:t>This doesn’t correspond to a valid transition system.</a:t>
            </a:r>
          </a:p>
          <a:p>
            <a:pPr lvl="1"/>
            <a:r>
              <a:rPr lang="en-US" dirty="0" smtClean="0"/>
              <a:t>We can fix this by encoding </a:t>
            </a:r>
            <a:r>
              <a:rPr lang="en-US" dirty="0" smtClean="0">
                <a:solidFill>
                  <a:schemeClr val="accent2"/>
                </a:solidFill>
                <a:latin typeface="Comic Sans MS"/>
              </a:rPr>
              <a:t>g</a:t>
            </a:r>
            <a:r>
              <a:rPr lang="en-US" baseline="-25000" dirty="0" smtClean="0">
                <a:solidFill>
                  <a:schemeClr val="accent2"/>
                </a:solidFill>
                <a:latin typeface="Comic Sans MS"/>
              </a:rPr>
              <a:t>body1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msy10"/>
              </a:rPr>
              <a:t>Ç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mic Sans MS"/>
              </a:rPr>
              <a:t>g</a:t>
            </a:r>
            <a:r>
              <a:rPr lang="en-US" baseline="-25000" dirty="0" smtClean="0">
                <a:solidFill>
                  <a:schemeClr val="accent2"/>
                </a:solidFill>
                <a:latin typeface="Comic Sans MS"/>
              </a:rPr>
              <a:t>body2</a:t>
            </a:r>
            <a:r>
              <a:rPr lang="en-US" dirty="0" smtClean="0">
                <a:solidFill>
                  <a:schemeClr val="accent2"/>
                </a:solidFill>
              </a:rPr>
              <a:t> = true</a:t>
            </a:r>
            <a:r>
              <a:rPr lang="en-US" dirty="0" smtClean="0"/>
              <a:t>.</a:t>
            </a:r>
          </a:p>
          <a:p>
            <a:pPr>
              <a:spcAft>
                <a:spcPts val="500"/>
              </a:spcAft>
            </a:pPr>
            <a:r>
              <a:rPr lang="en-US" dirty="0" smtClean="0"/>
              <a:t>We now get a solution that has </a:t>
            </a:r>
            <a:r>
              <a:rPr lang="en-US" dirty="0" err="1" smtClean="0">
                <a:latin typeface="Comic Sans MS"/>
              </a:rPr>
              <a:t>g</a:t>
            </a:r>
            <a:r>
              <a:rPr lang="en-US" baseline="-25000" dirty="0" err="1" smtClean="0">
                <a:latin typeface="Comic Sans MS"/>
              </a:rPr>
              <a:t>loop</a:t>
            </a:r>
            <a:r>
              <a:rPr lang="en-US" dirty="0" smtClean="0"/>
              <a:t> = true.</a:t>
            </a:r>
          </a:p>
          <a:p>
            <a:pPr lvl="1"/>
            <a:r>
              <a:rPr lang="en-US" dirty="0" smtClean="0"/>
              <a:t>This corresponds to a non-terminating loop.</a:t>
            </a:r>
          </a:p>
          <a:p>
            <a:pPr lvl="1"/>
            <a:r>
              <a:rPr lang="en-US" dirty="0" smtClean="0"/>
              <a:t>We can fix this by encoding </a:t>
            </a:r>
            <a:r>
              <a:rPr lang="en-US" dirty="0" smtClean="0">
                <a:solidFill>
                  <a:schemeClr val="accent2"/>
                </a:solidFill>
              </a:rPr>
              <a:t>existence of a ranking function.</a:t>
            </a:r>
          </a:p>
          <a:p>
            <a:r>
              <a:rPr lang="en-US" dirty="0" smtClean="0"/>
              <a:t>We now discover each g and s along with I. </a:t>
            </a:r>
          </a:p>
          <a:p>
            <a:pPr lvl="1"/>
            <a:r>
              <a:rPr lang="en-US" dirty="0" smtClean="0"/>
              <a:t>We have gone from Invariant Synthesis to </a:t>
            </a:r>
            <a:r>
              <a:rPr lang="en-US" dirty="0" smtClean="0">
                <a:solidFill>
                  <a:schemeClr val="accent2"/>
                </a:solidFill>
              </a:rPr>
              <a:t>Program Synthesis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Fixpoint</a:t>
            </a:r>
            <a:r>
              <a:rPr lang="en-US" dirty="0" smtClean="0"/>
              <a:t> Brush</a:t>
            </a:r>
            <a:endParaRPr lang="en-US" dirty="0"/>
          </a:p>
        </p:txBody>
      </p:sp>
      <p:sp>
        <p:nvSpPr>
          <p:cNvPr id="138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725" y="1143000"/>
            <a:ext cx="8743775" cy="5029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Iterative and monotonic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Forward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Backward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Template/Constraint based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Proof rules</a:t>
            </a:r>
            <a:endParaRPr lang="en-US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Iterative, but non-monotonic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Probabilistic Inference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Learning</a:t>
            </a:r>
          </a:p>
        </p:txBody>
      </p:sp>
      <p:pic>
        <p:nvPicPr>
          <p:cNvPr id="4" name="Picture 5" descr="C:\Users\sumitg\Pictures\brush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062" y="25167"/>
            <a:ext cx="933450" cy="861027"/>
          </a:xfrm>
          <a:prstGeom prst="rect">
            <a:avLst/>
          </a:prstGeom>
          <a:noFill/>
        </p:spPr>
      </p:pic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123652" y="6450435"/>
            <a:ext cx="1905000" cy="381000"/>
          </a:xfrm>
        </p:spPr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336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2200" y="1143000"/>
            <a:ext cx="9166033" cy="5029200"/>
          </a:xfrm>
        </p:spPr>
        <p:txBody>
          <a:bodyPr/>
          <a:lstStyle/>
          <a:p>
            <a:r>
              <a:rPr lang="en-US" dirty="0" smtClean="0"/>
              <a:t>Problem specific. </a:t>
            </a:r>
          </a:p>
          <a:p>
            <a:endParaRPr lang="en-US" dirty="0" smtClean="0"/>
          </a:p>
          <a:p>
            <a:r>
              <a:rPr lang="en-US" dirty="0" smtClean="0"/>
              <a:t>Requires understanding of commonly used design patterns.</a:t>
            </a:r>
          </a:p>
          <a:p>
            <a:endParaRPr lang="en-US" dirty="0" smtClean="0"/>
          </a:p>
          <a:p>
            <a:r>
              <a:rPr lang="en-US" dirty="0" smtClean="0"/>
              <a:t>Can provide the most scalable solution, if applicable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Case Study: Ranking function computation for estimating loop bounds.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783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143000"/>
            <a:ext cx="8044132" cy="5029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Consider the loop </a:t>
            </a:r>
            <a:r>
              <a:rPr lang="en-US" dirty="0" smtClean="0">
                <a:solidFill>
                  <a:schemeClr val="accent2"/>
                </a:solidFill>
              </a:rPr>
              <a:t>while (</a:t>
            </a:r>
            <a:r>
              <a:rPr lang="en-US" dirty="0" err="1" smtClean="0">
                <a:solidFill>
                  <a:schemeClr val="accent2"/>
                </a:solidFill>
              </a:rPr>
              <a:t>cond</a:t>
            </a:r>
            <a:r>
              <a:rPr lang="en-US" dirty="0" smtClean="0">
                <a:solidFill>
                  <a:schemeClr val="accent2"/>
                </a:solidFill>
              </a:rPr>
              <a:t>) X := F(X)</a:t>
            </a:r>
          </a:p>
          <a:p>
            <a:pPr>
              <a:buNone/>
            </a:pPr>
            <a:r>
              <a:rPr lang="en-US" dirty="0" smtClean="0"/>
              <a:t>Transition system representation s: </a:t>
            </a:r>
            <a:r>
              <a:rPr lang="en-US" dirty="0" err="1" smtClean="0">
                <a:solidFill>
                  <a:srgbClr val="009900"/>
                </a:solidFill>
              </a:rPr>
              <a:t>cond</a:t>
            </a:r>
            <a:r>
              <a:rPr lang="en-US" dirty="0" smtClean="0">
                <a:solidFill>
                  <a:srgbClr val="009900"/>
                </a:solidFill>
              </a:rPr>
              <a:t> </a:t>
            </a:r>
            <a:r>
              <a:rPr lang="en-US" dirty="0" smtClean="0">
                <a:solidFill>
                  <a:srgbClr val="009900"/>
                </a:solidFill>
                <a:latin typeface="cmsy10"/>
              </a:rPr>
              <a:t>Æ</a:t>
            </a:r>
            <a:r>
              <a:rPr lang="en-US" dirty="0" smtClean="0">
                <a:solidFill>
                  <a:srgbClr val="009900"/>
                </a:solidFill>
              </a:rPr>
              <a:t> X’=F(X)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Example: Transition system representation of the loop </a:t>
            </a:r>
            <a:r>
              <a:rPr lang="en-US" dirty="0" smtClean="0">
                <a:solidFill>
                  <a:schemeClr val="accent2"/>
                </a:solidFill>
              </a:rPr>
              <a:t>while (x &lt; n) {x++; n--;} </a:t>
            </a:r>
            <a:r>
              <a:rPr lang="en-US" dirty="0" smtClean="0"/>
              <a:t>is  </a:t>
            </a:r>
            <a:r>
              <a:rPr lang="en-US" dirty="0" smtClean="0">
                <a:solidFill>
                  <a:srgbClr val="009900"/>
                </a:solidFill>
              </a:rPr>
              <a:t>x&lt;n </a:t>
            </a:r>
            <a:r>
              <a:rPr lang="en-US" dirty="0" smtClean="0">
                <a:solidFill>
                  <a:srgbClr val="009900"/>
                </a:solidFill>
                <a:latin typeface="cmsy10"/>
              </a:rPr>
              <a:t>Æ</a:t>
            </a:r>
            <a:r>
              <a:rPr lang="en-US" dirty="0" smtClean="0">
                <a:solidFill>
                  <a:srgbClr val="009900"/>
                </a:solidFill>
              </a:rPr>
              <a:t> x’=x+1 </a:t>
            </a:r>
            <a:r>
              <a:rPr lang="en-US" dirty="0" smtClean="0">
                <a:solidFill>
                  <a:srgbClr val="009900"/>
                </a:solidFill>
                <a:latin typeface="cmsy10"/>
              </a:rPr>
              <a:t>Æ</a:t>
            </a:r>
            <a:r>
              <a:rPr lang="en-US" dirty="0" smtClean="0">
                <a:solidFill>
                  <a:srgbClr val="009900"/>
                </a:solidFill>
              </a:rPr>
              <a:t> n’=n-1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An integer valued function r is a </a:t>
            </a:r>
            <a:r>
              <a:rPr lang="en-US" u="sng" dirty="0" smtClean="0"/>
              <a:t>ranking function</a:t>
            </a:r>
            <a:r>
              <a:rPr lang="en-US" dirty="0" smtClean="0"/>
              <a:t> for transition s if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s </a:t>
            </a:r>
            <a:r>
              <a:rPr lang="en-US" dirty="0" smtClean="0">
                <a:solidFill>
                  <a:schemeClr val="accent2"/>
                </a:solidFill>
                <a:latin typeface="cmsy10"/>
              </a:rPr>
              <a:t>)</a:t>
            </a:r>
            <a:r>
              <a:rPr lang="en-US" dirty="0" smtClean="0">
                <a:solidFill>
                  <a:schemeClr val="accent2"/>
                </a:solidFill>
              </a:rPr>
              <a:t> (r&gt;0) </a:t>
            </a:r>
            <a:endParaRPr lang="en-US" dirty="0">
              <a:solidFill>
                <a:schemeClr val="accent2"/>
              </a:solidFill>
              <a:latin typeface="cmsy10"/>
            </a:endParaRP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s </a:t>
            </a:r>
            <a:r>
              <a:rPr lang="en-US" dirty="0">
                <a:solidFill>
                  <a:schemeClr val="accent2"/>
                </a:solidFill>
                <a:latin typeface="cmsy10"/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 r[X</a:t>
            </a:r>
            <a:r>
              <a:rPr lang="en-US" dirty="0" smtClean="0">
                <a:solidFill>
                  <a:schemeClr val="accent2"/>
                </a:solidFill>
              </a:rPr>
              <a:t>’/X]</a:t>
            </a:r>
            <a:r>
              <a:rPr lang="en-US" dirty="0" smtClean="0">
                <a:solidFill>
                  <a:schemeClr val="accent2"/>
                </a:solidFill>
                <a:latin typeface="cmsy10"/>
              </a:rPr>
              <a:t>·</a:t>
            </a:r>
            <a:r>
              <a:rPr lang="en-US" dirty="0" smtClean="0">
                <a:solidFill>
                  <a:schemeClr val="accent2"/>
                </a:solidFill>
              </a:rPr>
              <a:t>r-1</a:t>
            </a:r>
          </a:p>
          <a:p>
            <a:pPr>
              <a:buNone/>
            </a:pPr>
            <a:r>
              <a:rPr lang="en-US" dirty="0" smtClean="0"/>
              <a:t>We denote this by Rank(</a:t>
            </a:r>
            <a:r>
              <a:rPr lang="en-US" dirty="0" err="1" smtClean="0"/>
              <a:t>r,s</a:t>
            </a:r>
            <a:r>
              <a:rPr lang="en-US" dirty="0" smtClean="0"/>
              <a:t>).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1540" y="304800"/>
            <a:ext cx="8652294" cy="609600"/>
          </a:xfrm>
        </p:spPr>
        <p:txBody>
          <a:bodyPr/>
          <a:lstStyle/>
          <a:p>
            <a:r>
              <a:rPr lang="en-US" dirty="0" smtClean="0"/>
              <a:t>Ranking </a:t>
            </a:r>
            <a:r>
              <a:rPr lang="en-US" dirty="0"/>
              <a:t>F</a:t>
            </a:r>
            <a:r>
              <a:rPr lang="en-US" dirty="0" smtClean="0"/>
              <a:t>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338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0769" y="1143000"/>
            <a:ext cx="8911087" cy="5029200"/>
          </a:xfrm>
        </p:spPr>
        <p:txBody>
          <a:bodyPr/>
          <a:lstStyle/>
          <a:p>
            <a:r>
              <a:rPr lang="en-US" dirty="0" smtClean="0"/>
              <a:t>Iterative Forward</a:t>
            </a:r>
          </a:p>
          <a:p>
            <a:pPr lvl="1"/>
            <a:r>
              <a:rPr lang="en-US" dirty="0" smtClean="0"/>
              <a:t>Instrument counter c and find an upper bound n.                  n-c is a ranking function. (Gulwani, </a:t>
            </a:r>
            <a:r>
              <a:rPr lang="en-US" dirty="0" err="1" smtClean="0"/>
              <a:t>Mehra</a:t>
            </a:r>
            <a:r>
              <a:rPr lang="en-US" dirty="0" smtClean="0"/>
              <a:t>, Chilimbi, POPL ‘09)</a:t>
            </a:r>
          </a:p>
          <a:p>
            <a:r>
              <a:rPr lang="en-US" dirty="0" smtClean="0"/>
              <a:t>Constraint-based</a:t>
            </a:r>
          </a:p>
          <a:p>
            <a:pPr lvl="1"/>
            <a:r>
              <a:rPr lang="en-US" dirty="0" smtClean="0"/>
              <a:t>Assume a template </a:t>
            </a:r>
            <a:r>
              <a:rPr lang="en-US" dirty="0" smtClean="0">
                <a:latin typeface="Comic Sans MS"/>
              </a:rPr>
              <a:t>a</a:t>
            </a:r>
            <a:r>
              <a:rPr lang="en-US" baseline="-25000" dirty="0" smtClean="0">
                <a:latin typeface="Comic Sans MS"/>
              </a:rPr>
              <a:t>0</a:t>
            </a:r>
            <a:r>
              <a:rPr lang="en-US" dirty="0" smtClean="0"/>
              <a:t> + </a:t>
            </a:r>
            <a:r>
              <a:rPr lang="en-US" dirty="0" smtClean="0">
                <a:latin typeface="Symbol"/>
                <a:sym typeface="Symbol"/>
              </a:rPr>
              <a:t></a:t>
            </a:r>
            <a:r>
              <a:rPr lang="en-US" baseline="-25000" dirty="0" err="1" smtClean="0"/>
              <a:t>i</a:t>
            </a:r>
            <a:r>
              <a:rPr lang="en-US" dirty="0" err="1" smtClean="0">
                <a:latin typeface="Comic Sans MS"/>
              </a:rPr>
              <a:t>a</a:t>
            </a:r>
            <a:r>
              <a:rPr lang="en-US" baseline="-25000" dirty="0" err="1" smtClean="0">
                <a:latin typeface="Comic Sans MS"/>
              </a:rPr>
              <a:t>i</a:t>
            </a:r>
            <a:r>
              <a:rPr lang="en-US" dirty="0" err="1" smtClean="0">
                <a:latin typeface="Comic Sans MS"/>
              </a:rPr>
              <a:t>x</a:t>
            </a:r>
            <a:r>
              <a:rPr lang="en-US" baseline="-25000" dirty="0" err="1" smtClean="0">
                <a:latin typeface="Comic Sans MS"/>
              </a:rPr>
              <a:t>i</a:t>
            </a:r>
            <a:r>
              <a:rPr lang="en-US" dirty="0" smtClean="0"/>
              <a:t> for the ranking function r and then solve for </a:t>
            </a:r>
            <a:r>
              <a:rPr lang="en-US" dirty="0" err="1" smtClean="0">
                <a:latin typeface="Comic Sans MS"/>
              </a:rPr>
              <a:t>a</a:t>
            </a:r>
            <a:r>
              <a:rPr lang="en-US" baseline="-25000" dirty="0" err="1" smtClean="0">
                <a:latin typeface="Comic Sans MS"/>
              </a:rPr>
              <a:t>i</a:t>
            </a:r>
            <a:r>
              <a:rPr lang="en-US" dirty="0" err="1" smtClean="0">
                <a:latin typeface="Comic Sans MS"/>
              </a:rPr>
              <a:t>’s</a:t>
            </a:r>
            <a:r>
              <a:rPr lang="en-US" dirty="0" smtClean="0"/>
              <a:t> in the constraint </a:t>
            </a:r>
          </a:p>
          <a:p>
            <a:pPr lvl="1">
              <a:buNone/>
            </a:pPr>
            <a:r>
              <a:rPr lang="en-US" dirty="0" smtClean="0">
                <a:latin typeface="cmsy10"/>
              </a:rPr>
              <a:t>   9</a:t>
            </a:r>
            <a:r>
              <a:rPr lang="en-US" dirty="0" smtClean="0">
                <a:latin typeface="Comic Sans MS"/>
              </a:rPr>
              <a:t>a</a:t>
            </a:r>
            <a:r>
              <a:rPr lang="en-US" baseline="-25000" dirty="0" smtClean="0">
                <a:latin typeface="Comic Sans MS"/>
              </a:rPr>
              <a:t>i</a:t>
            </a:r>
            <a:r>
              <a:rPr lang="en-US" dirty="0" smtClean="0"/>
              <a:t> (s </a:t>
            </a:r>
            <a:r>
              <a:rPr lang="en-US" dirty="0" smtClean="0">
                <a:latin typeface="cmsy10"/>
              </a:rPr>
              <a:t>)</a:t>
            </a:r>
            <a:r>
              <a:rPr lang="en-US" dirty="0" smtClean="0"/>
              <a:t> (r&gt;0 </a:t>
            </a:r>
            <a:r>
              <a:rPr lang="en-US" dirty="0" smtClean="0">
                <a:latin typeface="cmsy10"/>
              </a:rPr>
              <a:t>Æ</a:t>
            </a:r>
            <a:r>
              <a:rPr lang="en-US" dirty="0" smtClean="0"/>
              <a:t> r[X’/X]</a:t>
            </a:r>
            <a:r>
              <a:rPr lang="en-US" dirty="0" smtClean="0">
                <a:latin typeface="cmsy10"/>
              </a:rPr>
              <a:t>·</a:t>
            </a:r>
            <a:r>
              <a:rPr lang="en-US" dirty="0" smtClean="0"/>
              <a:t>r-1) using </a:t>
            </a:r>
            <a:r>
              <a:rPr lang="en-US" dirty="0" err="1" smtClean="0"/>
              <a:t>Farkas</a:t>
            </a:r>
            <a:r>
              <a:rPr lang="en-US" dirty="0" smtClean="0"/>
              <a:t> lemma</a:t>
            </a:r>
          </a:p>
          <a:p>
            <a:pPr lvl="1"/>
            <a:r>
              <a:rPr lang="en-US" dirty="0" smtClean="0"/>
              <a:t>Goal directed</a:t>
            </a:r>
          </a:p>
          <a:p>
            <a:pPr lvl="1"/>
            <a:r>
              <a:rPr lang="en-US" dirty="0" smtClean="0"/>
              <a:t>Complete PTIME method for synthesis of linear ranking fns.</a:t>
            </a:r>
          </a:p>
          <a:p>
            <a:pPr lvl="2"/>
            <a:r>
              <a:rPr lang="en-US" dirty="0" err="1" smtClean="0"/>
              <a:t>Podelski</a:t>
            </a:r>
            <a:r>
              <a:rPr lang="en-US" dirty="0" smtClean="0"/>
              <a:t>, </a:t>
            </a:r>
            <a:r>
              <a:rPr lang="en-US" dirty="0" err="1" smtClean="0"/>
              <a:t>Rybalchenko</a:t>
            </a:r>
            <a:r>
              <a:rPr lang="en-US" dirty="0" smtClean="0"/>
              <a:t>; VMCAI ‘04 </a:t>
            </a:r>
          </a:p>
          <a:p>
            <a:r>
              <a:rPr lang="en-US" dirty="0" smtClean="0"/>
              <a:t>Proof Rules</a:t>
            </a:r>
          </a:p>
          <a:p>
            <a:pPr lvl="1"/>
            <a:r>
              <a:rPr lang="en-US" dirty="0" smtClean="0"/>
              <a:t>“The Reachability Bound Problem”, Gulwani, </a:t>
            </a:r>
            <a:r>
              <a:rPr lang="en-US" dirty="0" err="1" smtClean="0"/>
              <a:t>Zuleger</a:t>
            </a:r>
            <a:r>
              <a:rPr lang="en-US" dirty="0" smtClean="0"/>
              <a:t>, PLDI ‘10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Ranking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5184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799" y="1142999"/>
            <a:ext cx="7968803" cy="5401019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If s </a:t>
            </a:r>
            <a:r>
              <a:rPr lang="en-US" dirty="0" smtClean="0">
                <a:solidFill>
                  <a:schemeClr val="accent2"/>
                </a:solidFill>
                <a:latin typeface="cmsy10"/>
              </a:rPr>
              <a:t>)</a:t>
            </a:r>
            <a:r>
              <a:rPr lang="en-US" dirty="0" smtClean="0">
                <a:solidFill>
                  <a:schemeClr val="accent2"/>
                </a:solidFill>
              </a:rPr>
              <a:t> (e&gt;0 </a:t>
            </a:r>
            <a:r>
              <a:rPr lang="en-US" dirty="0" smtClean="0">
                <a:solidFill>
                  <a:schemeClr val="accent2"/>
                </a:solidFill>
                <a:latin typeface="cmsy10"/>
              </a:rPr>
              <a:t>Æ</a:t>
            </a:r>
            <a:r>
              <a:rPr lang="en-US" dirty="0" smtClean="0">
                <a:solidFill>
                  <a:schemeClr val="accent2"/>
                </a:solidFill>
              </a:rPr>
              <a:t> e[X’/X] &lt; e), then Rank(</a:t>
            </a:r>
            <a:r>
              <a:rPr lang="en-US" dirty="0" err="1" smtClean="0">
                <a:solidFill>
                  <a:schemeClr val="accent2"/>
                </a:solidFill>
              </a:rPr>
              <a:t>e,s</a:t>
            </a:r>
            <a:r>
              <a:rPr lang="en-US" dirty="0" smtClean="0">
                <a:solidFill>
                  <a:schemeClr val="accent2"/>
                </a:solidFill>
              </a:rPr>
              <a:t>).</a:t>
            </a:r>
            <a:endParaRPr lang="en-US" dirty="0" smtClean="0">
              <a:solidFill>
                <a:srgbClr val="0099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9900"/>
                </a:solidFill>
              </a:rPr>
              <a:t>Candidates for e: e</a:t>
            </a:r>
            <a:r>
              <a:rPr lang="en-US" baseline="-25000" dirty="0" smtClean="0">
                <a:solidFill>
                  <a:srgbClr val="009900"/>
                </a:solidFill>
              </a:rPr>
              <a:t>1</a:t>
            </a:r>
            <a:r>
              <a:rPr lang="en-US" dirty="0" smtClean="0">
                <a:solidFill>
                  <a:srgbClr val="009900"/>
                </a:solidFill>
              </a:rPr>
              <a:t>-e</a:t>
            </a:r>
            <a:r>
              <a:rPr lang="en-US" baseline="-25000" dirty="0" smtClean="0">
                <a:solidFill>
                  <a:srgbClr val="009900"/>
                </a:solidFill>
              </a:rPr>
              <a:t>2</a:t>
            </a:r>
            <a:r>
              <a:rPr lang="en-US" dirty="0" smtClean="0">
                <a:solidFill>
                  <a:srgbClr val="009900"/>
                </a:solidFill>
              </a:rPr>
              <a:t>, for any </a:t>
            </a:r>
            <a:r>
              <a:rPr lang="en-US" dirty="0">
                <a:solidFill>
                  <a:srgbClr val="009900"/>
                </a:solidFill>
              </a:rPr>
              <a:t>conditionals </a:t>
            </a:r>
            <a:r>
              <a:rPr lang="en-US" dirty="0" smtClean="0">
                <a:solidFill>
                  <a:srgbClr val="009900"/>
                </a:solidFill>
              </a:rPr>
              <a:t>e</a:t>
            </a:r>
            <a:r>
              <a:rPr lang="en-US" baseline="-25000" dirty="0" smtClean="0">
                <a:solidFill>
                  <a:srgbClr val="009900"/>
                </a:solidFill>
              </a:rPr>
              <a:t>1</a:t>
            </a:r>
            <a:r>
              <a:rPr lang="en-US" dirty="0" smtClean="0">
                <a:solidFill>
                  <a:srgbClr val="009900"/>
                </a:solidFill>
              </a:rPr>
              <a:t> </a:t>
            </a:r>
            <a:r>
              <a:rPr lang="en-US" dirty="0">
                <a:solidFill>
                  <a:srgbClr val="009900"/>
                </a:solidFill>
              </a:rPr>
              <a:t>&gt; </a:t>
            </a:r>
            <a:r>
              <a:rPr lang="en-US" dirty="0" smtClean="0">
                <a:solidFill>
                  <a:srgbClr val="009900"/>
                </a:solidFill>
              </a:rPr>
              <a:t>e</a:t>
            </a:r>
            <a:r>
              <a:rPr lang="en-US" baseline="-25000" dirty="0" smtClean="0">
                <a:solidFill>
                  <a:srgbClr val="009900"/>
                </a:solidFill>
              </a:rPr>
              <a:t>2</a:t>
            </a:r>
            <a:r>
              <a:rPr lang="en-US" dirty="0" smtClean="0">
                <a:solidFill>
                  <a:srgbClr val="009900"/>
                </a:solidFill>
              </a:rPr>
              <a:t> in s</a:t>
            </a:r>
            <a:endParaRPr lang="en-US" dirty="0" smtClean="0"/>
          </a:p>
          <a:p>
            <a:endParaRPr lang="en-US" sz="1000" dirty="0" smtClean="0"/>
          </a:p>
          <a:p>
            <a:r>
              <a:rPr lang="en-US" dirty="0" smtClean="0"/>
              <a:t>n&gt;0 </a:t>
            </a:r>
            <a:r>
              <a:rPr lang="en-US" dirty="0" smtClean="0">
                <a:latin typeface="cmsy10"/>
              </a:rPr>
              <a:t>Æ</a:t>
            </a:r>
            <a:r>
              <a:rPr lang="en-US" dirty="0" smtClean="0"/>
              <a:t> </a:t>
            </a:r>
            <a:r>
              <a:rPr lang="en-US" dirty="0" err="1" smtClean="0"/>
              <a:t>n’</a:t>
            </a:r>
            <a:r>
              <a:rPr lang="en-US" dirty="0" err="1" smtClean="0">
                <a:latin typeface="cmsy10"/>
              </a:rPr>
              <a:t>·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Æ</a:t>
            </a:r>
            <a:r>
              <a:rPr lang="en-US" dirty="0" smtClean="0"/>
              <a:t> A[n]</a:t>
            </a:r>
            <a:r>
              <a:rPr lang="en-US" dirty="0" smtClean="0">
                <a:latin typeface="Symbol"/>
                <a:sym typeface="Symbol"/>
              </a:rPr>
              <a:t></a:t>
            </a:r>
            <a:r>
              <a:rPr lang="en-US" dirty="0" smtClean="0"/>
              <a:t>A[n’]             </a:t>
            </a:r>
          </a:p>
          <a:p>
            <a:pPr lvl="1"/>
            <a:r>
              <a:rPr lang="en-US" dirty="0" smtClean="0"/>
              <a:t>Ranking function: n</a:t>
            </a:r>
          </a:p>
          <a:p>
            <a:pPr>
              <a:buNone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If s </a:t>
            </a:r>
            <a:r>
              <a:rPr lang="en-US" dirty="0" smtClean="0">
                <a:solidFill>
                  <a:schemeClr val="accent2"/>
                </a:solidFill>
                <a:latin typeface="cmsy10"/>
              </a:rPr>
              <a:t>)</a:t>
            </a:r>
            <a:r>
              <a:rPr lang="en-US" dirty="0" smtClean="0">
                <a:solidFill>
                  <a:schemeClr val="accent2"/>
                </a:solidFill>
              </a:rPr>
              <a:t> (e</a:t>
            </a:r>
            <a:r>
              <a:rPr lang="en-US" dirty="0" smtClean="0">
                <a:solidFill>
                  <a:schemeClr val="accent2"/>
                </a:solidFill>
                <a:latin typeface="cmsy10"/>
              </a:rPr>
              <a:t>¸</a:t>
            </a:r>
            <a:r>
              <a:rPr lang="en-US" dirty="0" smtClean="0">
                <a:solidFill>
                  <a:schemeClr val="accent2"/>
                </a:solidFill>
              </a:rPr>
              <a:t>1 </a:t>
            </a:r>
            <a:r>
              <a:rPr lang="en-US" dirty="0" smtClean="0">
                <a:solidFill>
                  <a:schemeClr val="accent2"/>
                </a:solidFill>
                <a:latin typeface="cmsy10"/>
              </a:rPr>
              <a:t>Æ</a:t>
            </a:r>
            <a:r>
              <a:rPr lang="en-US" dirty="0" smtClean="0">
                <a:solidFill>
                  <a:schemeClr val="accent2"/>
                </a:solidFill>
              </a:rPr>
              <a:t> e[X’/X] </a:t>
            </a:r>
            <a:r>
              <a:rPr lang="en-US" dirty="0" smtClean="0">
                <a:solidFill>
                  <a:schemeClr val="accent2"/>
                </a:solidFill>
                <a:latin typeface="cmsy10"/>
              </a:rPr>
              <a:t>·</a:t>
            </a:r>
            <a:r>
              <a:rPr lang="en-US" dirty="0" smtClean="0">
                <a:solidFill>
                  <a:schemeClr val="accent2"/>
                </a:solidFill>
              </a:rPr>
              <a:t> e/2), then Rank(log </a:t>
            </a:r>
            <a:r>
              <a:rPr lang="en-US" dirty="0" err="1" smtClean="0">
                <a:solidFill>
                  <a:schemeClr val="accent2"/>
                </a:solidFill>
              </a:rPr>
              <a:t>e,s</a:t>
            </a:r>
            <a:r>
              <a:rPr lang="en-US" dirty="0" smtClean="0">
                <a:solidFill>
                  <a:schemeClr val="accent2"/>
                </a:solidFill>
              </a:rPr>
              <a:t>).</a:t>
            </a:r>
          </a:p>
          <a:p>
            <a:pPr>
              <a:buNone/>
            </a:pPr>
            <a:r>
              <a:rPr lang="en-US" dirty="0" smtClean="0">
                <a:solidFill>
                  <a:srgbClr val="009900"/>
                </a:solidFill>
              </a:rPr>
              <a:t>Candidates </a:t>
            </a:r>
            <a:r>
              <a:rPr lang="en-US" dirty="0">
                <a:solidFill>
                  <a:srgbClr val="009900"/>
                </a:solidFill>
              </a:rPr>
              <a:t>for e</a:t>
            </a:r>
            <a:r>
              <a:rPr lang="en-US" dirty="0" smtClean="0">
                <a:solidFill>
                  <a:srgbClr val="009900"/>
                </a:solidFill>
              </a:rPr>
              <a:t>: e</a:t>
            </a:r>
            <a:r>
              <a:rPr lang="en-US" baseline="-25000" dirty="0" smtClean="0">
                <a:solidFill>
                  <a:srgbClr val="009900"/>
                </a:solidFill>
              </a:rPr>
              <a:t>1</a:t>
            </a:r>
            <a:r>
              <a:rPr lang="en-US" dirty="0" smtClean="0">
                <a:solidFill>
                  <a:srgbClr val="009900"/>
                </a:solidFill>
              </a:rPr>
              <a:t>/e</a:t>
            </a:r>
            <a:r>
              <a:rPr lang="en-US" baseline="-25000" dirty="0" smtClean="0">
                <a:solidFill>
                  <a:srgbClr val="009900"/>
                </a:solidFill>
              </a:rPr>
              <a:t>2</a:t>
            </a:r>
            <a:r>
              <a:rPr lang="en-US" dirty="0" smtClean="0">
                <a:solidFill>
                  <a:srgbClr val="009900"/>
                </a:solidFill>
              </a:rPr>
              <a:t> for any </a:t>
            </a:r>
            <a:r>
              <a:rPr lang="en-US" dirty="0">
                <a:solidFill>
                  <a:srgbClr val="009900"/>
                </a:solidFill>
              </a:rPr>
              <a:t>conditionals e</a:t>
            </a:r>
            <a:r>
              <a:rPr lang="en-US" baseline="-25000" dirty="0">
                <a:solidFill>
                  <a:srgbClr val="009900"/>
                </a:solidFill>
              </a:rPr>
              <a:t>1</a:t>
            </a:r>
            <a:r>
              <a:rPr lang="en-US" dirty="0">
                <a:solidFill>
                  <a:srgbClr val="009900"/>
                </a:solidFill>
              </a:rPr>
              <a:t> &gt; e</a:t>
            </a:r>
            <a:r>
              <a:rPr lang="en-US" baseline="-25000" dirty="0">
                <a:solidFill>
                  <a:srgbClr val="009900"/>
                </a:solidFill>
              </a:rPr>
              <a:t>2</a:t>
            </a:r>
            <a:r>
              <a:rPr lang="en-US" dirty="0">
                <a:solidFill>
                  <a:srgbClr val="009900"/>
                </a:solidFill>
              </a:rPr>
              <a:t> in </a:t>
            </a:r>
            <a:r>
              <a:rPr lang="en-US" dirty="0" smtClean="0">
                <a:solidFill>
                  <a:srgbClr val="009900"/>
                </a:solidFill>
              </a:rPr>
              <a:t>s</a:t>
            </a:r>
            <a:endParaRPr lang="en-US" dirty="0" smtClean="0"/>
          </a:p>
          <a:p>
            <a:endParaRPr lang="en-US" sz="1000" dirty="0" smtClean="0"/>
          </a:p>
          <a:p>
            <a:r>
              <a:rPr lang="en-US" dirty="0" smtClean="0"/>
              <a:t>i’=i/2 </a:t>
            </a:r>
            <a:r>
              <a:rPr lang="en-US" dirty="0">
                <a:latin typeface="cmsy10"/>
              </a:rPr>
              <a:t>Æ</a:t>
            </a:r>
            <a:r>
              <a:rPr lang="en-US" dirty="0"/>
              <a:t> </a:t>
            </a:r>
            <a:r>
              <a:rPr lang="en-US" dirty="0" smtClean="0"/>
              <a:t>i&gt;1</a:t>
            </a:r>
            <a:endParaRPr lang="en-US" dirty="0"/>
          </a:p>
          <a:p>
            <a:pPr lvl="1"/>
            <a:r>
              <a:rPr lang="en-US" dirty="0"/>
              <a:t>Ranking function: log </a:t>
            </a:r>
            <a:r>
              <a:rPr lang="en-US" dirty="0" smtClean="0"/>
              <a:t>(i)</a:t>
            </a:r>
          </a:p>
          <a:p>
            <a:r>
              <a:rPr lang="en-US" dirty="0" smtClean="0"/>
              <a:t>i’=2</a:t>
            </a:r>
            <a:r>
              <a:rPr lang="en-US" dirty="0" smtClean="0">
                <a:latin typeface="cmsy10"/>
              </a:rPr>
              <a:t>£</a:t>
            </a:r>
            <a:r>
              <a:rPr lang="en-US" dirty="0" smtClean="0"/>
              <a:t>i </a:t>
            </a:r>
            <a:r>
              <a:rPr lang="en-US" dirty="0" smtClean="0">
                <a:latin typeface="cmsy10"/>
              </a:rPr>
              <a:t>Æ</a:t>
            </a:r>
            <a:r>
              <a:rPr lang="en-US" dirty="0" smtClean="0"/>
              <a:t> i&gt;0 </a:t>
            </a:r>
            <a:r>
              <a:rPr lang="en-US" dirty="0" smtClean="0">
                <a:latin typeface="cmsy10"/>
              </a:rPr>
              <a:t>Æ</a:t>
            </a:r>
            <a:r>
              <a:rPr lang="en-US" dirty="0" smtClean="0"/>
              <a:t> n&gt;i </a:t>
            </a:r>
            <a:r>
              <a:rPr lang="en-US" dirty="0" smtClean="0">
                <a:latin typeface="cmsy10"/>
              </a:rPr>
              <a:t>Æ</a:t>
            </a:r>
            <a:r>
              <a:rPr lang="en-US" dirty="0" smtClean="0"/>
              <a:t> n’=n  </a:t>
            </a:r>
          </a:p>
          <a:p>
            <a:pPr lvl="1"/>
            <a:r>
              <a:rPr lang="en-US" dirty="0" smtClean="0"/>
              <a:t>Ranking function: log (n/i)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Iteration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1117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5003" y="1143000"/>
            <a:ext cx="8268236" cy="50292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If s </a:t>
            </a:r>
            <a:r>
              <a:rPr lang="en-US" dirty="0" smtClean="0">
                <a:solidFill>
                  <a:schemeClr val="accent2"/>
                </a:solidFill>
                <a:latin typeface="cmsy10"/>
              </a:rPr>
              <a:t>)</a:t>
            </a:r>
            <a:r>
              <a:rPr lang="en-US" dirty="0" smtClean="0">
                <a:solidFill>
                  <a:schemeClr val="accent2"/>
                </a:solidFill>
              </a:rPr>
              <a:t> (RSB(e’) &lt; RSB(e) </a:t>
            </a:r>
            <a:r>
              <a:rPr lang="en-US" dirty="0" smtClean="0">
                <a:solidFill>
                  <a:schemeClr val="accent2"/>
                </a:solidFill>
                <a:latin typeface="cmsy10"/>
              </a:rPr>
              <a:t>Æ</a:t>
            </a:r>
            <a:r>
              <a:rPr lang="en-US" dirty="0" smtClean="0">
                <a:solidFill>
                  <a:schemeClr val="accent2"/>
                </a:solidFill>
              </a:rPr>
              <a:t> e</a:t>
            </a:r>
            <a:r>
              <a:rPr lang="en-US" dirty="0" smtClean="0">
                <a:solidFill>
                  <a:schemeClr val="accent2"/>
                </a:solidFill>
                <a:latin typeface="Symbol"/>
                <a:sym typeface="Symbol"/>
              </a:rPr>
              <a:t></a:t>
            </a:r>
            <a:r>
              <a:rPr lang="en-US" dirty="0" smtClean="0">
                <a:solidFill>
                  <a:schemeClr val="accent2"/>
                </a:solidFill>
              </a:rPr>
              <a:t>0), then Rank(RSB(e),s)</a:t>
            </a:r>
          </a:p>
          <a:p>
            <a:pPr>
              <a:buNone/>
            </a:pPr>
            <a:r>
              <a:rPr lang="en-US" dirty="0" smtClean="0">
                <a:solidFill>
                  <a:srgbClr val="009900"/>
                </a:solidFill>
              </a:rPr>
              <a:t>Candidates for e: all </a:t>
            </a:r>
            <a:r>
              <a:rPr lang="en-US" dirty="0" err="1" smtClean="0">
                <a:solidFill>
                  <a:srgbClr val="009900"/>
                </a:solidFill>
              </a:rPr>
              <a:t>bitvector</a:t>
            </a:r>
            <a:r>
              <a:rPr lang="en-US" dirty="0" smtClean="0">
                <a:solidFill>
                  <a:srgbClr val="009900"/>
                </a:solidFill>
              </a:rPr>
              <a:t> variables x in s</a:t>
            </a:r>
          </a:p>
          <a:p>
            <a:r>
              <a:rPr lang="en-US" dirty="0" smtClean="0"/>
              <a:t>x’=x&amp;(x-1) </a:t>
            </a:r>
            <a:r>
              <a:rPr lang="en-US" dirty="0" smtClean="0">
                <a:latin typeface="cmsy10"/>
              </a:rPr>
              <a:t>Æ</a:t>
            </a:r>
            <a:r>
              <a:rPr lang="en-US" dirty="0" smtClean="0"/>
              <a:t> x</a:t>
            </a:r>
            <a:r>
              <a:rPr lang="en-US" dirty="0" smtClean="0">
                <a:latin typeface="Symbol"/>
                <a:sym typeface="Symbol"/>
              </a:rPr>
              <a:t></a:t>
            </a:r>
            <a:r>
              <a:rPr lang="en-US" dirty="0" smtClean="0"/>
              <a:t>0</a:t>
            </a:r>
          </a:p>
          <a:p>
            <a:pPr lvl="1"/>
            <a:r>
              <a:rPr lang="en-US" dirty="0" smtClean="0"/>
              <a:t>Ranking function: x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Ranking function: RSB(x)/2</a:t>
            </a:r>
          </a:p>
          <a:p>
            <a:pPr lvl="1"/>
            <a:endParaRPr lang="en-US" sz="10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RSB</a:t>
            </a:r>
            <a:r>
              <a:rPr lang="en-US" dirty="0">
                <a:solidFill>
                  <a:schemeClr val="accent2"/>
                </a:solidFill>
              </a:rPr>
              <a:t>: Position of rightmost significant </a:t>
            </a:r>
            <a:r>
              <a:rPr lang="en-US" dirty="0" smtClean="0">
                <a:solidFill>
                  <a:schemeClr val="accent2"/>
                </a:solidFill>
              </a:rPr>
              <a:t>1-bit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Bit-vector Iteration Pattern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06231" y="3035557"/>
            <a:ext cx="6447931" cy="2239543"/>
          </a:xfrm>
          <a:prstGeom prst="rect">
            <a:avLst/>
          </a:prstGeom>
          <a:solidFill>
            <a:srgbClr val="CCFFCC"/>
          </a:solidFill>
          <a:ln w="19050">
            <a:solidFill>
              <a:srgbClr val="0099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u="sng" kern="0" dirty="0" smtClean="0">
                <a:latin typeface="+mn-lt"/>
              </a:rPr>
              <a:t>Input: </a:t>
            </a:r>
            <a:r>
              <a:rPr lang="en-US" sz="2400" u="sng" kern="0" dirty="0" err="1" smtClean="0">
                <a:latin typeface="+mn-lt"/>
              </a:rPr>
              <a:t>bitvector</a:t>
            </a:r>
            <a:r>
              <a:rPr lang="en-US" sz="2400" u="sng" kern="0" dirty="0" smtClean="0">
                <a:latin typeface="+mn-lt"/>
              </a:rPr>
              <a:t> b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latin typeface="+mn-lt"/>
              </a:rPr>
              <a:t> w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hile</a:t>
            </a:r>
            <a:r>
              <a:rPr lang="en-US" sz="2400" kern="0" dirty="0" smtClean="0">
                <a:latin typeface="+mn-lt"/>
              </a:rPr>
              <a:t> (B</a:t>
            </a:r>
            <a:r>
              <a:rPr lang="en-US" sz="2400" kern="0" noProof="0" dirty="0" err="1" smtClean="0">
                <a:latin typeface="+mn-lt"/>
              </a:rPr>
              <a:t>i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tScanForward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(&amp;id1,b))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lang="en-US" sz="2400" kern="0" dirty="0" smtClean="0">
                <a:latin typeface="+mn-lt"/>
              </a:rPr>
              <a:t>b</a:t>
            </a:r>
            <a:r>
              <a:rPr lang="en-US" sz="2400" kern="0" noProof="0" dirty="0" smtClean="0">
                <a:latin typeface="+mn-lt"/>
              </a:rPr>
              <a:t> := b | ((1 &lt;&lt; id1)-1);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latin typeface="+mn-lt"/>
              </a:rPr>
              <a:t>           if (</a:t>
            </a:r>
            <a:r>
              <a:rPr lang="en-US" sz="2400" kern="0" dirty="0" err="1" smtClean="0">
                <a:latin typeface="+mn-lt"/>
              </a:rPr>
              <a:t>BitScanForward</a:t>
            </a:r>
            <a:r>
              <a:rPr lang="en-US" sz="2400" kern="0" dirty="0" smtClean="0">
                <a:latin typeface="+mn-lt"/>
              </a:rPr>
              <a:t>(&amp;id2,~x) break;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sz="2400" kern="0" dirty="0" smtClean="0">
                <a:latin typeface="+mn-lt"/>
              </a:rPr>
              <a:t>           b := b &amp; (</a:t>
            </a:r>
            <a:r>
              <a:rPr lang="en-US" sz="2400" kern="0" dirty="0" smtClean="0"/>
              <a:t>~</a:t>
            </a:r>
            <a:r>
              <a:rPr lang="en-US" sz="2400" kern="0" dirty="0" smtClean="0">
                <a:latin typeface="+mn-lt"/>
              </a:rPr>
              <a:t>((1 &lt;&lt; id2)-1);</a:t>
            </a:r>
          </a:p>
        </p:txBody>
      </p:sp>
    </p:spTree>
    <p:extLst>
      <p:ext uri="{BB962C8B-B14F-4D97-AF65-F5344CB8AC3E}">
        <p14:creationId xmlns:p14="http://schemas.microsoft.com/office/powerpoint/2010/main" val="33592489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2771" y="1143000"/>
            <a:ext cx="8577943" cy="5029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Let Rank(r1,s1) and Rank(r2,s2).</a:t>
            </a:r>
          </a:p>
          <a:p>
            <a:pPr>
              <a:buNone/>
            </a:pPr>
            <a:r>
              <a:rPr lang="en-US" u="sng" dirty="0" smtClean="0">
                <a:solidFill>
                  <a:srgbClr val="009900"/>
                </a:solidFill>
              </a:rPr>
              <a:t>Non-Interference NI(s1,s2,r2):</a:t>
            </a:r>
          </a:p>
          <a:p>
            <a:r>
              <a:rPr lang="en-US" dirty="0" smtClean="0"/>
              <a:t>Non-enabling condition: s1 </a:t>
            </a:r>
            <a:r>
              <a:rPr lang="en-US" dirty="0" smtClean="0">
                <a:latin typeface="cmsy10"/>
              </a:rPr>
              <a:t>±</a:t>
            </a:r>
            <a:r>
              <a:rPr lang="en-US" dirty="0" smtClean="0"/>
              <a:t> s2 = false</a:t>
            </a:r>
          </a:p>
          <a:p>
            <a:r>
              <a:rPr lang="en-US" dirty="0" smtClean="0"/>
              <a:t>Rank preserving condition: s1 </a:t>
            </a:r>
            <a:r>
              <a:rPr lang="en-US" dirty="0" smtClean="0">
                <a:latin typeface="cmsy10"/>
              </a:rPr>
              <a:t>)</a:t>
            </a:r>
            <a:r>
              <a:rPr lang="en-US" dirty="0" smtClean="0"/>
              <a:t> r2[x’/x] </a:t>
            </a:r>
            <a:r>
              <a:rPr lang="en-US" dirty="0" smtClean="0">
                <a:latin typeface="cmsy10"/>
              </a:rPr>
              <a:t>·</a:t>
            </a:r>
            <a:r>
              <a:rPr lang="en-US" dirty="0" smtClean="0"/>
              <a:t> r2</a:t>
            </a:r>
          </a:p>
          <a:p>
            <a:endParaRPr lang="en-US" sz="1000" dirty="0" smtClean="0"/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If NI(s1,s2,r2) and NI(s2,s1,r1), then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Max(0,r1) + Max(0,r2) is a ranking </a:t>
            </a:r>
            <a:r>
              <a:rPr lang="en-US" dirty="0" err="1" smtClean="0">
                <a:solidFill>
                  <a:schemeClr val="accent2"/>
                </a:solidFill>
              </a:rPr>
              <a:t>fn</a:t>
            </a:r>
            <a:r>
              <a:rPr lang="en-US" dirty="0" smtClean="0">
                <a:solidFill>
                  <a:schemeClr val="accent2"/>
                </a:solidFill>
              </a:rPr>
              <a:t> for s1 </a:t>
            </a:r>
            <a:r>
              <a:rPr lang="en-US" dirty="0">
                <a:solidFill>
                  <a:schemeClr val="accent2"/>
                </a:solidFill>
                <a:latin typeface="cmsy10"/>
              </a:rPr>
              <a:t>Ç </a:t>
            </a:r>
            <a:r>
              <a:rPr lang="en-US" dirty="0" smtClean="0">
                <a:solidFill>
                  <a:schemeClr val="accent2"/>
                </a:solidFill>
              </a:rPr>
              <a:t>s2.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If NI(s1,s2,r2) then (r1,r2) is a lexicographic ranking </a:t>
            </a:r>
            <a:r>
              <a:rPr lang="en-US" dirty="0" err="1" smtClean="0">
                <a:solidFill>
                  <a:schemeClr val="accent2"/>
                </a:solidFill>
              </a:rPr>
              <a:t>fn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for s1 </a:t>
            </a:r>
            <a:r>
              <a:rPr lang="en-US" dirty="0">
                <a:solidFill>
                  <a:schemeClr val="accent2"/>
                </a:solidFill>
                <a:latin typeface="cmsy10"/>
              </a:rPr>
              <a:t>Ç </a:t>
            </a:r>
            <a:r>
              <a:rPr lang="en-US" dirty="0" smtClean="0">
                <a:solidFill>
                  <a:schemeClr val="accent2"/>
                </a:solidFill>
              </a:rPr>
              <a:t>s2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sz="1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omposing ranking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772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827" y="1288973"/>
            <a:ext cx="8064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Useful for backward symbolic execution across loops</a:t>
            </a:r>
            <a:r>
              <a:rPr lang="en-US" sz="2400" dirty="0" smtClean="0"/>
              <a:t>.</a:t>
            </a:r>
            <a:endParaRPr lang="en-US" sz="2400" dirty="0" smtClean="0">
              <a:solidFill>
                <a:schemeClr val="accent2"/>
              </a:solidFill>
            </a:endParaRPr>
          </a:p>
          <a:p>
            <a:r>
              <a:rPr lang="en-US" sz="2400" dirty="0" smtClean="0">
                <a:solidFill>
                  <a:schemeClr val="accent2"/>
                </a:solidFill>
              </a:rPr>
              <a:t>If </a:t>
            </a:r>
            <a:r>
              <a:rPr lang="en-US" sz="2400" dirty="0">
                <a:solidFill>
                  <a:schemeClr val="accent2"/>
                </a:solidFill>
              </a:rPr>
              <a:t>s </a:t>
            </a:r>
            <a:r>
              <a:rPr lang="en-US" sz="2400" dirty="0">
                <a:solidFill>
                  <a:schemeClr val="accent2"/>
                </a:solidFill>
                <a:latin typeface="cmsy10"/>
              </a:rPr>
              <a:t>)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e’ ≤ e + c, then </a:t>
            </a:r>
            <a:r>
              <a:rPr lang="en-US" sz="2400" dirty="0" err="1" smtClean="0">
                <a:solidFill>
                  <a:schemeClr val="accent2"/>
                </a:solidFill>
              </a:rPr>
              <a:t>e</a:t>
            </a:r>
            <a:r>
              <a:rPr lang="en-US" sz="2400" baseline="-25000" dirty="0" err="1" smtClean="0">
                <a:solidFill>
                  <a:schemeClr val="accent2"/>
                </a:solidFill>
              </a:rPr>
              <a:t>after</a:t>
            </a:r>
            <a:r>
              <a:rPr lang="en-US" sz="2400" baseline="-250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≤ </a:t>
            </a:r>
            <a:r>
              <a:rPr lang="en-US" sz="2400" dirty="0" err="1" smtClean="0">
                <a:solidFill>
                  <a:schemeClr val="accent2"/>
                </a:solidFill>
              </a:rPr>
              <a:t>e</a:t>
            </a:r>
            <a:r>
              <a:rPr lang="en-US" sz="2400" baseline="-25000" dirty="0" err="1" smtClean="0">
                <a:solidFill>
                  <a:schemeClr val="accent2"/>
                </a:solidFill>
              </a:rPr>
              <a:t>before</a:t>
            </a:r>
            <a:r>
              <a:rPr lang="en-US" sz="2400" baseline="-250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+ </a:t>
            </a:r>
            <a:r>
              <a:rPr lang="en-US" sz="2400" dirty="0" err="1" smtClean="0">
                <a:solidFill>
                  <a:schemeClr val="accent2"/>
                </a:solidFill>
              </a:rPr>
              <a:t>c</a:t>
            </a:r>
            <a:r>
              <a:rPr lang="en-US" sz="2400" dirty="0" err="1" smtClean="0">
                <a:solidFill>
                  <a:schemeClr val="accent2"/>
                </a:solidFill>
                <a:latin typeface="cmsy10"/>
              </a:rPr>
              <a:t>£</a:t>
            </a:r>
            <a:r>
              <a:rPr lang="en-US" sz="2400" dirty="0" err="1" smtClean="0">
                <a:solidFill>
                  <a:schemeClr val="accent2"/>
                </a:solidFill>
              </a:rPr>
              <a:t>Rank</a:t>
            </a:r>
            <a:r>
              <a:rPr lang="en-US" sz="2400" dirty="0" smtClean="0">
                <a:solidFill>
                  <a:schemeClr val="accent2"/>
                </a:solidFill>
              </a:rPr>
              <a:t>(s)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5253" y="304800"/>
            <a:ext cx="8846545" cy="609600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elating values before/after a loop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917417" y="2788761"/>
            <a:ext cx="1910106" cy="2249116"/>
          </a:xfrm>
          <a:prstGeom prst="rect">
            <a:avLst/>
          </a:prstGeom>
          <a:solidFill>
            <a:srgbClr val="CCFFCC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ts val="0"/>
              </a:spcBef>
              <a:defRPr/>
            </a:pPr>
            <a:r>
              <a:rPr lang="en-US" sz="2400" dirty="0" smtClean="0"/>
              <a:t>n := m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en-US" sz="2400" dirty="0" smtClean="0"/>
              <a:t>while (e) {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en-US" sz="2400" dirty="0" smtClean="0"/>
              <a:t>      …… 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en-US" sz="2400" dirty="0" smtClean="0"/>
              <a:t>  </a:t>
            </a:r>
            <a:r>
              <a:rPr lang="en-US" sz="2400" dirty="0">
                <a:solidFill>
                  <a:schemeClr val="accent2"/>
                </a:solidFill>
                <a:latin typeface="cmmi1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cmmi10"/>
              </a:rPr>
              <a:t>   </a:t>
            </a:r>
            <a:r>
              <a:rPr lang="en-US" sz="2400" dirty="0" smtClean="0"/>
              <a:t>n := n+3;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en-US" sz="2400" dirty="0" smtClean="0"/>
              <a:t>      ……</a:t>
            </a:r>
            <a:endParaRPr lang="en-US" sz="2400" dirty="0" smtClean="0">
              <a:latin typeface="MT Extra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n-US" sz="2400" dirty="0" smtClean="0"/>
              <a:t>}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1831594" y="5359434"/>
            <a:ext cx="4081752" cy="529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mic Sans MS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-25000" noProof="0" dirty="0" err="1" smtClean="0">
                <a:ln>
                  <a:noFill/>
                </a:ln>
                <a:effectLst/>
                <a:uLnTx/>
                <a:uFillTx/>
                <a:latin typeface="Comic Sans MS"/>
                <a:ea typeface="+mn-ea"/>
                <a:cs typeface="+mn-cs"/>
              </a:rPr>
              <a:t>after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msy10"/>
                <a:ea typeface="+mn-ea"/>
                <a:cs typeface="+mn-cs"/>
              </a:rPr>
              <a:t>·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mic Sans MS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-25000" noProof="0" dirty="0" err="1" smtClean="0">
                <a:ln>
                  <a:noFill/>
                </a:ln>
                <a:effectLst/>
                <a:uLnTx/>
                <a:uFillTx/>
                <a:latin typeface="Comic Sans MS"/>
                <a:ea typeface="+mn-ea"/>
                <a:cs typeface="+mn-cs"/>
              </a:rPr>
              <a:t>before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+ 3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msy10"/>
                <a:ea typeface="+mn-ea"/>
                <a:cs typeface="+mn-cs"/>
              </a:rPr>
              <a:t>£</a:t>
            </a:r>
            <a:r>
              <a:rPr lang="en-US" sz="2400" kern="0" dirty="0" smtClean="0">
                <a:latin typeface="+mn-lt"/>
              </a:rPr>
              <a:t>Rank(s)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9107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Fixpoint</a:t>
            </a:r>
            <a:r>
              <a:rPr lang="en-US" dirty="0" smtClean="0"/>
              <a:t> Brush</a:t>
            </a:r>
            <a:endParaRPr lang="en-US" dirty="0"/>
          </a:p>
        </p:txBody>
      </p:sp>
      <p:sp>
        <p:nvSpPr>
          <p:cNvPr id="138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725" y="1143000"/>
            <a:ext cx="8743775" cy="5029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Iterative and monotonic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Forward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Backward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Template/Constraint based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Proof-rules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Iterative, but non-monotonic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Probabilistic Inference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Learning</a:t>
            </a:r>
          </a:p>
        </p:txBody>
      </p:sp>
      <p:pic>
        <p:nvPicPr>
          <p:cNvPr id="4" name="Picture 5" descr="C:\Users\sumitg\Pictures\brush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062" y="25167"/>
            <a:ext cx="933450" cy="861027"/>
          </a:xfrm>
          <a:prstGeom prst="rect">
            <a:avLst/>
          </a:prstGeom>
          <a:noFill/>
        </p:spPr>
      </p:pic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123652" y="6450435"/>
            <a:ext cx="1905000" cy="381000"/>
          </a:xfrm>
        </p:spPr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24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3658" y="1021813"/>
            <a:ext cx="8273142" cy="524691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Start with Precondition and propagate facts forward using Existential elimination operator until </a:t>
            </a:r>
            <a:r>
              <a:rPr lang="en-US" dirty="0" err="1" smtClean="0"/>
              <a:t>fixpoint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Data-flow analysis</a:t>
            </a:r>
          </a:p>
          <a:p>
            <a:pPr lvl="1"/>
            <a:r>
              <a:rPr lang="en-US" dirty="0" smtClean="0"/>
              <a:t>Join at merge points</a:t>
            </a:r>
          </a:p>
          <a:p>
            <a:pPr lvl="1"/>
            <a:r>
              <a:rPr lang="en-US" dirty="0" smtClean="0"/>
              <a:t>Finite abstract domains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Abstract Interpretation</a:t>
            </a:r>
          </a:p>
          <a:p>
            <a:pPr lvl="1"/>
            <a:r>
              <a:rPr lang="en-US" dirty="0" smtClean="0">
                <a:solidFill>
                  <a:srgbClr val="009900"/>
                </a:solidFill>
              </a:rPr>
              <a:t>Join</a:t>
            </a:r>
            <a:r>
              <a:rPr lang="en-US" dirty="0" smtClean="0"/>
              <a:t> at merge points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9900"/>
                </a:solidFill>
              </a:rPr>
              <a:t>Join(</a:t>
            </a:r>
            <a:r>
              <a:rPr lang="en-US" dirty="0">
                <a:solidFill>
                  <a:srgbClr val="009900"/>
                </a:solidFill>
                <a:latin typeface="Symbol" pitchFamily="18" charset="2"/>
                <a:sym typeface="Symbol" pitchFamily="18" charset="2"/>
              </a:rPr>
              <a:t></a:t>
            </a:r>
            <a:r>
              <a:rPr lang="en-US" baseline="-25000" dirty="0">
                <a:solidFill>
                  <a:srgbClr val="009900"/>
                </a:solidFill>
              </a:rPr>
              <a:t>1 </a:t>
            </a:r>
            <a:r>
              <a:rPr lang="en-US" dirty="0">
                <a:solidFill>
                  <a:srgbClr val="009900"/>
                </a:solidFill>
                <a:latin typeface="Symbol" pitchFamily="18" charset="2"/>
                <a:sym typeface="Symbol" pitchFamily="18" charset="2"/>
              </a:rPr>
              <a:t>, </a:t>
            </a:r>
            <a:r>
              <a:rPr lang="en-US" baseline="-25000" dirty="0">
                <a:solidFill>
                  <a:srgbClr val="009900"/>
                </a:solidFill>
              </a:rPr>
              <a:t>2</a:t>
            </a:r>
            <a:r>
              <a:rPr lang="en-US" dirty="0">
                <a:solidFill>
                  <a:srgbClr val="009900"/>
                </a:solidFill>
              </a:rPr>
              <a:t>) = strongest </a:t>
            </a:r>
            <a:r>
              <a:rPr lang="en-US" dirty="0">
                <a:solidFill>
                  <a:srgbClr val="009900"/>
                </a:solidFill>
                <a:latin typeface="Symbol" pitchFamily="18" charset="2"/>
                <a:sym typeface="Symbol" pitchFamily="18" charset="2"/>
              </a:rPr>
              <a:t> </a:t>
            </a:r>
            <a:r>
              <a:rPr lang="en-US" dirty="0" err="1">
                <a:solidFill>
                  <a:srgbClr val="009900"/>
                </a:solidFill>
              </a:rPr>
              <a:t>s.t.</a:t>
            </a:r>
            <a:r>
              <a:rPr lang="en-US" dirty="0">
                <a:solidFill>
                  <a:srgbClr val="009900"/>
                </a:solidFill>
              </a:rPr>
              <a:t> </a:t>
            </a:r>
            <a:r>
              <a:rPr lang="en-US" dirty="0">
                <a:solidFill>
                  <a:srgbClr val="009900"/>
                </a:solidFill>
                <a:latin typeface="Symbol" pitchFamily="18" charset="2"/>
                <a:sym typeface="Symbol" pitchFamily="18" charset="2"/>
              </a:rPr>
              <a:t></a:t>
            </a:r>
            <a:r>
              <a:rPr lang="en-US" baseline="-25000" dirty="0">
                <a:solidFill>
                  <a:srgbClr val="009900"/>
                </a:solidFill>
              </a:rPr>
              <a:t>1</a:t>
            </a:r>
            <a:r>
              <a:rPr lang="en-US" dirty="0">
                <a:solidFill>
                  <a:srgbClr val="009900"/>
                </a:solidFill>
              </a:rPr>
              <a:t> </a:t>
            </a:r>
            <a:r>
              <a:rPr lang="en-US" dirty="0">
                <a:solidFill>
                  <a:srgbClr val="009900"/>
                </a:solidFill>
                <a:latin typeface="cmsy10"/>
              </a:rPr>
              <a:t>)</a:t>
            </a:r>
            <a:r>
              <a:rPr lang="en-US" dirty="0">
                <a:solidFill>
                  <a:srgbClr val="009900"/>
                </a:solidFill>
              </a:rPr>
              <a:t> </a:t>
            </a:r>
            <a:r>
              <a:rPr lang="en-US" dirty="0">
                <a:solidFill>
                  <a:srgbClr val="009900"/>
                </a:solidFill>
                <a:latin typeface="Symbol" pitchFamily="18" charset="2"/>
                <a:sym typeface="Symbol" pitchFamily="18" charset="2"/>
              </a:rPr>
              <a:t></a:t>
            </a:r>
            <a:r>
              <a:rPr lang="en-US" dirty="0">
                <a:solidFill>
                  <a:srgbClr val="009900"/>
                </a:solidFill>
              </a:rPr>
              <a:t> and </a:t>
            </a:r>
            <a:r>
              <a:rPr lang="en-US" dirty="0">
                <a:solidFill>
                  <a:srgbClr val="009900"/>
                </a:solidFill>
                <a:latin typeface="Symbol" pitchFamily="18" charset="2"/>
                <a:sym typeface="Symbol" pitchFamily="18" charset="2"/>
              </a:rPr>
              <a:t></a:t>
            </a:r>
            <a:r>
              <a:rPr lang="en-US" baseline="-25000" dirty="0">
                <a:solidFill>
                  <a:srgbClr val="009900"/>
                </a:solidFill>
              </a:rPr>
              <a:t>2</a:t>
            </a:r>
            <a:r>
              <a:rPr lang="en-US" dirty="0">
                <a:solidFill>
                  <a:srgbClr val="009900"/>
                </a:solidFill>
              </a:rPr>
              <a:t> </a:t>
            </a:r>
            <a:r>
              <a:rPr lang="en-US" dirty="0">
                <a:solidFill>
                  <a:srgbClr val="009900"/>
                </a:solidFill>
                <a:latin typeface="cmsy10"/>
              </a:rPr>
              <a:t>)</a:t>
            </a:r>
            <a:r>
              <a:rPr lang="en-US" dirty="0">
                <a:solidFill>
                  <a:srgbClr val="009900"/>
                </a:solidFill>
              </a:rPr>
              <a:t> </a:t>
            </a:r>
            <a:r>
              <a:rPr lang="en-US" dirty="0" smtClean="0">
                <a:solidFill>
                  <a:srgbClr val="009900"/>
                </a:solidFill>
                <a:latin typeface="Symbol" pitchFamily="18" charset="2"/>
                <a:sym typeface="Symbol" pitchFamily="18" charset="2"/>
              </a:rPr>
              <a:t></a:t>
            </a:r>
            <a:endParaRPr lang="en-US" dirty="0" smtClean="0">
              <a:solidFill>
                <a:srgbClr val="009900"/>
              </a:solidFill>
            </a:endParaRPr>
          </a:p>
          <a:p>
            <a:pPr lvl="1"/>
            <a:r>
              <a:rPr lang="en-US" dirty="0" smtClean="0"/>
              <a:t>Widening for infinite height abstract domains.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Model Checking</a:t>
            </a:r>
          </a:p>
          <a:p>
            <a:pPr lvl="1"/>
            <a:r>
              <a:rPr lang="en-US" dirty="0" smtClean="0"/>
              <a:t>Analyze all paths precisely without join at merge points.</a:t>
            </a:r>
          </a:p>
          <a:p>
            <a:pPr lvl="1"/>
            <a:r>
              <a:rPr lang="en-US" dirty="0" smtClean="0"/>
              <a:t>Finite abstractions (e.g., </a:t>
            </a:r>
            <a:r>
              <a:rPr lang="en-US" dirty="0" err="1" smtClean="0"/>
              <a:t>boolean</a:t>
            </a:r>
            <a:r>
              <a:rPr lang="en-US" dirty="0" smtClean="0"/>
              <a:t> abstraction) required</a:t>
            </a:r>
          </a:p>
          <a:p>
            <a:pPr lvl="2"/>
            <a:r>
              <a:rPr lang="en-US" dirty="0" smtClean="0"/>
              <a:t>Counterexample guided abstraction refinement</a:t>
            </a:r>
          </a:p>
          <a:p>
            <a:pPr lvl="2"/>
            <a:r>
              <a:rPr lang="en-US" dirty="0" smtClean="0"/>
              <a:t>BDD based data-structures for efficiency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Forward: Examples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301" y="1132113"/>
            <a:ext cx="7707096" cy="510540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Undergraduate Textbook on Algorithms by </a:t>
            </a:r>
            <a:r>
              <a:rPr lang="en-US" dirty="0" err="1" smtClean="0"/>
              <a:t>Cormen</a:t>
            </a:r>
            <a:r>
              <a:rPr lang="en-US" dirty="0" smtClean="0"/>
              <a:t>, </a:t>
            </a:r>
            <a:r>
              <a:rPr lang="en-US" dirty="0" err="1" smtClean="0"/>
              <a:t>Leiserson</a:t>
            </a:r>
            <a:r>
              <a:rPr lang="en-US" dirty="0" smtClean="0"/>
              <a:t>, </a:t>
            </a:r>
            <a:r>
              <a:rPr lang="en-US" dirty="0" err="1" smtClean="0"/>
              <a:t>Rivest</a:t>
            </a:r>
            <a:r>
              <a:rPr lang="en-US" dirty="0" smtClean="0"/>
              <a:t>, Stein describes 3 fundamental methods for recurrence solving: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Iteration Method</a:t>
            </a:r>
          </a:p>
          <a:p>
            <a:pPr lvl="1"/>
            <a:r>
              <a:rPr lang="en-US" dirty="0" smtClean="0"/>
              <a:t>Expands/unfolds the recurrence relation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3076" name="Picture 4" descr="C:\Users\sumitg\Pictures\clr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9" y="972909"/>
            <a:ext cx="1601561" cy="1926275"/>
          </a:xfrm>
          <a:prstGeom prst="rect">
            <a:avLst/>
          </a:prstGeom>
          <a:noFill/>
        </p:spPr>
      </p:pic>
      <p:sp>
        <p:nvSpPr>
          <p:cNvPr id="7" name="Title 3"/>
          <p:cNvSpPr txBox="1">
            <a:spLocks/>
          </p:cNvSpPr>
          <p:nvPr/>
        </p:nvSpPr>
        <p:spPr bwMode="auto">
          <a:xfrm>
            <a:off x="0" y="312236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Recurrence Solving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Techniques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879829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Expand (unfold) the recurrence and express it as a summation of terms.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Consider the </a:t>
            </a:r>
            <a:r>
              <a:rPr lang="en-US" dirty="0" err="1" smtClean="0"/>
              <a:t>recurrence:T</a:t>
            </a:r>
            <a:r>
              <a:rPr lang="en-US" dirty="0" smtClean="0"/>
              <a:t>(n) = n + 3T(n/4)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T(n) = n + 3(n/4) + 9</a:t>
            </a:r>
            <a:r>
              <a:rPr lang="en-US" sz="1000" dirty="0" smtClean="0"/>
              <a:t> </a:t>
            </a:r>
            <a:r>
              <a:rPr lang="en-US" dirty="0" smtClean="0"/>
              <a:t>T(n/16)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= n + 3(n/4) + 9(n/16) + 27</a:t>
            </a:r>
            <a:r>
              <a:rPr lang="en-US" sz="1000" dirty="0" smtClean="0"/>
              <a:t> </a:t>
            </a:r>
            <a:r>
              <a:rPr lang="en-US" dirty="0" smtClean="0"/>
              <a:t>T(n/64)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≤ n + 3(n/4) + 9(n/16) + 27(n/64) + … + 3</a:t>
            </a:r>
            <a:r>
              <a:rPr lang="en-US" baseline="30000" dirty="0" smtClean="0"/>
              <a:t>log</a:t>
            </a:r>
            <a:r>
              <a:rPr lang="en-US" sz="2200" baseline="-2000" dirty="0" smtClean="0"/>
              <a:t>4</a:t>
            </a:r>
            <a:r>
              <a:rPr lang="en-US" baseline="30000" dirty="0" smtClean="0"/>
              <a:t>n </a:t>
            </a:r>
            <a:r>
              <a:rPr lang="el-GR" dirty="0" smtClean="0"/>
              <a:t>θ</a:t>
            </a:r>
            <a:r>
              <a:rPr lang="en-US" dirty="0" smtClean="0"/>
              <a:t>(1)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≤ [n ∑</a:t>
            </a:r>
            <a:r>
              <a:rPr lang="en-US" baseline="-25000" dirty="0" smtClean="0"/>
              <a:t>i≥0</a:t>
            </a:r>
            <a:r>
              <a:rPr lang="en-US" sz="1000" dirty="0" smtClean="0"/>
              <a:t> </a:t>
            </a:r>
            <a:r>
              <a:rPr lang="en-US" dirty="0" smtClean="0"/>
              <a:t>(3/4)</a:t>
            </a:r>
            <a:r>
              <a:rPr lang="en-US" baseline="30000" dirty="0" smtClean="0"/>
              <a:t>i</a:t>
            </a:r>
            <a:r>
              <a:rPr lang="en-US" dirty="0" smtClean="0"/>
              <a:t>]+ </a:t>
            </a:r>
            <a:r>
              <a:rPr lang="el-GR" dirty="0" smtClean="0"/>
              <a:t>θ</a:t>
            </a:r>
            <a:r>
              <a:rPr lang="en-US" dirty="0" smtClean="0"/>
              <a:t>(</a:t>
            </a:r>
            <a:r>
              <a:rPr lang="en-US" dirty="0"/>
              <a:t>3</a:t>
            </a:r>
            <a:r>
              <a:rPr lang="en-US" baseline="30000" dirty="0"/>
              <a:t>log</a:t>
            </a:r>
            <a:r>
              <a:rPr lang="en-US" sz="2200" baseline="-2000" dirty="0"/>
              <a:t>4</a:t>
            </a:r>
            <a:r>
              <a:rPr lang="en-US" baseline="30000" dirty="0"/>
              <a:t>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= 4n + o(n) = O(n)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674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301" y="1132113"/>
            <a:ext cx="7707096" cy="510540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Undergraduate Textbook on Algorithms by </a:t>
            </a:r>
            <a:r>
              <a:rPr lang="en-US" dirty="0" err="1" smtClean="0"/>
              <a:t>Cormen</a:t>
            </a:r>
            <a:r>
              <a:rPr lang="en-US" dirty="0" smtClean="0"/>
              <a:t>, </a:t>
            </a:r>
            <a:r>
              <a:rPr lang="en-US" dirty="0" err="1" smtClean="0"/>
              <a:t>Leiserson</a:t>
            </a:r>
            <a:r>
              <a:rPr lang="en-US" dirty="0" smtClean="0"/>
              <a:t>, </a:t>
            </a:r>
            <a:r>
              <a:rPr lang="en-US" dirty="0" err="1" smtClean="0"/>
              <a:t>Rivest</a:t>
            </a:r>
            <a:r>
              <a:rPr lang="en-US" dirty="0" smtClean="0"/>
              <a:t>, Stein describes 3 fundamental methods for recurrence solving:</a:t>
            </a:r>
          </a:p>
          <a:p>
            <a:pPr>
              <a:buNone/>
            </a:pPr>
            <a:r>
              <a:rPr lang="en-US" dirty="0" smtClean="0"/>
              <a:t>Example of a recurrence: T(n)=T(n-1)+2n </a:t>
            </a:r>
            <a:r>
              <a:rPr lang="en-US" dirty="0" smtClean="0">
                <a:latin typeface="cmsy10"/>
              </a:rPr>
              <a:t>Æ</a:t>
            </a:r>
            <a:r>
              <a:rPr lang="en-US" dirty="0" smtClean="0"/>
              <a:t> T(0)=0</a:t>
            </a:r>
          </a:p>
          <a:p>
            <a:r>
              <a:rPr lang="en-US" dirty="0" smtClean="0"/>
              <a:t>Iteration Method</a:t>
            </a:r>
          </a:p>
          <a:p>
            <a:pPr lvl="1"/>
            <a:r>
              <a:rPr lang="en-US" dirty="0" smtClean="0"/>
              <a:t>Expands/unfolds the recurrence relation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Similar to Iterative approach</a:t>
            </a:r>
          </a:p>
          <a:p>
            <a:r>
              <a:rPr lang="en-US" dirty="0" smtClean="0"/>
              <a:t>Substitution Method</a:t>
            </a:r>
          </a:p>
          <a:p>
            <a:pPr lvl="1"/>
            <a:r>
              <a:rPr lang="en-US" dirty="0" smtClean="0"/>
              <a:t>Assumes a template for a closed-form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r>
              <a:rPr lang="en-US" dirty="0" smtClean="0"/>
              <a:t>Recurrence Solving Techniques </a:t>
            </a:r>
            <a:r>
              <a:rPr lang="en-US" dirty="0" smtClean="0">
                <a:solidFill>
                  <a:schemeClr val="accent3"/>
                </a:solidFill>
              </a:rPr>
              <a:t>vs. Our </a:t>
            </a:r>
            <a:r>
              <a:rPr lang="en-US" dirty="0" err="1" smtClean="0">
                <a:solidFill>
                  <a:schemeClr val="accent3"/>
                </a:solidFill>
              </a:rPr>
              <a:t>Fixpoint</a:t>
            </a:r>
            <a:r>
              <a:rPr lang="en-US" dirty="0" smtClean="0">
                <a:solidFill>
                  <a:schemeClr val="accent3"/>
                </a:solidFill>
              </a:rPr>
              <a:t> Brush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3076" name="Picture 4" descr="C:\Users\sumitg\Pictures\clr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9" y="972909"/>
            <a:ext cx="1601561" cy="1926275"/>
          </a:xfrm>
          <a:prstGeom prst="rect">
            <a:avLst/>
          </a:prstGeom>
          <a:noFill/>
        </p:spPr>
      </p:pic>
      <p:sp>
        <p:nvSpPr>
          <p:cNvPr id="7" name="Title 3"/>
          <p:cNvSpPr txBox="1">
            <a:spLocks/>
          </p:cNvSpPr>
          <p:nvPr/>
        </p:nvSpPr>
        <p:spPr bwMode="auto">
          <a:xfrm>
            <a:off x="0" y="312236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Recurrence Solving Techniques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vs. Our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Fixpoint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Brush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88970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799" y="1143000"/>
            <a:ext cx="8160745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Involves guessing the form of the solution and then substituting it in the equations to find the constants.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Consider the recurrence: T(n</a:t>
            </a:r>
            <a:r>
              <a:rPr lang="en-US" dirty="0"/>
              <a:t>)=T(n-1)+2n </a:t>
            </a:r>
            <a:r>
              <a:rPr lang="en-US" dirty="0">
                <a:latin typeface="cmsy10"/>
              </a:rPr>
              <a:t>Æ</a:t>
            </a:r>
            <a:r>
              <a:rPr lang="en-US" dirty="0"/>
              <a:t> T(0)=</a:t>
            </a:r>
            <a:r>
              <a:rPr lang="en-US" dirty="0" smtClean="0"/>
              <a:t>0</a:t>
            </a:r>
          </a:p>
          <a:p>
            <a:endParaRPr lang="en-US" dirty="0"/>
          </a:p>
          <a:p>
            <a:r>
              <a:rPr lang="en-US" dirty="0" smtClean="0"/>
              <a:t>Let T(n) ≤ an</a:t>
            </a:r>
            <a:r>
              <a:rPr lang="en-US" baseline="30000" dirty="0" smtClean="0"/>
              <a:t>2</a:t>
            </a:r>
            <a:r>
              <a:rPr lang="en-US" dirty="0" smtClean="0"/>
              <a:t> + </a:t>
            </a:r>
            <a:r>
              <a:rPr lang="en-US" dirty="0" err="1"/>
              <a:t>b</a:t>
            </a:r>
            <a:r>
              <a:rPr lang="en-US" dirty="0" err="1" smtClean="0"/>
              <a:t>n</a:t>
            </a:r>
            <a:r>
              <a:rPr lang="en-US" dirty="0" smtClean="0"/>
              <a:t> + c for some </a:t>
            </a:r>
            <a:r>
              <a:rPr lang="en-US" dirty="0" err="1" smtClean="0"/>
              <a:t>a,b,c</a:t>
            </a:r>
            <a:endParaRPr lang="en-US" dirty="0"/>
          </a:p>
          <a:p>
            <a:r>
              <a:rPr lang="en-US" dirty="0" smtClean="0"/>
              <a:t>T(n) ≤ a(n-1)</a:t>
            </a:r>
            <a:r>
              <a:rPr lang="en-US" baseline="30000" dirty="0" smtClean="0"/>
              <a:t>2</a:t>
            </a:r>
            <a:r>
              <a:rPr lang="en-US" dirty="0" smtClean="0"/>
              <a:t>+b(n-1)+c + 2n = an</a:t>
            </a:r>
            <a:r>
              <a:rPr lang="en-US" baseline="30000" dirty="0" smtClean="0"/>
              <a:t>2 </a:t>
            </a:r>
            <a:r>
              <a:rPr lang="en-US" dirty="0" smtClean="0"/>
              <a:t>+ (b-2a+2)n + (</a:t>
            </a:r>
            <a:r>
              <a:rPr lang="en-US" dirty="0" err="1" smtClean="0"/>
              <a:t>a+c-b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This implies </a:t>
            </a:r>
            <a:r>
              <a:rPr lang="en-US" dirty="0" smtClean="0">
                <a:solidFill>
                  <a:schemeClr val="accent2"/>
                </a:solidFill>
              </a:rPr>
              <a:t>(b-2a+2) ≤ b and (</a:t>
            </a:r>
            <a:r>
              <a:rPr lang="en-US" dirty="0" err="1" smtClean="0">
                <a:solidFill>
                  <a:schemeClr val="accent2"/>
                </a:solidFill>
              </a:rPr>
              <a:t>a+c-b</a:t>
            </a:r>
            <a:r>
              <a:rPr lang="en-US" dirty="0" smtClean="0">
                <a:solidFill>
                  <a:schemeClr val="accent2"/>
                </a:solidFill>
              </a:rPr>
              <a:t>) ≤ c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/>
              <a:t>T(0) = c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This implies</a:t>
            </a:r>
            <a:r>
              <a:rPr lang="en-US" dirty="0" smtClean="0">
                <a:solidFill>
                  <a:schemeClr val="accent2"/>
                </a:solidFill>
              </a:rPr>
              <a:t> c=0</a:t>
            </a:r>
          </a:p>
          <a:p>
            <a:r>
              <a:rPr lang="en-US" dirty="0" smtClean="0"/>
              <a:t>Hence, </a:t>
            </a:r>
            <a:r>
              <a:rPr lang="en-US" dirty="0" smtClean="0">
                <a:solidFill>
                  <a:schemeClr val="accent2"/>
                </a:solidFill>
              </a:rPr>
              <a:t>b ≥ a ≥ 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Substitution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977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301" y="1132113"/>
            <a:ext cx="7707096" cy="510540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Undergraduate Textbook on Algorithms by </a:t>
            </a:r>
            <a:r>
              <a:rPr lang="en-US" dirty="0" err="1" smtClean="0"/>
              <a:t>Cormen</a:t>
            </a:r>
            <a:r>
              <a:rPr lang="en-US" dirty="0" smtClean="0"/>
              <a:t>, </a:t>
            </a:r>
            <a:r>
              <a:rPr lang="en-US" dirty="0" err="1" smtClean="0"/>
              <a:t>Leiserson</a:t>
            </a:r>
            <a:r>
              <a:rPr lang="en-US" dirty="0" smtClean="0"/>
              <a:t>, </a:t>
            </a:r>
            <a:r>
              <a:rPr lang="en-US" dirty="0" err="1" smtClean="0"/>
              <a:t>Rivest</a:t>
            </a:r>
            <a:r>
              <a:rPr lang="en-US" dirty="0" smtClean="0"/>
              <a:t>, Stein describes 3 fundamental methods for recurrence solving:</a:t>
            </a:r>
          </a:p>
          <a:p>
            <a:pPr>
              <a:buNone/>
            </a:pPr>
            <a:r>
              <a:rPr lang="en-US" dirty="0" smtClean="0"/>
              <a:t>Example of a recurrence: T(n)=T(n-1)+2n </a:t>
            </a:r>
            <a:r>
              <a:rPr lang="en-US" dirty="0" smtClean="0">
                <a:latin typeface="cmsy10"/>
              </a:rPr>
              <a:t>Æ</a:t>
            </a:r>
            <a:r>
              <a:rPr lang="en-US" dirty="0" smtClean="0"/>
              <a:t> T(0)=0</a:t>
            </a:r>
          </a:p>
          <a:p>
            <a:r>
              <a:rPr lang="en-US" dirty="0" smtClean="0"/>
              <a:t>Iteration Method</a:t>
            </a:r>
          </a:p>
          <a:p>
            <a:pPr lvl="1"/>
            <a:r>
              <a:rPr lang="en-US" dirty="0" smtClean="0"/>
              <a:t>Expands/unfolds the recurrence relation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Similar to Iterative approach</a:t>
            </a:r>
          </a:p>
          <a:p>
            <a:r>
              <a:rPr lang="en-US" dirty="0" smtClean="0"/>
              <a:t>Substitution Method</a:t>
            </a:r>
          </a:p>
          <a:p>
            <a:pPr lvl="1"/>
            <a:r>
              <a:rPr lang="en-US" dirty="0" smtClean="0"/>
              <a:t>Assumes a template for a closed-form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Similar to Template/Constraint-based approach</a:t>
            </a:r>
          </a:p>
          <a:p>
            <a:r>
              <a:rPr lang="en-US" dirty="0" smtClean="0"/>
              <a:t>Master’s Method</a:t>
            </a:r>
          </a:p>
          <a:p>
            <a:pPr lvl="1"/>
            <a:r>
              <a:rPr lang="en-US" dirty="0" smtClean="0"/>
              <a:t>Provides a cook-book solution for T(n)=</a:t>
            </a:r>
            <a:r>
              <a:rPr lang="en-US" dirty="0" err="1" smtClean="0"/>
              <a:t>aT</a:t>
            </a:r>
            <a:r>
              <a:rPr lang="en-US" dirty="0" smtClean="0"/>
              <a:t>(n/b)+f(n)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r>
              <a:rPr lang="en-US" dirty="0" smtClean="0"/>
              <a:t>Recurrence Solving Techniques </a:t>
            </a:r>
            <a:r>
              <a:rPr lang="en-US" dirty="0" smtClean="0">
                <a:solidFill>
                  <a:schemeClr val="accent3"/>
                </a:solidFill>
              </a:rPr>
              <a:t>vs. Our </a:t>
            </a:r>
            <a:r>
              <a:rPr lang="en-US" dirty="0" err="1" smtClean="0">
                <a:solidFill>
                  <a:schemeClr val="accent3"/>
                </a:solidFill>
              </a:rPr>
              <a:t>Fixpoint</a:t>
            </a:r>
            <a:r>
              <a:rPr lang="en-US" dirty="0" smtClean="0">
                <a:solidFill>
                  <a:schemeClr val="accent3"/>
                </a:solidFill>
              </a:rPr>
              <a:t> Brush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3076" name="Picture 4" descr="C:\Users\sumitg\Pictures\clr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9" y="972909"/>
            <a:ext cx="1601561" cy="1926275"/>
          </a:xfrm>
          <a:prstGeom prst="rect">
            <a:avLst/>
          </a:prstGeom>
          <a:noFill/>
        </p:spPr>
      </p:pic>
      <p:sp>
        <p:nvSpPr>
          <p:cNvPr id="7" name="Title 3"/>
          <p:cNvSpPr txBox="1">
            <a:spLocks/>
          </p:cNvSpPr>
          <p:nvPr/>
        </p:nvSpPr>
        <p:spPr bwMode="auto">
          <a:xfrm>
            <a:off x="0" y="312236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Recurrence Solving Techniques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vs. Our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Fixpoint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Brush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812248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143000"/>
            <a:ext cx="7786171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Provides a cook-book method for solving recurrences of the form T(n) = </a:t>
            </a:r>
            <a:r>
              <a:rPr lang="en-US" dirty="0" err="1" smtClean="0"/>
              <a:t>aT</a:t>
            </a:r>
            <a:r>
              <a:rPr lang="en-US" dirty="0" smtClean="0"/>
              <a:t>(n/b)+f(n), where a≥1 and b&gt;1.</a:t>
            </a:r>
          </a:p>
          <a:p>
            <a:endParaRPr lang="en-US" dirty="0" smtClean="0"/>
          </a:p>
          <a:p>
            <a:r>
              <a:rPr lang="en-US" dirty="0" smtClean="0"/>
              <a:t>If f(n) = O(</a:t>
            </a:r>
            <a:r>
              <a:rPr lang="en-US" dirty="0" err="1" smtClean="0"/>
              <a:t>n</a:t>
            </a:r>
            <a:r>
              <a:rPr lang="en-US" baseline="30000" dirty="0" err="1" smtClean="0"/>
              <a:t>log</a:t>
            </a:r>
            <a:r>
              <a:rPr lang="en-US" sz="2200" baseline="-2000" dirty="0" err="1" smtClean="0"/>
              <a:t>b</a:t>
            </a:r>
            <a:r>
              <a:rPr lang="en-US" baseline="30000" dirty="0" err="1" smtClean="0"/>
              <a:t>a</a:t>
            </a:r>
            <a:r>
              <a:rPr lang="en-US" baseline="30000" dirty="0" smtClean="0"/>
              <a:t> – </a:t>
            </a:r>
            <a:r>
              <a:rPr lang="az-Cyrl-AZ" baseline="30000" dirty="0" smtClean="0"/>
              <a:t>є</a:t>
            </a:r>
            <a:r>
              <a:rPr lang="en-US" dirty="0" smtClean="0"/>
              <a:t>) for some constant </a:t>
            </a:r>
            <a:r>
              <a:rPr lang="az-Cyrl-AZ" dirty="0" smtClean="0"/>
              <a:t>є</a:t>
            </a:r>
            <a:r>
              <a:rPr lang="en-US" dirty="0" smtClean="0"/>
              <a:t> &gt; 0, then T(n) = </a:t>
            </a:r>
            <a:r>
              <a:rPr lang="el-GR" dirty="0" smtClean="0"/>
              <a:t>θ</a:t>
            </a:r>
            <a:r>
              <a:rPr lang="en-US" dirty="0" smtClean="0"/>
              <a:t>(</a:t>
            </a:r>
            <a:r>
              <a:rPr lang="en-US" dirty="0" err="1" smtClean="0"/>
              <a:t>n</a:t>
            </a:r>
            <a:r>
              <a:rPr lang="en-US" baseline="30000" dirty="0" err="1" smtClean="0"/>
              <a:t>log</a:t>
            </a:r>
            <a:r>
              <a:rPr lang="en-US" sz="2200" baseline="-2000" dirty="0" err="1" smtClean="0"/>
              <a:t>b</a:t>
            </a:r>
            <a:r>
              <a:rPr lang="en-US" baseline="30000" dirty="0" err="1" smtClean="0"/>
              <a:t>a</a:t>
            </a:r>
            <a:r>
              <a:rPr lang="en-US" dirty="0" smtClean="0"/>
              <a:t>).</a:t>
            </a:r>
          </a:p>
          <a:p>
            <a:r>
              <a:rPr lang="en-US" dirty="0" smtClean="0"/>
              <a:t>If f(n) = </a:t>
            </a:r>
            <a:r>
              <a:rPr lang="el-GR" dirty="0"/>
              <a:t>θ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log</a:t>
            </a:r>
            <a:r>
              <a:rPr lang="en-US" sz="2200" baseline="-2000" dirty="0" err="1"/>
              <a:t>b</a:t>
            </a:r>
            <a:r>
              <a:rPr lang="en-US" baseline="30000" dirty="0" err="1"/>
              <a:t>a</a:t>
            </a:r>
            <a:r>
              <a:rPr lang="en-US" dirty="0" smtClean="0"/>
              <a:t>), then T(n) = </a:t>
            </a:r>
            <a:r>
              <a:rPr lang="el-GR" dirty="0"/>
              <a:t>θ</a:t>
            </a:r>
            <a:r>
              <a:rPr lang="en-US" dirty="0" smtClean="0"/>
              <a:t>(</a:t>
            </a:r>
            <a:r>
              <a:rPr lang="en-US" dirty="0" err="1" smtClean="0"/>
              <a:t>n</a:t>
            </a:r>
            <a:r>
              <a:rPr lang="en-US" baseline="30000" dirty="0" err="1" smtClean="0"/>
              <a:t>log</a:t>
            </a:r>
            <a:r>
              <a:rPr lang="en-US" sz="2200" baseline="-2000" dirty="0" err="1" smtClean="0"/>
              <a:t>b</a:t>
            </a:r>
            <a:r>
              <a:rPr lang="en-US" baseline="30000" dirty="0" err="1" smtClean="0"/>
              <a:t>a</a:t>
            </a:r>
            <a:r>
              <a:rPr lang="en-US" dirty="0"/>
              <a:t> </a:t>
            </a:r>
            <a:r>
              <a:rPr lang="en-US" dirty="0" err="1" smtClean="0"/>
              <a:t>lg</a:t>
            </a:r>
            <a:r>
              <a:rPr lang="en-US" dirty="0" smtClean="0"/>
              <a:t> n).</a:t>
            </a:r>
          </a:p>
          <a:p>
            <a:r>
              <a:rPr lang="en-US" dirty="0"/>
              <a:t>If f(n) = O(</a:t>
            </a:r>
            <a:r>
              <a:rPr lang="en-US" dirty="0" err="1"/>
              <a:t>n</a:t>
            </a:r>
            <a:r>
              <a:rPr lang="en-US" baseline="30000" dirty="0" err="1"/>
              <a:t>log</a:t>
            </a:r>
            <a:r>
              <a:rPr lang="en-US" sz="2200" baseline="-2000" dirty="0" err="1"/>
              <a:t>b</a:t>
            </a:r>
            <a:r>
              <a:rPr lang="en-US" baseline="30000" dirty="0" err="1"/>
              <a:t>a</a:t>
            </a:r>
            <a:r>
              <a:rPr lang="en-US" baseline="30000" dirty="0"/>
              <a:t> </a:t>
            </a:r>
            <a:r>
              <a:rPr lang="en-US" baseline="30000" dirty="0" smtClean="0"/>
              <a:t>+ </a:t>
            </a:r>
            <a:r>
              <a:rPr lang="az-Cyrl-AZ" baseline="30000" dirty="0"/>
              <a:t>є</a:t>
            </a:r>
            <a:r>
              <a:rPr lang="en-US" dirty="0"/>
              <a:t>) for some constant </a:t>
            </a:r>
            <a:r>
              <a:rPr lang="az-Cyrl-AZ" dirty="0"/>
              <a:t>є</a:t>
            </a:r>
            <a:r>
              <a:rPr lang="en-US" dirty="0"/>
              <a:t> &gt; 0, </a:t>
            </a:r>
            <a:r>
              <a:rPr lang="en-US" dirty="0" smtClean="0"/>
              <a:t>and if a f(n/b) ≤ c f(n) for some constant c &lt; 1 and all sufficiently large n, then T(n</a:t>
            </a:r>
            <a:r>
              <a:rPr lang="en-US" dirty="0"/>
              <a:t>) = </a:t>
            </a:r>
            <a:r>
              <a:rPr lang="el-GR" dirty="0"/>
              <a:t>θ</a:t>
            </a:r>
            <a:r>
              <a:rPr lang="en-US" dirty="0" smtClean="0"/>
              <a:t>(f(n)).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Requires memorization of three cases, but then the solution of many recurrences can be determined quite easily, often with pencil and paper.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Master’s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369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301" y="1132113"/>
            <a:ext cx="7707096" cy="510540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Undergraduate Textbook on Algorithms by </a:t>
            </a:r>
            <a:r>
              <a:rPr lang="en-US" dirty="0" err="1" smtClean="0"/>
              <a:t>Cormen</a:t>
            </a:r>
            <a:r>
              <a:rPr lang="en-US" dirty="0" smtClean="0"/>
              <a:t>, </a:t>
            </a:r>
            <a:r>
              <a:rPr lang="en-US" dirty="0" err="1" smtClean="0"/>
              <a:t>Leiserson</a:t>
            </a:r>
            <a:r>
              <a:rPr lang="en-US" dirty="0" smtClean="0"/>
              <a:t>, </a:t>
            </a:r>
            <a:r>
              <a:rPr lang="en-US" dirty="0" err="1" smtClean="0"/>
              <a:t>Rivest</a:t>
            </a:r>
            <a:r>
              <a:rPr lang="en-US" dirty="0" smtClean="0"/>
              <a:t>, Stein describes 3 fundamental methods for recurrence solving:</a:t>
            </a:r>
          </a:p>
          <a:p>
            <a:pPr>
              <a:buNone/>
            </a:pPr>
            <a:r>
              <a:rPr lang="en-US" dirty="0" smtClean="0"/>
              <a:t>Example of a recurrence: T(n)=T(n-1)+2n </a:t>
            </a:r>
            <a:r>
              <a:rPr lang="en-US" dirty="0" smtClean="0">
                <a:latin typeface="cmsy10"/>
              </a:rPr>
              <a:t>Æ</a:t>
            </a:r>
            <a:r>
              <a:rPr lang="en-US" dirty="0" smtClean="0"/>
              <a:t> T(0)=0</a:t>
            </a:r>
          </a:p>
          <a:p>
            <a:r>
              <a:rPr lang="en-US" dirty="0" smtClean="0"/>
              <a:t>Iteration Method</a:t>
            </a:r>
          </a:p>
          <a:p>
            <a:pPr lvl="1"/>
            <a:r>
              <a:rPr lang="en-US" dirty="0" smtClean="0"/>
              <a:t>Expands/unfolds the recurrence relation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Similar to Iterative approach</a:t>
            </a:r>
          </a:p>
          <a:p>
            <a:r>
              <a:rPr lang="en-US" dirty="0" smtClean="0"/>
              <a:t>Substitution Method</a:t>
            </a:r>
          </a:p>
          <a:p>
            <a:pPr lvl="1"/>
            <a:r>
              <a:rPr lang="en-US" dirty="0" smtClean="0"/>
              <a:t>Assumes a template for a closed-form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Similar to Template/Constraint-based approach</a:t>
            </a:r>
          </a:p>
          <a:p>
            <a:r>
              <a:rPr lang="en-US" dirty="0" smtClean="0"/>
              <a:t>Master’s Method</a:t>
            </a:r>
          </a:p>
          <a:p>
            <a:pPr lvl="1"/>
            <a:r>
              <a:rPr lang="en-US" dirty="0" smtClean="0"/>
              <a:t>Provides a cook-book solution for T(n)=</a:t>
            </a:r>
            <a:r>
              <a:rPr lang="en-US" dirty="0" err="1" smtClean="0"/>
              <a:t>aT</a:t>
            </a:r>
            <a:r>
              <a:rPr lang="en-US" dirty="0" smtClean="0"/>
              <a:t>(n/b)+f(n)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Similar to Proof-rules approach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r>
              <a:rPr lang="en-US" dirty="0" smtClean="0"/>
              <a:t>Recurrence Solving Techniques </a:t>
            </a:r>
            <a:r>
              <a:rPr lang="en-US" dirty="0" smtClean="0">
                <a:solidFill>
                  <a:schemeClr val="accent3"/>
                </a:solidFill>
              </a:rPr>
              <a:t>vs. Our </a:t>
            </a:r>
            <a:r>
              <a:rPr lang="en-US" dirty="0" err="1" smtClean="0">
                <a:solidFill>
                  <a:schemeClr val="accent3"/>
                </a:solidFill>
              </a:rPr>
              <a:t>Fixpoint</a:t>
            </a:r>
            <a:r>
              <a:rPr lang="en-US" dirty="0" smtClean="0">
                <a:solidFill>
                  <a:schemeClr val="accent3"/>
                </a:solidFill>
              </a:rPr>
              <a:t> Brush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3076" name="Picture 4" descr="C:\Users\sumitg\Pictures\clr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9" y="972909"/>
            <a:ext cx="1601561" cy="1926275"/>
          </a:xfrm>
          <a:prstGeom prst="rect">
            <a:avLst/>
          </a:prstGeom>
          <a:noFill/>
        </p:spPr>
      </p:pic>
      <p:sp>
        <p:nvSpPr>
          <p:cNvPr id="7" name="Title 3"/>
          <p:cNvSpPr txBox="1">
            <a:spLocks/>
          </p:cNvSpPr>
          <p:nvPr/>
        </p:nvSpPr>
        <p:spPr bwMode="auto">
          <a:xfrm>
            <a:off x="0" y="312236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Recurrence Solving Techniques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vs. Our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Fixpoint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Brush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111212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Fixpoint</a:t>
            </a:r>
            <a:r>
              <a:rPr lang="en-US" dirty="0" smtClean="0"/>
              <a:t> Brush</a:t>
            </a:r>
            <a:endParaRPr lang="en-US" dirty="0"/>
          </a:p>
        </p:txBody>
      </p:sp>
      <p:sp>
        <p:nvSpPr>
          <p:cNvPr id="138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725" y="1143000"/>
            <a:ext cx="8743775" cy="5029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Iterative and monotonic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Forward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Backward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Template/Constraint based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Proof-rules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Iterative, but non-monotonic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(Distance to fixed-point decreases in each iteration).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Probabilistic Inference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Learning</a:t>
            </a:r>
          </a:p>
        </p:txBody>
      </p:sp>
      <p:pic>
        <p:nvPicPr>
          <p:cNvPr id="4" name="Picture 5" descr="C:\Users\sumitg\Pictures\brush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062" y="25167"/>
            <a:ext cx="933450" cy="861027"/>
          </a:xfrm>
          <a:prstGeom prst="rect">
            <a:avLst/>
          </a:prstGeom>
          <a:noFill/>
        </p:spPr>
      </p:pic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123652" y="6450435"/>
            <a:ext cx="1905000" cy="381000"/>
          </a:xfrm>
        </p:spPr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50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3730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87294"/>
              </p:ext>
            </p:extLst>
          </p:nvPr>
        </p:nvGraphicFramePr>
        <p:xfrm>
          <a:off x="3438525" y="1400593"/>
          <a:ext cx="5584825" cy="5029200"/>
        </p:xfrm>
        <a:graphic>
          <a:graphicData uri="http://schemas.openxmlformats.org/drawingml/2006/table">
            <a:tbl>
              <a:tblPr/>
              <a:tblGrid>
                <a:gridCol w="836613"/>
                <a:gridCol w="4748212"/>
              </a:tblGrid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Prog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. Point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Invariant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Symbol" pitchFamily="18" charset="2"/>
                          <a:sym typeface="Symbol" pitchFamily="18" charset="2"/>
                        </a:rPr>
                        <a:t>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entry</a:t>
                      </a:r>
                      <a:endParaRPr kumimoji="0" lang="en-US" sz="22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mmi10" pitchFamily="34" charset="0"/>
                        </a:rPr>
                        <a:t>x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=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Symbol" pitchFamily="18" charset="2"/>
                          <a:sym typeface="Symbol" pitchFamily="18" charset="2"/>
                        </a:rPr>
                        <a:t>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1</a:t>
                      </a:r>
                      <a:endParaRPr kumimoji="0" lang="en-US" sz="22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mi10" pitchFamily="34" charset="0"/>
                        </a:rPr>
                        <a:t>x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=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itchFamily="34" charset="0"/>
                        </a:rPr>
                        <a:t>Æ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mi10" pitchFamily="34" charset="0"/>
                        </a:rPr>
                        <a:t>y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=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Symbol" pitchFamily="18" charset="2"/>
                          <a:sym typeface="Symbol" pitchFamily="18" charset="2"/>
                        </a:rPr>
                        <a:t>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2</a:t>
                      </a:r>
                      <a:endParaRPr kumimoji="0" lang="en-US" sz="22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mi10" pitchFamily="34" charset="0"/>
                        </a:rPr>
                        <a:t>x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itchFamily="34" charset="0"/>
                        </a:rPr>
                        <a:t>·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itchFamily="34" charset="0"/>
                        </a:rPr>
                        <a:t>)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mi10" pitchFamily="34" charset="0"/>
                        </a:rPr>
                        <a:t>y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=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itchFamily="34" charset="0"/>
                        </a:rPr>
                        <a:t>Æ 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itchFamily="34" charset="0"/>
                        </a:rPr>
                        <a:t>·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mi10" pitchFamily="34" charset="0"/>
                        </a:rPr>
                        <a:t>x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itchFamily="34" charset="0"/>
                        </a:rPr>
                        <a:t>)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mi10" pitchFamily="34" charset="0"/>
                        </a:rPr>
                        <a:t>x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=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mi10" pitchFamily="34" charset="0"/>
                        </a:rPr>
                        <a:t>y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itchFamily="34" charset="0"/>
                        </a:rPr>
                        <a:t>Æ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mi10" pitchFamily="34" charset="0"/>
                        </a:rPr>
                        <a:t>x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itchFamily="34" charset="0"/>
                        </a:rPr>
                        <a:t>·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Symbol" pitchFamily="18" charset="2"/>
                          <a:sym typeface="Symbol" pitchFamily="18" charset="2"/>
                        </a:rPr>
                        <a:t>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3</a:t>
                      </a:r>
                      <a:endParaRPr kumimoji="0" lang="en-US" sz="22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mi10" pitchFamily="34" charset="0"/>
                        </a:rPr>
                        <a:t>x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itchFamily="34" charset="0"/>
                        </a:rPr>
                        <a:t>·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itchFamily="34" charset="0"/>
                        </a:rPr>
                        <a:t>)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mi10" pitchFamily="34" charset="0"/>
                        </a:rPr>
                        <a:t>y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=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itchFamily="34" charset="0"/>
                        </a:rPr>
                        <a:t>Æ 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itchFamily="34" charset="0"/>
                        </a:rPr>
                        <a:t>·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mi10" pitchFamily="34" charset="0"/>
                        </a:rPr>
                        <a:t>x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itchFamily="34" charset="0"/>
                        </a:rPr>
                        <a:t>)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mi10" pitchFamily="34" charset="0"/>
                        </a:rPr>
                        <a:t>x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=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mi10" pitchFamily="34" charset="0"/>
                        </a:rPr>
                        <a:t>y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itchFamily="34" charset="0"/>
                        </a:rPr>
                        <a:t>Æ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mi10" pitchFamily="34" charset="0"/>
                        </a:rPr>
                        <a:t>x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&lt;100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Symbol" pitchFamily="18" charset="2"/>
                          <a:sym typeface="Symbol" pitchFamily="18" charset="2"/>
                        </a:rPr>
                        <a:t>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4</a:t>
                      </a:r>
                      <a:endParaRPr kumimoji="0" lang="en-US" sz="22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mi10" pitchFamily="34" charset="0"/>
                        </a:rPr>
                        <a:t>x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&lt;50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itchFamily="34" charset="0"/>
                        </a:rPr>
                        <a:t>Æ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mi10" pitchFamily="34" charset="0"/>
                        </a:rPr>
                        <a:t>y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=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Symbol" pitchFamily="18" charset="2"/>
                          <a:sym typeface="Symbol" pitchFamily="18" charset="2"/>
                        </a:rPr>
                        <a:t>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5</a:t>
                      </a:r>
                      <a:endParaRPr kumimoji="0" lang="en-US" sz="22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mi10" pitchFamily="34" charset="0"/>
                        </a:rPr>
                        <a:t>x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itchFamily="34" charset="0"/>
                        </a:rPr>
                        <a:t>·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itchFamily="34" charset="0"/>
                        </a:rPr>
                        <a:t>Æ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mi10" pitchFamily="34" charset="0"/>
                        </a:rPr>
                        <a:t>y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=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Symbol" pitchFamily="18" charset="2"/>
                          <a:sym typeface="Symbol" pitchFamily="18" charset="2"/>
                        </a:rPr>
                        <a:t>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6</a:t>
                      </a:r>
                      <a:endParaRPr kumimoji="0" lang="en-US" sz="22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itchFamily="34" charset="0"/>
                        </a:rPr>
                        <a:t>·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mi10" pitchFamily="34" charset="0"/>
                        </a:rPr>
                        <a:t>x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&lt;100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itchFamily="34" charset="0"/>
                        </a:rPr>
                        <a:t>Æ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mi10" pitchFamily="34" charset="0"/>
                        </a:rPr>
                        <a:t>x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=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mi10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Symbol" pitchFamily="18" charset="2"/>
                          <a:sym typeface="Symbol" pitchFamily="18" charset="2"/>
                        </a:rPr>
                        <a:t>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7</a:t>
                      </a:r>
                      <a:endParaRPr kumimoji="0" lang="en-US" sz="22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50&lt;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mi10" pitchFamily="34" charset="0"/>
                        </a:rPr>
                        <a:t>x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itchFamily="34" charset="0"/>
                        </a:rPr>
                        <a:t>·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itchFamily="34" charset="0"/>
                        </a:rPr>
                        <a:t>Æ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mi10" pitchFamily="34" charset="0"/>
                        </a:rPr>
                        <a:t>x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=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mi10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Symbol" pitchFamily="18" charset="2"/>
                          <a:sym typeface="Symbol" pitchFamily="18" charset="2"/>
                        </a:rPr>
                        <a:t>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8</a:t>
                      </a:r>
                      <a:endParaRPr kumimoji="0" lang="en-US" sz="22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mi10" pitchFamily="34" charset="0"/>
                        </a:rPr>
                        <a:t>x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itchFamily="34" charset="0"/>
                        </a:rPr>
                        <a:t>·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itchFamily="34" charset="0"/>
                        </a:rPr>
                        <a:t>)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mi10" pitchFamily="34" charset="0"/>
                        </a:rPr>
                        <a:t>y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=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itchFamily="34" charset="0"/>
                        </a:rPr>
                        <a:t>Æ 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itchFamily="34" charset="0"/>
                        </a:rPr>
                        <a:t>·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mi10" pitchFamily="34" charset="0"/>
                        </a:rPr>
                        <a:t>x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itchFamily="34" charset="0"/>
                        </a:rPr>
                        <a:t>)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mi10" pitchFamily="34" charset="0"/>
                        </a:rPr>
                        <a:t>x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=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mi10" pitchFamily="34" charset="0"/>
                        </a:rPr>
                        <a:t>y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itchFamily="34" charset="0"/>
                        </a:rPr>
                        <a:t>Æ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mi10" pitchFamily="34" charset="0"/>
                        </a:rPr>
                        <a:t>x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itchFamily="34" charset="0"/>
                        </a:rPr>
                        <a:t>·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Symbol" pitchFamily="18" charset="2"/>
                          <a:sym typeface="Symbol" pitchFamily="18" charset="2"/>
                        </a:rPr>
                        <a:t>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exit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mmi10" pitchFamily="34" charset="0"/>
                        </a:rPr>
                        <a:t>y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=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9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93635" name="Text Box 3"/>
          <p:cNvSpPr txBox="1">
            <a:spLocks noChangeArrowheads="1"/>
          </p:cNvSpPr>
          <p:nvPr/>
        </p:nvSpPr>
        <p:spPr bwMode="auto">
          <a:xfrm>
            <a:off x="1195388" y="1822450"/>
            <a:ext cx="1098550" cy="436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latin typeface="cmmi10" pitchFamily="34" charset="0"/>
              </a:rPr>
              <a:t>y</a:t>
            </a:r>
            <a:r>
              <a:rPr lang="en-US" sz="2200">
                <a:latin typeface="Times New Roman" pitchFamily="18" charset="0"/>
              </a:rPr>
              <a:t> := 50;</a:t>
            </a:r>
          </a:p>
        </p:txBody>
      </p:sp>
      <p:sp>
        <p:nvSpPr>
          <p:cNvPr id="1093636" name="AutoShape 4"/>
          <p:cNvSpPr>
            <a:spLocks noChangeArrowheads="1"/>
          </p:cNvSpPr>
          <p:nvPr/>
        </p:nvSpPr>
        <p:spPr bwMode="auto">
          <a:xfrm>
            <a:off x="1228725" y="2951163"/>
            <a:ext cx="1030288" cy="71755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3637" name="Text Box 5"/>
          <p:cNvSpPr txBox="1">
            <a:spLocks noChangeArrowheads="1"/>
          </p:cNvSpPr>
          <p:nvPr/>
        </p:nvSpPr>
        <p:spPr bwMode="auto">
          <a:xfrm>
            <a:off x="2098675" y="3968750"/>
            <a:ext cx="10874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rgbClr val="0000FF"/>
                </a:solidFill>
                <a:latin typeface="cmmi10" pitchFamily="34" charset="0"/>
              </a:rPr>
              <a:t>y</a:t>
            </a:r>
            <a:r>
              <a:rPr lang="en-US" sz="2200">
                <a:solidFill>
                  <a:srgbClr val="0000FF"/>
                </a:solidFill>
                <a:latin typeface="Times New Roman" pitchFamily="18" charset="0"/>
              </a:rPr>
              <a:t> = 100</a:t>
            </a:r>
            <a:r>
              <a:rPr lang="en-US" sz="2200">
                <a:latin typeface="Times New Roman" pitchFamily="18" charset="0"/>
              </a:rPr>
              <a:t>   </a:t>
            </a:r>
          </a:p>
        </p:txBody>
      </p:sp>
      <p:sp>
        <p:nvSpPr>
          <p:cNvPr id="1093638" name="Text Box 6"/>
          <p:cNvSpPr txBox="1">
            <a:spLocks noChangeArrowheads="1"/>
          </p:cNvSpPr>
          <p:nvPr/>
        </p:nvSpPr>
        <p:spPr bwMode="auto">
          <a:xfrm>
            <a:off x="2087563" y="3344863"/>
            <a:ext cx="711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Times New Roman" pitchFamily="18" charset="0"/>
              </a:rPr>
              <a:t>False</a:t>
            </a:r>
          </a:p>
        </p:txBody>
      </p:sp>
      <p:cxnSp>
        <p:nvCxnSpPr>
          <p:cNvPr id="1093639" name="AutoShape 7"/>
          <p:cNvCxnSpPr>
            <a:cxnSpLocks noChangeShapeType="1"/>
            <a:stCxn id="1093635" idx="2"/>
            <a:endCxn id="1093652" idx="0"/>
          </p:cNvCxnSpPr>
          <p:nvPr/>
        </p:nvCxnSpPr>
        <p:spPr bwMode="auto">
          <a:xfrm flipH="1">
            <a:off x="1743075" y="2259013"/>
            <a:ext cx="1588" cy="363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3640" name="AutoShape 8"/>
          <p:cNvCxnSpPr>
            <a:cxnSpLocks noChangeShapeType="1"/>
            <a:stCxn id="1093636" idx="2"/>
            <a:endCxn id="1093645" idx="0"/>
          </p:cNvCxnSpPr>
          <p:nvPr/>
        </p:nvCxnSpPr>
        <p:spPr bwMode="auto">
          <a:xfrm flipH="1">
            <a:off x="1733550" y="3668713"/>
            <a:ext cx="9525" cy="569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3641" name="AutoShape 9"/>
          <p:cNvCxnSpPr>
            <a:cxnSpLocks noChangeShapeType="1"/>
            <a:stCxn id="1093645" idx="2"/>
            <a:endCxn id="1093643" idx="0"/>
          </p:cNvCxnSpPr>
          <p:nvPr/>
        </p:nvCxnSpPr>
        <p:spPr bwMode="auto">
          <a:xfrm flipH="1">
            <a:off x="1019175" y="4956175"/>
            <a:ext cx="714375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3642" name="AutoShape 10"/>
          <p:cNvCxnSpPr>
            <a:cxnSpLocks noChangeShapeType="1"/>
            <a:stCxn id="1093645" idx="2"/>
            <a:endCxn id="1093644" idx="0"/>
          </p:cNvCxnSpPr>
          <p:nvPr/>
        </p:nvCxnSpPr>
        <p:spPr bwMode="auto">
          <a:xfrm>
            <a:off x="1732757" y="4956175"/>
            <a:ext cx="881856" cy="293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3643" name="Text Box 11"/>
          <p:cNvSpPr txBox="1">
            <a:spLocks noChangeArrowheads="1"/>
          </p:cNvSpPr>
          <p:nvPr/>
        </p:nvSpPr>
        <p:spPr bwMode="auto">
          <a:xfrm>
            <a:off x="339725" y="5378450"/>
            <a:ext cx="1358900" cy="436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>
                <a:latin typeface="cmmi10" pitchFamily="34" charset="0"/>
              </a:rPr>
              <a:t>x </a:t>
            </a:r>
            <a:r>
              <a:rPr lang="en-US" sz="2200" dirty="0">
                <a:latin typeface="Times New Roman" pitchFamily="18" charset="0"/>
              </a:rPr>
              <a:t> := </a:t>
            </a:r>
            <a:r>
              <a:rPr lang="en-US" sz="2200" dirty="0" smtClean="0">
                <a:latin typeface="cmmi10" pitchFamily="34" charset="0"/>
              </a:rPr>
              <a:t>x</a:t>
            </a:r>
            <a:r>
              <a:rPr lang="en-US" sz="2200" dirty="0" smtClean="0">
                <a:latin typeface="Times New Roman" pitchFamily="18" charset="0"/>
              </a:rPr>
              <a:t>+1</a:t>
            </a:r>
            <a:r>
              <a:rPr lang="en-US" sz="2200" dirty="0">
                <a:latin typeface="Times New Roman" pitchFamily="18" charset="0"/>
              </a:rPr>
              <a:t>;</a:t>
            </a:r>
          </a:p>
        </p:txBody>
      </p:sp>
      <p:sp>
        <p:nvSpPr>
          <p:cNvPr id="1093644" name="Text Box 12"/>
          <p:cNvSpPr txBox="1">
            <a:spLocks noChangeArrowheads="1"/>
          </p:cNvSpPr>
          <p:nvPr/>
        </p:nvSpPr>
        <p:spPr bwMode="auto">
          <a:xfrm>
            <a:off x="1925638" y="5249863"/>
            <a:ext cx="1377950" cy="7017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cmmi10" pitchFamily="34" charset="0"/>
              </a:rPr>
              <a:t>x</a:t>
            </a:r>
            <a:r>
              <a:rPr lang="en-US" sz="2200" dirty="0" smtClean="0">
                <a:latin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</a:rPr>
              <a:t>:= </a:t>
            </a:r>
            <a:r>
              <a:rPr lang="en-US" sz="2200" dirty="0" smtClean="0">
                <a:latin typeface="cmmi10" pitchFamily="34" charset="0"/>
              </a:rPr>
              <a:t>x</a:t>
            </a:r>
            <a:r>
              <a:rPr lang="en-US" sz="2200" dirty="0" smtClean="0">
                <a:latin typeface="Times New Roman" pitchFamily="18" charset="0"/>
              </a:rPr>
              <a:t>+1</a:t>
            </a:r>
            <a:r>
              <a:rPr lang="en-US" sz="2200" dirty="0">
                <a:latin typeface="Times New Roman" pitchFamily="18" charset="0"/>
              </a:rPr>
              <a:t>;</a:t>
            </a:r>
          </a:p>
          <a:p>
            <a:pPr>
              <a:lnSpc>
                <a:spcPct val="30000"/>
              </a:lnSpc>
            </a:pPr>
            <a:r>
              <a:rPr lang="en-US" sz="2200" dirty="0">
                <a:latin typeface="cmmi10" pitchFamily="34" charset="0"/>
              </a:rPr>
              <a:t>y </a:t>
            </a:r>
            <a:r>
              <a:rPr lang="en-US" sz="2200" dirty="0">
                <a:latin typeface="Times New Roman" pitchFamily="18" charset="0"/>
              </a:rPr>
              <a:t> := </a:t>
            </a:r>
            <a:r>
              <a:rPr lang="en-US" sz="2200" dirty="0" smtClean="0">
                <a:latin typeface="cmmi10" pitchFamily="34" charset="0"/>
              </a:rPr>
              <a:t>y</a:t>
            </a:r>
            <a:r>
              <a:rPr lang="en-US" sz="2200" dirty="0" smtClean="0">
                <a:latin typeface="Times New Roman" pitchFamily="18" charset="0"/>
              </a:rPr>
              <a:t>+1</a:t>
            </a:r>
            <a:r>
              <a:rPr lang="en-US" sz="2200" dirty="0">
                <a:latin typeface="Times New Roman" pitchFamily="18" charset="0"/>
              </a:rPr>
              <a:t>;</a:t>
            </a:r>
          </a:p>
        </p:txBody>
      </p:sp>
      <p:sp>
        <p:nvSpPr>
          <p:cNvPr id="1093645" name="AutoShape 13"/>
          <p:cNvSpPr>
            <a:spLocks noChangeArrowheads="1"/>
          </p:cNvSpPr>
          <p:nvPr/>
        </p:nvSpPr>
        <p:spPr bwMode="auto">
          <a:xfrm>
            <a:off x="1217613" y="4238625"/>
            <a:ext cx="1030287" cy="71755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3646" name="Text Box 14"/>
          <p:cNvSpPr txBox="1">
            <a:spLocks noChangeArrowheads="1"/>
          </p:cNvSpPr>
          <p:nvPr/>
        </p:nvSpPr>
        <p:spPr bwMode="auto">
          <a:xfrm>
            <a:off x="1281113" y="4365625"/>
            <a:ext cx="95408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>
                <a:latin typeface="cmmi10" pitchFamily="34" charset="0"/>
              </a:rPr>
              <a:t>x </a:t>
            </a:r>
            <a:r>
              <a:rPr lang="en-US" sz="2200" dirty="0" smtClean="0">
                <a:latin typeface="Times New Roman" pitchFamily="18" charset="0"/>
              </a:rPr>
              <a:t>&lt; </a:t>
            </a:r>
            <a:r>
              <a:rPr lang="en-US" sz="2200" dirty="0">
                <a:latin typeface="Times New Roman" pitchFamily="18" charset="0"/>
              </a:rPr>
              <a:t>50</a:t>
            </a:r>
          </a:p>
        </p:txBody>
      </p:sp>
      <p:sp>
        <p:nvSpPr>
          <p:cNvPr id="1093647" name="Oval 15"/>
          <p:cNvSpPr>
            <a:spLocks noChangeArrowheads="1"/>
          </p:cNvSpPr>
          <p:nvPr/>
        </p:nvSpPr>
        <p:spPr bwMode="auto">
          <a:xfrm>
            <a:off x="1733550" y="6194425"/>
            <a:ext cx="88900" cy="74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93648" name="AutoShape 16"/>
          <p:cNvCxnSpPr>
            <a:cxnSpLocks noChangeShapeType="1"/>
            <a:stCxn id="1093643" idx="2"/>
            <a:endCxn id="1093647" idx="0"/>
          </p:cNvCxnSpPr>
          <p:nvPr/>
        </p:nvCxnSpPr>
        <p:spPr bwMode="auto">
          <a:xfrm>
            <a:off x="1019175" y="5815013"/>
            <a:ext cx="758825" cy="379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3649" name="AutoShape 17"/>
          <p:cNvCxnSpPr>
            <a:cxnSpLocks noChangeShapeType="1"/>
            <a:stCxn id="1093644" idx="2"/>
            <a:endCxn id="1093647" idx="1"/>
          </p:cNvCxnSpPr>
          <p:nvPr/>
        </p:nvCxnSpPr>
        <p:spPr bwMode="auto">
          <a:xfrm flipH="1">
            <a:off x="1746569" y="5951594"/>
            <a:ext cx="868044" cy="2537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3650" name="AutoShape 18"/>
          <p:cNvCxnSpPr>
            <a:cxnSpLocks noChangeShapeType="1"/>
            <a:stCxn id="1093636" idx="2"/>
            <a:endCxn id="1093637" idx="0"/>
          </p:cNvCxnSpPr>
          <p:nvPr/>
        </p:nvCxnSpPr>
        <p:spPr bwMode="auto">
          <a:xfrm rot="16200000" flipH="1">
            <a:off x="2043907" y="3369469"/>
            <a:ext cx="300037" cy="898525"/>
          </a:xfrm>
          <a:prstGeom prst="bentConnector3">
            <a:avLst>
              <a:gd name="adj1" fmla="val 846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3651" name="Text Box 19"/>
          <p:cNvSpPr txBox="1">
            <a:spLocks noChangeArrowheads="1"/>
          </p:cNvSpPr>
          <p:nvPr/>
        </p:nvSpPr>
        <p:spPr bwMode="auto">
          <a:xfrm>
            <a:off x="1289050" y="3070225"/>
            <a:ext cx="119221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 smtClean="0">
                <a:latin typeface="cmmi10" pitchFamily="34" charset="0"/>
              </a:rPr>
              <a:t>x</a:t>
            </a:r>
            <a:r>
              <a:rPr lang="en-US" sz="2200" dirty="0" smtClean="0">
                <a:latin typeface="Times New Roman" pitchFamily="18" charset="0"/>
              </a:rPr>
              <a:t>&lt;100</a:t>
            </a:r>
            <a:endParaRPr lang="en-US" sz="2200" dirty="0">
              <a:latin typeface="Times New Roman" pitchFamily="18" charset="0"/>
            </a:endParaRPr>
          </a:p>
        </p:txBody>
      </p:sp>
      <p:sp>
        <p:nvSpPr>
          <p:cNvPr id="1093652" name="Oval 20"/>
          <p:cNvSpPr>
            <a:spLocks noChangeArrowheads="1"/>
          </p:cNvSpPr>
          <p:nvPr/>
        </p:nvSpPr>
        <p:spPr bwMode="auto">
          <a:xfrm>
            <a:off x="1698625" y="2622550"/>
            <a:ext cx="87313" cy="74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93653" name="AutoShape 21"/>
          <p:cNvCxnSpPr>
            <a:cxnSpLocks noChangeShapeType="1"/>
            <a:stCxn id="1093652" idx="4"/>
            <a:endCxn id="1093636" idx="0"/>
          </p:cNvCxnSpPr>
          <p:nvPr/>
        </p:nvCxnSpPr>
        <p:spPr bwMode="auto">
          <a:xfrm>
            <a:off x="1741488" y="2697163"/>
            <a:ext cx="1587" cy="25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3654" name="AutoShape 22"/>
          <p:cNvCxnSpPr>
            <a:cxnSpLocks noChangeShapeType="1"/>
            <a:stCxn id="1093647" idx="4"/>
            <a:endCxn id="1093652" idx="2"/>
          </p:cNvCxnSpPr>
          <p:nvPr/>
        </p:nvCxnSpPr>
        <p:spPr bwMode="auto">
          <a:xfrm rot="16200000" flipV="1">
            <a:off x="-66675" y="4424363"/>
            <a:ext cx="3609975" cy="79375"/>
          </a:xfrm>
          <a:prstGeom prst="curvedConnector4">
            <a:avLst>
              <a:gd name="adj1" fmla="val -12889"/>
              <a:gd name="adj2" fmla="val 209607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3655" name="Text Box 23"/>
          <p:cNvSpPr txBox="1">
            <a:spLocks noChangeArrowheads="1"/>
          </p:cNvSpPr>
          <p:nvPr/>
        </p:nvSpPr>
        <p:spPr bwMode="auto">
          <a:xfrm>
            <a:off x="1139825" y="3622675"/>
            <a:ext cx="711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Times New Roman" pitchFamily="18" charset="0"/>
              </a:rPr>
              <a:t>True</a:t>
            </a:r>
          </a:p>
        </p:txBody>
      </p:sp>
      <p:sp>
        <p:nvSpPr>
          <p:cNvPr id="1093656" name="Text Box 24"/>
          <p:cNvSpPr txBox="1">
            <a:spLocks noChangeArrowheads="1"/>
          </p:cNvSpPr>
          <p:nvPr/>
        </p:nvSpPr>
        <p:spPr bwMode="auto">
          <a:xfrm>
            <a:off x="1028700" y="4784725"/>
            <a:ext cx="711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Times New Roman" pitchFamily="18" charset="0"/>
              </a:rPr>
              <a:t>True</a:t>
            </a:r>
          </a:p>
        </p:txBody>
      </p:sp>
      <p:sp>
        <p:nvSpPr>
          <p:cNvPr id="1093657" name="Text Box 25"/>
          <p:cNvSpPr txBox="1">
            <a:spLocks noChangeArrowheads="1"/>
          </p:cNvSpPr>
          <p:nvPr/>
        </p:nvSpPr>
        <p:spPr bwMode="auto">
          <a:xfrm>
            <a:off x="1876425" y="4784725"/>
            <a:ext cx="7096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Times New Roman" pitchFamily="18" charset="0"/>
              </a:rPr>
              <a:t>False</a:t>
            </a:r>
          </a:p>
        </p:txBody>
      </p:sp>
      <p:sp>
        <p:nvSpPr>
          <p:cNvPr id="1093658" name="Text Box 26"/>
          <p:cNvSpPr txBox="1">
            <a:spLocks noChangeArrowheads="1"/>
          </p:cNvSpPr>
          <p:nvPr/>
        </p:nvSpPr>
        <p:spPr bwMode="auto">
          <a:xfrm>
            <a:off x="1773238" y="2163763"/>
            <a:ext cx="598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0000"/>
                </a:solidFill>
                <a:latin typeface="Symbol" pitchFamily="18" charset="2"/>
                <a:sym typeface="Symbol" pitchFamily="18" charset="2"/>
              </a:rPr>
              <a:t></a:t>
            </a:r>
            <a:r>
              <a:rPr lang="en-US" baseline="-25000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baseline="-250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93659" name="Text Box 27"/>
          <p:cNvSpPr txBox="1">
            <a:spLocks noChangeArrowheads="1"/>
          </p:cNvSpPr>
          <p:nvPr/>
        </p:nvSpPr>
        <p:spPr bwMode="auto">
          <a:xfrm>
            <a:off x="1811338" y="2665413"/>
            <a:ext cx="598487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0000"/>
                </a:solidFill>
                <a:latin typeface="Symbol" pitchFamily="18" charset="2"/>
                <a:sym typeface="Symbol" pitchFamily="18" charset="2"/>
              </a:rPr>
              <a:t></a:t>
            </a:r>
            <a:r>
              <a:rPr lang="en-US" baseline="-25000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en-US" baseline="-250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93660" name="Text Box 28"/>
          <p:cNvSpPr txBox="1">
            <a:spLocks noChangeArrowheads="1"/>
          </p:cNvSpPr>
          <p:nvPr/>
        </p:nvSpPr>
        <p:spPr bwMode="auto">
          <a:xfrm>
            <a:off x="1250950" y="3911600"/>
            <a:ext cx="59848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0000"/>
                </a:solidFill>
                <a:latin typeface="Symbol" pitchFamily="18" charset="2"/>
                <a:sym typeface="Symbol" pitchFamily="18" charset="2"/>
              </a:rPr>
              <a:t></a:t>
            </a:r>
            <a:r>
              <a:rPr lang="en-US" baseline="-25000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3</a:t>
            </a:r>
            <a:endParaRPr lang="en-US" baseline="-250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93661" name="Text Box 29"/>
          <p:cNvSpPr txBox="1">
            <a:spLocks noChangeArrowheads="1"/>
          </p:cNvSpPr>
          <p:nvPr/>
        </p:nvSpPr>
        <p:spPr bwMode="auto">
          <a:xfrm>
            <a:off x="804863" y="4849813"/>
            <a:ext cx="598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0000"/>
                </a:solidFill>
                <a:latin typeface="Symbol" pitchFamily="18" charset="2"/>
                <a:sym typeface="Symbol" pitchFamily="18" charset="2"/>
              </a:rPr>
              <a:t></a:t>
            </a:r>
            <a:r>
              <a:rPr lang="en-US" baseline="-25000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4</a:t>
            </a:r>
            <a:endParaRPr lang="en-US" baseline="-250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93662" name="Text Box 30"/>
          <p:cNvSpPr txBox="1">
            <a:spLocks noChangeArrowheads="1"/>
          </p:cNvSpPr>
          <p:nvPr/>
        </p:nvSpPr>
        <p:spPr bwMode="auto">
          <a:xfrm>
            <a:off x="668338" y="5716588"/>
            <a:ext cx="598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0000"/>
                </a:solidFill>
                <a:latin typeface="Symbol" pitchFamily="18" charset="2"/>
                <a:sym typeface="Symbol" pitchFamily="18" charset="2"/>
              </a:rPr>
              <a:t></a:t>
            </a:r>
            <a:r>
              <a:rPr lang="en-US" baseline="-25000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5</a:t>
            </a:r>
            <a:endParaRPr lang="en-US" baseline="-250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93663" name="Text Box 31"/>
          <p:cNvSpPr txBox="1">
            <a:spLocks noChangeArrowheads="1"/>
          </p:cNvSpPr>
          <p:nvPr/>
        </p:nvSpPr>
        <p:spPr bwMode="auto">
          <a:xfrm>
            <a:off x="2441575" y="4837113"/>
            <a:ext cx="600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0000"/>
                </a:solidFill>
                <a:latin typeface="Symbol" pitchFamily="18" charset="2"/>
                <a:sym typeface="Symbol" pitchFamily="18" charset="2"/>
              </a:rPr>
              <a:t></a:t>
            </a:r>
            <a:r>
              <a:rPr lang="en-US" baseline="-25000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6</a:t>
            </a:r>
            <a:endParaRPr lang="en-US" baseline="-250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93664" name="Text Box 32"/>
          <p:cNvSpPr txBox="1">
            <a:spLocks noChangeArrowheads="1"/>
          </p:cNvSpPr>
          <p:nvPr/>
        </p:nvSpPr>
        <p:spPr bwMode="auto">
          <a:xfrm>
            <a:off x="2474913" y="5854700"/>
            <a:ext cx="598487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0000"/>
                </a:solidFill>
                <a:latin typeface="Symbol" pitchFamily="18" charset="2"/>
                <a:sym typeface="Symbol" pitchFamily="18" charset="2"/>
              </a:rPr>
              <a:t></a:t>
            </a:r>
            <a:r>
              <a:rPr lang="en-US" baseline="-25000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7</a:t>
            </a:r>
            <a:endParaRPr lang="en-US" baseline="-250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93665" name="Text Box 33"/>
          <p:cNvSpPr txBox="1">
            <a:spLocks noChangeArrowheads="1"/>
          </p:cNvSpPr>
          <p:nvPr/>
        </p:nvSpPr>
        <p:spPr bwMode="auto">
          <a:xfrm>
            <a:off x="1582738" y="6321425"/>
            <a:ext cx="598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0000"/>
                </a:solidFill>
                <a:latin typeface="Symbol" pitchFamily="18" charset="2"/>
                <a:sym typeface="Symbol" pitchFamily="18" charset="2"/>
              </a:rPr>
              <a:t></a:t>
            </a:r>
            <a:r>
              <a:rPr lang="en-US" baseline="-25000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8</a:t>
            </a:r>
            <a:endParaRPr lang="en-US" baseline="-250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93666" name="Text Box 34"/>
          <p:cNvSpPr txBox="1">
            <a:spLocks noChangeArrowheads="1"/>
          </p:cNvSpPr>
          <p:nvPr/>
        </p:nvSpPr>
        <p:spPr bwMode="auto">
          <a:xfrm>
            <a:off x="1301750" y="982663"/>
            <a:ext cx="8604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Times New Roman" pitchFamily="18" charset="0"/>
              </a:rPr>
              <a:t> </a:t>
            </a:r>
            <a:r>
              <a:rPr lang="en-US" sz="2200">
                <a:solidFill>
                  <a:srgbClr val="0000FF"/>
                </a:solidFill>
                <a:latin typeface="cmmi10" pitchFamily="34" charset="0"/>
              </a:rPr>
              <a:t>x</a:t>
            </a:r>
            <a:r>
              <a:rPr lang="en-US" sz="2200">
                <a:solidFill>
                  <a:srgbClr val="0000FF"/>
                </a:solidFill>
                <a:latin typeface="Times New Roman" pitchFamily="18" charset="0"/>
              </a:rPr>
              <a:t> = 0</a:t>
            </a:r>
          </a:p>
        </p:txBody>
      </p:sp>
      <p:cxnSp>
        <p:nvCxnSpPr>
          <p:cNvPr id="1093667" name="AutoShape 35"/>
          <p:cNvCxnSpPr>
            <a:cxnSpLocks noChangeShapeType="1"/>
            <a:endCxn id="1093635" idx="0"/>
          </p:cNvCxnSpPr>
          <p:nvPr/>
        </p:nvCxnSpPr>
        <p:spPr bwMode="auto">
          <a:xfrm>
            <a:off x="1741488" y="1319213"/>
            <a:ext cx="3175" cy="503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3700" name="Text Box 68"/>
          <p:cNvSpPr txBox="1">
            <a:spLocks noChangeArrowheads="1"/>
          </p:cNvSpPr>
          <p:nvPr/>
        </p:nvSpPr>
        <p:spPr bwMode="auto">
          <a:xfrm>
            <a:off x="4295799" y="940469"/>
            <a:ext cx="32734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/>
              <a:t>Proof of Validity</a:t>
            </a:r>
          </a:p>
        </p:txBody>
      </p:sp>
      <p:sp>
        <p:nvSpPr>
          <p:cNvPr id="1093731" name="Text Box 99"/>
          <p:cNvSpPr txBox="1">
            <a:spLocks noChangeArrowheads="1"/>
          </p:cNvSpPr>
          <p:nvPr/>
        </p:nvSpPr>
        <p:spPr bwMode="auto">
          <a:xfrm>
            <a:off x="1751013" y="1374775"/>
            <a:ext cx="688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0000"/>
                </a:solidFill>
                <a:latin typeface="Symbol" pitchFamily="18" charset="2"/>
                <a:sym typeface="Symbol" pitchFamily="18" charset="2"/>
              </a:rPr>
              <a:t></a:t>
            </a:r>
            <a:r>
              <a:rPr lang="en-US" baseline="-25000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entry</a:t>
            </a:r>
            <a:endParaRPr lang="en-US" baseline="-250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93732" name="Text Box 100"/>
          <p:cNvSpPr txBox="1">
            <a:spLocks noChangeArrowheads="1"/>
          </p:cNvSpPr>
          <p:nvPr/>
        </p:nvSpPr>
        <p:spPr bwMode="auto">
          <a:xfrm>
            <a:off x="2705100" y="3641725"/>
            <a:ext cx="598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  <a:sym typeface="Symbol" pitchFamily="18" charset="2"/>
              </a:rPr>
              <a:t></a:t>
            </a:r>
            <a:r>
              <a:rPr lang="en-US" baseline="-25000">
                <a:latin typeface="Times New Roman" pitchFamily="18" charset="0"/>
                <a:sym typeface="Symbol" pitchFamily="18" charset="2"/>
              </a:rPr>
              <a:t>exit</a:t>
            </a:r>
            <a:endParaRPr lang="en-US" baseline="-25000">
              <a:latin typeface="Times New Roman" pitchFamily="18" charset="0"/>
            </a:endParaRPr>
          </a:p>
        </p:txBody>
      </p:sp>
      <p:sp>
        <p:nvSpPr>
          <p:cNvPr id="41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123652" y="6450435"/>
            <a:ext cx="1905000" cy="381000"/>
          </a:xfrm>
        </p:spPr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910516"/>
      </p:ext>
    </p:extLst>
  </p:cSld>
  <p:clrMapOvr>
    <a:masterClrMapping/>
  </p:clrMapOvr>
  <p:transition advTm="1167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370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r>
              <a:rPr lang="en-US" dirty="0" smtClean="0"/>
              <a:t>Probabilistic Inference for </a:t>
            </a:r>
            <a:r>
              <a:rPr lang="en-US" dirty="0"/>
              <a:t>Program Verification</a:t>
            </a:r>
          </a:p>
        </p:txBody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Initialize invariants at all program points to any element (from an abstract domain over which the proof exists)</a:t>
            </a:r>
          </a:p>
          <a:p>
            <a:endParaRPr lang="en-US"/>
          </a:p>
          <a:p>
            <a:r>
              <a:rPr lang="en-US"/>
              <a:t>Pick a program point (randomly) whose invariant is locally inconsistent &amp; update it to make it less inconsistent.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123652" y="6450435"/>
            <a:ext cx="1905000" cy="381000"/>
          </a:xfrm>
        </p:spPr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54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Constraints</a:t>
            </a:r>
          </a:p>
        </p:txBody>
      </p:sp>
      <p:sp>
        <p:nvSpPr>
          <p:cNvPr id="133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31875"/>
            <a:ext cx="7961313" cy="5094288"/>
          </a:xfrm>
        </p:spPr>
        <p:txBody>
          <a:bodyPr/>
          <a:lstStyle/>
          <a:p>
            <a:pPr marL="457200" indent="-457200"/>
            <a:r>
              <a:rPr lang="en-US" dirty="0"/>
              <a:t>Abstract element: </a:t>
            </a:r>
          </a:p>
          <a:p>
            <a:pPr marL="876300" lvl="1" indent="-419100"/>
            <a:r>
              <a:rPr lang="en-US" dirty="0"/>
              <a:t>conjunction of x</a:t>
            </a:r>
            <a:r>
              <a:rPr lang="en-US" baseline="-25000" dirty="0"/>
              <a:t>i</a:t>
            </a:r>
            <a:r>
              <a:rPr lang="en-US" dirty="0"/>
              <a:t>-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  <a:r>
              <a:rPr lang="en-US" dirty="0">
                <a:latin typeface="cmsy10" pitchFamily="34" charset="0"/>
              </a:rPr>
              <a:t>·</a:t>
            </a:r>
            <a:r>
              <a:rPr lang="en-US" dirty="0"/>
              <a:t> </a:t>
            </a:r>
            <a:r>
              <a:rPr lang="en-US" dirty="0" err="1"/>
              <a:t>c</a:t>
            </a:r>
            <a:r>
              <a:rPr lang="en-US" baseline="-25000" dirty="0" err="1"/>
              <a:t>ij</a:t>
            </a:r>
            <a:r>
              <a:rPr lang="en-US" dirty="0"/>
              <a:t> </a:t>
            </a:r>
          </a:p>
          <a:p>
            <a:pPr marL="876300" lvl="1" indent="-419100"/>
            <a:r>
              <a:rPr lang="en-US" dirty="0"/>
              <a:t>can be represented using matrix M, where M[</a:t>
            </a:r>
            <a:r>
              <a:rPr lang="en-US" dirty="0" err="1"/>
              <a:t>i</a:t>
            </a:r>
            <a:r>
              <a:rPr lang="en-US" dirty="0"/>
              <a:t>][j]=</a:t>
            </a:r>
            <a:r>
              <a:rPr lang="en-US" dirty="0" err="1"/>
              <a:t>c</a:t>
            </a:r>
            <a:r>
              <a:rPr lang="en-US" baseline="-25000" dirty="0" err="1"/>
              <a:t>ij</a:t>
            </a:r>
            <a:endParaRPr lang="en-US" baseline="-25000" dirty="0"/>
          </a:p>
          <a:p>
            <a:pPr marL="457200" indent="-457200">
              <a:buFontTx/>
              <a:buNone/>
            </a:pPr>
            <a:endParaRPr lang="en-US" sz="1200" dirty="0"/>
          </a:p>
          <a:p>
            <a:pPr marL="457200" indent="-457200"/>
            <a:r>
              <a:rPr lang="en-US" dirty="0"/>
              <a:t>Decide(M):</a:t>
            </a:r>
          </a:p>
          <a:p>
            <a:pPr marL="876300" lvl="1" indent="-419100">
              <a:buFontTx/>
              <a:buAutoNum type="arabicPeriod"/>
            </a:pPr>
            <a:r>
              <a:rPr lang="en-US" dirty="0"/>
              <a:t>M’ := Saturate(M</a:t>
            </a:r>
            <a:r>
              <a:rPr lang="en-US" dirty="0" smtClean="0"/>
              <a:t>);</a:t>
            </a:r>
          </a:p>
          <a:p>
            <a:pPr marL="1200150" lvl="2" indent="-342900"/>
            <a:r>
              <a:rPr lang="en-US" dirty="0" smtClean="0">
                <a:solidFill>
                  <a:schemeClr val="accent2"/>
                </a:solidFill>
              </a:rPr>
              <a:t>Saturation means closure with deductions of form: </a:t>
            </a:r>
          </a:p>
          <a:p>
            <a:pPr marL="857250" lvl="2" indent="0">
              <a:buNone/>
            </a:pP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    x-y ≤ c</a:t>
            </a:r>
            <a:r>
              <a:rPr lang="en-US" baseline="-25000" dirty="0" smtClean="0">
                <a:solidFill>
                  <a:schemeClr val="accent2"/>
                </a:solidFill>
              </a:rPr>
              <a:t>1</a:t>
            </a:r>
            <a:r>
              <a:rPr lang="en-US" dirty="0" smtClean="0">
                <a:solidFill>
                  <a:schemeClr val="accent2"/>
                </a:solidFill>
              </a:rPr>
              <a:t> and y-z </a:t>
            </a:r>
            <a:r>
              <a:rPr lang="en-US" dirty="0">
                <a:solidFill>
                  <a:schemeClr val="accent2"/>
                </a:solidFill>
              </a:rPr>
              <a:t>≤ </a:t>
            </a:r>
            <a:r>
              <a:rPr lang="en-US" dirty="0" smtClean="0">
                <a:solidFill>
                  <a:schemeClr val="accent2"/>
                </a:solidFill>
              </a:rPr>
              <a:t>c</a:t>
            </a:r>
            <a:r>
              <a:rPr lang="en-US" baseline="-25000" dirty="0" smtClean="0">
                <a:solidFill>
                  <a:schemeClr val="accent2"/>
                </a:solidFill>
              </a:rPr>
              <a:t>2</a:t>
            </a:r>
            <a:r>
              <a:rPr lang="en-US" dirty="0" smtClean="0">
                <a:solidFill>
                  <a:schemeClr val="accent2"/>
                </a:solidFill>
              </a:rPr>
              <a:t> implies x-z ≤ c</a:t>
            </a:r>
            <a:r>
              <a:rPr lang="en-US" baseline="-25000" dirty="0" smtClean="0">
                <a:solidFill>
                  <a:schemeClr val="accent2"/>
                </a:solidFill>
              </a:rPr>
              <a:t>1 </a:t>
            </a:r>
            <a:r>
              <a:rPr lang="en-US" dirty="0" smtClean="0">
                <a:solidFill>
                  <a:schemeClr val="accent2"/>
                </a:solidFill>
              </a:rPr>
              <a:t>+c</a:t>
            </a:r>
            <a:r>
              <a:rPr lang="en-US" baseline="-25000" dirty="0">
                <a:solidFill>
                  <a:schemeClr val="accent2"/>
                </a:solidFill>
              </a:rPr>
              <a:t>2</a:t>
            </a:r>
            <a:endParaRPr lang="en-US" dirty="0">
              <a:solidFill>
                <a:schemeClr val="accent2"/>
              </a:solidFill>
            </a:endParaRPr>
          </a:p>
          <a:p>
            <a:pPr marL="876300" lvl="1" indent="-419100">
              <a:buFontTx/>
              <a:buAutoNum type="arabicPeriod"/>
            </a:pPr>
            <a:r>
              <a:rPr lang="en-US" dirty="0"/>
              <a:t>Declare </a:t>
            </a:r>
            <a:r>
              <a:rPr lang="en-US" dirty="0" err="1"/>
              <a:t>unsat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dirty="0">
                <a:latin typeface="cmsy10" pitchFamily="34" charset="0"/>
              </a:rPr>
              <a:t>9</a:t>
            </a:r>
            <a:r>
              <a:rPr lang="en-US" dirty="0"/>
              <a:t>i: M’[</a:t>
            </a:r>
            <a:r>
              <a:rPr lang="en-US" dirty="0" err="1"/>
              <a:t>i</a:t>
            </a:r>
            <a:r>
              <a:rPr lang="en-US" dirty="0"/>
              <a:t>][</a:t>
            </a:r>
            <a:r>
              <a:rPr lang="en-US" dirty="0" err="1"/>
              <a:t>i</a:t>
            </a:r>
            <a:r>
              <a:rPr lang="en-US" dirty="0"/>
              <a:t>]  &lt; 0</a:t>
            </a:r>
          </a:p>
          <a:p>
            <a:pPr marL="457200" indent="-457200">
              <a:buFontTx/>
              <a:buNone/>
            </a:pPr>
            <a:endParaRPr lang="en-US" sz="1200" dirty="0"/>
          </a:p>
          <a:p>
            <a:pPr marL="457200" indent="-457200"/>
            <a:r>
              <a:rPr lang="en-US" dirty="0"/>
              <a:t>Join(M</a:t>
            </a:r>
            <a:r>
              <a:rPr lang="en-US" baseline="-25000" dirty="0"/>
              <a:t>1</a:t>
            </a:r>
            <a:r>
              <a:rPr lang="en-US" dirty="0"/>
              <a:t>, M</a:t>
            </a:r>
            <a:r>
              <a:rPr lang="en-US" baseline="-25000" dirty="0"/>
              <a:t>2</a:t>
            </a:r>
            <a:r>
              <a:rPr lang="en-US" dirty="0"/>
              <a:t>): </a:t>
            </a:r>
          </a:p>
          <a:p>
            <a:pPr marL="876300" lvl="1" indent="-419100">
              <a:buFontTx/>
              <a:buAutoNum type="arabicPeriod"/>
            </a:pPr>
            <a:r>
              <a:rPr lang="en-US" sz="2000" dirty="0"/>
              <a:t>M’</a:t>
            </a:r>
            <a:r>
              <a:rPr lang="en-US" sz="2000" baseline="-25000" dirty="0"/>
              <a:t>1</a:t>
            </a:r>
            <a:r>
              <a:rPr lang="en-US" sz="2000" dirty="0"/>
              <a:t> := Saturate(M</a:t>
            </a:r>
            <a:r>
              <a:rPr lang="en-US" sz="2000" baseline="-25000" dirty="0"/>
              <a:t>1</a:t>
            </a:r>
            <a:r>
              <a:rPr lang="en-US" sz="2000" dirty="0"/>
              <a:t>); M’</a:t>
            </a:r>
            <a:r>
              <a:rPr lang="en-US" sz="2000" baseline="-25000" dirty="0"/>
              <a:t>2</a:t>
            </a:r>
            <a:r>
              <a:rPr lang="en-US" sz="2000" dirty="0"/>
              <a:t> := Saturate(M</a:t>
            </a:r>
            <a:r>
              <a:rPr lang="en-US" sz="2000" baseline="-25000" dirty="0"/>
              <a:t>2</a:t>
            </a:r>
            <a:r>
              <a:rPr lang="en-US" sz="2000" dirty="0"/>
              <a:t>);</a:t>
            </a:r>
          </a:p>
          <a:p>
            <a:pPr marL="876300" lvl="1" indent="-419100">
              <a:buFontTx/>
              <a:buAutoNum type="arabicPeriod"/>
            </a:pPr>
            <a:r>
              <a:rPr lang="en-US" sz="2000" dirty="0"/>
              <a:t>Let M</a:t>
            </a:r>
            <a:r>
              <a:rPr lang="en-US" sz="2000" baseline="-25000" dirty="0"/>
              <a:t>3</a:t>
            </a:r>
            <a:r>
              <a:rPr lang="en-US" sz="2000" dirty="0"/>
              <a:t> be </a:t>
            </a:r>
            <a:r>
              <a:rPr lang="en-US" sz="2000" dirty="0" err="1"/>
              <a:t>s.t</a:t>
            </a:r>
            <a:r>
              <a:rPr lang="en-US" sz="2000" dirty="0"/>
              <a:t>. M</a:t>
            </a:r>
            <a:r>
              <a:rPr lang="en-US" sz="2000" baseline="-25000" dirty="0"/>
              <a:t>3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][j] = Max { M’</a:t>
            </a:r>
            <a:r>
              <a:rPr lang="en-US" sz="2000" baseline="-25000" dirty="0"/>
              <a:t>1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][j], M’</a:t>
            </a:r>
            <a:r>
              <a:rPr lang="en-US" sz="2000" baseline="-25000" dirty="0"/>
              <a:t>2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][j] }</a:t>
            </a:r>
          </a:p>
          <a:p>
            <a:pPr marL="876300" lvl="1" indent="-419100">
              <a:buFontTx/>
              <a:buAutoNum type="arabicPeriod"/>
            </a:pPr>
            <a:r>
              <a:rPr lang="en-US" sz="2000" dirty="0"/>
              <a:t>return M</a:t>
            </a:r>
            <a:r>
              <a:rPr lang="en-US" sz="2000" baseline="-25000" dirty="0"/>
              <a:t>3</a:t>
            </a:r>
            <a:endParaRPr lang="en-US" sz="11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123652" y="6450435"/>
            <a:ext cx="1905000" cy="381000"/>
          </a:xfrm>
        </p:spPr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304800"/>
            <a:ext cx="8669337" cy="609600"/>
          </a:xfrm>
        </p:spPr>
        <p:txBody>
          <a:bodyPr/>
          <a:lstStyle/>
          <a:p>
            <a:r>
              <a:rPr lang="en-US" sz="3000"/>
              <a:t>Consistency of an invariant I at program point </a:t>
            </a:r>
            <a:r>
              <a:rPr lang="en-US" sz="3000">
                <a:latin typeface="Symbol" pitchFamily="18" charset="2"/>
                <a:sym typeface="Symbol" pitchFamily="18" charset="2"/>
              </a:rPr>
              <a:t></a:t>
            </a:r>
          </a:p>
        </p:txBody>
      </p:sp>
      <p:sp>
        <p:nvSpPr>
          <p:cNvPr id="102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1143000"/>
            <a:ext cx="8574088" cy="5062538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I is consistent at </a:t>
            </a:r>
            <a:r>
              <a:rPr lang="en-US">
                <a:latin typeface="Symbol" pitchFamily="18" charset="2"/>
                <a:sym typeface="Symbol" pitchFamily="18" charset="2"/>
              </a:rPr>
              <a:t></a:t>
            </a:r>
            <a:r>
              <a:rPr lang="en-US"/>
              <a:t> iff   </a:t>
            </a:r>
            <a:r>
              <a:rPr lang="en-US">
                <a:solidFill>
                  <a:schemeClr val="accent2"/>
                </a:solidFill>
              </a:rPr>
              <a:t>Post(</a:t>
            </a:r>
            <a:r>
              <a:rPr lang="en-US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</a:t>
            </a:r>
            <a:r>
              <a:rPr lang="en-US">
                <a:solidFill>
                  <a:schemeClr val="accent2"/>
                </a:solidFill>
              </a:rPr>
              <a:t>) </a:t>
            </a:r>
            <a:r>
              <a:rPr lang="en-US">
                <a:solidFill>
                  <a:schemeClr val="accent2"/>
                </a:solidFill>
                <a:latin typeface="cmsy10" pitchFamily="34" charset="0"/>
              </a:rPr>
              <a:t>)</a:t>
            </a:r>
            <a:r>
              <a:rPr lang="en-US">
                <a:solidFill>
                  <a:schemeClr val="accent2"/>
                </a:solidFill>
              </a:rPr>
              <a:t> I  </a:t>
            </a:r>
            <a:r>
              <a:rPr lang="en-US">
                <a:solidFill>
                  <a:schemeClr val="accent2"/>
                </a:solidFill>
                <a:latin typeface="cmsy10" pitchFamily="34" charset="0"/>
              </a:rPr>
              <a:t>Æ</a:t>
            </a:r>
            <a:r>
              <a:rPr lang="en-US">
                <a:solidFill>
                  <a:schemeClr val="accent2"/>
                </a:solidFill>
              </a:rPr>
              <a:t>  I </a:t>
            </a:r>
            <a:r>
              <a:rPr lang="en-US">
                <a:solidFill>
                  <a:schemeClr val="accent2"/>
                </a:solidFill>
                <a:latin typeface="cmsy10" pitchFamily="34" charset="0"/>
              </a:rPr>
              <a:t>)</a:t>
            </a:r>
            <a:r>
              <a:rPr lang="en-US">
                <a:solidFill>
                  <a:schemeClr val="accent2"/>
                </a:solidFill>
              </a:rPr>
              <a:t> Pre(</a:t>
            </a:r>
            <a:r>
              <a:rPr lang="en-US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</a:t>
            </a:r>
            <a:r>
              <a:rPr lang="en-US">
                <a:solidFill>
                  <a:schemeClr val="accent2"/>
                </a:solidFill>
              </a:rPr>
              <a:t>)</a:t>
            </a:r>
          </a:p>
          <a:p>
            <a:r>
              <a:rPr lang="en-US" sz="2200"/>
              <a:t>Post(</a:t>
            </a:r>
            <a:r>
              <a:rPr lang="en-US" sz="2200">
                <a:latin typeface="Symbol" pitchFamily="18" charset="2"/>
                <a:sym typeface="Symbol" pitchFamily="18" charset="2"/>
              </a:rPr>
              <a:t></a:t>
            </a:r>
            <a:r>
              <a:rPr lang="en-US" sz="2200"/>
              <a:t>) is the strongest postcondition of “the invariants at the predecessors of </a:t>
            </a:r>
            <a:r>
              <a:rPr lang="en-US" sz="2200">
                <a:latin typeface="Symbol" pitchFamily="18" charset="2"/>
                <a:sym typeface="Symbol" pitchFamily="18" charset="2"/>
              </a:rPr>
              <a:t></a:t>
            </a:r>
            <a:r>
              <a:rPr lang="en-US" sz="2200"/>
              <a:t>” at </a:t>
            </a:r>
            <a:r>
              <a:rPr lang="en-US" sz="2200">
                <a:latin typeface="Symbol" pitchFamily="18" charset="2"/>
                <a:sym typeface="Symbol" pitchFamily="18" charset="2"/>
              </a:rPr>
              <a:t></a:t>
            </a:r>
          </a:p>
          <a:p>
            <a:r>
              <a:rPr lang="en-US" sz="2200"/>
              <a:t>Pre(</a:t>
            </a:r>
            <a:r>
              <a:rPr lang="en-US" sz="2200">
                <a:latin typeface="Symbol" pitchFamily="18" charset="2"/>
                <a:sym typeface="Symbol" pitchFamily="18" charset="2"/>
              </a:rPr>
              <a:t></a:t>
            </a:r>
            <a:r>
              <a:rPr lang="en-US" sz="2200"/>
              <a:t>) is the weakest precondition of “the invariants at the successors of </a:t>
            </a:r>
            <a:r>
              <a:rPr lang="en-US" sz="2200">
                <a:latin typeface="Symbol" pitchFamily="18" charset="2"/>
                <a:sym typeface="Symbol" pitchFamily="18" charset="2"/>
              </a:rPr>
              <a:t></a:t>
            </a:r>
            <a:r>
              <a:rPr lang="en-US" sz="2200"/>
              <a:t>” at </a:t>
            </a:r>
            <a:r>
              <a:rPr lang="en-US" sz="2200">
                <a:latin typeface="Symbol" pitchFamily="18" charset="2"/>
                <a:sym typeface="Symbol" pitchFamily="18" charset="2"/>
              </a:rPr>
              <a:t> </a:t>
            </a:r>
          </a:p>
          <a:p>
            <a:r>
              <a:rPr lang="en-US" sz="2200">
                <a:sym typeface="Symbol" pitchFamily="18" charset="2"/>
              </a:rPr>
              <a:t>Example:</a:t>
            </a:r>
            <a:endParaRPr lang="en-US" sz="2200"/>
          </a:p>
          <a:p>
            <a:pPr>
              <a:buFontTx/>
              <a:buNone/>
            </a:pPr>
            <a:endParaRPr lang="en-US" sz="2200"/>
          </a:p>
          <a:p>
            <a:pPr>
              <a:buFontTx/>
              <a:buNone/>
            </a:pPr>
            <a:endParaRPr lang="en-US" sz="2800"/>
          </a:p>
          <a:p>
            <a:pPr>
              <a:buFontTx/>
              <a:buNone/>
            </a:pPr>
            <a:endParaRPr lang="en-US" sz="2800"/>
          </a:p>
          <a:p>
            <a:pPr>
              <a:buFontTx/>
              <a:buNone/>
            </a:pPr>
            <a:endParaRPr lang="en-US" sz="2800"/>
          </a:p>
        </p:txBody>
      </p:sp>
      <p:cxnSp>
        <p:nvCxnSpPr>
          <p:cNvPr id="1021959" name="AutoShape 7"/>
          <p:cNvCxnSpPr>
            <a:cxnSpLocks noChangeShapeType="1"/>
          </p:cNvCxnSpPr>
          <p:nvPr/>
        </p:nvCxnSpPr>
        <p:spPr bwMode="auto">
          <a:xfrm flipH="1">
            <a:off x="2373313" y="4356100"/>
            <a:ext cx="1587" cy="4619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1960" name="Text Box 8"/>
          <p:cNvSpPr txBox="1">
            <a:spLocks noChangeArrowheads="1"/>
          </p:cNvSpPr>
          <p:nvPr/>
        </p:nvSpPr>
        <p:spPr bwMode="auto">
          <a:xfrm>
            <a:off x="2457450" y="4391025"/>
            <a:ext cx="442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1021961" name="Text Box 9"/>
          <p:cNvSpPr txBox="1">
            <a:spLocks noChangeArrowheads="1"/>
          </p:cNvSpPr>
          <p:nvPr/>
        </p:nvSpPr>
        <p:spPr bwMode="auto">
          <a:xfrm>
            <a:off x="1482725" y="5921375"/>
            <a:ext cx="442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Q</a:t>
            </a:r>
          </a:p>
        </p:txBody>
      </p:sp>
      <p:sp>
        <p:nvSpPr>
          <p:cNvPr id="1021962" name="Text Box 10"/>
          <p:cNvSpPr txBox="1">
            <a:spLocks noChangeArrowheads="1"/>
          </p:cNvSpPr>
          <p:nvPr/>
        </p:nvSpPr>
        <p:spPr bwMode="auto">
          <a:xfrm>
            <a:off x="1909763" y="4340225"/>
            <a:ext cx="452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0000"/>
                </a:solidFill>
                <a:latin typeface="Symbol" pitchFamily="18" charset="2"/>
                <a:sym typeface="Symbol" pitchFamily="18" charset="2"/>
              </a:rPr>
              <a:t></a:t>
            </a:r>
            <a:r>
              <a:rPr lang="en-US" baseline="-25000">
                <a:solidFill>
                  <a:srgbClr val="CC0000"/>
                </a:solidFill>
                <a:latin typeface="Symbol" pitchFamily="18" charset="2"/>
                <a:sym typeface="Symbol" pitchFamily="18" charset="2"/>
              </a:rPr>
              <a:t>2</a:t>
            </a:r>
          </a:p>
        </p:txBody>
      </p:sp>
      <p:sp>
        <p:nvSpPr>
          <p:cNvPr id="1021963" name="AutoShape 11"/>
          <p:cNvSpPr>
            <a:spLocks noChangeArrowheads="1"/>
          </p:cNvSpPr>
          <p:nvPr/>
        </p:nvSpPr>
        <p:spPr bwMode="auto">
          <a:xfrm>
            <a:off x="1971675" y="4797425"/>
            <a:ext cx="801688" cy="709613"/>
          </a:xfrm>
          <a:prstGeom prst="diamond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1964" name="Rectangle 12"/>
          <p:cNvSpPr>
            <a:spLocks noChangeArrowheads="1"/>
          </p:cNvSpPr>
          <p:nvPr/>
        </p:nvSpPr>
        <p:spPr bwMode="auto">
          <a:xfrm>
            <a:off x="1414463" y="3979863"/>
            <a:ext cx="1919287" cy="3714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1965" name="Text Box 13"/>
          <p:cNvSpPr txBox="1">
            <a:spLocks noChangeArrowheads="1"/>
          </p:cNvSpPr>
          <p:nvPr/>
        </p:nvSpPr>
        <p:spPr bwMode="auto">
          <a:xfrm>
            <a:off x="2500313" y="3378200"/>
            <a:ext cx="349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1021966" name="Text Box 14"/>
          <p:cNvSpPr txBox="1">
            <a:spLocks noChangeArrowheads="1"/>
          </p:cNvSpPr>
          <p:nvPr/>
        </p:nvSpPr>
        <p:spPr bwMode="auto">
          <a:xfrm>
            <a:off x="2916238" y="5929313"/>
            <a:ext cx="442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R</a:t>
            </a:r>
          </a:p>
        </p:txBody>
      </p:sp>
      <p:cxnSp>
        <p:nvCxnSpPr>
          <p:cNvPr id="1021967" name="AutoShape 15"/>
          <p:cNvCxnSpPr>
            <a:cxnSpLocks noChangeShapeType="1"/>
            <a:stCxn id="1021963" idx="2"/>
          </p:cNvCxnSpPr>
          <p:nvPr/>
        </p:nvCxnSpPr>
        <p:spPr bwMode="auto">
          <a:xfrm>
            <a:off x="2373313" y="5507038"/>
            <a:ext cx="550862" cy="379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1968" name="AutoShape 16"/>
          <p:cNvCxnSpPr>
            <a:cxnSpLocks noChangeShapeType="1"/>
            <a:stCxn id="1021963" idx="2"/>
          </p:cNvCxnSpPr>
          <p:nvPr/>
        </p:nvCxnSpPr>
        <p:spPr bwMode="auto">
          <a:xfrm flipH="1">
            <a:off x="1830388" y="5507038"/>
            <a:ext cx="542925" cy="379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1969" name="Text Box 17"/>
          <p:cNvSpPr txBox="1">
            <a:spLocks noChangeArrowheads="1"/>
          </p:cNvSpPr>
          <p:nvPr/>
        </p:nvSpPr>
        <p:spPr bwMode="auto">
          <a:xfrm>
            <a:off x="2203450" y="4964113"/>
            <a:ext cx="3270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c</a:t>
            </a:r>
          </a:p>
        </p:txBody>
      </p:sp>
      <p:cxnSp>
        <p:nvCxnSpPr>
          <p:cNvPr id="1021970" name="AutoShape 18"/>
          <p:cNvCxnSpPr>
            <a:cxnSpLocks noChangeShapeType="1"/>
            <a:endCxn id="1021964" idx="0"/>
          </p:cNvCxnSpPr>
          <p:nvPr/>
        </p:nvCxnSpPr>
        <p:spPr bwMode="auto">
          <a:xfrm>
            <a:off x="2371725" y="3527425"/>
            <a:ext cx="3175" cy="452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1971" name="Text Box 19"/>
          <p:cNvSpPr txBox="1">
            <a:spLocks noChangeArrowheads="1"/>
          </p:cNvSpPr>
          <p:nvPr/>
        </p:nvSpPr>
        <p:spPr bwMode="auto">
          <a:xfrm>
            <a:off x="1933575" y="3354388"/>
            <a:ext cx="428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0000"/>
                </a:solidFill>
                <a:latin typeface="Symbol" pitchFamily="18" charset="2"/>
                <a:sym typeface="Symbol" pitchFamily="18" charset="2"/>
              </a:rPr>
              <a:t></a:t>
            </a:r>
            <a:r>
              <a:rPr lang="en-US" baseline="-25000">
                <a:solidFill>
                  <a:srgbClr val="CC0000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1021972" name="Text Box 20"/>
          <p:cNvSpPr txBox="1">
            <a:spLocks noChangeArrowheads="1"/>
          </p:cNvSpPr>
          <p:nvPr/>
        </p:nvSpPr>
        <p:spPr bwMode="auto">
          <a:xfrm>
            <a:off x="1646238" y="5397500"/>
            <a:ext cx="452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0000"/>
                </a:solidFill>
                <a:latin typeface="Symbol" pitchFamily="18" charset="2"/>
                <a:sym typeface="Symbol" pitchFamily="18" charset="2"/>
              </a:rPr>
              <a:t></a:t>
            </a:r>
            <a:r>
              <a:rPr lang="en-US" baseline="-25000">
                <a:solidFill>
                  <a:srgbClr val="CC0000"/>
                </a:solidFill>
                <a:latin typeface="Symbol" pitchFamily="18" charset="2"/>
                <a:sym typeface="Symbol" pitchFamily="18" charset="2"/>
              </a:rPr>
              <a:t>3</a:t>
            </a:r>
          </a:p>
        </p:txBody>
      </p:sp>
      <p:sp>
        <p:nvSpPr>
          <p:cNvPr id="1021973" name="Text Box 21"/>
          <p:cNvSpPr txBox="1">
            <a:spLocks noChangeArrowheads="1"/>
          </p:cNvSpPr>
          <p:nvPr/>
        </p:nvSpPr>
        <p:spPr bwMode="auto">
          <a:xfrm>
            <a:off x="2605088" y="5394325"/>
            <a:ext cx="452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0000"/>
                </a:solidFill>
                <a:latin typeface="Symbol" pitchFamily="18" charset="2"/>
                <a:sym typeface="Symbol" pitchFamily="18" charset="2"/>
              </a:rPr>
              <a:t></a:t>
            </a:r>
            <a:r>
              <a:rPr lang="en-US" baseline="-25000">
                <a:solidFill>
                  <a:srgbClr val="CC0000"/>
                </a:solidFill>
                <a:latin typeface="Symbol" pitchFamily="18" charset="2"/>
                <a:sym typeface="Symbol" pitchFamily="18" charset="2"/>
              </a:rPr>
              <a:t>4</a:t>
            </a:r>
          </a:p>
        </p:txBody>
      </p:sp>
      <p:sp>
        <p:nvSpPr>
          <p:cNvPr id="1021974" name="Text Box 22"/>
          <p:cNvSpPr txBox="1">
            <a:spLocks noChangeArrowheads="1"/>
          </p:cNvSpPr>
          <p:nvPr/>
        </p:nvSpPr>
        <p:spPr bwMode="auto">
          <a:xfrm>
            <a:off x="3930650" y="4340225"/>
            <a:ext cx="4402138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</a:t>
            </a:r>
            <a:r>
              <a:rPr lang="en-US" sz="2200"/>
              <a:t>Post(</a:t>
            </a:r>
            <a:r>
              <a:rPr lang="en-US" sz="2200">
                <a:latin typeface="Symbol" pitchFamily="18" charset="2"/>
                <a:sym typeface="Symbol" pitchFamily="18" charset="2"/>
              </a:rPr>
              <a:t></a:t>
            </a:r>
            <a:r>
              <a:rPr lang="en-US" sz="2200" baseline="-25000">
                <a:sym typeface="Symbol" pitchFamily="18" charset="2"/>
              </a:rPr>
              <a:t>2</a:t>
            </a:r>
            <a:r>
              <a:rPr lang="en-US" sz="2200"/>
              <a:t>) = StrongestPost(P,s)</a:t>
            </a:r>
          </a:p>
          <a:p>
            <a:pPr>
              <a:buFontTx/>
              <a:buChar char="•"/>
            </a:pPr>
            <a:r>
              <a:rPr lang="en-US" sz="2200"/>
              <a:t> Pre(</a:t>
            </a:r>
            <a:r>
              <a:rPr lang="en-US" sz="2200">
                <a:latin typeface="Symbol" pitchFamily="18" charset="2"/>
                <a:sym typeface="Symbol" pitchFamily="18" charset="2"/>
              </a:rPr>
              <a:t></a:t>
            </a:r>
            <a:r>
              <a:rPr lang="en-US" sz="2200" baseline="-25000">
                <a:sym typeface="Symbol" pitchFamily="18" charset="2"/>
              </a:rPr>
              <a:t>2</a:t>
            </a:r>
            <a:r>
              <a:rPr lang="en-US" sz="2200"/>
              <a:t>) = (c </a:t>
            </a:r>
            <a:r>
              <a:rPr lang="en-US" sz="2200">
                <a:latin typeface="cmsy10" pitchFamily="34" charset="0"/>
              </a:rPr>
              <a:t>)</a:t>
            </a:r>
            <a:r>
              <a:rPr lang="en-US" sz="2200"/>
              <a:t> Q) </a:t>
            </a:r>
            <a:r>
              <a:rPr lang="en-US" sz="2200">
                <a:latin typeface="cmsy10" pitchFamily="34" charset="0"/>
              </a:rPr>
              <a:t>Æ</a:t>
            </a:r>
            <a:r>
              <a:rPr lang="en-US" sz="2200"/>
              <a:t> (</a:t>
            </a:r>
            <a:r>
              <a:rPr lang="en-US" sz="2200">
                <a:latin typeface="cmsy10" pitchFamily="34" charset="0"/>
              </a:rPr>
              <a:t>:</a:t>
            </a:r>
            <a:r>
              <a:rPr lang="en-US" sz="2200"/>
              <a:t> c </a:t>
            </a:r>
            <a:r>
              <a:rPr lang="en-US" sz="2200">
                <a:latin typeface="cmsy10" pitchFamily="34" charset="0"/>
              </a:rPr>
              <a:t>)</a:t>
            </a:r>
            <a:r>
              <a:rPr lang="en-US" sz="2200"/>
              <a:t> R)</a:t>
            </a:r>
          </a:p>
        </p:txBody>
      </p:sp>
      <p:sp>
        <p:nvSpPr>
          <p:cNvPr id="1021975" name="Text Box 23"/>
          <p:cNvSpPr txBox="1">
            <a:spLocks noChangeArrowheads="1"/>
          </p:cNvSpPr>
          <p:nvPr/>
        </p:nvSpPr>
        <p:spPr bwMode="auto">
          <a:xfrm>
            <a:off x="2200275" y="3927475"/>
            <a:ext cx="4318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s</a:t>
            </a:r>
          </a:p>
        </p:txBody>
      </p:sp>
      <p:sp>
        <p:nvSpPr>
          <p:cNvPr id="2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123652" y="6450435"/>
            <a:ext cx="1905000" cy="381000"/>
          </a:xfrm>
        </p:spPr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040041"/>
      </p:ext>
    </p:extLst>
  </p:cSld>
  <p:clrMapOvr>
    <a:masterClrMapping/>
  </p:clrMapOvr>
  <p:transition advTm="62422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44475" y="304800"/>
            <a:ext cx="8675688" cy="609600"/>
          </a:xfrm>
        </p:spPr>
        <p:txBody>
          <a:bodyPr/>
          <a:lstStyle/>
          <a:p>
            <a:r>
              <a:rPr lang="en-US" sz="3000"/>
              <a:t>Measuring Inconsistency of an invariant I at </a:t>
            </a:r>
            <a:r>
              <a:rPr lang="en-US" sz="3000">
                <a:latin typeface="Symbol" pitchFamily="18" charset="2"/>
                <a:sym typeface="Symbol" pitchFamily="18" charset="2"/>
              </a:rPr>
              <a:t></a:t>
            </a:r>
          </a:p>
        </p:txBody>
      </p:sp>
      <p:sp>
        <p:nvSpPr>
          <p:cNvPr id="109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1143000"/>
            <a:ext cx="8574088" cy="5062538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/>
              <a:t>Local inconsistency of invariant I at program point </a:t>
            </a:r>
            <a:r>
              <a:rPr lang="en-US">
                <a:latin typeface="Symbol" pitchFamily="18" charset="2"/>
                <a:sym typeface="Symbol" pitchFamily="18" charset="2"/>
              </a:rPr>
              <a:t></a:t>
            </a:r>
            <a:r>
              <a:rPr lang="en-US"/>
              <a:t> = </a:t>
            </a:r>
          </a:p>
          <a:p>
            <a:pPr algn="ctr">
              <a:buFontTx/>
              <a:buNone/>
            </a:pPr>
            <a:endParaRPr lang="en-US"/>
          </a:p>
          <a:p>
            <a:pPr algn="ctr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IM(Post(</a:t>
            </a:r>
            <a:r>
              <a:rPr lang="en-US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</a:t>
            </a:r>
            <a:r>
              <a:rPr lang="en-US">
                <a:solidFill>
                  <a:schemeClr val="accent2"/>
                </a:solidFill>
              </a:rPr>
              <a:t>), I)  +  IM(I, Pre(</a:t>
            </a:r>
            <a:r>
              <a:rPr lang="en-US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</a:t>
            </a:r>
            <a:r>
              <a:rPr lang="en-US">
                <a:solidFill>
                  <a:schemeClr val="accent2"/>
                </a:solidFill>
              </a:rPr>
              <a:t>))</a:t>
            </a:r>
          </a:p>
          <a:p>
            <a:pPr>
              <a:buFontTx/>
              <a:buNone/>
            </a:pPr>
            <a:endParaRPr lang="en-US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/>
              <a:t>Where the inconsistency measure IM(</a:t>
            </a:r>
            <a:r>
              <a:rPr lang="en-US">
                <a:latin typeface="Symbol" pitchFamily="18" charset="2"/>
                <a:sym typeface="Symbol" pitchFamily="18" charset="2"/>
              </a:rPr>
              <a:t>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/>
              <a:t>, </a:t>
            </a:r>
            <a:r>
              <a:rPr lang="en-US">
                <a:latin typeface="Symbol" pitchFamily="18" charset="2"/>
                <a:sym typeface="Symbol" pitchFamily="18" charset="2"/>
              </a:rPr>
              <a:t>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/>
              <a:t>) is some approximation of the number of program states that violate </a:t>
            </a:r>
            <a:r>
              <a:rPr lang="en-US">
                <a:latin typeface="Symbol" pitchFamily="18" charset="2"/>
                <a:sym typeface="Symbol" pitchFamily="18" charset="2"/>
              </a:rPr>
              <a:t>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/>
              <a:t> </a:t>
            </a:r>
            <a:r>
              <a:rPr lang="en-US">
                <a:latin typeface="cmsy10" pitchFamily="34" charset="0"/>
              </a:rPr>
              <a:t>)</a:t>
            </a:r>
            <a:r>
              <a:rPr lang="en-US"/>
              <a:t> </a:t>
            </a:r>
            <a:r>
              <a:rPr lang="en-US">
                <a:latin typeface="Symbol" pitchFamily="18" charset="2"/>
                <a:sym typeface="Symbol" pitchFamily="18" charset="2"/>
              </a:rPr>
              <a:t></a:t>
            </a:r>
            <a:r>
              <a:rPr lang="en-US" baseline="-25000">
                <a:sym typeface="Symbol" pitchFamily="18" charset="2"/>
              </a:rPr>
              <a:t>2</a:t>
            </a: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123652" y="6450435"/>
            <a:ext cx="1905000" cy="381000"/>
          </a:xfrm>
        </p:spPr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155085"/>
      </p:ext>
    </p:extLst>
  </p:cSld>
  <p:clrMapOvr>
    <a:masterClrMapping/>
  </p:clrMapOvr>
  <p:transition advTm="79844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an inconsistency measure IM</a:t>
            </a:r>
          </a:p>
        </p:txBody>
      </p:sp>
      <p:sp>
        <p:nvSpPr>
          <p:cNvPr id="102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Consider the abstract domain of Boolean formulas (with the usual implication as the partial order).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Let </a:t>
            </a:r>
            <a:r>
              <a:rPr lang="en-US">
                <a:latin typeface="Symbol" pitchFamily="18" charset="2"/>
                <a:sym typeface="Symbol" pitchFamily="18" charset="2"/>
              </a:rPr>
              <a:t>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/>
              <a:t> </a:t>
            </a:r>
            <a:r>
              <a:rPr lang="en-US">
                <a:latin typeface="cmsy10" pitchFamily="34" charset="0"/>
              </a:rPr>
              <a:t>´</a:t>
            </a:r>
            <a:r>
              <a:rPr lang="en-US"/>
              <a:t> a</a:t>
            </a:r>
            <a:r>
              <a:rPr lang="en-US" baseline="-25000"/>
              <a:t>1</a:t>
            </a:r>
            <a:r>
              <a:rPr lang="en-US"/>
              <a:t> </a:t>
            </a:r>
            <a:r>
              <a:rPr lang="en-US">
                <a:latin typeface="cmsy10" pitchFamily="34" charset="0"/>
              </a:rPr>
              <a:t>Ç</a:t>
            </a:r>
            <a:r>
              <a:rPr lang="en-US"/>
              <a:t> … </a:t>
            </a:r>
            <a:r>
              <a:rPr lang="en-US">
                <a:latin typeface="cmsy10" pitchFamily="34" charset="0"/>
              </a:rPr>
              <a:t>Ç</a:t>
            </a:r>
            <a:r>
              <a:rPr lang="en-US"/>
              <a:t> a</a:t>
            </a:r>
            <a:r>
              <a:rPr lang="en-US" baseline="-25000"/>
              <a:t>n</a:t>
            </a:r>
            <a:r>
              <a:rPr lang="en-US"/>
              <a:t> in DNF</a:t>
            </a:r>
          </a:p>
          <a:p>
            <a:pPr>
              <a:buFontTx/>
              <a:buNone/>
            </a:pPr>
            <a:r>
              <a:rPr lang="en-US"/>
              <a:t>and </a:t>
            </a:r>
            <a:r>
              <a:rPr lang="en-US">
                <a:latin typeface="Symbol" pitchFamily="18" charset="2"/>
                <a:sym typeface="Symbol" pitchFamily="18" charset="2"/>
              </a:rPr>
              <a:t>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/>
              <a:t> </a:t>
            </a:r>
            <a:r>
              <a:rPr lang="en-US">
                <a:latin typeface="cmsy10" pitchFamily="34" charset="0"/>
              </a:rPr>
              <a:t>´</a:t>
            </a:r>
            <a:r>
              <a:rPr lang="en-US"/>
              <a:t> b</a:t>
            </a:r>
            <a:r>
              <a:rPr lang="en-US" baseline="-25000"/>
              <a:t>1</a:t>
            </a:r>
            <a:r>
              <a:rPr lang="en-US"/>
              <a:t> </a:t>
            </a:r>
            <a:r>
              <a:rPr lang="en-US">
                <a:latin typeface="cmsy10" pitchFamily="34" charset="0"/>
              </a:rPr>
              <a:t>Æ</a:t>
            </a:r>
            <a:r>
              <a:rPr lang="en-US"/>
              <a:t> … </a:t>
            </a:r>
            <a:r>
              <a:rPr lang="en-US">
                <a:latin typeface="cmsy10" pitchFamily="34" charset="0"/>
              </a:rPr>
              <a:t>Æ</a:t>
            </a:r>
            <a:r>
              <a:rPr lang="en-US"/>
              <a:t> b</a:t>
            </a:r>
            <a:r>
              <a:rPr lang="en-US" baseline="-25000"/>
              <a:t>m</a:t>
            </a:r>
            <a:r>
              <a:rPr lang="en-US"/>
              <a:t> in CNF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IM(</a:t>
            </a:r>
            <a:r>
              <a:rPr lang="en-US">
                <a:latin typeface="Symbol" pitchFamily="18" charset="2"/>
                <a:sym typeface="Symbol" pitchFamily="18" charset="2"/>
              </a:rPr>
              <a:t>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/>
              <a:t>, </a:t>
            </a:r>
            <a:r>
              <a:rPr lang="en-US">
                <a:latin typeface="Symbol" pitchFamily="18" charset="2"/>
                <a:sym typeface="Symbol" pitchFamily="18" charset="2"/>
              </a:rPr>
              <a:t>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/>
              <a:t>) =             </a:t>
            </a:r>
            <a:r>
              <a:rPr lang="en-US">
                <a:latin typeface="Symbol" pitchFamily="18" charset="2"/>
                <a:sym typeface="Symbol" pitchFamily="18" charset="2"/>
              </a:rPr>
              <a:t></a:t>
            </a:r>
            <a:r>
              <a:rPr lang="en-US"/>
              <a:t>(a</a:t>
            </a:r>
            <a:r>
              <a:rPr lang="en-US" baseline="-25000"/>
              <a:t>i</a:t>
            </a:r>
            <a:r>
              <a:rPr lang="en-US"/>
              <a:t>,b</a:t>
            </a:r>
            <a:r>
              <a:rPr lang="en-US" baseline="-25000"/>
              <a:t>j</a:t>
            </a:r>
            <a:r>
              <a:rPr lang="en-US"/>
              <a:t>)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where </a:t>
            </a:r>
            <a:r>
              <a:rPr lang="en-US">
                <a:latin typeface="Symbol" pitchFamily="18" charset="2"/>
                <a:sym typeface="Symbol" pitchFamily="18" charset="2"/>
              </a:rPr>
              <a:t></a:t>
            </a:r>
            <a:r>
              <a:rPr lang="en-US"/>
              <a:t>(a</a:t>
            </a:r>
            <a:r>
              <a:rPr lang="en-US" baseline="-25000"/>
              <a:t>i</a:t>
            </a:r>
            <a:r>
              <a:rPr lang="en-US"/>
              <a:t>,b</a:t>
            </a:r>
            <a:r>
              <a:rPr lang="en-US" baseline="-25000"/>
              <a:t>j</a:t>
            </a:r>
            <a:r>
              <a:rPr lang="en-US"/>
              <a:t>) = 0, if a</a:t>
            </a:r>
            <a:r>
              <a:rPr lang="en-US" baseline="-25000"/>
              <a:t>i</a:t>
            </a:r>
            <a:r>
              <a:rPr lang="en-US"/>
              <a:t> </a:t>
            </a:r>
            <a:r>
              <a:rPr lang="en-US">
                <a:latin typeface="cmsy10" pitchFamily="34" charset="0"/>
              </a:rPr>
              <a:t>)</a:t>
            </a:r>
            <a:r>
              <a:rPr lang="en-US"/>
              <a:t> b</a:t>
            </a:r>
            <a:r>
              <a:rPr lang="en-US" baseline="-25000"/>
              <a:t>j</a:t>
            </a:r>
            <a:endParaRPr lang="en-US"/>
          </a:p>
          <a:p>
            <a:pPr>
              <a:buFontTx/>
              <a:buNone/>
            </a:pPr>
            <a:r>
              <a:rPr lang="en-US"/>
              <a:t>                      = 1, otherwise</a:t>
            </a:r>
          </a:p>
        </p:txBody>
      </p:sp>
      <p:pic>
        <p:nvPicPr>
          <p:cNvPr id="1020940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738" y="3640138"/>
            <a:ext cx="849312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123652" y="6450435"/>
            <a:ext cx="1905000" cy="381000"/>
          </a:xfrm>
        </p:spPr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55497"/>
      </p:ext>
    </p:extLst>
  </p:cSld>
  <p:clrMapOvr>
    <a:masterClrMapping/>
  </p:clrMapOvr>
  <p:transition advTm="63953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548" y="1087915"/>
            <a:ext cx="8988349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Program Verification as Probabilistic Inference;           	 </a:t>
            </a:r>
            <a:r>
              <a:rPr lang="en-US" dirty="0" err="1" smtClean="0"/>
              <a:t>Gulwani</a:t>
            </a:r>
            <a:r>
              <a:rPr lang="en-US" dirty="0" smtClean="0"/>
              <a:t>, </a:t>
            </a:r>
            <a:r>
              <a:rPr lang="en-US" dirty="0" err="1" smtClean="0"/>
              <a:t>Jojic</a:t>
            </a:r>
            <a:r>
              <a:rPr lang="en-US" dirty="0" smtClean="0"/>
              <a:t>; POPL ’07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Learning Regular Sets from Queries and Counterexamples; 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    </a:t>
            </a:r>
            <a:r>
              <a:rPr lang="en-US" dirty="0" err="1" smtClean="0"/>
              <a:t>Angluin</a:t>
            </a:r>
            <a:r>
              <a:rPr lang="en-US" dirty="0" smtClean="0"/>
              <a:t>; Information and Computing ‘87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Learning Synthesis of interface specifications for Java classes;    </a:t>
            </a:r>
            <a:r>
              <a:rPr lang="en-US" dirty="0" err="1" smtClean="0"/>
              <a:t>Alur</a:t>
            </a:r>
            <a:r>
              <a:rPr lang="en-US" dirty="0" smtClean="0"/>
              <a:t>, </a:t>
            </a:r>
            <a:r>
              <a:rPr lang="en-US" dirty="0" err="1" smtClean="0"/>
              <a:t>Madhusudan</a:t>
            </a:r>
            <a:r>
              <a:rPr lang="en-US" dirty="0" smtClean="0"/>
              <a:t>, Nam; POPL ‘05.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Learning meets verification;                                        	  </a:t>
            </a:r>
            <a:r>
              <a:rPr lang="en-US" dirty="0" err="1" smtClean="0"/>
              <a:t>Leucker</a:t>
            </a:r>
            <a:r>
              <a:rPr lang="en-US" dirty="0" smtClean="0"/>
              <a:t>; FMCO ‘06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May/Must Analyses?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Game-theoretic Analyses?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but non-monotonic: References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Fixpoint</a:t>
            </a:r>
            <a:r>
              <a:rPr lang="en-US" dirty="0" smtClean="0"/>
              <a:t> Brush: Summary</a:t>
            </a:r>
            <a:endParaRPr lang="en-US" dirty="0"/>
          </a:p>
        </p:txBody>
      </p:sp>
      <p:sp>
        <p:nvSpPr>
          <p:cNvPr id="138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622" y="1012375"/>
            <a:ext cx="7617204" cy="533617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Iterative and </a:t>
            </a:r>
            <a:r>
              <a:rPr lang="en-US" dirty="0"/>
              <a:t>m</a:t>
            </a:r>
            <a:r>
              <a:rPr lang="en-US" dirty="0" smtClean="0"/>
              <a:t>onotonic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Forward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Requires method for Join</a:t>
            </a:r>
            <a:r>
              <a:rPr lang="en-US" dirty="0" smtClean="0"/>
              <a:t>, Existential </a:t>
            </a:r>
            <a:r>
              <a:rPr lang="en-US" dirty="0" smtClean="0"/>
              <a:t>Elimination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Backward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Requires method for Abduct</a:t>
            </a:r>
            <a:endParaRPr lang="en-US" dirty="0" smtClean="0"/>
          </a:p>
          <a:p>
            <a:pPr lvl="1">
              <a:lnSpc>
                <a:spcPct val="90000"/>
              </a:lnSpc>
            </a:pPr>
            <a:endParaRPr lang="en-US" sz="10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Template/Constraint based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Works </a:t>
            </a:r>
            <a:r>
              <a:rPr lang="en-US" dirty="0" smtClean="0"/>
              <a:t>well for small code-fragments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Requires a method to convert </a:t>
            </a:r>
            <a:r>
              <a:rPr lang="en-US" dirty="0" smtClean="0">
                <a:latin typeface="cmsy10"/>
              </a:rPr>
              <a:t>8</a:t>
            </a:r>
            <a:r>
              <a:rPr lang="en-US" dirty="0" smtClean="0"/>
              <a:t> to </a:t>
            </a:r>
            <a:r>
              <a:rPr lang="en-US" dirty="0" smtClean="0">
                <a:latin typeface="cmsy10"/>
              </a:rPr>
              <a:t>9</a:t>
            </a:r>
          </a:p>
          <a:p>
            <a:pPr>
              <a:lnSpc>
                <a:spcPct val="90000"/>
              </a:lnSpc>
            </a:pPr>
            <a:endParaRPr lang="en-US" sz="10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Proof rules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Scalable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Requires understanding of design patterns</a:t>
            </a:r>
          </a:p>
          <a:p>
            <a:pPr lvl="1">
              <a:lnSpc>
                <a:spcPct val="90000"/>
              </a:lnSpc>
              <a:buNone/>
            </a:pPr>
            <a:endParaRPr lang="en-US" sz="10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Iterative, but non-monotonic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Perhaps better for dealing with noisy systems.</a:t>
            </a:r>
          </a:p>
          <a:p>
            <a:pPr lvl="2">
              <a:lnSpc>
                <a:spcPct val="90000"/>
              </a:lnSpc>
              <a:buNone/>
            </a:pPr>
            <a:endParaRPr lang="en-US" dirty="0" smtClean="0"/>
          </a:p>
        </p:txBody>
      </p:sp>
      <p:pic>
        <p:nvPicPr>
          <p:cNvPr id="4" name="Picture 5" descr="C:\Users\sumitg\Pictures\brush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062" y="25167"/>
            <a:ext cx="933450" cy="861027"/>
          </a:xfrm>
          <a:prstGeom prst="rect">
            <a:avLst/>
          </a:prstGeom>
          <a:noFill/>
        </p:spPr>
      </p:pic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123652" y="6450435"/>
            <a:ext cx="1905000" cy="381000"/>
          </a:xfrm>
        </p:spPr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298" name="Text Box 2"/>
          <p:cNvSpPr txBox="1">
            <a:spLocks noChangeArrowheads="1"/>
          </p:cNvSpPr>
          <p:nvPr/>
        </p:nvSpPr>
        <p:spPr bwMode="auto">
          <a:xfrm>
            <a:off x="268288" y="3208338"/>
            <a:ext cx="22653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009900"/>
                </a:solidFill>
              </a:rPr>
              <a:t>1</a:t>
            </a:r>
            <a:r>
              <a:rPr lang="en-US">
                <a:solidFill>
                  <a:srgbClr val="009900"/>
                </a:solidFill>
                <a:latin typeface="cmsy10" pitchFamily="34" charset="0"/>
              </a:rPr>
              <a:t>·</a:t>
            </a:r>
            <a:r>
              <a:rPr lang="en-US">
                <a:solidFill>
                  <a:srgbClr val="009900"/>
                </a:solidFill>
              </a:rPr>
              <a:t>y&lt;51 </a:t>
            </a:r>
            <a:r>
              <a:rPr lang="en-US">
                <a:solidFill>
                  <a:srgbClr val="009900"/>
                </a:solidFill>
                <a:latin typeface="cmsy10" pitchFamily="34" charset="0"/>
              </a:rPr>
              <a:t>Æ </a:t>
            </a:r>
            <a:r>
              <a:rPr lang="en-US">
                <a:solidFill>
                  <a:srgbClr val="009900"/>
                </a:solidFill>
              </a:rPr>
              <a:t>z=y+2</a:t>
            </a:r>
          </a:p>
        </p:txBody>
      </p:sp>
      <p:sp>
        <p:nvSpPr>
          <p:cNvPr id="13353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87084"/>
            <a:ext cx="8963025" cy="772886"/>
          </a:xfrm>
        </p:spPr>
        <p:txBody>
          <a:bodyPr/>
          <a:lstStyle/>
          <a:p>
            <a:r>
              <a:rPr lang="en-US" dirty="0" smtClean="0"/>
              <a:t>Example: Abstract Interpretation using </a:t>
            </a:r>
            <a:br>
              <a:rPr lang="en-US" dirty="0" smtClean="0"/>
            </a:br>
            <a:r>
              <a:rPr lang="en-US" dirty="0" smtClean="0"/>
              <a:t>Difference Constraints</a:t>
            </a:r>
            <a:endParaRPr lang="en-US" dirty="0"/>
          </a:p>
        </p:txBody>
      </p:sp>
      <p:sp>
        <p:nvSpPr>
          <p:cNvPr id="1335301" name="AutoShape 5"/>
          <p:cNvSpPr>
            <a:spLocks noChangeArrowheads="1"/>
          </p:cNvSpPr>
          <p:nvPr/>
        </p:nvSpPr>
        <p:spPr bwMode="auto">
          <a:xfrm>
            <a:off x="2916238" y="3429000"/>
            <a:ext cx="1524000" cy="833438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5302" name="Text Box 6"/>
          <p:cNvSpPr txBox="1">
            <a:spLocks noChangeArrowheads="1"/>
          </p:cNvSpPr>
          <p:nvPr/>
        </p:nvSpPr>
        <p:spPr bwMode="auto">
          <a:xfrm>
            <a:off x="3082925" y="3551238"/>
            <a:ext cx="125253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/>
              <a:t>y &lt; 50</a:t>
            </a:r>
          </a:p>
        </p:txBody>
      </p:sp>
      <p:sp>
        <p:nvSpPr>
          <p:cNvPr id="1335303" name="Text Box 7"/>
          <p:cNvSpPr txBox="1">
            <a:spLocks noChangeArrowheads="1"/>
          </p:cNvSpPr>
          <p:nvPr/>
        </p:nvSpPr>
        <p:spPr bwMode="auto">
          <a:xfrm>
            <a:off x="2516188" y="1443038"/>
            <a:ext cx="2338387" cy="5286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/>
              <a:t>y := 0; z := 2;</a:t>
            </a:r>
          </a:p>
        </p:txBody>
      </p:sp>
      <p:sp>
        <p:nvSpPr>
          <p:cNvPr id="1335304" name="Text Box 8"/>
          <p:cNvSpPr txBox="1">
            <a:spLocks noChangeArrowheads="1"/>
          </p:cNvSpPr>
          <p:nvPr/>
        </p:nvSpPr>
        <p:spPr bwMode="auto">
          <a:xfrm>
            <a:off x="2495550" y="5521325"/>
            <a:ext cx="2355850" cy="5286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sz="2800"/>
              <a:t>    y++; z++;</a:t>
            </a:r>
          </a:p>
        </p:txBody>
      </p:sp>
      <p:cxnSp>
        <p:nvCxnSpPr>
          <p:cNvPr id="1335305" name="AutoShape 9"/>
          <p:cNvCxnSpPr>
            <a:cxnSpLocks noChangeShapeType="1"/>
            <a:stCxn id="1335301" idx="2"/>
            <a:endCxn id="1335304" idx="0"/>
          </p:cNvCxnSpPr>
          <p:nvPr/>
        </p:nvCxnSpPr>
        <p:spPr bwMode="auto">
          <a:xfrm flipH="1">
            <a:off x="3673475" y="4262438"/>
            <a:ext cx="4763" cy="1258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5306" name="AutoShape 10"/>
          <p:cNvCxnSpPr>
            <a:cxnSpLocks noChangeShapeType="1"/>
            <a:stCxn id="1335303" idx="2"/>
            <a:endCxn id="1335301" idx="0"/>
          </p:cNvCxnSpPr>
          <p:nvPr/>
        </p:nvCxnSpPr>
        <p:spPr bwMode="auto">
          <a:xfrm flipH="1">
            <a:off x="3678238" y="1971675"/>
            <a:ext cx="7937" cy="1457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35307" name="Text Box 11"/>
          <p:cNvSpPr txBox="1">
            <a:spLocks noChangeArrowheads="1"/>
          </p:cNvSpPr>
          <p:nvPr/>
        </p:nvSpPr>
        <p:spPr bwMode="auto">
          <a:xfrm>
            <a:off x="5056188" y="4532313"/>
            <a:ext cx="1936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9900"/>
              </a:solidFill>
            </a:endParaRPr>
          </a:p>
        </p:txBody>
      </p:sp>
      <p:cxnSp>
        <p:nvCxnSpPr>
          <p:cNvPr id="1335308" name="AutoShape 12"/>
          <p:cNvCxnSpPr>
            <a:cxnSpLocks noChangeShapeType="1"/>
            <a:stCxn id="1335301" idx="2"/>
            <a:endCxn id="1335327" idx="1"/>
          </p:cNvCxnSpPr>
          <p:nvPr/>
        </p:nvCxnSpPr>
        <p:spPr bwMode="auto">
          <a:xfrm rot="16200000" flipH="1">
            <a:off x="5420520" y="2520156"/>
            <a:ext cx="436562" cy="3921125"/>
          </a:xfrm>
          <a:prstGeom prst="bentConnector3">
            <a:avLst>
              <a:gd name="adj1" fmla="val 36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335309" name="AutoShape 13"/>
          <p:cNvCxnSpPr>
            <a:cxnSpLocks noChangeShapeType="1"/>
            <a:endCxn id="1335303" idx="0"/>
          </p:cNvCxnSpPr>
          <p:nvPr/>
        </p:nvCxnSpPr>
        <p:spPr bwMode="auto">
          <a:xfrm>
            <a:off x="3686175" y="1039813"/>
            <a:ext cx="0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5310" name="AutoShape 14"/>
          <p:cNvCxnSpPr>
            <a:cxnSpLocks noChangeShapeType="1"/>
            <a:stCxn id="1335304" idx="2"/>
            <a:endCxn id="1335311" idx="2"/>
          </p:cNvCxnSpPr>
          <p:nvPr/>
        </p:nvCxnSpPr>
        <p:spPr bwMode="auto">
          <a:xfrm rot="16200000" flipV="1">
            <a:off x="1994694" y="4371181"/>
            <a:ext cx="3354388" cy="3175"/>
          </a:xfrm>
          <a:prstGeom prst="curvedConnector4">
            <a:avLst>
              <a:gd name="adj1" fmla="val -6769"/>
              <a:gd name="adj2" fmla="val 560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35311" name="Oval 15"/>
          <p:cNvSpPr>
            <a:spLocks noChangeArrowheads="1"/>
          </p:cNvSpPr>
          <p:nvPr/>
        </p:nvSpPr>
        <p:spPr bwMode="auto">
          <a:xfrm>
            <a:off x="3670300" y="2651125"/>
            <a:ext cx="88900" cy="88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5312" name="Text Box 16"/>
          <p:cNvSpPr txBox="1">
            <a:spLocks noChangeArrowheads="1"/>
          </p:cNvSpPr>
          <p:nvPr/>
        </p:nvSpPr>
        <p:spPr bwMode="auto">
          <a:xfrm>
            <a:off x="3781425" y="2041525"/>
            <a:ext cx="11826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009900"/>
                </a:solidFill>
              </a:rPr>
              <a:t>y=0, z=2</a:t>
            </a:r>
          </a:p>
        </p:txBody>
      </p:sp>
      <p:sp>
        <p:nvSpPr>
          <p:cNvPr id="1335313" name="Text Box 17"/>
          <p:cNvSpPr txBox="1">
            <a:spLocks noChangeArrowheads="1"/>
          </p:cNvSpPr>
          <p:nvPr/>
        </p:nvSpPr>
        <p:spPr bwMode="auto">
          <a:xfrm>
            <a:off x="309563" y="3214688"/>
            <a:ext cx="13858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009900"/>
                </a:solidFill>
              </a:rPr>
              <a:t>y=1 </a:t>
            </a:r>
            <a:r>
              <a:rPr lang="en-US">
                <a:solidFill>
                  <a:srgbClr val="009900"/>
                </a:solidFill>
                <a:latin typeface="cmsy10" pitchFamily="34" charset="0"/>
              </a:rPr>
              <a:t>Æ</a:t>
            </a:r>
            <a:r>
              <a:rPr lang="en-US">
                <a:solidFill>
                  <a:srgbClr val="009900"/>
                </a:solidFill>
              </a:rPr>
              <a:t> z=3</a:t>
            </a:r>
          </a:p>
        </p:txBody>
      </p:sp>
      <p:sp>
        <p:nvSpPr>
          <p:cNvPr id="1335314" name="Text Box 18"/>
          <p:cNvSpPr txBox="1">
            <a:spLocks noChangeArrowheads="1"/>
          </p:cNvSpPr>
          <p:nvPr/>
        </p:nvSpPr>
        <p:spPr bwMode="auto">
          <a:xfrm>
            <a:off x="3729038" y="2952750"/>
            <a:ext cx="4794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009900"/>
                </a:solidFill>
                <a:latin typeface="cmsy10" pitchFamily="34" charset="0"/>
              </a:rPr>
              <a:t>?</a:t>
            </a:r>
          </a:p>
        </p:txBody>
      </p:sp>
      <p:sp>
        <p:nvSpPr>
          <p:cNvPr id="1335315" name="Text Box 19"/>
          <p:cNvSpPr txBox="1">
            <a:spLocks noChangeArrowheads="1"/>
          </p:cNvSpPr>
          <p:nvPr/>
        </p:nvSpPr>
        <p:spPr bwMode="auto">
          <a:xfrm>
            <a:off x="3773488" y="4794250"/>
            <a:ext cx="4794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009900"/>
                </a:solidFill>
                <a:latin typeface="cmsy10" pitchFamily="34" charset="0"/>
              </a:rPr>
              <a:t>?</a:t>
            </a:r>
          </a:p>
        </p:txBody>
      </p:sp>
      <p:sp>
        <p:nvSpPr>
          <p:cNvPr id="1335316" name="Text Box 20"/>
          <p:cNvSpPr txBox="1">
            <a:spLocks noChangeArrowheads="1"/>
          </p:cNvSpPr>
          <p:nvPr/>
        </p:nvSpPr>
        <p:spPr bwMode="auto">
          <a:xfrm>
            <a:off x="1470025" y="3273425"/>
            <a:ext cx="4794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009900"/>
                </a:solidFill>
                <a:latin typeface="cmsy10" pitchFamily="34" charset="0"/>
              </a:rPr>
              <a:t>?</a:t>
            </a:r>
          </a:p>
        </p:txBody>
      </p:sp>
      <p:sp>
        <p:nvSpPr>
          <p:cNvPr id="1335317" name="Text Box 21"/>
          <p:cNvSpPr txBox="1">
            <a:spLocks noChangeArrowheads="1"/>
          </p:cNvSpPr>
          <p:nvPr/>
        </p:nvSpPr>
        <p:spPr bwMode="auto">
          <a:xfrm>
            <a:off x="3719513" y="2068513"/>
            <a:ext cx="4794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009900"/>
                </a:solidFill>
                <a:latin typeface="cmsy10" pitchFamily="34" charset="0"/>
              </a:rPr>
              <a:t>?</a:t>
            </a:r>
          </a:p>
        </p:txBody>
      </p:sp>
      <p:sp>
        <p:nvSpPr>
          <p:cNvPr id="1335318" name="Text Box 22"/>
          <p:cNvSpPr txBox="1">
            <a:spLocks noChangeArrowheads="1"/>
          </p:cNvSpPr>
          <p:nvPr/>
        </p:nvSpPr>
        <p:spPr bwMode="auto">
          <a:xfrm>
            <a:off x="3598863" y="1000125"/>
            <a:ext cx="842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009900"/>
                </a:solidFill>
                <a:latin typeface="cmsy10" pitchFamily="34" charset="0"/>
              </a:rPr>
              <a:t> </a:t>
            </a:r>
            <a:r>
              <a:rPr lang="en-US">
                <a:solidFill>
                  <a:srgbClr val="009900"/>
                </a:solidFill>
              </a:rPr>
              <a:t>true</a:t>
            </a:r>
            <a:endParaRPr lang="en-US">
              <a:solidFill>
                <a:srgbClr val="009900"/>
              </a:solidFill>
              <a:latin typeface="cmsy10" pitchFamily="34" charset="0"/>
            </a:endParaRPr>
          </a:p>
        </p:txBody>
      </p:sp>
      <p:sp>
        <p:nvSpPr>
          <p:cNvPr id="1335319" name="Text Box 23"/>
          <p:cNvSpPr txBox="1">
            <a:spLocks noChangeArrowheads="1"/>
          </p:cNvSpPr>
          <p:nvPr/>
        </p:nvSpPr>
        <p:spPr bwMode="auto">
          <a:xfrm>
            <a:off x="3792538" y="2928938"/>
            <a:ext cx="13477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009900"/>
                </a:solidFill>
              </a:rPr>
              <a:t>y=0 </a:t>
            </a:r>
            <a:r>
              <a:rPr lang="en-US">
                <a:solidFill>
                  <a:srgbClr val="009900"/>
                </a:solidFill>
                <a:latin typeface="cmsy10" pitchFamily="34" charset="0"/>
              </a:rPr>
              <a:t>Æ</a:t>
            </a:r>
            <a:r>
              <a:rPr lang="en-US">
                <a:solidFill>
                  <a:srgbClr val="009900"/>
                </a:solidFill>
              </a:rPr>
              <a:t> z=2</a:t>
            </a:r>
          </a:p>
        </p:txBody>
      </p:sp>
      <p:sp>
        <p:nvSpPr>
          <p:cNvPr id="1335320" name="Text Box 24"/>
          <p:cNvSpPr txBox="1">
            <a:spLocks noChangeArrowheads="1"/>
          </p:cNvSpPr>
          <p:nvPr/>
        </p:nvSpPr>
        <p:spPr bwMode="auto">
          <a:xfrm>
            <a:off x="3817938" y="4730750"/>
            <a:ext cx="14192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009900"/>
                </a:solidFill>
              </a:rPr>
              <a:t>y=0 </a:t>
            </a:r>
            <a:r>
              <a:rPr lang="en-US">
                <a:solidFill>
                  <a:srgbClr val="009900"/>
                </a:solidFill>
                <a:latin typeface="cmsy10" pitchFamily="34" charset="0"/>
              </a:rPr>
              <a:t>Æ</a:t>
            </a:r>
            <a:r>
              <a:rPr lang="en-US">
                <a:solidFill>
                  <a:srgbClr val="009900"/>
                </a:solidFill>
              </a:rPr>
              <a:t> z=2</a:t>
            </a:r>
          </a:p>
        </p:txBody>
      </p:sp>
      <p:sp>
        <p:nvSpPr>
          <p:cNvPr id="1335321" name="Text Box 25"/>
          <p:cNvSpPr txBox="1">
            <a:spLocks noChangeArrowheads="1"/>
          </p:cNvSpPr>
          <p:nvPr/>
        </p:nvSpPr>
        <p:spPr bwMode="auto">
          <a:xfrm>
            <a:off x="3759200" y="2963863"/>
            <a:ext cx="24431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009900"/>
                </a:solidFill>
              </a:rPr>
              <a:t>0</a:t>
            </a:r>
            <a:r>
              <a:rPr lang="en-US">
                <a:solidFill>
                  <a:srgbClr val="009900"/>
                </a:solidFill>
                <a:latin typeface="cmsy10" pitchFamily="34" charset="0"/>
              </a:rPr>
              <a:t>·</a:t>
            </a:r>
            <a:r>
              <a:rPr lang="en-US">
                <a:solidFill>
                  <a:srgbClr val="009900"/>
                </a:solidFill>
              </a:rPr>
              <a:t>y</a:t>
            </a:r>
            <a:r>
              <a:rPr lang="en-US">
                <a:solidFill>
                  <a:srgbClr val="009900"/>
                </a:solidFill>
                <a:latin typeface="cmsy10" pitchFamily="34" charset="0"/>
              </a:rPr>
              <a:t>·</a:t>
            </a:r>
            <a:r>
              <a:rPr lang="en-US">
                <a:solidFill>
                  <a:srgbClr val="009900"/>
                </a:solidFill>
              </a:rPr>
              <a:t>1 </a:t>
            </a:r>
            <a:r>
              <a:rPr lang="en-US">
                <a:solidFill>
                  <a:srgbClr val="009900"/>
                </a:solidFill>
                <a:latin typeface="cmsy10" pitchFamily="34" charset="0"/>
              </a:rPr>
              <a:t>Æ</a:t>
            </a:r>
            <a:r>
              <a:rPr lang="en-US">
                <a:solidFill>
                  <a:srgbClr val="009900"/>
                </a:solidFill>
              </a:rPr>
              <a:t> z=y+2</a:t>
            </a:r>
          </a:p>
        </p:txBody>
      </p:sp>
      <p:sp>
        <p:nvSpPr>
          <p:cNvPr id="1335322" name="Text Box 26"/>
          <p:cNvSpPr txBox="1">
            <a:spLocks noChangeArrowheads="1"/>
          </p:cNvSpPr>
          <p:nvPr/>
        </p:nvSpPr>
        <p:spPr bwMode="auto">
          <a:xfrm>
            <a:off x="3795713" y="4733925"/>
            <a:ext cx="20431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009900"/>
                </a:solidFill>
              </a:rPr>
              <a:t>0</a:t>
            </a:r>
            <a:r>
              <a:rPr lang="en-US">
                <a:solidFill>
                  <a:srgbClr val="009900"/>
                </a:solidFill>
                <a:latin typeface="cmsy10" pitchFamily="34" charset="0"/>
              </a:rPr>
              <a:t>·</a:t>
            </a:r>
            <a:r>
              <a:rPr lang="en-US">
                <a:solidFill>
                  <a:srgbClr val="009900"/>
                </a:solidFill>
              </a:rPr>
              <a:t>y</a:t>
            </a:r>
            <a:r>
              <a:rPr lang="en-US">
                <a:solidFill>
                  <a:srgbClr val="009900"/>
                </a:solidFill>
                <a:latin typeface="cmsy10" pitchFamily="34" charset="0"/>
              </a:rPr>
              <a:t>·</a:t>
            </a:r>
            <a:r>
              <a:rPr lang="en-US">
                <a:solidFill>
                  <a:srgbClr val="009900"/>
                </a:solidFill>
              </a:rPr>
              <a:t>1 </a:t>
            </a:r>
            <a:r>
              <a:rPr lang="en-US">
                <a:solidFill>
                  <a:srgbClr val="009900"/>
                </a:solidFill>
                <a:latin typeface="cmsy10" pitchFamily="34" charset="0"/>
              </a:rPr>
              <a:t>Æ</a:t>
            </a:r>
            <a:r>
              <a:rPr lang="en-US">
                <a:solidFill>
                  <a:srgbClr val="009900"/>
                </a:solidFill>
              </a:rPr>
              <a:t> z=y+2</a:t>
            </a:r>
          </a:p>
        </p:txBody>
      </p:sp>
      <p:sp>
        <p:nvSpPr>
          <p:cNvPr id="1335323" name="Text Box 27"/>
          <p:cNvSpPr txBox="1">
            <a:spLocks noChangeArrowheads="1"/>
          </p:cNvSpPr>
          <p:nvPr/>
        </p:nvSpPr>
        <p:spPr bwMode="auto">
          <a:xfrm>
            <a:off x="260350" y="3206750"/>
            <a:ext cx="20335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009900"/>
                </a:solidFill>
              </a:rPr>
              <a:t>1</a:t>
            </a:r>
            <a:r>
              <a:rPr lang="en-US">
                <a:solidFill>
                  <a:srgbClr val="009900"/>
                </a:solidFill>
                <a:latin typeface="cmsy10" pitchFamily="34" charset="0"/>
              </a:rPr>
              <a:t>·</a:t>
            </a:r>
            <a:r>
              <a:rPr lang="en-US">
                <a:solidFill>
                  <a:srgbClr val="009900"/>
                </a:solidFill>
              </a:rPr>
              <a:t>y</a:t>
            </a:r>
            <a:r>
              <a:rPr lang="en-US">
                <a:solidFill>
                  <a:srgbClr val="009900"/>
                </a:solidFill>
                <a:latin typeface="cmsy10" pitchFamily="34" charset="0"/>
              </a:rPr>
              <a:t>·</a:t>
            </a:r>
            <a:r>
              <a:rPr lang="en-US">
                <a:solidFill>
                  <a:srgbClr val="009900"/>
                </a:solidFill>
              </a:rPr>
              <a:t>2 </a:t>
            </a:r>
            <a:r>
              <a:rPr lang="en-US">
                <a:solidFill>
                  <a:srgbClr val="009900"/>
                </a:solidFill>
                <a:latin typeface="cmsy10" pitchFamily="34" charset="0"/>
              </a:rPr>
              <a:t>Æ</a:t>
            </a:r>
            <a:r>
              <a:rPr lang="en-US">
                <a:solidFill>
                  <a:srgbClr val="009900"/>
                </a:solidFill>
              </a:rPr>
              <a:t> z=y+2</a:t>
            </a:r>
          </a:p>
        </p:txBody>
      </p:sp>
      <p:sp>
        <p:nvSpPr>
          <p:cNvPr id="1335324" name="Text Box 28"/>
          <p:cNvSpPr txBox="1">
            <a:spLocks noChangeArrowheads="1"/>
          </p:cNvSpPr>
          <p:nvPr/>
        </p:nvSpPr>
        <p:spPr bwMode="auto">
          <a:xfrm>
            <a:off x="3763963" y="2963863"/>
            <a:ext cx="2120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009900"/>
                </a:solidFill>
              </a:rPr>
              <a:t>0</a:t>
            </a:r>
            <a:r>
              <a:rPr lang="en-US">
                <a:solidFill>
                  <a:srgbClr val="009900"/>
                </a:solidFill>
                <a:latin typeface="cmsy10" pitchFamily="34" charset="0"/>
              </a:rPr>
              <a:t>·</a:t>
            </a:r>
            <a:r>
              <a:rPr lang="en-US">
                <a:solidFill>
                  <a:srgbClr val="009900"/>
                </a:solidFill>
              </a:rPr>
              <a:t>y</a:t>
            </a:r>
            <a:r>
              <a:rPr lang="en-US">
                <a:solidFill>
                  <a:srgbClr val="009900"/>
                </a:solidFill>
                <a:latin typeface="cmsy10" pitchFamily="34" charset="0"/>
              </a:rPr>
              <a:t>·</a:t>
            </a:r>
            <a:r>
              <a:rPr lang="en-US">
                <a:solidFill>
                  <a:srgbClr val="009900"/>
                </a:solidFill>
              </a:rPr>
              <a:t>2 </a:t>
            </a:r>
            <a:r>
              <a:rPr lang="en-US">
                <a:solidFill>
                  <a:srgbClr val="009900"/>
                </a:solidFill>
                <a:latin typeface="cmsy10" pitchFamily="34" charset="0"/>
              </a:rPr>
              <a:t>Æ </a:t>
            </a:r>
            <a:r>
              <a:rPr lang="en-US">
                <a:solidFill>
                  <a:srgbClr val="009900"/>
                </a:solidFill>
              </a:rPr>
              <a:t>z=y+2</a:t>
            </a:r>
          </a:p>
        </p:txBody>
      </p:sp>
      <p:sp>
        <p:nvSpPr>
          <p:cNvPr id="1335325" name="Text Box 29"/>
          <p:cNvSpPr txBox="1">
            <a:spLocks noChangeArrowheads="1"/>
          </p:cNvSpPr>
          <p:nvPr/>
        </p:nvSpPr>
        <p:spPr bwMode="auto">
          <a:xfrm>
            <a:off x="3759200" y="2971800"/>
            <a:ext cx="17129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009900"/>
                </a:solidFill>
              </a:rPr>
              <a:t>0</a:t>
            </a:r>
            <a:r>
              <a:rPr lang="en-US">
                <a:solidFill>
                  <a:srgbClr val="009900"/>
                </a:solidFill>
                <a:latin typeface="cmsy10" pitchFamily="34" charset="0"/>
              </a:rPr>
              <a:t>·</a:t>
            </a:r>
            <a:r>
              <a:rPr lang="en-US">
                <a:solidFill>
                  <a:srgbClr val="009900"/>
                </a:solidFill>
              </a:rPr>
              <a:t>y </a:t>
            </a:r>
            <a:r>
              <a:rPr lang="en-US">
                <a:solidFill>
                  <a:srgbClr val="009900"/>
                </a:solidFill>
                <a:latin typeface="cmsy10" pitchFamily="34" charset="0"/>
              </a:rPr>
              <a:t>Æ </a:t>
            </a:r>
            <a:r>
              <a:rPr lang="en-US">
                <a:solidFill>
                  <a:srgbClr val="009900"/>
                </a:solidFill>
              </a:rPr>
              <a:t>z=y+2</a:t>
            </a:r>
          </a:p>
        </p:txBody>
      </p:sp>
      <p:sp>
        <p:nvSpPr>
          <p:cNvPr id="1335326" name="Text Box 30"/>
          <p:cNvSpPr txBox="1">
            <a:spLocks noChangeArrowheads="1"/>
          </p:cNvSpPr>
          <p:nvPr/>
        </p:nvSpPr>
        <p:spPr bwMode="auto">
          <a:xfrm>
            <a:off x="3800475" y="4737100"/>
            <a:ext cx="2120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009900"/>
                </a:solidFill>
              </a:rPr>
              <a:t>0</a:t>
            </a:r>
            <a:r>
              <a:rPr lang="en-US">
                <a:solidFill>
                  <a:srgbClr val="009900"/>
                </a:solidFill>
                <a:latin typeface="cmsy10" pitchFamily="34" charset="0"/>
              </a:rPr>
              <a:t>·</a:t>
            </a:r>
            <a:r>
              <a:rPr lang="en-US">
                <a:solidFill>
                  <a:srgbClr val="009900"/>
                </a:solidFill>
              </a:rPr>
              <a:t>y&lt;50 </a:t>
            </a:r>
            <a:r>
              <a:rPr lang="en-US">
                <a:solidFill>
                  <a:srgbClr val="009900"/>
                </a:solidFill>
                <a:latin typeface="cmsy10" pitchFamily="34" charset="0"/>
              </a:rPr>
              <a:t>Æ</a:t>
            </a:r>
            <a:r>
              <a:rPr lang="en-US">
                <a:solidFill>
                  <a:srgbClr val="009900"/>
                </a:solidFill>
              </a:rPr>
              <a:t> z=y+2</a:t>
            </a:r>
          </a:p>
        </p:txBody>
      </p:sp>
      <p:sp>
        <p:nvSpPr>
          <p:cNvPr id="1335327" name="Oval 31"/>
          <p:cNvSpPr>
            <a:spLocks noChangeArrowheads="1"/>
          </p:cNvSpPr>
          <p:nvPr/>
        </p:nvSpPr>
        <p:spPr bwMode="auto">
          <a:xfrm>
            <a:off x="7586663" y="4686300"/>
            <a:ext cx="88900" cy="889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5329" name="Text Box 33"/>
          <p:cNvSpPr txBox="1">
            <a:spLocks noChangeArrowheads="1"/>
          </p:cNvSpPr>
          <p:nvPr/>
        </p:nvSpPr>
        <p:spPr bwMode="auto">
          <a:xfrm>
            <a:off x="3767138" y="2973388"/>
            <a:ext cx="20653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9900"/>
                </a:solidFill>
              </a:rPr>
              <a:t>0</a:t>
            </a:r>
            <a:r>
              <a:rPr lang="en-US" dirty="0">
                <a:solidFill>
                  <a:srgbClr val="009900"/>
                </a:solidFill>
                <a:latin typeface="cmsy10" pitchFamily="34" charset="0"/>
              </a:rPr>
              <a:t>·</a:t>
            </a:r>
            <a:r>
              <a:rPr lang="en-US" dirty="0">
                <a:solidFill>
                  <a:srgbClr val="009900"/>
                </a:solidFill>
              </a:rPr>
              <a:t>y&lt;51 </a:t>
            </a:r>
            <a:r>
              <a:rPr lang="en-US" dirty="0">
                <a:solidFill>
                  <a:srgbClr val="009900"/>
                </a:solidFill>
                <a:latin typeface="cmsy10" pitchFamily="34" charset="0"/>
              </a:rPr>
              <a:t>Æ </a:t>
            </a:r>
            <a:r>
              <a:rPr lang="en-US" dirty="0">
                <a:solidFill>
                  <a:srgbClr val="009900"/>
                </a:solidFill>
              </a:rPr>
              <a:t>z=y+2</a:t>
            </a:r>
          </a:p>
        </p:txBody>
      </p:sp>
      <p:sp>
        <p:nvSpPr>
          <p:cNvPr id="1335330" name="Text Box 34"/>
          <p:cNvSpPr txBox="1">
            <a:spLocks noChangeArrowheads="1"/>
          </p:cNvSpPr>
          <p:nvPr/>
        </p:nvSpPr>
        <p:spPr bwMode="auto">
          <a:xfrm>
            <a:off x="6546850" y="3771900"/>
            <a:ext cx="18653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009900"/>
                </a:solidFill>
              </a:rPr>
              <a:t>y=50 </a:t>
            </a:r>
            <a:r>
              <a:rPr lang="en-US">
                <a:solidFill>
                  <a:srgbClr val="009900"/>
                </a:solidFill>
                <a:latin typeface="cmsy10" pitchFamily="34" charset="0"/>
              </a:rPr>
              <a:t>Æ</a:t>
            </a:r>
            <a:r>
              <a:rPr lang="en-US">
                <a:solidFill>
                  <a:srgbClr val="009900"/>
                </a:solidFill>
              </a:rPr>
              <a:t> z=y+2</a:t>
            </a:r>
          </a:p>
        </p:txBody>
      </p:sp>
      <p:sp>
        <p:nvSpPr>
          <p:cNvPr id="1335331" name="Text Box 35"/>
          <p:cNvSpPr txBox="1">
            <a:spLocks noChangeArrowheads="1"/>
          </p:cNvSpPr>
          <p:nvPr/>
        </p:nvSpPr>
        <p:spPr bwMode="auto">
          <a:xfrm>
            <a:off x="4351338" y="3876675"/>
            <a:ext cx="8826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1335332" name="Text Box 36"/>
          <p:cNvSpPr txBox="1">
            <a:spLocks noChangeArrowheads="1"/>
          </p:cNvSpPr>
          <p:nvPr/>
        </p:nvSpPr>
        <p:spPr bwMode="auto">
          <a:xfrm>
            <a:off x="2895600" y="4230688"/>
            <a:ext cx="8826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335333" name="Text Box 37"/>
          <p:cNvSpPr txBox="1">
            <a:spLocks noChangeArrowheads="1"/>
          </p:cNvSpPr>
          <p:nvPr/>
        </p:nvSpPr>
        <p:spPr bwMode="auto">
          <a:xfrm>
            <a:off x="6307138" y="4673600"/>
            <a:ext cx="2532062" cy="5286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sz="2800"/>
              <a:t>Assert (z=52)</a:t>
            </a:r>
          </a:p>
        </p:txBody>
      </p:sp>
      <p:sp>
        <p:nvSpPr>
          <p:cNvPr id="36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123652" y="6450435"/>
            <a:ext cx="1905000" cy="381000"/>
          </a:xfrm>
        </p:spPr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11301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5298" grpId="0"/>
      <p:bldP spid="1335312" grpId="0"/>
      <p:bldP spid="1335313" grpId="0" build="allAtOnce"/>
      <p:bldP spid="1335313" grpId="1" build="allAtOnce"/>
      <p:bldP spid="1335314" grpId="0"/>
      <p:bldP spid="1335315" grpId="0"/>
      <p:bldP spid="1335316" grpId="0"/>
      <p:bldP spid="1335317" grpId="0"/>
      <p:bldP spid="1335319" grpId="0"/>
      <p:bldP spid="1335319" grpId="1"/>
      <p:bldP spid="1335320" grpId="0"/>
      <p:bldP spid="1335320" grpId="1"/>
      <p:bldP spid="1335321" grpId="0"/>
      <p:bldP spid="1335321" grpId="1"/>
      <p:bldP spid="1335322" grpId="0"/>
      <p:bldP spid="1335322" grpId="1"/>
      <p:bldP spid="1335323" grpId="0"/>
      <p:bldP spid="1335323" grpId="1"/>
      <p:bldP spid="1335324" grpId="0"/>
      <p:bldP spid="1335324" grpId="1"/>
      <p:bldP spid="1335325" grpId="0"/>
      <p:bldP spid="1335325" grpId="1"/>
      <p:bldP spid="1335326" grpId="0"/>
      <p:bldP spid="1335329" grpId="0"/>
      <p:bldP spid="13353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490" name="Rectangle 2"/>
          <p:cNvSpPr>
            <a:spLocks noChangeArrowheads="1"/>
          </p:cNvSpPr>
          <p:nvPr/>
        </p:nvSpPr>
        <p:spPr bwMode="auto">
          <a:xfrm>
            <a:off x="503238" y="2036763"/>
            <a:ext cx="8059737" cy="38862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434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</a:t>
            </a:r>
          </a:p>
        </p:txBody>
      </p:sp>
      <p:sp>
        <p:nvSpPr>
          <p:cNvPr id="1343492" name="Text Box 4"/>
          <p:cNvSpPr txBox="1">
            <a:spLocks noChangeArrowheads="1"/>
          </p:cNvSpPr>
          <p:nvPr/>
        </p:nvSpPr>
        <p:spPr bwMode="auto">
          <a:xfrm>
            <a:off x="2354263" y="2370138"/>
            <a:ext cx="1030287" cy="711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y=F(a)</a:t>
            </a:r>
          </a:p>
          <a:p>
            <a:pPr>
              <a:lnSpc>
                <a:spcPct val="50000"/>
              </a:lnSpc>
            </a:pPr>
            <a:r>
              <a:rPr lang="en-US">
                <a:solidFill>
                  <a:srgbClr val="009900"/>
                </a:solidFill>
              </a:rPr>
              <a:t>a=</a:t>
            </a:r>
            <a:r>
              <a:rPr lang="en-US">
                <a:solidFill>
                  <a:srgbClr val="009900"/>
                </a:solidFill>
                <a:latin typeface="cmsy10" pitchFamily="34" charset="0"/>
              </a:rPr>
              <a:t>h</a:t>
            </a:r>
            <a:r>
              <a:rPr lang="en-US">
                <a:solidFill>
                  <a:srgbClr val="009900"/>
                </a:solidFill>
              </a:rPr>
              <a:t>a,b</a:t>
            </a:r>
            <a:r>
              <a:rPr lang="en-US">
                <a:solidFill>
                  <a:srgbClr val="009900"/>
                </a:solidFill>
                <a:latin typeface="cmsy10" pitchFamily="34" charset="0"/>
              </a:rPr>
              <a:t>i</a:t>
            </a:r>
          </a:p>
        </p:txBody>
      </p:sp>
      <p:sp>
        <p:nvSpPr>
          <p:cNvPr id="1343493" name="Text Box 5"/>
          <p:cNvSpPr txBox="1">
            <a:spLocks noChangeArrowheads="1"/>
          </p:cNvSpPr>
          <p:nvPr/>
        </p:nvSpPr>
        <p:spPr bwMode="auto">
          <a:xfrm>
            <a:off x="687388" y="2343150"/>
            <a:ext cx="1020762" cy="711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z=a-1</a:t>
            </a:r>
          </a:p>
          <a:p>
            <a:pPr>
              <a:lnSpc>
                <a:spcPct val="50000"/>
              </a:lnSpc>
            </a:pPr>
            <a:r>
              <a:rPr lang="en-US">
                <a:solidFill>
                  <a:srgbClr val="009900"/>
                </a:solidFill>
              </a:rPr>
              <a:t>a=</a:t>
            </a:r>
            <a:r>
              <a:rPr lang="en-US">
                <a:solidFill>
                  <a:srgbClr val="009900"/>
                </a:solidFill>
                <a:latin typeface="cmsy10" pitchFamily="34" charset="0"/>
              </a:rPr>
              <a:t>h</a:t>
            </a:r>
            <a:r>
              <a:rPr lang="en-US">
                <a:solidFill>
                  <a:srgbClr val="009900"/>
                </a:solidFill>
              </a:rPr>
              <a:t>a,b</a:t>
            </a:r>
            <a:r>
              <a:rPr lang="en-US">
                <a:solidFill>
                  <a:srgbClr val="009900"/>
                </a:solidFill>
                <a:latin typeface="cmsy10" pitchFamily="34" charset="0"/>
              </a:rPr>
              <a:t>i</a:t>
            </a:r>
          </a:p>
        </p:txBody>
      </p:sp>
      <p:sp>
        <p:nvSpPr>
          <p:cNvPr id="1343494" name="Text Box 6"/>
          <p:cNvSpPr txBox="1">
            <a:spLocks noChangeArrowheads="1"/>
          </p:cNvSpPr>
          <p:nvPr/>
        </p:nvSpPr>
        <p:spPr bwMode="auto">
          <a:xfrm>
            <a:off x="7186613" y="2405063"/>
            <a:ext cx="1069975" cy="711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y=F(b)</a:t>
            </a:r>
          </a:p>
          <a:p>
            <a:pPr>
              <a:lnSpc>
                <a:spcPct val="50000"/>
              </a:lnSpc>
            </a:pPr>
            <a:r>
              <a:rPr lang="en-US">
                <a:solidFill>
                  <a:srgbClr val="009900"/>
                </a:solidFill>
              </a:rPr>
              <a:t>b=</a:t>
            </a:r>
            <a:r>
              <a:rPr lang="en-US">
                <a:solidFill>
                  <a:srgbClr val="009900"/>
                </a:solidFill>
                <a:latin typeface="cmsy10" pitchFamily="34" charset="0"/>
              </a:rPr>
              <a:t>h</a:t>
            </a:r>
            <a:r>
              <a:rPr lang="en-US">
                <a:solidFill>
                  <a:srgbClr val="009900"/>
                </a:solidFill>
              </a:rPr>
              <a:t>a,b</a:t>
            </a:r>
            <a:r>
              <a:rPr lang="en-US">
                <a:solidFill>
                  <a:srgbClr val="009900"/>
                </a:solidFill>
                <a:latin typeface="cmsy10" pitchFamily="34" charset="0"/>
              </a:rPr>
              <a:t>i</a:t>
            </a:r>
            <a:endParaRPr lang="en-US">
              <a:solidFill>
                <a:srgbClr val="009900"/>
              </a:solidFill>
            </a:endParaRPr>
          </a:p>
        </p:txBody>
      </p:sp>
      <p:sp>
        <p:nvSpPr>
          <p:cNvPr id="1343495" name="Text Box 7"/>
          <p:cNvSpPr txBox="1">
            <a:spLocks noChangeArrowheads="1"/>
          </p:cNvSpPr>
          <p:nvPr/>
        </p:nvSpPr>
        <p:spPr bwMode="auto">
          <a:xfrm>
            <a:off x="5319713" y="2393950"/>
            <a:ext cx="1047750" cy="711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z=b-1</a:t>
            </a:r>
          </a:p>
          <a:p>
            <a:pPr>
              <a:lnSpc>
                <a:spcPct val="50000"/>
              </a:lnSpc>
            </a:pPr>
            <a:r>
              <a:rPr lang="en-US">
                <a:solidFill>
                  <a:srgbClr val="009900"/>
                </a:solidFill>
              </a:rPr>
              <a:t>b=</a:t>
            </a:r>
            <a:r>
              <a:rPr lang="en-US">
                <a:solidFill>
                  <a:srgbClr val="009900"/>
                </a:solidFill>
                <a:latin typeface="cmsy10" pitchFamily="34" charset="0"/>
              </a:rPr>
              <a:t>h</a:t>
            </a:r>
            <a:r>
              <a:rPr lang="en-US">
                <a:solidFill>
                  <a:srgbClr val="009900"/>
                </a:solidFill>
              </a:rPr>
              <a:t>a,b</a:t>
            </a:r>
            <a:r>
              <a:rPr lang="en-US">
                <a:solidFill>
                  <a:srgbClr val="009900"/>
                </a:solidFill>
                <a:latin typeface="cmsy10" pitchFamily="34" charset="0"/>
              </a:rPr>
              <a:t>i</a:t>
            </a:r>
            <a:r>
              <a:rPr lang="en-US"/>
              <a:t> </a:t>
            </a:r>
          </a:p>
        </p:txBody>
      </p:sp>
      <p:sp>
        <p:nvSpPr>
          <p:cNvPr id="1343496" name="Text Box 8"/>
          <p:cNvSpPr txBox="1">
            <a:spLocks noChangeArrowheads="1"/>
          </p:cNvSpPr>
          <p:nvPr/>
        </p:nvSpPr>
        <p:spPr bwMode="auto">
          <a:xfrm>
            <a:off x="1030288" y="1244600"/>
            <a:ext cx="1976437" cy="406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z=a-1 </a:t>
            </a:r>
            <a:r>
              <a:rPr lang="en-US">
                <a:latin typeface="cmsy10" pitchFamily="34" charset="0"/>
              </a:rPr>
              <a:t>Æ</a:t>
            </a:r>
            <a:r>
              <a:rPr lang="en-US"/>
              <a:t> y=F(a) </a:t>
            </a:r>
          </a:p>
        </p:txBody>
      </p:sp>
      <p:sp>
        <p:nvSpPr>
          <p:cNvPr id="1343497" name="Text Box 9"/>
          <p:cNvSpPr txBox="1">
            <a:spLocks noChangeArrowheads="1"/>
          </p:cNvSpPr>
          <p:nvPr/>
        </p:nvSpPr>
        <p:spPr bwMode="auto">
          <a:xfrm>
            <a:off x="5761038" y="1273175"/>
            <a:ext cx="1976437" cy="406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z=b-1 </a:t>
            </a:r>
            <a:r>
              <a:rPr lang="en-US">
                <a:latin typeface="cmsy10" pitchFamily="34" charset="0"/>
              </a:rPr>
              <a:t>Æ</a:t>
            </a:r>
            <a:r>
              <a:rPr lang="en-US"/>
              <a:t> y=F(b)</a:t>
            </a:r>
          </a:p>
        </p:txBody>
      </p:sp>
      <p:cxnSp>
        <p:nvCxnSpPr>
          <p:cNvPr id="1343498" name="AutoShape 10"/>
          <p:cNvCxnSpPr>
            <a:cxnSpLocks noChangeShapeType="1"/>
            <a:stCxn id="1343519" idx="1"/>
            <a:endCxn id="1343493" idx="0"/>
          </p:cNvCxnSpPr>
          <p:nvPr/>
        </p:nvCxnSpPr>
        <p:spPr bwMode="auto">
          <a:xfrm flipH="1">
            <a:off x="1198563" y="2035175"/>
            <a:ext cx="800100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43499" name="AutoShape 11"/>
          <p:cNvCxnSpPr>
            <a:cxnSpLocks noChangeShapeType="1"/>
            <a:stCxn id="1343519" idx="0"/>
            <a:endCxn id="1343492" idx="0"/>
          </p:cNvCxnSpPr>
          <p:nvPr/>
        </p:nvCxnSpPr>
        <p:spPr bwMode="auto">
          <a:xfrm>
            <a:off x="2014538" y="2028825"/>
            <a:ext cx="855662" cy="3413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43500" name="AutoShape 12"/>
          <p:cNvCxnSpPr>
            <a:cxnSpLocks noChangeShapeType="1"/>
            <a:stCxn id="1343520" idx="1"/>
            <a:endCxn id="1343495" idx="0"/>
          </p:cNvCxnSpPr>
          <p:nvPr/>
        </p:nvCxnSpPr>
        <p:spPr bwMode="auto">
          <a:xfrm flipH="1">
            <a:off x="5843588" y="2028825"/>
            <a:ext cx="890587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43501" name="AutoShape 13"/>
          <p:cNvCxnSpPr>
            <a:cxnSpLocks noChangeShapeType="1"/>
            <a:stCxn id="1343520" idx="7"/>
            <a:endCxn id="1343494" idx="0"/>
          </p:cNvCxnSpPr>
          <p:nvPr/>
        </p:nvCxnSpPr>
        <p:spPr bwMode="auto">
          <a:xfrm>
            <a:off x="6764338" y="2028825"/>
            <a:ext cx="957262" cy="376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43502" name="Text Box 14"/>
          <p:cNvSpPr txBox="1">
            <a:spLocks noChangeArrowheads="1"/>
          </p:cNvSpPr>
          <p:nvPr/>
        </p:nvSpPr>
        <p:spPr bwMode="auto">
          <a:xfrm>
            <a:off x="2205038" y="4225925"/>
            <a:ext cx="1439862" cy="406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cmsy10" pitchFamily="34" charset="0"/>
              </a:rPr>
              <a:t>h</a:t>
            </a:r>
            <a:r>
              <a:rPr lang="en-US"/>
              <a:t>a,b</a:t>
            </a:r>
            <a:r>
              <a:rPr lang="en-US">
                <a:latin typeface="cmsy10" pitchFamily="34" charset="0"/>
              </a:rPr>
              <a:t>i</a:t>
            </a:r>
            <a:r>
              <a:rPr lang="en-US"/>
              <a:t>=1+z</a:t>
            </a:r>
          </a:p>
        </p:txBody>
      </p:sp>
      <p:sp>
        <p:nvSpPr>
          <p:cNvPr id="1343503" name="Text Box 15"/>
          <p:cNvSpPr txBox="1">
            <a:spLocks noChangeArrowheads="1"/>
          </p:cNvSpPr>
          <p:nvPr/>
        </p:nvSpPr>
        <p:spPr bwMode="auto">
          <a:xfrm>
            <a:off x="6003925" y="4243388"/>
            <a:ext cx="1408113" cy="406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y=F(</a:t>
            </a:r>
            <a:r>
              <a:rPr lang="en-US">
                <a:latin typeface="cmsy10" pitchFamily="34" charset="0"/>
              </a:rPr>
              <a:t>h</a:t>
            </a:r>
            <a:r>
              <a:rPr lang="en-US"/>
              <a:t>a,b</a:t>
            </a:r>
            <a:r>
              <a:rPr lang="en-US">
                <a:latin typeface="cmsy10" pitchFamily="34" charset="0"/>
              </a:rPr>
              <a:t>i</a:t>
            </a:r>
            <a:r>
              <a:rPr lang="en-US"/>
              <a:t>)</a:t>
            </a:r>
          </a:p>
        </p:txBody>
      </p:sp>
      <p:sp>
        <p:nvSpPr>
          <p:cNvPr id="1343504" name="Text Box 16"/>
          <p:cNvSpPr txBox="1">
            <a:spLocks noChangeArrowheads="1"/>
          </p:cNvSpPr>
          <p:nvPr/>
        </p:nvSpPr>
        <p:spPr bwMode="auto">
          <a:xfrm>
            <a:off x="2435225" y="3467100"/>
            <a:ext cx="985838" cy="4064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Join</a:t>
            </a:r>
            <a:r>
              <a:rPr lang="en-US" baseline="-25000"/>
              <a:t>la</a:t>
            </a:r>
          </a:p>
        </p:txBody>
      </p:sp>
      <p:cxnSp>
        <p:nvCxnSpPr>
          <p:cNvPr id="1343505" name="AutoShape 17"/>
          <p:cNvCxnSpPr>
            <a:cxnSpLocks noChangeShapeType="1"/>
            <a:stCxn id="1343495" idx="2"/>
            <a:endCxn id="1343504" idx="3"/>
          </p:cNvCxnSpPr>
          <p:nvPr/>
        </p:nvCxnSpPr>
        <p:spPr bwMode="auto">
          <a:xfrm flipH="1">
            <a:off x="3421063" y="3105150"/>
            <a:ext cx="2422525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43506" name="AutoShape 18"/>
          <p:cNvCxnSpPr>
            <a:cxnSpLocks noChangeShapeType="1"/>
            <a:stCxn id="1343504" idx="2"/>
            <a:endCxn id="1343502" idx="0"/>
          </p:cNvCxnSpPr>
          <p:nvPr/>
        </p:nvCxnSpPr>
        <p:spPr bwMode="auto">
          <a:xfrm flipH="1">
            <a:off x="2925763" y="3873500"/>
            <a:ext cx="3175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43507" name="Text Box 19"/>
          <p:cNvSpPr txBox="1">
            <a:spLocks noChangeArrowheads="1"/>
          </p:cNvSpPr>
          <p:nvPr/>
        </p:nvSpPr>
        <p:spPr bwMode="auto">
          <a:xfrm>
            <a:off x="6216650" y="3430588"/>
            <a:ext cx="985838" cy="4064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Join</a:t>
            </a:r>
            <a:r>
              <a:rPr lang="en-US" baseline="-25000"/>
              <a:t>uf</a:t>
            </a:r>
          </a:p>
        </p:txBody>
      </p:sp>
      <p:cxnSp>
        <p:nvCxnSpPr>
          <p:cNvPr id="1343508" name="AutoShape 20"/>
          <p:cNvCxnSpPr>
            <a:cxnSpLocks noChangeShapeType="1"/>
            <a:stCxn id="1343492" idx="2"/>
            <a:endCxn id="1343507" idx="1"/>
          </p:cNvCxnSpPr>
          <p:nvPr/>
        </p:nvCxnSpPr>
        <p:spPr bwMode="auto">
          <a:xfrm>
            <a:off x="2870200" y="3081338"/>
            <a:ext cx="3346450" cy="55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43509" name="AutoShape 21"/>
          <p:cNvCxnSpPr>
            <a:cxnSpLocks noChangeShapeType="1"/>
            <a:stCxn id="1343494" idx="2"/>
            <a:endCxn id="1343507" idx="3"/>
          </p:cNvCxnSpPr>
          <p:nvPr/>
        </p:nvCxnSpPr>
        <p:spPr bwMode="auto">
          <a:xfrm flipH="1">
            <a:off x="7202488" y="3116263"/>
            <a:ext cx="519112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43510" name="AutoShape 22"/>
          <p:cNvCxnSpPr>
            <a:cxnSpLocks noChangeShapeType="1"/>
            <a:stCxn id="1343507" idx="2"/>
            <a:endCxn id="1343503" idx="0"/>
          </p:cNvCxnSpPr>
          <p:nvPr/>
        </p:nvCxnSpPr>
        <p:spPr bwMode="auto">
          <a:xfrm flipH="1">
            <a:off x="6708775" y="3836988"/>
            <a:ext cx="1588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43511" name="Text Box 23"/>
          <p:cNvSpPr txBox="1">
            <a:spLocks noChangeArrowheads="1"/>
          </p:cNvSpPr>
          <p:nvPr/>
        </p:nvSpPr>
        <p:spPr bwMode="auto">
          <a:xfrm>
            <a:off x="3849688" y="5403850"/>
            <a:ext cx="1849437" cy="4064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Eliminate</a:t>
            </a:r>
            <a:r>
              <a:rPr lang="en-US" baseline="-25000"/>
              <a:t>uf+la</a:t>
            </a:r>
          </a:p>
        </p:txBody>
      </p:sp>
      <p:sp>
        <p:nvSpPr>
          <p:cNvPr id="1343512" name="Text Box 24"/>
          <p:cNvSpPr txBox="1">
            <a:spLocks noChangeArrowheads="1"/>
          </p:cNvSpPr>
          <p:nvPr/>
        </p:nvSpPr>
        <p:spPr bwMode="auto">
          <a:xfrm>
            <a:off x="4159250" y="6143625"/>
            <a:ext cx="1212850" cy="406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y=F(1+z)</a:t>
            </a:r>
          </a:p>
        </p:txBody>
      </p:sp>
      <p:cxnSp>
        <p:nvCxnSpPr>
          <p:cNvPr id="1343513" name="AutoShape 25"/>
          <p:cNvCxnSpPr>
            <a:cxnSpLocks noChangeShapeType="1"/>
            <a:stCxn id="1343502" idx="2"/>
            <a:endCxn id="1343517" idx="0"/>
          </p:cNvCxnSpPr>
          <p:nvPr/>
        </p:nvCxnSpPr>
        <p:spPr bwMode="auto">
          <a:xfrm>
            <a:off x="2925763" y="4632325"/>
            <a:ext cx="1863725" cy="458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43514" name="AutoShape 26"/>
          <p:cNvCxnSpPr>
            <a:cxnSpLocks noChangeShapeType="1"/>
            <a:stCxn id="1343503" idx="2"/>
            <a:endCxn id="1343517" idx="1"/>
          </p:cNvCxnSpPr>
          <p:nvPr/>
        </p:nvCxnSpPr>
        <p:spPr bwMode="auto">
          <a:xfrm flipH="1">
            <a:off x="4773613" y="4649788"/>
            <a:ext cx="1935162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43515" name="AutoShape 27"/>
          <p:cNvCxnSpPr>
            <a:cxnSpLocks noChangeShapeType="1"/>
            <a:stCxn id="1343504" idx="1"/>
            <a:endCxn id="1343493" idx="2"/>
          </p:cNvCxnSpPr>
          <p:nvPr/>
        </p:nvCxnSpPr>
        <p:spPr bwMode="auto">
          <a:xfrm flipH="1" flipV="1">
            <a:off x="1198563" y="3054350"/>
            <a:ext cx="1236662" cy="615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sp>
        <p:nvSpPr>
          <p:cNvPr id="1343516" name="Oval 28"/>
          <p:cNvSpPr>
            <a:spLocks noChangeArrowheads="1"/>
          </p:cNvSpPr>
          <p:nvPr/>
        </p:nvSpPr>
        <p:spPr bwMode="auto">
          <a:xfrm>
            <a:off x="1403350" y="766763"/>
            <a:ext cx="184150" cy="523875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343517" name="Oval 29"/>
          <p:cNvSpPr>
            <a:spLocks noChangeArrowheads="1"/>
          </p:cNvSpPr>
          <p:nvPr/>
        </p:nvSpPr>
        <p:spPr bwMode="auto">
          <a:xfrm>
            <a:off x="4767263" y="5091113"/>
            <a:ext cx="42862" cy="42862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343518" name="AutoShape 30"/>
          <p:cNvCxnSpPr>
            <a:cxnSpLocks noChangeShapeType="1"/>
            <a:stCxn id="1343517" idx="2"/>
            <a:endCxn id="1343511" idx="0"/>
          </p:cNvCxnSpPr>
          <p:nvPr/>
        </p:nvCxnSpPr>
        <p:spPr bwMode="auto">
          <a:xfrm>
            <a:off x="4767263" y="5113338"/>
            <a:ext cx="7937" cy="290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43519" name="Oval 31"/>
          <p:cNvSpPr>
            <a:spLocks noChangeArrowheads="1"/>
          </p:cNvSpPr>
          <p:nvPr/>
        </p:nvSpPr>
        <p:spPr bwMode="auto">
          <a:xfrm>
            <a:off x="1992313" y="2028825"/>
            <a:ext cx="42862" cy="42863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43520" name="Oval 32"/>
          <p:cNvSpPr>
            <a:spLocks noChangeArrowheads="1"/>
          </p:cNvSpPr>
          <p:nvPr/>
        </p:nvSpPr>
        <p:spPr bwMode="auto">
          <a:xfrm>
            <a:off x="6727825" y="2022475"/>
            <a:ext cx="42863" cy="42863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343521" name="AutoShape 33"/>
          <p:cNvCxnSpPr>
            <a:cxnSpLocks noChangeShapeType="1"/>
            <a:stCxn id="1343496" idx="2"/>
            <a:endCxn id="1343519" idx="0"/>
          </p:cNvCxnSpPr>
          <p:nvPr/>
        </p:nvCxnSpPr>
        <p:spPr bwMode="auto">
          <a:xfrm flipH="1">
            <a:off x="2014538" y="1651000"/>
            <a:ext cx="4762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43522" name="AutoShape 34"/>
          <p:cNvCxnSpPr>
            <a:cxnSpLocks noChangeShapeType="1"/>
            <a:stCxn id="1343497" idx="2"/>
            <a:endCxn id="1343520" idx="0"/>
          </p:cNvCxnSpPr>
          <p:nvPr/>
        </p:nvCxnSpPr>
        <p:spPr bwMode="auto">
          <a:xfrm>
            <a:off x="6750050" y="1679575"/>
            <a:ext cx="0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43523" name="AutoShape 35"/>
          <p:cNvCxnSpPr>
            <a:cxnSpLocks noChangeShapeType="1"/>
            <a:stCxn id="1343511" idx="2"/>
            <a:endCxn id="1343528" idx="3"/>
          </p:cNvCxnSpPr>
          <p:nvPr/>
        </p:nvCxnSpPr>
        <p:spPr bwMode="auto">
          <a:xfrm flipH="1">
            <a:off x="4768850" y="5810250"/>
            <a:ext cx="6350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43524" name="Text Box 36"/>
          <p:cNvSpPr txBox="1">
            <a:spLocks noChangeArrowheads="1"/>
          </p:cNvSpPr>
          <p:nvPr/>
        </p:nvSpPr>
        <p:spPr bwMode="auto">
          <a:xfrm>
            <a:off x="6062663" y="5399088"/>
            <a:ext cx="1154112" cy="406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{ </a:t>
            </a:r>
            <a:r>
              <a:rPr lang="en-US">
                <a:latin typeface="cmsy10" pitchFamily="34" charset="0"/>
              </a:rPr>
              <a:t>h</a:t>
            </a:r>
            <a:r>
              <a:rPr lang="en-US"/>
              <a:t>a,b</a:t>
            </a:r>
            <a:r>
              <a:rPr lang="en-US">
                <a:latin typeface="cmsy10" pitchFamily="34" charset="0"/>
              </a:rPr>
              <a:t>i</a:t>
            </a:r>
            <a:r>
              <a:rPr lang="en-US"/>
              <a:t> }</a:t>
            </a:r>
          </a:p>
        </p:txBody>
      </p:sp>
      <p:cxnSp>
        <p:nvCxnSpPr>
          <p:cNvPr id="1343525" name="AutoShape 37"/>
          <p:cNvCxnSpPr>
            <a:cxnSpLocks noChangeShapeType="1"/>
            <a:stCxn id="1343524" idx="1"/>
            <a:endCxn id="1343511" idx="3"/>
          </p:cNvCxnSpPr>
          <p:nvPr/>
        </p:nvCxnSpPr>
        <p:spPr bwMode="auto">
          <a:xfrm flipH="1">
            <a:off x="5699125" y="5602288"/>
            <a:ext cx="363538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43526" name="Text Box 38"/>
          <p:cNvSpPr txBox="1">
            <a:spLocks noChangeArrowheads="1"/>
          </p:cNvSpPr>
          <p:nvPr/>
        </p:nvSpPr>
        <p:spPr bwMode="auto">
          <a:xfrm>
            <a:off x="3779838" y="2179638"/>
            <a:ext cx="1401762" cy="488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600" b="1" dirty="0" err="1" smtClean="0">
                <a:solidFill>
                  <a:srgbClr val="FF0000"/>
                </a:solidFill>
              </a:rPr>
              <a:t>Join</a:t>
            </a:r>
            <a:r>
              <a:rPr lang="en-US" sz="2600" b="1" baseline="-25000" dirty="0" err="1" smtClean="0">
                <a:solidFill>
                  <a:srgbClr val="FF0000"/>
                </a:solidFill>
              </a:rPr>
              <a:t>la+uf</a:t>
            </a:r>
            <a:endParaRPr lang="en-US" sz="2600" b="1" baseline="-25000" dirty="0">
              <a:solidFill>
                <a:srgbClr val="FF0000"/>
              </a:solidFill>
            </a:endParaRPr>
          </a:p>
        </p:txBody>
      </p:sp>
      <p:sp>
        <p:nvSpPr>
          <p:cNvPr id="1343527" name="Rectangle 39"/>
          <p:cNvSpPr>
            <a:spLocks noChangeArrowheads="1"/>
          </p:cNvSpPr>
          <p:nvPr/>
        </p:nvSpPr>
        <p:spPr bwMode="auto">
          <a:xfrm>
            <a:off x="839788" y="315913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2800">
                <a:solidFill>
                  <a:schemeClr val="tx2"/>
                </a:solidFill>
              </a:rPr>
              <a:t>Combination: Example of Join Algorithm</a:t>
            </a:r>
          </a:p>
        </p:txBody>
      </p:sp>
      <p:sp>
        <p:nvSpPr>
          <p:cNvPr id="1343528" name="Oval 40"/>
          <p:cNvSpPr>
            <a:spLocks noChangeArrowheads="1"/>
          </p:cNvSpPr>
          <p:nvPr/>
        </p:nvSpPr>
        <p:spPr bwMode="auto">
          <a:xfrm>
            <a:off x="4762500" y="5903913"/>
            <a:ext cx="42863" cy="42862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343529" name="AutoShape 41"/>
          <p:cNvCxnSpPr>
            <a:cxnSpLocks noChangeShapeType="1"/>
            <a:stCxn id="1343528" idx="2"/>
            <a:endCxn id="1343512" idx="0"/>
          </p:cNvCxnSpPr>
          <p:nvPr/>
        </p:nvCxnSpPr>
        <p:spPr bwMode="auto">
          <a:xfrm>
            <a:off x="4762500" y="5926138"/>
            <a:ext cx="3175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2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123652" y="6450435"/>
            <a:ext cx="1905000" cy="381000"/>
          </a:xfrm>
        </p:spPr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19859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5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5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3492" grpId="0" build="allAtOnce" animBg="1"/>
      <p:bldP spid="1343493" grpId="0" build="allAtOnce" animBg="1"/>
      <p:bldP spid="1343494" grpId="0" build="allAtOnce" animBg="1"/>
      <p:bldP spid="1343495" grpId="0" build="allAtOnce" animBg="1"/>
      <p:bldP spid="1343502" grpId="0" build="allAtOnce" animBg="1"/>
      <p:bldP spid="1343503" grpId="0" build="allAtOnce" animBg="1"/>
      <p:bldP spid="1343504" grpId="0" animBg="1"/>
      <p:bldP spid="1343507" grpId="0" animBg="1"/>
      <p:bldP spid="1343511" grpId="0" animBg="1"/>
      <p:bldP spid="1343517" grpId="0" animBg="1"/>
      <p:bldP spid="1343524" grpId="0" animBg="1"/>
      <p:bldP spid="13435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947" y="1084277"/>
            <a:ext cx="8841996" cy="5274578"/>
          </a:xfrm>
        </p:spPr>
        <p:txBody>
          <a:bodyPr/>
          <a:lstStyle/>
          <a:p>
            <a:r>
              <a:rPr lang="en-US" dirty="0" err="1" smtClean="0"/>
              <a:t>Uninterpreted</a:t>
            </a:r>
            <a:r>
              <a:rPr lang="en-US" dirty="0" smtClean="0"/>
              <a:t> Functions</a:t>
            </a:r>
          </a:p>
          <a:p>
            <a:pPr lvl="1"/>
            <a:r>
              <a:rPr lang="en-US" sz="2000" dirty="0" smtClean="0"/>
              <a:t>A Polynomial-Time Algorithm for Global Value Numbering;   </a:t>
            </a:r>
            <a:r>
              <a:rPr lang="en-US" sz="2000" dirty="0" err="1" smtClean="0"/>
              <a:t>Gulwani</a:t>
            </a:r>
            <a:r>
              <a:rPr lang="en-US" sz="2000" dirty="0" smtClean="0"/>
              <a:t>, </a:t>
            </a:r>
            <a:r>
              <a:rPr lang="en-US" sz="2000" dirty="0" err="1" smtClean="0"/>
              <a:t>Necula</a:t>
            </a:r>
            <a:r>
              <a:rPr lang="en-US" sz="2000" dirty="0" smtClean="0"/>
              <a:t>; SAS ‘04 </a:t>
            </a:r>
          </a:p>
          <a:p>
            <a:r>
              <a:rPr lang="en-US" dirty="0" smtClean="0"/>
              <a:t>Linear Arithmetic + </a:t>
            </a:r>
            <a:r>
              <a:rPr lang="en-US" dirty="0" err="1" smtClean="0"/>
              <a:t>Uninterpreted</a:t>
            </a:r>
            <a:r>
              <a:rPr lang="en-US" dirty="0" smtClean="0"/>
              <a:t> Functions</a:t>
            </a:r>
          </a:p>
          <a:p>
            <a:pPr lvl="1"/>
            <a:r>
              <a:rPr lang="en-US" sz="2000" dirty="0" smtClean="0"/>
              <a:t>Combining Abstract Interpreters; </a:t>
            </a:r>
          </a:p>
          <a:p>
            <a:pPr lvl="1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Gulwani</a:t>
            </a:r>
            <a:r>
              <a:rPr lang="en-US" sz="2000" dirty="0" smtClean="0"/>
              <a:t>, </a:t>
            </a:r>
            <a:r>
              <a:rPr lang="en-US" sz="2000" dirty="0" err="1" smtClean="0"/>
              <a:t>Tiwari</a:t>
            </a:r>
            <a:r>
              <a:rPr lang="en-US" sz="2000" dirty="0" smtClean="0"/>
              <a:t>; PLDI ’06</a:t>
            </a:r>
          </a:p>
          <a:p>
            <a:r>
              <a:rPr lang="en-US" dirty="0" smtClean="0"/>
              <a:t>Theory of Arrays/Lists </a:t>
            </a:r>
          </a:p>
          <a:p>
            <a:pPr lvl="1"/>
            <a:r>
              <a:rPr lang="en-US" dirty="0" smtClean="0"/>
              <a:t>Quantified Abstract Domains</a:t>
            </a:r>
          </a:p>
          <a:p>
            <a:pPr lvl="2"/>
            <a:r>
              <a:rPr lang="en-US" dirty="0" smtClean="0"/>
              <a:t>Lifting Abstract Interpreters to Quantified Logical Domains; </a:t>
            </a:r>
            <a:r>
              <a:rPr lang="en-US" dirty="0" err="1" smtClean="0"/>
              <a:t>Gulwani</a:t>
            </a:r>
            <a:r>
              <a:rPr lang="en-US" dirty="0" smtClean="0"/>
              <a:t>, McCloskey, </a:t>
            </a:r>
            <a:r>
              <a:rPr lang="en-US" dirty="0" err="1" smtClean="0"/>
              <a:t>Tiwari</a:t>
            </a:r>
            <a:r>
              <a:rPr lang="en-US" dirty="0" smtClean="0"/>
              <a:t>; POPL ‘08</a:t>
            </a:r>
          </a:p>
          <a:p>
            <a:pPr lvl="2"/>
            <a:r>
              <a:rPr lang="en-US" dirty="0" smtClean="0"/>
              <a:t>Discovering Properties about Arrays in Simple Programs; </a:t>
            </a:r>
            <a:r>
              <a:rPr lang="en-US" dirty="0" err="1" smtClean="0"/>
              <a:t>Halbwachs</a:t>
            </a:r>
            <a:r>
              <a:rPr lang="en-US" dirty="0" smtClean="0"/>
              <a:t>, </a:t>
            </a:r>
            <a:r>
              <a:rPr lang="en-US" dirty="0" err="1" smtClean="0"/>
              <a:t>Péron</a:t>
            </a:r>
            <a:r>
              <a:rPr lang="en-US" dirty="0" smtClean="0"/>
              <a:t>; PLDI ‘08</a:t>
            </a:r>
          </a:p>
          <a:p>
            <a:pPr lvl="1"/>
            <a:r>
              <a:rPr lang="en-US" dirty="0" smtClean="0"/>
              <a:t>Shape Analysis</a:t>
            </a:r>
          </a:p>
          <a:p>
            <a:pPr lvl="2"/>
            <a:r>
              <a:rPr lang="en-US" dirty="0" smtClean="0"/>
              <a:t>Parametric Shape Analysis via 3-Valued Logic; 	          </a:t>
            </a:r>
            <a:r>
              <a:rPr lang="en-US" dirty="0" err="1" smtClean="0"/>
              <a:t>Sagiv</a:t>
            </a:r>
            <a:r>
              <a:rPr lang="en-US" dirty="0" smtClean="0"/>
              <a:t>, Reps, Wilhelm; POPL ‘99, TOPLAS ‘02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Forward: References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946" y="1084277"/>
            <a:ext cx="8951053" cy="5029200"/>
          </a:xfrm>
        </p:spPr>
        <p:txBody>
          <a:bodyPr/>
          <a:lstStyle/>
          <a:p>
            <a:r>
              <a:rPr lang="en-US" dirty="0" smtClean="0"/>
              <a:t>Theory of Arrays/Lists </a:t>
            </a:r>
          </a:p>
          <a:p>
            <a:pPr lvl="1"/>
            <a:r>
              <a:rPr lang="en-US" dirty="0" smtClean="0"/>
              <a:t>Combination of Shape Analysis + Arithmetic </a:t>
            </a:r>
          </a:p>
          <a:p>
            <a:pPr lvl="2"/>
            <a:r>
              <a:rPr lang="en-US" dirty="0" smtClean="0"/>
              <a:t>A Combination Framework for tracking partition sizes;   </a:t>
            </a:r>
            <a:r>
              <a:rPr lang="en-US" dirty="0" err="1" smtClean="0"/>
              <a:t>Gulwani</a:t>
            </a:r>
            <a:r>
              <a:rPr lang="en-US" dirty="0" smtClean="0"/>
              <a:t>, Lev-Ami, </a:t>
            </a:r>
            <a:r>
              <a:rPr lang="en-US" dirty="0" err="1" smtClean="0"/>
              <a:t>Sagiv</a:t>
            </a:r>
            <a:r>
              <a:rPr lang="en-US" dirty="0" smtClean="0"/>
              <a:t>; POPL ’09</a:t>
            </a:r>
          </a:p>
          <a:p>
            <a:r>
              <a:rPr lang="en-US" dirty="0" smtClean="0"/>
              <a:t>Non-linear Arithmetic</a:t>
            </a:r>
          </a:p>
          <a:p>
            <a:pPr lvl="1"/>
            <a:r>
              <a:rPr lang="en-US" dirty="0" smtClean="0"/>
              <a:t>User-defined axioms + Expression Abstraction</a:t>
            </a:r>
          </a:p>
          <a:p>
            <a:pPr lvl="2"/>
            <a:r>
              <a:rPr lang="en-US" dirty="0" smtClean="0"/>
              <a:t>A Numerical Abstract Domain Based on Expression Abstraction and Max Operator with Application in Timing Analysis;    </a:t>
            </a:r>
            <a:r>
              <a:rPr lang="en-US" dirty="0" err="1" smtClean="0"/>
              <a:t>Gulavani</a:t>
            </a:r>
            <a:r>
              <a:rPr lang="en-US" dirty="0" smtClean="0"/>
              <a:t>, </a:t>
            </a:r>
            <a:r>
              <a:rPr lang="en-US" dirty="0" err="1" smtClean="0"/>
              <a:t>Gulwani</a:t>
            </a:r>
            <a:r>
              <a:rPr lang="en-US" dirty="0" smtClean="0"/>
              <a:t>; CAV ’08</a:t>
            </a:r>
          </a:p>
          <a:p>
            <a:pPr lvl="1"/>
            <a:r>
              <a:rPr lang="en-US" dirty="0" smtClean="0"/>
              <a:t>Polynomial Equalities</a:t>
            </a:r>
          </a:p>
          <a:p>
            <a:pPr lvl="2"/>
            <a:r>
              <a:rPr lang="en-US" dirty="0" smtClean="0"/>
              <a:t>An Abstract Interpretation Approach for Automatic Generation of Polynomial Invariants;                            Rodriguez-</a:t>
            </a:r>
            <a:r>
              <a:rPr lang="en-US" dirty="0" err="1" smtClean="0"/>
              <a:t>Carbonell</a:t>
            </a:r>
            <a:r>
              <a:rPr lang="en-US" dirty="0" smtClean="0"/>
              <a:t>, </a:t>
            </a:r>
            <a:r>
              <a:rPr lang="en-US" dirty="0" err="1" smtClean="0"/>
              <a:t>Kapur</a:t>
            </a:r>
            <a:r>
              <a:rPr lang="en-US" dirty="0" smtClean="0"/>
              <a:t>; SAS ‘04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661B-1E0D-4001-BF89-AF1DFB53F90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Forward: References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54"/>
  <p:tag name="DEFAULTHEIGHT" val="200"/>
  <p:tag name="FIRSTSUMITG@PR10562AXNJXY5K9" val="3079"/>
  <p:tag name="FIRSTSUMITG@PWS13125SVWXY5K9" val="3113"/>
  <p:tag name="DEFAULTDISPLAYSOURCE" val="\documentclass{article}\pagestyle{empty}&#10;\begin{document}&#10;&#10;\end{document}&#10;"/>
  <p:tag name="EMBEDFONTS" val="1"/>
  <p:tag name="FIRSTSUMITG@YFGYMLOFUVWXY5M7" val="349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1|7.4|11.4|5.6|7.8|3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$\frac{1}{nm} \sum\limits_{i,j}$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8"/>
  <p:tag name="BOXHEIGHT" val="256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541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7|20.2|42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4|0.3|0.6|0.5|0.4|0.4|0.3|0.4|0.4|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9|7.6|3.3|38.9|28|21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1|7.4|11.4|5.6|7.8|3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1|7.4|11.4|5.6|7.8|3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1|7.4|11.4|5.6|7.8|3.2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76446</TotalTime>
  <Words>4151</Words>
  <Application>Microsoft Office PowerPoint</Application>
  <PresentationFormat>On-screen Show (4:3)</PresentationFormat>
  <Paragraphs>799</Paragraphs>
  <Slides>54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7" baseType="lpstr">
      <vt:lpstr>Arial</vt:lpstr>
      <vt:lpstr>CMEX10</vt:lpstr>
      <vt:lpstr>CMMI7</vt:lpstr>
      <vt:lpstr>cmsy10</vt:lpstr>
      <vt:lpstr>Wingdings</vt:lpstr>
      <vt:lpstr>Times New Roman</vt:lpstr>
      <vt:lpstr>MT Extra</vt:lpstr>
      <vt:lpstr>Symbol</vt:lpstr>
      <vt:lpstr>Comic Sans MS</vt:lpstr>
      <vt:lpstr>Calibri</vt:lpstr>
      <vt:lpstr>cmmi10</vt:lpstr>
      <vt:lpstr>Default Design</vt:lpstr>
      <vt:lpstr>1_Default Design</vt:lpstr>
      <vt:lpstr>PowerPoint Presentation</vt:lpstr>
      <vt:lpstr>Art of Invariant Generation</vt:lpstr>
      <vt:lpstr>Fixpoint Brush</vt:lpstr>
      <vt:lpstr>Iterative Forward: Examples</vt:lpstr>
      <vt:lpstr>Difference Constraints</vt:lpstr>
      <vt:lpstr>Example: Abstract Interpretation using  Difference Constraints</vt:lpstr>
      <vt:lpstr>    </vt:lpstr>
      <vt:lpstr>Iterative Forward: References</vt:lpstr>
      <vt:lpstr>Iterative Forward: References</vt:lpstr>
      <vt:lpstr>Fixpoint Brush</vt:lpstr>
      <vt:lpstr>Iterative Backward</vt:lpstr>
      <vt:lpstr>Iterative Backward: References</vt:lpstr>
      <vt:lpstr>Fixpoint Brush</vt:lpstr>
      <vt:lpstr>Template-based Invariant Generation</vt:lpstr>
      <vt:lpstr>Key Idea in reducing 8 to 9 for various Domains</vt:lpstr>
      <vt:lpstr>Template-based Invariant Generation: References</vt:lpstr>
      <vt:lpstr>Template-based Invariant Generation</vt:lpstr>
      <vt:lpstr>Farkas Lemma</vt:lpstr>
      <vt:lpstr>Solving 2nd order constraints using Farkas Lemma</vt:lpstr>
      <vt:lpstr>Example</vt:lpstr>
      <vt:lpstr>Template-based Invariant Generation</vt:lpstr>
      <vt:lpstr>Solving 2nd order constraints using  Boolean Indicator Variables + Cover Algorithm</vt:lpstr>
      <vt:lpstr>Example</vt:lpstr>
      <vt:lpstr>Example</vt:lpstr>
      <vt:lpstr>Example</vt:lpstr>
      <vt:lpstr>Bonus Material</vt:lpstr>
      <vt:lpstr> Example: Bresenham’s Line Drawing Algorithm </vt:lpstr>
      <vt:lpstr>Transition System Representation</vt:lpstr>
      <vt:lpstr>Verification Constraint Generation &amp; Solution</vt:lpstr>
      <vt:lpstr>The Surprise!</vt:lpstr>
      <vt:lpstr>Fixpoint Brush</vt:lpstr>
      <vt:lpstr>Proof Rules</vt:lpstr>
      <vt:lpstr>Ranking Function</vt:lpstr>
      <vt:lpstr>Finding Ranking Functions</vt:lpstr>
      <vt:lpstr>Arithmetic Iteration Patterns</vt:lpstr>
      <vt:lpstr>Bit-vector Iteration Pattern</vt:lpstr>
      <vt:lpstr>Composing ranking functions</vt:lpstr>
      <vt:lpstr>Relating values before/after a loop</vt:lpstr>
      <vt:lpstr>Fixpoint Brush</vt:lpstr>
      <vt:lpstr>PowerPoint Presentation</vt:lpstr>
      <vt:lpstr>Iteration Method</vt:lpstr>
      <vt:lpstr>Recurrence Solving Techniques vs. Our Fixpoint Brush</vt:lpstr>
      <vt:lpstr>Substitution Method</vt:lpstr>
      <vt:lpstr>Recurrence Solving Techniques vs. Our Fixpoint Brush</vt:lpstr>
      <vt:lpstr>Master’s Method</vt:lpstr>
      <vt:lpstr>Recurrence Solving Techniques vs. Our Fixpoint Brush</vt:lpstr>
      <vt:lpstr>Fixpoint Brush</vt:lpstr>
      <vt:lpstr>Example</vt:lpstr>
      <vt:lpstr>Probabilistic Inference for Program Verification</vt:lpstr>
      <vt:lpstr>Consistency of an invariant I at program point </vt:lpstr>
      <vt:lpstr>Measuring Inconsistency of an invariant I at </vt:lpstr>
      <vt:lpstr>Example of an inconsistency measure IM</vt:lpstr>
      <vt:lpstr>Iterative but non-monotonic: References</vt:lpstr>
      <vt:lpstr>Fixpoint Brush: 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sumitg</cp:lastModifiedBy>
  <cp:revision>5013</cp:revision>
  <dcterms:created xsi:type="dcterms:W3CDTF">1601-01-01T00:00:00Z</dcterms:created>
  <dcterms:modified xsi:type="dcterms:W3CDTF">2010-07-29T22:19:49Z</dcterms:modified>
</cp:coreProperties>
</file>