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8" r:id="rId17"/>
    <p:sldId id="273" r:id="rId18"/>
    <p:sldId id="274" r:id="rId19"/>
    <p:sldId id="279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132C08-DB45-49FC-8250-A52FA76F0B26}" type="doc">
      <dgm:prSet loTypeId="urn:microsoft.com/office/officeart/2005/8/layout/process2" loCatId="process" qsTypeId="urn:microsoft.com/office/officeart/2005/8/quickstyle/simple5" qsCatId="simple" csTypeId="urn:microsoft.com/office/officeart/2005/8/colors/accent0_3" csCatId="mainScheme" phldr="1"/>
      <dgm:spPr/>
    </dgm:pt>
    <dgm:pt modelId="{64A096DB-50D3-4520-A21B-D3F3D41202B4}">
      <dgm:prSet phldrT="[Text]"/>
      <dgm:spPr/>
      <dgm:t>
        <a:bodyPr/>
        <a:lstStyle/>
        <a:p>
          <a:r>
            <a:rPr lang="vi-VN" dirty="0" smtClean="0"/>
            <a:t>Construct initial CFG</a:t>
          </a:r>
          <a:endParaRPr lang="en-US" dirty="0"/>
        </a:p>
      </dgm:t>
    </dgm:pt>
    <dgm:pt modelId="{18F0042F-D9E6-4E89-8A33-43F81E0C1CC8}" type="parTrans" cxnId="{40749060-EA27-4ACD-A81F-61BCCD33A013}">
      <dgm:prSet/>
      <dgm:spPr/>
      <dgm:t>
        <a:bodyPr/>
        <a:lstStyle/>
        <a:p>
          <a:endParaRPr lang="en-US"/>
        </a:p>
      </dgm:t>
    </dgm:pt>
    <dgm:pt modelId="{5C6C5DBE-A7E7-419F-BDB2-69D244A09BBB}" type="sibTrans" cxnId="{40749060-EA27-4ACD-A81F-61BCCD33A013}">
      <dgm:prSet/>
      <dgm:spPr/>
      <dgm:t>
        <a:bodyPr/>
        <a:lstStyle/>
        <a:p>
          <a:endParaRPr lang="en-US"/>
        </a:p>
      </dgm:t>
    </dgm:pt>
    <dgm:pt modelId="{42730A98-0347-4E38-B5AC-D02671584601}">
      <dgm:prSet phldrT="[Text]"/>
      <dgm:spPr/>
      <dgm:t>
        <a:bodyPr/>
        <a:lstStyle/>
        <a:p>
          <a:r>
            <a:rPr lang="vi-VN" dirty="0" smtClean="0"/>
            <a:t>Path Condition Solving</a:t>
          </a:r>
          <a:endParaRPr lang="en-US" dirty="0"/>
        </a:p>
      </dgm:t>
    </dgm:pt>
    <dgm:pt modelId="{8C33A4DD-62EC-4F47-A02E-58F92AAAF989}" type="parTrans" cxnId="{96BA999F-81F6-4E7B-9624-C8AA99C558BF}">
      <dgm:prSet/>
      <dgm:spPr/>
      <dgm:t>
        <a:bodyPr/>
        <a:lstStyle/>
        <a:p>
          <a:endParaRPr lang="en-US"/>
        </a:p>
      </dgm:t>
    </dgm:pt>
    <dgm:pt modelId="{07ACB4BA-93BF-45B4-A6C3-C414D29934D1}" type="sibTrans" cxnId="{96BA999F-81F6-4E7B-9624-C8AA99C558BF}">
      <dgm:prSet/>
      <dgm:spPr/>
      <dgm:t>
        <a:bodyPr/>
        <a:lstStyle/>
        <a:p>
          <a:endParaRPr lang="en-US"/>
        </a:p>
      </dgm:t>
    </dgm:pt>
    <dgm:pt modelId="{85B32E95-67E0-4212-929A-23B366DC922D}">
      <dgm:prSet phldrT="[Text]"/>
      <dgm:spPr/>
      <dgm:t>
        <a:bodyPr/>
        <a:lstStyle/>
        <a:p>
          <a:r>
            <a:rPr lang="vi-VN" dirty="0" smtClean="0"/>
            <a:t>CFG Enrichment</a:t>
          </a:r>
          <a:endParaRPr lang="en-US" dirty="0"/>
        </a:p>
      </dgm:t>
    </dgm:pt>
    <dgm:pt modelId="{5E8B00AB-B6E0-407A-A9B4-CC2C82F695BB}" type="parTrans" cxnId="{1F588D44-E62D-4E4D-BE4F-FBDC306309B1}">
      <dgm:prSet/>
      <dgm:spPr/>
      <dgm:t>
        <a:bodyPr/>
        <a:lstStyle/>
        <a:p>
          <a:endParaRPr lang="en-US"/>
        </a:p>
      </dgm:t>
    </dgm:pt>
    <dgm:pt modelId="{D940112A-6D6E-469C-B418-09578792C054}" type="sibTrans" cxnId="{1F588D44-E62D-4E4D-BE4F-FBDC306309B1}">
      <dgm:prSet/>
      <dgm:spPr/>
      <dgm:t>
        <a:bodyPr/>
        <a:lstStyle/>
        <a:p>
          <a:endParaRPr lang="en-US"/>
        </a:p>
      </dgm:t>
    </dgm:pt>
    <dgm:pt modelId="{5822E217-4934-40E3-A4B1-BF862240D37F}">
      <dgm:prSet phldrT="[Text]"/>
      <dgm:spPr/>
      <dgm:t>
        <a:bodyPr/>
        <a:lstStyle/>
        <a:p>
          <a:r>
            <a:rPr lang="vi-VN" dirty="0" smtClean="0"/>
            <a:t>Symbolic Execution</a:t>
          </a:r>
          <a:endParaRPr lang="en-US" dirty="0"/>
        </a:p>
      </dgm:t>
    </dgm:pt>
    <dgm:pt modelId="{392EB04F-A0CF-4634-9DDB-3B1C438C7B6C}" type="parTrans" cxnId="{304AB941-207B-4ABA-A01B-0264A29BBC33}">
      <dgm:prSet/>
      <dgm:spPr/>
      <dgm:t>
        <a:bodyPr/>
        <a:lstStyle/>
        <a:p>
          <a:endParaRPr lang="en-US"/>
        </a:p>
      </dgm:t>
    </dgm:pt>
    <dgm:pt modelId="{C29EE612-482E-4261-A504-025CDA612C35}" type="sibTrans" cxnId="{304AB941-207B-4ABA-A01B-0264A29BBC33}">
      <dgm:prSet/>
      <dgm:spPr/>
      <dgm:t>
        <a:bodyPr/>
        <a:lstStyle/>
        <a:p>
          <a:endParaRPr lang="en-US"/>
        </a:p>
      </dgm:t>
    </dgm:pt>
    <dgm:pt modelId="{24020553-AA0A-4BF0-86B3-6656ED4FF83F}">
      <dgm:prSet phldrT="[Text]"/>
      <dgm:spPr/>
      <dgm:t>
        <a:bodyPr/>
        <a:lstStyle/>
        <a:p>
          <a:r>
            <a:rPr lang="vi-VN" smtClean="0"/>
            <a:t>Simulation </a:t>
          </a:r>
          <a:r>
            <a:rPr lang="vi-VN" dirty="0" smtClean="0"/>
            <a:t>with test-case</a:t>
          </a:r>
          <a:endParaRPr lang="en-US" dirty="0"/>
        </a:p>
      </dgm:t>
    </dgm:pt>
    <dgm:pt modelId="{98D77919-EBAD-4A39-B1B9-A5BA29264C6D}" type="parTrans" cxnId="{741CE8A6-4086-4F13-96BA-ED6949294ECB}">
      <dgm:prSet/>
      <dgm:spPr/>
      <dgm:t>
        <a:bodyPr/>
        <a:lstStyle/>
        <a:p>
          <a:endParaRPr lang="en-US"/>
        </a:p>
      </dgm:t>
    </dgm:pt>
    <dgm:pt modelId="{9A8FBE91-E68F-4AB1-95DA-0A6BDCE921CB}" type="sibTrans" cxnId="{741CE8A6-4086-4F13-96BA-ED6949294ECB}">
      <dgm:prSet/>
      <dgm:spPr/>
      <dgm:t>
        <a:bodyPr/>
        <a:lstStyle/>
        <a:p>
          <a:endParaRPr lang="en-US"/>
        </a:p>
      </dgm:t>
    </dgm:pt>
    <dgm:pt modelId="{DDFB2B8B-82E0-4AEB-9CA0-A0B4BDE9F65B}" type="pres">
      <dgm:prSet presAssocID="{65132C08-DB45-49FC-8250-A52FA76F0B26}" presName="linearFlow" presStyleCnt="0">
        <dgm:presLayoutVars>
          <dgm:resizeHandles val="exact"/>
        </dgm:presLayoutVars>
      </dgm:prSet>
      <dgm:spPr/>
    </dgm:pt>
    <dgm:pt modelId="{180BEF74-C982-4C34-8FF3-1C2F101AC96D}" type="pres">
      <dgm:prSet presAssocID="{64A096DB-50D3-4520-A21B-D3F3D41202B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9D48E-7C36-4BB6-8C25-458A6839B445}" type="pres">
      <dgm:prSet presAssocID="{5C6C5DBE-A7E7-419F-BDB2-69D244A09BB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16EFB67-FD76-4C63-8C6C-9317233DFFC3}" type="pres">
      <dgm:prSet presAssocID="{5C6C5DBE-A7E7-419F-BDB2-69D244A09BB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1F43353-B3F7-4B20-8C54-5E7C81C97F26}" type="pres">
      <dgm:prSet presAssocID="{5822E217-4934-40E3-A4B1-BF862240D37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CB0B8-A0BC-4957-AB33-1C452CF41EE1}" type="pres">
      <dgm:prSet presAssocID="{C29EE612-482E-4261-A504-025CDA612C3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531D58C0-4CA9-4C68-8712-9C62844BBE30}" type="pres">
      <dgm:prSet presAssocID="{C29EE612-482E-4261-A504-025CDA612C3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86217EF-A2F8-4098-BD0B-2B302E36EB37}" type="pres">
      <dgm:prSet presAssocID="{42730A98-0347-4E38-B5AC-D0267158460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24561-2CEE-49FF-BCE8-1EAF1E2E5DAE}" type="pres">
      <dgm:prSet presAssocID="{07ACB4BA-93BF-45B4-A6C3-C414D29934D1}" presName="sibTrans" presStyleLbl="sibTrans2D1" presStyleIdx="2" presStyleCnt="4"/>
      <dgm:spPr/>
      <dgm:t>
        <a:bodyPr/>
        <a:lstStyle/>
        <a:p>
          <a:endParaRPr lang="en-US"/>
        </a:p>
      </dgm:t>
    </dgm:pt>
    <dgm:pt modelId="{0987DCCF-4E60-495A-8EF0-D5E4A938106E}" type="pres">
      <dgm:prSet presAssocID="{07ACB4BA-93BF-45B4-A6C3-C414D29934D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C9E344F-65D1-410A-8A8C-78E20DA390EE}" type="pres">
      <dgm:prSet presAssocID="{24020553-AA0A-4BF0-86B3-6656ED4FF83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09D8C9-A280-4A38-A332-9BFE2C03EF15}" type="pres">
      <dgm:prSet presAssocID="{9A8FBE91-E68F-4AB1-95DA-0A6BDCE921CB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8BEF774-8294-4DBD-998A-3368E8F19534}" type="pres">
      <dgm:prSet presAssocID="{9A8FBE91-E68F-4AB1-95DA-0A6BDCE921CB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BAEDDE6-4C78-4F54-9898-C4B0E0600DDE}" type="pres">
      <dgm:prSet presAssocID="{85B32E95-67E0-4212-929A-23B366DC922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F02008-58E8-4D05-81E7-589C2F9366BC}" type="presOf" srcId="{07ACB4BA-93BF-45B4-A6C3-C414D29934D1}" destId="{0987DCCF-4E60-495A-8EF0-D5E4A938106E}" srcOrd="1" destOrd="0" presId="urn:microsoft.com/office/officeart/2005/8/layout/process2"/>
    <dgm:cxn modelId="{741CE8A6-4086-4F13-96BA-ED6949294ECB}" srcId="{65132C08-DB45-49FC-8250-A52FA76F0B26}" destId="{24020553-AA0A-4BF0-86B3-6656ED4FF83F}" srcOrd="3" destOrd="0" parTransId="{98D77919-EBAD-4A39-B1B9-A5BA29264C6D}" sibTransId="{9A8FBE91-E68F-4AB1-95DA-0A6BDCE921CB}"/>
    <dgm:cxn modelId="{FCE82306-2618-4A72-B262-921BE7745B78}" type="presOf" srcId="{C29EE612-482E-4261-A504-025CDA612C35}" destId="{531D58C0-4CA9-4C68-8712-9C62844BBE30}" srcOrd="1" destOrd="0" presId="urn:microsoft.com/office/officeart/2005/8/layout/process2"/>
    <dgm:cxn modelId="{7EE2EF4E-448C-4A90-A143-AFECFC6AEDD0}" type="presOf" srcId="{24020553-AA0A-4BF0-86B3-6656ED4FF83F}" destId="{2C9E344F-65D1-410A-8A8C-78E20DA390EE}" srcOrd="0" destOrd="0" presId="urn:microsoft.com/office/officeart/2005/8/layout/process2"/>
    <dgm:cxn modelId="{3AAA5B6C-7A8F-4068-8FCD-778CA52B0F8E}" type="presOf" srcId="{9A8FBE91-E68F-4AB1-95DA-0A6BDCE921CB}" destId="{88BEF774-8294-4DBD-998A-3368E8F19534}" srcOrd="1" destOrd="0" presId="urn:microsoft.com/office/officeart/2005/8/layout/process2"/>
    <dgm:cxn modelId="{CCCB6385-B88C-4456-A80D-5CB267153C95}" type="presOf" srcId="{07ACB4BA-93BF-45B4-A6C3-C414D29934D1}" destId="{B6524561-2CEE-49FF-BCE8-1EAF1E2E5DAE}" srcOrd="0" destOrd="0" presId="urn:microsoft.com/office/officeart/2005/8/layout/process2"/>
    <dgm:cxn modelId="{40749060-EA27-4ACD-A81F-61BCCD33A013}" srcId="{65132C08-DB45-49FC-8250-A52FA76F0B26}" destId="{64A096DB-50D3-4520-A21B-D3F3D41202B4}" srcOrd="0" destOrd="0" parTransId="{18F0042F-D9E6-4E89-8A33-43F81E0C1CC8}" sibTransId="{5C6C5DBE-A7E7-419F-BDB2-69D244A09BBB}"/>
    <dgm:cxn modelId="{1F588D44-E62D-4E4D-BE4F-FBDC306309B1}" srcId="{65132C08-DB45-49FC-8250-A52FA76F0B26}" destId="{85B32E95-67E0-4212-929A-23B366DC922D}" srcOrd="4" destOrd="0" parTransId="{5E8B00AB-B6E0-407A-A9B4-CC2C82F695BB}" sibTransId="{D940112A-6D6E-469C-B418-09578792C054}"/>
    <dgm:cxn modelId="{DF553B51-F85E-435B-B8DE-278FACE97F57}" type="presOf" srcId="{9A8FBE91-E68F-4AB1-95DA-0A6BDCE921CB}" destId="{E509D8C9-A280-4A38-A332-9BFE2C03EF15}" srcOrd="0" destOrd="0" presId="urn:microsoft.com/office/officeart/2005/8/layout/process2"/>
    <dgm:cxn modelId="{EF3B2DC9-9DDC-4802-A22B-C10033ADDB99}" type="presOf" srcId="{64A096DB-50D3-4520-A21B-D3F3D41202B4}" destId="{180BEF74-C982-4C34-8FF3-1C2F101AC96D}" srcOrd="0" destOrd="0" presId="urn:microsoft.com/office/officeart/2005/8/layout/process2"/>
    <dgm:cxn modelId="{F2A79BBA-2AAB-4ED1-92DB-A0993542D358}" type="presOf" srcId="{42730A98-0347-4E38-B5AC-D02671584601}" destId="{A86217EF-A2F8-4098-BD0B-2B302E36EB37}" srcOrd="0" destOrd="0" presId="urn:microsoft.com/office/officeart/2005/8/layout/process2"/>
    <dgm:cxn modelId="{5FDE263E-E565-4EAB-89D9-7714E7119D8F}" type="presOf" srcId="{C29EE612-482E-4261-A504-025CDA612C35}" destId="{F3ACB0B8-A0BC-4957-AB33-1C452CF41EE1}" srcOrd="0" destOrd="0" presId="urn:microsoft.com/office/officeart/2005/8/layout/process2"/>
    <dgm:cxn modelId="{978FBB8A-F012-4C39-AFBD-CB5CF92AEA14}" type="presOf" srcId="{5C6C5DBE-A7E7-419F-BDB2-69D244A09BBB}" destId="{A16EFB67-FD76-4C63-8C6C-9317233DFFC3}" srcOrd="1" destOrd="0" presId="urn:microsoft.com/office/officeart/2005/8/layout/process2"/>
    <dgm:cxn modelId="{3BF9943E-F329-4E8D-BED9-42DA4B7C217B}" type="presOf" srcId="{5C6C5DBE-A7E7-419F-BDB2-69D244A09BBB}" destId="{CD49D48E-7C36-4BB6-8C25-458A6839B445}" srcOrd="0" destOrd="0" presId="urn:microsoft.com/office/officeart/2005/8/layout/process2"/>
    <dgm:cxn modelId="{99434E73-150F-49D6-80AE-D0F0C956540E}" type="presOf" srcId="{65132C08-DB45-49FC-8250-A52FA76F0B26}" destId="{DDFB2B8B-82E0-4AEB-9CA0-A0B4BDE9F65B}" srcOrd="0" destOrd="0" presId="urn:microsoft.com/office/officeart/2005/8/layout/process2"/>
    <dgm:cxn modelId="{304AB941-207B-4ABA-A01B-0264A29BBC33}" srcId="{65132C08-DB45-49FC-8250-A52FA76F0B26}" destId="{5822E217-4934-40E3-A4B1-BF862240D37F}" srcOrd="1" destOrd="0" parTransId="{392EB04F-A0CF-4634-9DDB-3B1C438C7B6C}" sibTransId="{C29EE612-482E-4261-A504-025CDA612C35}"/>
    <dgm:cxn modelId="{7C955707-721E-4BB3-8AC7-F3BAF21BCA53}" type="presOf" srcId="{5822E217-4934-40E3-A4B1-BF862240D37F}" destId="{C1F43353-B3F7-4B20-8C54-5E7C81C97F26}" srcOrd="0" destOrd="0" presId="urn:microsoft.com/office/officeart/2005/8/layout/process2"/>
    <dgm:cxn modelId="{26463A89-5985-4D42-82D1-2308202299F4}" type="presOf" srcId="{85B32E95-67E0-4212-929A-23B366DC922D}" destId="{FBAEDDE6-4C78-4F54-9898-C4B0E0600DDE}" srcOrd="0" destOrd="0" presId="urn:microsoft.com/office/officeart/2005/8/layout/process2"/>
    <dgm:cxn modelId="{96BA999F-81F6-4E7B-9624-C8AA99C558BF}" srcId="{65132C08-DB45-49FC-8250-A52FA76F0B26}" destId="{42730A98-0347-4E38-B5AC-D02671584601}" srcOrd="2" destOrd="0" parTransId="{8C33A4DD-62EC-4F47-A02E-58F92AAAF989}" sibTransId="{07ACB4BA-93BF-45B4-A6C3-C414D29934D1}"/>
    <dgm:cxn modelId="{1ECA8109-94F6-46D9-9755-1288EBA4AF04}" type="presParOf" srcId="{DDFB2B8B-82E0-4AEB-9CA0-A0B4BDE9F65B}" destId="{180BEF74-C982-4C34-8FF3-1C2F101AC96D}" srcOrd="0" destOrd="0" presId="urn:microsoft.com/office/officeart/2005/8/layout/process2"/>
    <dgm:cxn modelId="{2D6D14FE-5FBB-4BBC-9A50-26603165DFC3}" type="presParOf" srcId="{DDFB2B8B-82E0-4AEB-9CA0-A0B4BDE9F65B}" destId="{CD49D48E-7C36-4BB6-8C25-458A6839B445}" srcOrd="1" destOrd="0" presId="urn:microsoft.com/office/officeart/2005/8/layout/process2"/>
    <dgm:cxn modelId="{371C7107-C7BD-40BA-B728-3D4AB3CD97E7}" type="presParOf" srcId="{CD49D48E-7C36-4BB6-8C25-458A6839B445}" destId="{A16EFB67-FD76-4C63-8C6C-9317233DFFC3}" srcOrd="0" destOrd="0" presId="urn:microsoft.com/office/officeart/2005/8/layout/process2"/>
    <dgm:cxn modelId="{8F651903-BA21-49F1-87BE-44A23898D100}" type="presParOf" srcId="{DDFB2B8B-82E0-4AEB-9CA0-A0B4BDE9F65B}" destId="{C1F43353-B3F7-4B20-8C54-5E7C81C97F26}" srcOrd="2" destOrd="0" presId="urn:microsoft.com/office/officeart/2005/8/layout/process2"/>
    <dgm:cxn modelId="{453FF45F-8777-4D25-AE09-EBD92FEC025C}" type="presParOf" srcId="{DDFB2B8B-82E0-4AEB-9CA0-A0B4BDE9F65B}" destId="{F3ACB0B8-A0BC-4957-AB33-1C452CF41EE1}" srcOrd="3" destOrd="0" presId="urn:microsoft.com/office/officeart/2005/8/layout/process2"/>
    <dgm:cxn modelId="{E4A28EAF-D4D5-4329-8F84-B82DC59FF217}" type="presParOf" srcId="{F3ACB0B8-A0BC-4957-AB33-1C452CF41EE1}" destId="{531D58C0-4CA9-4C68-8712-9C62844BBE30}" srcOrd="0" destOrd="0" presId="urn:microsoft.com/office/officeart/2005/8/layout/process2"/>
    <dgm:cxn modelId="{98F28BAA-3000-4A27-8EF8-32A894F637BB}" type="presParOf" srcId="{DDFB2B8B-82E0-4AEB-9CA0-A0B4BDE9F65B}" destId="{A86217EF-A2F8-4098-BD0B-2B302E36EB37}" srcOrd="4" destOrd="0" presId="urn:microsoft.com/office/officeart/2005/8/layout/process2"/>
    <dgm:cxn modelId="{BE077CA3-ABD7-452B-8054-49DDE257FD08}" type="presParOf" srcId="{DDFB2B8B-82E0-4AEB-9CA0-A0B4BDE9F65B}" destId="{B6524561-2CEE-49FF-BCE8-1EAF1E2E5DAE}" srcOrd="5" destOrd="0" presId="urn:microsoft.com/office/officeart/2005/8/layout/process2"/>
    <dgm:cxn modelId="{986C5F0F-5CD3-405F-9769-8D44DC7C1A5E}" type="presParOf" srcId="{B6524561-2CEE-49FF-BCE8-1EAF1E2E5DAE}" destId="{0987DCCF-4E60-495A-8EF0-D5E4A938106E}" srcOrd="0" destOrd="0" presId="urn:microsoft.com/office/officeart/2005/8/layout/process2"/>
    <dgm:cxn modelId="{C7D4BB06-04A9-43C3-959C-08829B51E591}" type="presParOf" srcId="{DDFB2B8B-82E0-4AEB-9CA0-A0B4BDE9F65B}" destId="{2C9E344F-65D1-410A-8A8C-78E20DA390EE}" srcOrd="6" destOrd="0" presId="urn:microsoft.com/office/officeart/2005/8/layout/process2"/>
    <dgm:cxn modelId="{BCC0CDC5-C67B-402E-B559-C702B359AA1B}" type="presParOf" srcId="{DDFB2B8B-82E0-4AEB-9CA0-A0B4BDE9F65B}" destId="{E509D8C9-A280-4A38-A332-9BFE2C03EF15}" srcOrd="7" destOrd="0" presId="urn:microsoft.com/office/officeart/2005/8/layout/process2"/>
    <dgm:cxn modelId="{D4B93977-9B2A-46F9-8F1B-9E2E0AE391E5}" type="presParOf" srcId="{E509D8C9-A280-4A38-A332-9BFE2C03EF15}" destId="{88BEF774-8294-4DBD-998A-3368E8F19534}" srcOrd="0" destOrd="0" presId="urn:microsoft.com/office/officeart/2005/8/layout/process2"/>
    <dgm:cxn modelId="{1E5BFCBE-706A-4007-A295-1F98C46DB0DE}" type="presParOf" srcId="{DDFB2B8B-82E0-4AEB-9CA0-A0B4BDE9F65B}" destId="{FBAEDDE6-4C78-4F54-9898-C4B0E0600DD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132C08-DB45-49FC-8250-A52FA76F0B26}" type="doc">
      <dgm:prSet loTypeId="urn:microsoft.com/office/officeart/2005/8/layout/process2" loCatId="process" qsTypeId="urn:microsoft.com/office/officeart/2005/8/quickstyle/simple5" qsCatId="simple" csTypeId="urn:microsoft.com/office/officeart/2005/8/colors/accent0_3" csCatId="mainScheme" phldr="1"/>
      <dgm:spPr/>
    </dgm:pt>
    <dgm:pt modelId="{64A096DB-50D3-4520-A21B-D3F3D41202B4}">
      <dgm:prSet phldrT="[Text]"/>
      <dgm:spPr/>
      <dgm:t>
        <a:bodyPr/>
        <a:lstStyle/>
        <a:p>
          <a:r>
            <a:rPr lang="vi-VN" dirty="0" smtClean="0"/>
            <a:t>Construct initial CFG</a:t>
          </a:r>
          <a:endParaRPr lang="en-US" dirty="0"/>
        </a:p>
      </dgm:t>
    </dgm:pt>
    <dgm:pt modelId="{18F0042F-D9E6-4E89-8A33-43F81E0C1CC8}" type="parTrans" cxnId="{40749060-EA27-4ACD-A81F-61BCCD33A013}">
      <dgm:prSet/>
      <dgm:spPr/>
      <dgm:t>
        <a:bodyPr/>
        <a:lstStyle/>
        <a:p>
          <a:endParaRPr lang="en-US"/>
        </a:p>
      </dgm:t>
    </dgm:pt>
    <dgm:pt modelId="{5C6C5DBE-A7E7-419F-BDB2-69D244A09BBB}" type="sibTrans" cxnId="{40749060-EA27-4ACD-A81F-61BCCD33A013}">
      <dgm:prSet/>
      <dgm:spPr/>
      <dgm:t>
        <a:bodyPr/>
        <a:lstStyle/>
        <a:p>
          <a:endParaRPr lang="en-US"/>
        </a:p>
      </dgm:t>
    </dgm:pt>
    <dgm:pt modelId="{42730A98-0347-4E38-B5AC-D02671584601}">
      <dgm:prSet phldrT="[Text]"/>
      <dgm:spPr/>
      <dgm:t>
        <a:bodyPr/>
        <a:lstStyle/>
        <a:p>
          <a:r>
            <a:rPr lang="vi-VN" dirty="0" smtClean="0"/>
            <a:t>Path Condition Solving</a:t>
          </a:r>
          <a:endParaRPr lang="en-US" dirty="0"/>
        </a:p>
      </dgm:t>
    </dgm:pt>
    <dgm:pt modelId="{8C33A4DD-62EC-4F47-A02E-58F92AAAF989}" type="parTrans" cxnId="{96BA999F-81F6-4E7B-9624-C8AA99C558BF}">
      <dgm:prSet/>
      <dgm:spPr/>
      <dgm:t>
        <a:bodyPr/>
        <a:lstStyle/>
        <a:p>
          <a:endParaRPr lang="en-US"/>
        </a:p>
      </dgm:t>
    </dgm:pt>
    <dgm:pt modelId="{07ACB4BA-93BF-45B4-A6C3-C414D29934D1}" type="sibTrans" cxnId="{96BA999F-81F6-4E7B-9624-C8AA99C558BF}">
      <dgm:prSet/>
      <dgm:spPr/>
      <dgm:t>
        <a:bodyPr/>
        <a:lstStyle/>
        <a:p>
          <a:endParaRPr lang="en-US"/>
        </a:p>
      </dgm:t>
    </dgm:pt>
    <dgm:pt modelId="{85B32E95-67E0-4212-929A-23B366DC922D}">
      <dgm:prSet phldrT="[Text]"/>
      <dgm:spPr/>
      <dgm:t>
        <a:bodyPr/>
        <a:lstStyle/>
        <a:p>
          <a:r>
            <a:rPr lang="vi-VN" dirty="0" smtClean="0"/>
            <a:t>CFG Enrichment</a:t>
          </a:r>
          <a:endParaRPr lang="en-US" dirty="0"/>
        </a:p>
      </dgm:t>
    </dgm:pt>
    <dgm:pt modelId="{5E8B00AB-B6E0-407A-A9B4-CC2C82F695BB}" type="parTrans" cxnId="{1F588D44-E62D-4E4D-BE4F-FBDC306309B1}">
      <dgm:prSet/>
      <dgm:spPr/>
      <dgm:t>
        <a:bodyPr/>
        <a:lstStyle/>
        <a:p>
          <a:endParaRPr lang="en-US"/>
        </a:p>
      </dgm:t>
    </dgm:pt>
    <dgm:pt modelId="{D940112A-6D6E-469C-B418-09578792C054}" type="sibTrans" cxnId="{1F588D44-E62D-4E4D-BE4F-FBDC306309B1}">
      <dgm:prSet/>
      <dgm:spPr/>
      <dgm:t>
        <a:bodyPr/>
        <a:lstStyle/>
        <a:p>
          <a:endParaRPr lang="en-US"/>
        </a:p>
      </dgm:t>
    </dgm:pt>
    <dgm:pt modelId="{5822E217-4934-40E3-A4B1-BF862240D37F}">
      <dgm:prSet phldrT="[Text]"/>
      <dgm:spPr/>
      <dgm:t>
        <a:bodyPr/>
        <a:lstStyle/>
        <a:p>
          <a:r>
            <a:rPr lang="vi-VN" dirty="0" smtClean="0"/>
            <a:t>Symbolic Execution</a:t>
          </a:r>
          <a:endParaRPr lang="en-US" dirty="0"/>
        </a:p>
      </dgm:t>
    </dgm:pt>
    <dgm:pt modelId="{392EB04F-A0CF-4634-9DDB-3B1C438C7B6C}" type="parTrans" cxnId="{304AB941-207B-4ABA-A01B-0264A29BBC33}">
      <dgm:prSet/>
      <dgm:spPr/>
      <dgm:t>
        <a:bodyPr/>
        <a:lstStyle/>
        <a:p>
          <a:endParaRPr lang="en-US"/>
        </a:p>
      </dgm:t>
    </dgm:pt>
    <dgm:pt modelId="{C29EE612-482E-4261-A504-025CDA612C35}" type="sibTrans" cxnId="{304AB941-207B-4ABA-A01B-0264A29BBC33}">
      <dgm:prSet/>
      <dgm:spPr/>
      <dgm:t>
        <a:bodyPr/>
        <a:lstStyle/>
        <a:p>
          <a:endParaRPr lang="en-US"/>
        </a:p>
      </dgm:t>
    </dgm:pt>
    <dgm:pt modelId="{24020553-AA0A-4BF0-86B3-6656ED4FF83F}">
      <dgm:prSet phldrT="[Text]"/>
      <dgm:spPr/>
      <dgm:t>
        <a:bodyPr/>
        <a:lstStyle/>
        <a:p>
          <a:r>
            <a:rPr lang="vi-VN" smtClean="0"/>
            <a:t>Simulation </a:t>
          </a:r>
          <a:r>
            <a:rPr lang="vi-VN" dirty="0" smtClean="0"/>
            <a:t>with test-case</a:t>
          </a:r>
          <a:endParaRPr lang="en-US" dirty="0"/>
        </a:p>
      </dgm:t>
    </dgm:pt>
    <dgm:pt modelId="{98D77919-EBAD-4A39-B1B9-A5BA29264C6D}" type="parTrans" cxnId="{741CE8A6-4086-4F13-96BA-ED6949294ECB}">
      <dgm:prSet/>
      <dgm:spPr/>
      <dgm:t>
        <a:bodyPr/>
        <a:lstStyle/>
        <a:p>
          <a:endParaRPr lang="en-US"/>
        </a:p>
      </dgm:t>
    </dgm:pt>
    <dgm:pt modelId="{9A8FBE91-E68F-4AB1-95DA-0A6BDCE921CB}" type="sibTrans" cxnId="{741CE8A6-4086-4F13-96BA-ED6949294ECB}">
      <dgm:prSet/>
      <dgm:spPr/>
      <dgm:t>
        <a:bodyPr/>
        <a:lstStyle/>
        <a:p>
          <a:endParaRPr lang="en-US"/>
        </a:p>
      </dgm:t>
    </dgm:pt>
    <dgm:pt modelId="{DDFB2B8B-82E0-4AEB-9CA0-A0B4BDE9F65B}" type="pres">
      <dgm:prSet presAssocID="{65132C08-DB45-49FC-8250-A52FA76F0B26}" presName="linearFlow" presStyleCnt="0">
        <dgm:presLayoutVars>
          <dgm:resizeHandles val="exact"/>
        </dgm:presLayoutVars>
      </dgm:prSet>
      <dgm:spPr/>
    </dgm:pt>
    <dgm:pt modelId="{180BEF74-C982-4C34-8FF3-1C2F101AC96D}" type="pres">
      <dgm:prSet presAssocID="{64A096DB-50D3-4520-A21B-D3F3D41202B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9D48E-7C36-4BB6-8C25-458A6839B445}" type="pres">
      <dgm:prSet presAssocID="{5C6C5DBE-A7E7-419F-BDB2-69D244A09BB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16EFB67-FD76-4C63-8C6C-9317233DFFC3}" type="pres">
      <dgm:prSet presAssocID="{5C6C5DBE-A7E7-419F-BDB2-69D244A09BB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1F43353-B3F7-4B20-8C54-5E7C81C97F26}" type="pres">
      <dgm:prSet presAssocID="{5822E217-4934-40E3-A4B1-BF862240D37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CB0B8-A0BC-4957-AB33-1C452CF41EE1}" type="pres">
      <dgm:prSet presAssocID="{C29EE612-482E-4261-A504-025CDA612C3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531D58C0-4CA9-4C68-8712-9C62844BBE30}" type="pres">
      <dgm:prSet presAssocID="{C29EE612-482E-4261-A504-025CDA612C3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86217EF-A2F8-4098-BD0B-2B302E36EB37}" type="pres">
      <dgm:prSet presAssocID="{42730A98-0347-4E38-B5AC-D0267158460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24561-2CEE-49FF-BCE8-1EAF1E2E5DAE}" type="pres">
      <dgm:prSet presAssocID="{07ACB4BA-93BF-45B4-A6C3-C414D29934D1}" presName="sibTrans" presStyleLbl="sibTrans2D1" presStyleIdx="2" presStyleCnt="4"/>
      <dgm:spPr/>
      <dgm:t>
        <a:bodyPr/>
        <a:lstStyle/>
        <a:p>
          <a:endParaRPr lang="en-US"/>
        </a:p>
      </dgm:t>
    </dgm:pt>
    <dgm:pt modelId="{0987DCCF-4E60-495A-8EF0-D5E4A938106E}" type="pres">
      <dgm:prSet presAssocID="{07ACB4BA-93BF-45B4-A6C3-C414D29934D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C9E344F-65D1-410A-8A8C-78E20DA390EE}" type="pres">
      <dgm:prSet presAssocID="{24020553-AA0A-4BF0-86B3-6656ED4FF83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09D8C9-A280-4A38-A332-9BFE2C03EF15}" type="pres">
      <dgm:prSet presAssocID="{9A8FBE91-E68F-4AB1-95DA-0A6BDCE921CB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8BEF774-8294-4DBD-998A-3368E8F19534}" type="pres">
      <dgm:prSet presAssocID="{9A8FBE91-E68F-4AB1-95DA-0A6BDCE921CB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BAEDDE6-4C78-4F54-9898-C4B0E0600DDE}" type="pres">
      <dgm:prSet presAssocID="{85B32E95-67E0-4212-929A-23B366DC922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FF9335-CF36-4712-8559-DAA37FADD67B}" type="presOf" srcId="{C29EE612-482E-4261-A504-025CDA612C35}" destId="{F3ACB0B8-A0BC-4957-AB33-1C452CF41EE1}" srcOrd="0" destOrd="0" presId="urn:microsoft.com/office/officeart/2005/8/layout/process2"/>
    <dgm:cxn modelId="{968D577D-59EA-4D8E-997F-24B6F2814273}" type="presOf" srcId="{65132C08-DB45-49FC-8250-A52FA76F0B26}" destId="{DDFB2B8B-82E0-4AEB-9CA0-A0B4BDE9F65B}" srcOrd="0" destOrd="0" presId="urn:microsoft.com/office/officeart/2005/8/layout/process2"/>
    <dgm:cxn modelId="{741CE8A6-4086-4F13-96BA-ED6949294ECB}" srcId="{65132C08-DB45-49FC-8250-A52FA76F0B26}" destId="{24020553-AA0A-4BF0-86B3-6656ED4FF83F}" srcOrd="3" destOrd="0" parTransId="{98D77919-EBAD-4A39-B1B9-A5BA29264C6D}" sibTransId="{9A8FBE91-E68F-4AB1-95DA-0A6BDCE921CB}"/>
    <dgm:cxn modelId="{42BE48B3-740E-40B3-8E27-D522106B4604}" type="presOf" srcId="{9A8FBE91-E68F-4AB1-95DA-0A6BDCE921CB}" destId="{E509D8C9-A280-4A38-A332-9BFE2C03EF15}" srcOrd="0" destOrd="0" presId="urn:microsoft.com/office/officeart/2005/8/layout/process2"/>
    <dgm:cxn modelId="{51269246-D5B2-4299-8609-24403F562AA4}" type="presOf" srcId="{07ACB4BA-93BF-45B4-A6C3-C414D29934D1}" destId="{0987DCCF-4E60-495A-8EF0-D5E4A938106E}" srcOrd="1" destOrd="0" presId="urn:microsoft.com/office/officeart/2005/8/layout/process2"/>
    <dgm:cxn modelId="{D3236CBD-E6F9-4309-9043-20474C94A74F}" type="presOf" srcId="{42730A98-0347-4E38-B5AC-D02671584601}" destId="{A86217EF-A2F8-4098-BD0B-2B302E36EB37}" srcOrd="0" destOrd="0" presId="urn:microsoft.com/office/officeart/2005/8/layout/process2"/>
    <dgm:cxn modelId="{7287547E-2863-4DBA-8C2E-0207551BF088}" type="presOf" srcId="{5C6C5DBE-A7E7-419F-BDB2-69D244A09BBB}" destId="{CD49D48E-7C36-4BB6-8C25-458A6839B445}" srcOrd="0" destOrd="0" presId="urn:microsoft.com/office/officeart/2005/8/layout/process2"/>
    <dgm:cxn modelId="{40749060-EA27-4ACD-A81F-61BCCD33A013}" srcId="{65132C08-DB45-49FC-8250-A52FA76F0B26}" destId="{64A096DB-50D3-4520-A21B-D3F3D41202B4}" srcOrd="0" destOrd="0" parTransId="{18F0042F-D9E6-4E89-8A33-43F81E0C1CC8}" sibTransId="{5C6C5DBE-A7E7-419F-BDB2-69D244A09BBB}"/>
    <dgm:cxn modelId="{45BE3380-A1E2-405A-A9B4-EB8C34EA3E30}" type="presOf" srcId="{5822E217-4934-40E3-A4B1-BF862240D37F}" destId="{C1F43353-B3F7-4B20-8C54-5E7C81C97F26}" srcOrd="0" destOrd="0" presId="urn:microsoft.com/office/officeart/2005/8/layout/process2"/>
    <dgm:cxn modelId="{1F588D44-E62D-4E4D-BE4F-FBDC306309B1}" srcId="{65132C08-DB45-49FC-8250-A52FA76F0B26}" destId="{85B32E95-67E0-4212-929A-23B366DC922D}" srcOrd="4" destOrd="0" parTransId="{5E8B00AB-B6E0-407A-A9B4-CC2C82F695BB}" sibTransId="{D940112A-6D6E-469C-B418-09578792C054}"/>
    <dgm:cxn modelId="{405AACAE-806D-42BC-A3FD-2B630BBCD779}" type="presOf" srcId="{9A8FBE91-E68F-4AB1-95DA-0A6BDCE921CB}" destId="{88BEF774-8294-4DBD-998A-3368E8F19534}" srcOrd="1" destOrd="0" presId="urn:microsoft.com/office/officeart/2005/8/layout/process2"/>
    <dgm:cxn modelId="{D5386A53-5297-41A3-9DF5-E893EE571868}" type="presOf" srcId="{85B32E95-67E0-4212-929A-23B366DC922D}" destId="{FBAEDDE6-4C78-4F54-9898-C4B0E0600DDE}" srcOrd="0" destOrd="0" presId="urn:microsoft.com/office/officeart/2005/8/layout/process2"/>
    <dgm:cxn modelId="{7329107F-C288-4D49-941E-45541BEFC743}" type="presOf" srcId="{64A096DB-50D3-4520-A21B-D3F3D41202B4}" destId="{180BEF74-C982-4C34-8FF3-1C2F101AC96D}" srcOrd="0" destOrd="0" presId="urn:microsoft.com/office/officeart/2005/8/layout/process2"/>
    <dgm:cxn modelId="{2F4708B5-8D96-4AE9-B8FE-A185A403BA2A}" type="presOf" srcId="{07ACB4BA-93BF-45B4-A6C3-C414D29934D1}" destId="{B6524561-2CEE-49FF-BCE8-1EAF1E2E5DAE}" srcOrd="0" destOrd="0" presId="urn:microsoft.com/office/officeart/2005/8/layout/process2"/>
    <dgm:cxn modelId="{B66C4348-0497-452D-8917-6B7A98A86898}" type="presOf" srcId="{5C6C5DBE-A7E7-419F-BDB2-69D244A09BBB}" destId="{A16EFB67-FD76-4C63-8C6C-9317233DFFC3}" srcOrd="1" destOrd="0" presId="urn:microsoft.com/office/officeart/2005/8/layout/process2"/>
    <dgm:cxn modelId="{90F463C0-090D-4FF5-9429-02C6C1493FB6}" type="presOf" srcId="{24020553-AA0A-4BF0-86B3-6656ED4FF83F}" destId="{2C9E344F-65D1-410A-8A8C-78E20DA390EE}" srcOrd="0" destOrd="0" presId="urn:microsoft.com/office/officeart/2005/8/layout/process2"/>
    <dgm:cxn modelId="{3DB0DB80-4F3A-4585-B81E-FEF76B1DFA7F}" type="presOf" srcId="{C29EE612-482E-4261-A504-025CDA612C35}" destId="{531D58C0-4CA9-4C68-8712-9C62844BBE30}" srcOrd="1" destOrd="0" presId="urn:microsoft.com/office/officeart/2005/8/layout/process2"/>
    <dgm:cxn modelId="{304AB941-207B-4ABA-A01B-0264A29BBC33}" srcId="{65132C08-DB45-49FC-8250-A52FA76F0B26}" destId="{5822E217-4934-40E3-A4B1-BF862240D37F}" srcOrd="1" destOrd="0" parTransId="{392EB04F-A0CF-4634-9DDB-3B1C438C7B6C}" sibTransId="{C29EE612-482E-4261-A504-025CDA612C35}"/>
    <dgm:cxn modelId="{96BA999F-81F6-4E7B-9624-C8AA99C558BF}" srcId="{65132C08-DB45-49FC-8250-A52FA76F0B26}" destId="{42730A98-0347-4E38-B5AC-D02671584601}" srcOrd="2" destOrd="0" parTransId="{8C33A4DD-62EC-4F47-A02E-58F92AAAF989}" sibTransId="{07ACB4BA-93BF-45B4-A6C3-C414D29934D1}"/>
    <dgm:cxn modelId="{62D05B25-7AB7-4718-8E49-4B81F8180E3E}" type="presParOf" srcId="{DDFB2B8B-82E0-4AEB-9CA0-A0B4BDE9F65B}" destId="{180BEF74-C982-4C34-8FF3-1C2F101AC96D}" srcOrd="0" destOrd="0" presId="urn:microsoft.com/office/officeart/2005/8/layout/process2"/>
    <dgm:cxn modelId="{28423A32-6814-4BEB-AFA8-313BCE8FD1BD}" type="presParOf" srcId="{DDFB2B8B-82E0-4AEB-9CA0-A0B4BDE9F65B}" destId="{CD49D48E-7C36-4BB6-8C25-458A6839B445}" srcOrd="1" destOrd="0" presId="urn:microsoft.com/office/officeart/2005/8/layout/process2"/>
    <dgm:cxn modelId="{C012CD8E-BCBA-4CED-9F23-ACC61C3C57A8}" type="presParOf" srcId="{CD49D48E-7C36-4BB6-8C25-458A6839B445}" destId="{A16EFB67-FD76-4C63-8C6C-9317233DFFC3}" srcOrd="0" destOrd="0" presId="urn:microsoft.com/office/officeart/2005/8/layout/process2"/>
    <dgm:cxn modelId="{864A77AD-1FE2-4CA9-85F0-B40F9994D176}" type="presParOf" srcId="{DDFB2B8B-82E0-4AEB-9CA0-A0B4BDE9F65B}" destId="{C1F43353-B3F7-4B20-8C54-5E7C81C97F26}" srcOrd="2" destOrd="0" presId="urn:microsoft.com/office/officeart/2005/8/layout/process2"/>
    <dgm:cxn modelId="{BBAE88E5-2788-4FAA-97CD-686F81449081}" type="presParOf" srcId="{DDFB2B8B-82E0-4AEB-9CA0-A0B4BDE9F65B}" destId="{F3ACB0B8-A0BC-4957-AB33-1C452CF41EE1}" srcOrd="3" destOrd="0" presId="urn:microsoft.com/office/officeart/2005/8/layout/process2"/>
    <dgm:cxn modelId="{41E8D49D-94E5-44C5-91E4-DB0E5039711B}" type="presParOf" srcId="{F3ACB0B8-A0BC-4957-AB33-1C452CF41EE1}" destId="{531D58C0-4CA9-4C68-8712-9C62844BBE30}" srcOrd="0" destOrd="0" presId="urn:microsoft.com/office/officeart/2005/8/layout/process2"/>
    <dgm:cxn modelId="{C3750432-0EF8-4127-A9B9-992FBF1702B3}" type="presParOf" srcId="{DDFB2B8B-82E0-4AEB-9CA0-A0B4BDE9F65B}" destId="{A86217EF-A2F8-4098-BD0B-2B302E36EB37}" srcOrd="4" destOrd="0" presId="urn:microsoft.com/office/officeart/2005/8/layout/process2"/>
    <dgm:cxn modelId="{2ED4CFAB-DB19-49AA-B149-92C21F771927}" type="presParOf" srcId="{DDFB2B8B-82E0-4AEB-9CA0-A0B4BDE9F65B}" destId="{B6524561-2CEE-49FF-BCE8-1EAF1E2E5DAE}" srcOrd="5" destOrd="0" presId="urn:microsoft.com/office/officeart/2005/8/layout/process2"/>
    <dgm:cxn modelId="{AB0E2FFD-864B-4050-9BFF-B4220B4CEC24}" type="presParOf" srcId="{B6524561-2CEE-49FF-BCE8-1EAF1E2E5DAE}" destId="{0987DCCF-4E60-495A-8EF0-D5E4A938106E}" srcOrd="0" destOrd="0" presId="urn:microsoft.com/office/officeart/2005/8/layout/process2"/>
    <dgm:cxn modelId="{B4603CB2-92C0-4346-9FBB-7186D2263523}" type="presParOf" srcId="{DDFB2B8B-82E0-4AEB-9CA0-A0B4BDE9F65B}" destId="{2C9E344F-65D1-410A-8A8C-78E20DA390EE}" srcOrd="6" destOrd="0" presId="urn:microsoft.com/office/officeart/2005/8/layout/process2"/>
    <dgm:cxn modelId="{01A2C599-4A1F-4896-8D6A-EEFD662A2296}" type="presParOf" srcId="{DDFB2B8B-82E0-4AEB-9CA0-A0B4BDE9F65B}" destId="{E509D8C9-A280-4A38-A332-9BFE2C03EF15}" srcOrd="7" destOrd="0" presId="urn:microsoft.com/office/officeart/2005/8/layout/process2"/>
    <dgm:cxn modelId="{0880552A-8BDA-476F-A64E-977BAAF2E137}" type="presParOf" srcId="{E509D8C9-A280-4A38-A332-9BFE2C03EF15}" destId="{88BEF774-8294-4DBD-998A-3368E8F19534}" srcOrd="0" destOrd="0" presId="urn:microsoft.com/office/officeart/2005/8/layout/process2"/>
    <dgm:cxn modelId="{D8CA69CB-CB6A-41C9-A133-34AFA64DCD40}" type="presParOf" srcId="{DDFB2B8B-82E0-4AEB-9CA0-A0B4BDE9F65B}" destId="{FBAEDDE6-4C78-4F54-9898-C4B0E0600DD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132C08-DB45-49FC-8250-A52FA76F0B26}" type="doc">
      <dgm:prSet loTypeId="urn:microsoft.com/office/officeart/2005/8/layout/process2" loCatId="process" qsTypeId="urn:microsoft.com/office/officeart/2005/8/quickstyle/simple5" qsCatId="simple" csTypeId="urn:microsoft.com/office/officeart/2005/8/colors/accent0_3" csCatId="mainScheme" phldr="1"/>
      <dgm:spPr/>
    </dgm:pt>
    <dgm:pt modelId="{64A096DB-50D3-4520-A21B-D3F3D41202B4}">
      <dgm:prSet phldrT="[Text]"/>
      <dgm:spPr/>
      <dgm:t>
        <a:bodyPr/>
        <a:lstStyle/>
        <a:p>
          <a:r>
            <a:rPr lang="vi-VN" dirty="0" smtClean="0"/>
            <a:t>Using a supporting function from Jakstab</a:t>
          </a:r>
          <a:endParaRPr lang="en-US" dirty="0"/>
        </a:p>
      </dgm:t>
    </dgm:pt>
    <dgm:pt modelId="{18F0042F-D9E6-4E89-8A33-43F81E0C1CC8}" type="parTrans" cxnId="{40749060-EA27-4ACD-A81F-61BCCD33A013}">
      <dgm:prSet/>
      <dgm:spPr/>
      <dgm:t>
        <a:bodyPr/>
        <a:lstStyle/>
        <a:p>
          <a:endParaRPr lang="en-US"/>
        </a:p>
      </dgm:t>
    </dgm:pt>
    <dgm:pt modelId="{5C6C5DBE-A7E7-419F-BDB2-69D244A09BBB}" type="sibTrans" cxnId="{40749060-EA27-4ACD-A81F-61BCCD33A013}">
      <dgm:prSet/>
      <dgm:spPr/>
      <dgm:t>
        <a:bodyPr/>
        <a:lstStyle/>
        <a:p>
          <a:endParaRPr lang="en-US"/>
        </a:p>
      </dgm:t>
    </dgm:pt>
    <dgm:pt modelId="{42730A98-0347-4E38-B5AC-D02671584601}">
      <dgm:prSet phldrT="[Text]"/>
      <dgm:spPr/>
      <dgm:t>
        <a:bodyPr/>
        <a:lstStyle/>
        <a:p>
          <a:r>
            <a:rPr lang="vi-VN" dirty="0" smtClean="0"/>
            <a:t>Using Z3 Solver</a:t>
          </a:r>
          <a:endParaRPr lang="en-US" dirty="0"/>
        </a:p>
      </dgm:t>
    </dgm:pt>
    <dgm:pt modelId="{8C33A4DD-62EC-4F47-A02E-58F92AAAF989}" type="parTrans" cxnId="{96BA999F-81F6-4E7B-9624-C8AA99C558BF}">
      <dgm:prSet/>
      <dgm:spPr/>
      <dgm:t>
        <a:bodyPr/>
        <a:lstStyle/>
        <a:p>
          <a:endParaRPr lang="en-US"/>
        </a:p>
      </dgm:t>
    </dgm:pt>
    <dgm:pt modelId="{07ACB4BA-93BF-45B4-A6C3-C414D29934D1}" type="sibTrans" cxnId="{96BA999F-81F6-4E7B-9624-C8AA99C558BF}">
      <dgm:prSet/>
      <dgm:spPr/>
      <dgm:t>
        <a:bodyPr/>
        <a:lstStyle/>
        <a:p>
          <a:endParaRPr lang="en-US"/>
        </a:p>
      </dgm:t>
    </dgm:pt>
    <dgm:pt modelId="{85B32E95-67E0-4212-929A-23B366DC922D}">
      <dgm:prSet phldrT="[Text]"/>
      <dgm:spPr/>
      <dgm:t>
        <a:bodyPr/>
        <a:lstStyle/>
        <a:p>
          <a:r>
            <a:rPr lang="vi-VN" dirty="0" smtClean="0"/>
            <a:t>Detect invalid transition from LTS</a:t>
          </a:r>
          <a:endParaRPr lang="en-US" dirty="0"/>
        </a:p>
      </dgm:t>
    </dgm:pt>
    <dgm:pt modelId="{5E8B00AB-B6E0-407A-A9B4-CC2C82F695BB}" type="parTrans" cxnId="{1F588D44-E62D-4E4D-BE4F-FBDC306309B1}">
      <dgm:prSet/>
      <dgm:spPr/>
      <dgm:t>
        <a:bodyPr/>
        <a:lstStyle/>
        <a:p>
          <a:endParaRPr lang="en-US"/>
        </a:p>
      </dgm:t>
    </dgm:pt>
    <dgm:pt modelId="{D940112A-6D6E-469C-B418-09578792C054}" type="sibTrans" cxnId="{1F588D44-E62D-4E4D-BE4F-FBDC306309B1}">
      <dgm:prSet/>
      <dgm:spPr/>
      <dgm:t>
        <a:bodyPr/>
        <a:lstStyle/>
        <a:p>
          <a:endParaRPr lang="en-US"/>
        </a:p>
      </dgm:t>
    </dgm:pt>
    <dgm:pt modelId="{5822E217-4934-40E3-A4B1-BF862240D37F}">
      <dgm:prSet phldrT="[Text]"/>
      <dgm:spPr/>
      <dgm:t>
        <a:bodyPr/>
        <a:lstStyle/>
        <a:p>
          <a:r>
            <a:rPr lang="vi-VN" dirty="0" smtClean="0"/>
            <a:t>Forward SE from Starting Point to Dynamic Jump</a:t>
          </a:r>
          <a:endParaRPr lang="en-US" dirty="0"/>
        </a:p>
      </dgm:t>
    </dgm:pt>
    <dgm:pt modelId="{392EB04F-A0CF-4634-9DDB-3B1C438C7B6C}" type="parTrans" cxnId="{304AB941-207B-4ABA-A01B-0264A29BBC33}">
      <dgm:prSet/>
      <dgm:spPr/>
      <dgm:t>
        <a:bodyPr/>
        <a:lstStyle/>
        <a:p>
          <a:endParaRPr lang="en-US"/>
        </a:p>
      </dgm:t>
    </dgm:pt>
    <dgm:pt modelId="{C29EE612-482E-4261-A504-025CDA612C35}" type="sibTrans" cxnId="{304AB941-207B-4ABA-A01B-0264A29BBC33}">
      <dgm:prSet/>
      <dgm:spPr/>
      <dgm:t>
        <a:bodyPr/>
        <a:lstStyle/>
        <a:p>
          <a:endParaRPr lang="en-US"/>
        </a:p>
      </dgm:t>
    </dgm:pt>
    <dgm:pt modelId="{24020553-AA0A-4BF0-86B3-6656ED4FF83F}">
      <dgm:prSet phldrT="[Text]"/>
      <dgm:spPr/>
      <dgm:t>
        <a:bodyPr/>
        <a:lstStyle/>
        <a:p>
          <a:r>
            <a:rPr lang="vi-VN" dirty="0" smtClean="0"/>
            <a:t>Using LTS module from PAT tool</a:t>
          </a:r>
          <a:endParaRPr lang="en-US" dirty="0"/>
        </a:p>
      </dgm:t>
    </dgm:pt>
    <dgm:pt modelId="{98D77919-EBAD-4A39-B1B9-A5BA29264C6D}" type="parTrans" cxnId="{741CE8A6-4086-4F13-96BA-ED6949294ECB}">
      <dgm:prSet/>
      <dgm:spPr/>
      <dgm:t>
        <a:bodyPr/>
        <a:lstStyle/>
        <a:p>
          <a:endParaRPr lang="en-US"/>
        </a:p>
      </dgm:t>
    </dgm:pt>
    <dgm:pt modelId="{9A8FBE91-E68F-4AB1-95DA-0A6BDCE921CB}" type="sibTrans" cxnId="{741CE8A6-4086-4F13-96BA-ED6949294ECB}">
      <dgm:prSet/>
      <dgm:spPr/>
      <dgm:t>
        <a:bodyPr/>
        <a:lstStyle/>
        <a:p>
          <a:endParaRPr lang="en-US"/>
        </a:p>
      </dgm:t>
    </dgm:pt>
    <dgm:pt modelId="{DDFB2B8B-82E0-4AEB-9CA0-A0B4BDE9F65B}" type="pres">
      <dgm:prSet presAssocID="{65132C08-DB45-49FC-8250-A52FA76F0B26}" presName="linearFlow" presStyleCnt="0">
        <dgm:presLayoutVars>
          <dgm:resizeHandles val="exact"/>
        </dgm:presLayoutVars>
      </dgm:prSet>
      <dgm:spPr/>
    </dgm:pt>
    <dgm:pt modelId="{180BEF74-C982-4C34-8FF3-1C2F101AC96D}" type="pres">
      <dgm:prSet presAssocID="{64A096DB-50D3-4520-A21B-D3F3D41202B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9D48E-7C36-4BB6-8C25-458A6839B445}" type="pres">
      <dgm:prSet presAssocID="{5C6C5DBE-A7E7-419F-BDB2-69D244A09BB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16EFB67-FD76-4C63-8C6C-9317233DFFC3}" type="pres">
      <dgm:prSet presAssocID="{5C6C5DBE-A7E7-419F-BDB2-69D244A09BB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1F43353-B3F7-4B20-8C54-5E7C81C97F26}" type="pres">
      <dgm:prSet presAssocID="{5822E217-4934-40E3-A4B1-BF862240D37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CB0B8-A0BC-4957-AB33-1C452CF41EE1}" type="pres">
      <dgm:prSet presAssocID="{C29EE612-482E-4261-A504-025CDA612C3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531D58C0-4CA9-4C68-8712-9C62844BBE30}" type="pres">
      <dgm:prSet presAssocID="{C29EE612-482E-4261-A504-025CDA612C3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86217EF-A2F8-4098-BD0B-2B302E36EB37}" type="pres">
      <dgm:prSet presAssocID="{42730A98-0347-4E38-B5AC-D0267158460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24561-2CEE-49FF-BCE8-1EAF1E2E5DAE}" type="pres">
      <dgm:prSet presAssocID="{07ACB4BA-93BF-45B4-A6C3-C414D29934D1}" presName="sibTrans" presStyleLbl="sibTrans2D1" presStyleIdx="2" presStyleCnt="4"/>
      <dgm:spPr/>
      <dgm:t>
        <a:bodyPr/>
        <a:lstStyle/>
        <a:p>
          <a:endParaRPr lang="en-US"/>
        </a:p>
      </dgm:t>
    </dgm:pt>
    <dgm:pt modelId="{0987DCCF-4E60-495A-8EF0-D5E4A938106E}" type="pres">
      <dgm:prSet presAssocID="{07ACB4BA-93BF-45B4-A6C3-C414D29934D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C9E344F-65D1-410A-8A8C-78E20DA390EE}" type="pres">
      <dgm:prSet presAssocID="{24020553-AA0A-4BF0-86B3-6656ED4FF83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09D8C9-A280-4A38-A332-9BFE2C03EF15}" type="pres">
      <dgm:prSet presAssocID="{9A8FBE91-E68F-4AB1-95DA-0A6BDCE921CB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8BEF774-8294-4DBD-998A-3368E8F19534}" type="pres">
      <dgm:prSet presAssocID="{9A8FBE91-E68F-4AB1-95DA-0A6BDCE921CB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BAEDDE6-4C78-4F54-9898-C4B0E0600DDE}" type="pres">
      <dgm:prSet presAssocID="{85B32E95-67E0-4212-929A-23B366DC922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904C34-3BB4-4EAA-9F4F-F1EC6451FF2C}" type="presOf" srcId="{42730A98-0347-4E38-B5AC-D02671584601}" destId="{A86217EF-A2F8-4098-BD0B-2B302E36EB37}" srcOrd="0" destOrd="0" presId="urn:microsoft.com/office/officeart/2005/8/layout/process2"/>
    <dgm:cxn modelId="{12F16DAE-9225-4C76-BAA1-4571CA226629}" type="presOf" srcId="{9A8FBE91-E68F-4AB1-95DA-0A6BDCE921CB}" destId="{E509D8C9-A280-4A38-A332-9BFE2C03EF15}" srcOrd="0" destOrd="0" presId="urn:microsoft.com/office/officeart/2005/8/layout/process2"/>
    <dgm:cxn modelId="{741CE8A6-4086-4F13-96BA-ED6949294ECB}" srcId="{65132C08-DB45-49FC-8250-A52FA76F0B26}" destId="{24020553-AA0A-4BF0-86B3-6656ED4FF83F}" srcOrd="3" destOrd="0" parTransId="{98D77919-EBAD-4A39-B1B9-A5BA29264C6D}" sibTransId="{9A8FBE91-E68F-4AB1-95DA-0A6BDCE921CB}"/>
    <dgm:cxn modelId="{F4E61995-B1C1-4736-9144-E6C0B329D1B2}" type="presOf" srcId="{9A8FBE91-E68F-4AB1-95DA-0A6BDCE921CB}" destId="{88BEF774-8294-4DBD-998A-3368E8F19534}" srcOrd="1" destOrd="0" presId="urn:microsoft.com/office/officeart/2005/8/layout/process2"/>
    <dgm:cxn modelId="{F0ECCA93-0ED9-4C09-852F-978E3D11A04E}" type="presOf" srcId="{C29EE612-482E-4261-A504-025CDA612C35}" destId="{531D58C0-4CA9-4C68-8712-9C62844BBE30}" srcOrd="1" destOrd="0" presId="urn:microsoft.com/office/officeart/2005/8/layout/process2"/>
    <dgm:cxn modelId="{E466A6D8-0EC4-4A5B-A147-D4952F8200B9}" type="presOf" srcId="{5C6C5DBE-A7E7-419F-BDB2-69D244A09BBB}" destId="{CD49D48E-7C36-4BB6-8C25-458A6839B445}" srcOrd="0" destOrd="0" presId="urn:microsoft.com/office/officeart/2005/8/layout/process2"/>
    <dgm:cxn modelId="{40749060-EA27-4ACD-A81F-61BCCD33A013}" srcId="{65132C08-DB45-49FC-8250-A52FA76F0B26}" destId="{64A096DB-50D3-4520-A21B-D3F3D41202B4}" srcOrd="0" destOrd="0" parTransId="{18F0042F-D9E6-4E89-8A33-43F81E0C1CC8}" sibTransId="{5C6C5DBE-A7E7-419F-BDB2-69D244A09BBB}"/>
    <dgm:cxn modelId="{1F588D44-E62D-4E4D-BE4F-FBDC306309B1}" srcId="{65132C08-DB45-49FC-8250-A52FA76F0B26}" destId="{85B32E95-67E0-4212-929A-23B366DC922D}" srcOrd="4" destOrd="0" parTransId="{5E8B00AB-B6E0-407A-A9B4-CC2C82F695BB}" sibTransId="{D940112A-6D6E-469C-B418-09578792C054}"/>
    <dgm:cxn modelId="{E23781EA-A711-41F7-AB0C-364D1E5490B2}" type="presOf" srcId="{C29EE612-482E-4261-A504-025CDA612C35}" destId="{F3ACB0B8-A0BC-4957-AB33-1C452CF41EE1}" srcOrd="0" destOrd="0" presId="urn:microsoft.com/office/officeart/2005/8/layout/process2"/>
    <dgm:cxn modelId="{CF1B762D-ADD3-4119-82E7-E17E56A6902F}" type="presOf" srcId="{24020553-AA0A-4BF0-86B3-6656ED4FF83F}" destId="{2C9E344F-65D1-410A-8A8C-78E20DA390EE}" srcOrd="0" destOrd="0" presId="urn:microsoft.com/office/officeart/2005/8/layout/process2"/>
    <dgm:cxn modelId="{86C4DB13-7B64-48B3-9303-ABFA16752B07}" type="presOf" srcId="{85B32E95-67E0-4212-929A-23B366DC922D}" destId="{FBAEDDE6-4C78-4F54-9898-C4B0E0600DDE}" srcOrd="0" destOrd="0" presId="urn:microsoft.com/office/officeart/2005/8/layout/process2"/>
    <dgm:cxn modelId="{AA4AF825-8CD2-434D-A672-0D9200B141AC}" type="presOf" srcId="{65132C08-DB45-49FC-8250-A52FA76F0B26}" destId="{DDFB2B8B-82E0-4AEB-9CA0-A0B4BDE9F65B}" srcOrd="0" destOrd="0" presId="urn:microsoft.com/office/officeart/2005/8/layout/process2"/>
    <dgm:cxn modelId="{23311747-CAC3-4646-BF31-FD0A3219415F}" type="presOf" srcId="{5822E217-4934-40E3-A4B1-BF862240D37F}" destId="{C1F43353-B3F7-4B20-8C54-5E7C81C97F26}" srcOrd="0" destOrd="0" presId="urn:microsoft.com/office/officeart/2005/8/layout/process2"/>
    <dgm:cxn modelId="{192B5C72-4D31-4995-8F88-D23C39344B73}" type="presOf" srcId="{5C6C5DBE-A7E7-419F-BDB2-69D244A09BBB}" destId="{A16EFB67-FD76-4C63-8C6C-9317233DFFC3}" srcOrd="1" destOrd="0" presId="urn:microsoft.com/office/officeart/2005/8/layout/process2"/>
    <dgm:cxn modelId="{B4E4AE32-5BEC-4F63-BD10-D75230B09C11}" type="presOf" srcId="{07ACB4BA-93BF-45B4-A6C3-C414D29934D1}" destId="{0987DCCF-4E60-495A-8EF0-D5E4A938106E}" srcOrd="1" destOrd="0" presId="urn:microsoft.com/office/officeart/2005/8/layout/process2"/>
    <dgm:cxn modelId="{42DFB1C7-7D7A-47DC-8D18-E3B2672F04FA}" type="presOf" srcId="{64A096DB-50D3-4520-A21B-D3F3D41202B4}" destId="{180BEF74-C982-4C34-8FF3-1C2F101AC96D}" srcOrd="0" destOrd="0" presId="urn:microsoft.com/office/officeart/2005/8/layout/process2"/>
    <dgm:cxn modelId="{304AB941-207B-4ABA-A01B-0264A29BBC33}" srcId="{65132C08-DB45-49FC-8250-A52FA76F0B26}" destId="{5822E217-4934-40E3-A4B1-BF862240D37F}" srcOrd="1" destOrd="0" parTransId="{392EB04F-A0CF-4634-9DDB-3B1C438C7B6C}" sibTransId="{C29EE612-482E-4261-A504-025CDA612C35}"/>
    <dgm:cxn modelId="{22CBA684-87BB-4EA4-8B18-7C024AB8B59E}" type="presOf" srcId="{07ACB4BA-93BF-45B4-A6C3-C414D29934D1}" destId="{B6524561-2CEE-49FF-BCE8-1EAF1E2E5DAE}" srcOrd="0" destOrd="0" presId="urn:microsoft.com/office/officeart/2005/8/layout/process2"/>
    <dgm:cxn modelId="{96BA999F-81F6-4E7B-9624-C8AA99C558BF}" srcId="{65132C08-DB45-49FC-8250-A52FA76F0B26}" destId="{42730A98-0347-4E38-B5AC-D02671584601}" srcOrd="2" destOrd="0" parTransId="{8C33A4DD-62EC-4F47-A02E-58F92AAAF989}" sibTransId="{07ACB4BA-93BF-45B4-A6C3-C414D29934D1}"/>
    <dgm:cxn modelId="{263558C6-3CDC-4479-B185-B50B3712AC58}" type="presParOf" srcId="{DDFB2B8B-82E0-4AEB-9CA0-A0B4BDE9F65B}" destId="{180BEF74-C982-4C34-8FF3-1C2F101AC96D}" srcOrd="0" destOrd="0" presId="urn:microsoft.com/office/officeart/2005/8/layout/process2"/>
    <dgm:cxn modelId="{A439460D-ADB5-4FD6-A83B-399560C923F6}" type="presParOf" srcId="{DDFB2B8B-82E0-4AEB-9CA0-A0B4BDE9F65B}" destId="{CD49D48E-7C36-4BB6-8C25-458A6839B445}" srcOrd="1" destOrd="0" presId="urn:microsoft.com/office/officeart/2005/8/layout/process2"/>
    <dgm:cxn modelId="{4D6B2BE8-96D7-46E4-ADAB-D2BD8C90EB19}" type="presParOf" srcId="{CD49D48E-7C36-4BB6-8C25-458A6839B445}" destId="{A16EFB67-FD76-4C63-8C6C-9317233DFFC3}" srcOrd="0" destOrd="0" presId="urn:microsoft.com/office/officeart/2005/8/layout/process2"/>
    <dgm:cxn modelId="{132FA673-7724-41D7-9206-39015274E029}" type="presParOf" srcId="{DDFB2B8B-82E0-4AEB-9CA0-A0B4BDE9F65B}" destId="{C1F43353-B3F7-4B20-8C54-5E7C81C97F26}" srcOrd="2" destOrd="0" presId="urn:microsoft.com/office/officeart/2005/8/layout/process2"/>
    <dgm:cxn modelId="{EF13A57E-6B5C-4F07-B1B4-67359030F8F1}" type="presParOf" srcId="{DDFB2B8B-82E0-4AEB-9CA0-A0B4BDE9F65B}" destId="{F3ACB0B8-A0BC-4957-AB33-1C452CF41EE1}" srcOrd="3" destOrd="0" presId="urn:microsoft.com/office/officeart/2005/8/layout/process2"/>
    <dgm:cxn modelId="{DECFA6A6-B855-4B1B-855B-824A1DBE9DFC}" type="presParOf" srcId="{F3ACB0B8-A0BC-4957-AB33-1C452CF41EE1}" destId="{531D58C0-4CA9-4C68-8712-9C62844BBE30}" srcOrd="0" destOrd="0" presId="urn:microsoft.com/office/officeart/2005/8/layout/process2"/>
    <dgm:cxn modelId="{58040549-2507-4F13-A6B9-18B67D1F818F}" type="presParOf" srcId="{DDFB2B8B-82E0-4AEB-9CA0-A0B4BDE9F65B}" destId="{A86217EF-A2F8-4098-BD0B-2B302E36EB37}" srcOrd="4" destOrd="0" presId="urn:microsoft.com/office/officeart/2005/8/layout/process2"/>
    <dgm:cxn modelId="{0A69937D-A062-4B16-B242-D676A5B4C3BF}" type="presParOf" srcId="{DDFB2B8B-82E0-4AEB-9CA0-A0B4BDE9F65B}" destId="{B6524561-2CEE-49FF-BCE8-1EAF1E2E5DAE}" srcOrd="5" destOrd="0" presId="urn:microsoft.com/office/officeart/2005/8/layout/process2"/>
    <dgm:cxn modelId="{DECB931F-89DF-42D0-87C2-E807CD14A728}" type="presParOf" srcId="{B6524561-2CEE-49FF-BCE8-1EAF1E2E5DAE}" destId="{0987DCCF-4E60-495A-8EF0-D5E4A938106E}" srcOrd="0" destOrd="0" presId="urn:microsoft.com/office/officeart/2005/8/layout/process2"/>
    <dgm:cxn modelId="{FC3DCF3B-76CF-4D4C-87CB-4E053433A82C}" type="presParOf" srcId="{DDFB2B8B-82E0-4AEB-9CA0-A0B4BDE9F65B}" destId="{2C9E344F-65D1-410A-8A8C-78E20DA390EE}" srcOrd="6" destOrd="0" presId="urn:microsoft.com/office/officeart/2005/8/layout/process2"/>
    <dgm:cxn modelId="{0C487C86-2B41-411C-A87C-F3A2AF1D5CC6}" type="presParOf" srcId="{DDFB2B8B-82E0-4AEB-9CA0-A0B4BDE9F65B}" destId="{E509D8C9-A280-4A38-A332-9BFE2C03EF15}" srcOrd="7" destOrd="0" presId="urn:microsoft.com/office/officeart/2005/8/layout/process2"/>
    <dgm:cxn modelId="{9AD9D8A8-A593-4004-AAE0-A330FB66295D}" type="presParOf" srcId="{E509D8C9-A280-4A38-A332-9BFE2C03EF15}" destId="{88BEF774-8294-4DBD-998A-3368E8F19534}" srcOrd="0" destOrd="0" presId="urn:microsoft.com/office/officeart/2005/8/layout/process2"/>
    <dgm:cxn modelId="{8A0F43D3-5D24-431F-BA75-831D20C3A28F}" type="presParOf" srcId="{DDFB2B8B-82E0-4AEB-9CA0-A0B4BDE9F65B}" destId="{FBAEDDE6-4C78-4F54-9898-C4B0E0600DD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132C08-DB45-49FC-8250-A52FA76F0B26}" type="doc">
      <dgm:prSet loTypeId="urn:microsoft.com/office/officeart/2005/8/layout/process2" loCatId="process" qsTypeId="urn:microsoft.com/office/officeart/2005/8/quickstyle/simple5" qsCatId="simple" csTypeId="urn:microsoft.com/office/officeart/2005/8/colors/accent0_3" csCatId="mainScheme" phldr="1"/>
      <dgm:spPr/>
    </dgm:pt>
    <dgm:pt modelId="{64A096DB-50D3-4520-A21B-D3F3D41202B4}">
      <dgm:prSet phldrT="[Text]" custT="1"/>
      <dgm:spPr/>
      <dgm:t>
        <a:bodyPr/>
        <a:lstStyle/>
        <a:p>
          <a:r>
            <a:rPr lang="vi-VN" sz="1800" dirty="0" smtClean="0"/>
            <a:t>Construct initial CFG</a:t>
          </a:r>
          <a:endParaRPr lang="en-US" sz="1800" dirty="0"/>
        </a:p>
      </dgm:t>
    </dgm:pt>
    <dgm:pt modelId="{18F0042F-D9E6-4E89-8A33-43F81E0C1CC8}" type="parTrans" cxnId="{40749060-EA27-4ACD-A81F-61BCCD33A013}">
      <dgm:prSet/>
      <dgm:spPr/>
      <dgm:t>
        <a:bodyPr/>
        <a:lstStyle/>
        <a:p>
          <a:endParaRPr lang="en-US" sz="2000"/>
        </a:p>
      </dgm:t>
    </dgm:pt>
    <dgm:pt modelId="{5C6C5DBE-A7E7-419F-BDB2-69D244A09BBB}" type="sibTrans" cxnId="{40749060-EA27-4ACD-A81F-61BCCD33A013}">
      <dgm:prSet custT="1"/>
      <dgm:spPr/>
      <dgm:t>
        <a:bodyPr/>
        <a:lstStyle/>
        <a:p>
          <a:endParaRPr lang="en-US" sz="1200"/>
        </a:p>
      </dgm:t>
    </dgm:pt>
    <dgm:pt modelId="{42730A98-0347-4E38-B5AC-D02671584601}">
      <dgm:prSet phldrT="[Text]" custT="1"/>
      <dgm:spPr/>
      <dgm:t>
        <a:bodyPr/>
        <a:lstStyle/>
        <a:p>
          <a:r>
            <a:rPr lang="vi-VN" sz="1800" dirty="0" smtClean="0"/>
            <a:t>Path Condition Solving</a:t>
          </a:r>
          <a:endParaRPr lang="en-US" sz="1800" dirty="0"/>
        </a:p>
      </dgm:t>
    </dgm:pt>
    <dgm:pt modelId="{8C33A4DD-62EC-4F47-A02E-58F92AAAF989}" type="parTrans" cxnId="{96BA999F-81F6-4E7B-9624-C8AA99C558BF}">
      <dgm:prSet/>
      <dgm:spPr/>
      <dgm:t>
        <a:bodyPr/>
        <a:lstStyle/>
        <a:p>
          <a:endParaRPr lang="en-US" sz="2000"/>
        </a:p>
      </dgm:t>
    </dgm:pt>
    <dgm:pt modelId="{07ACB4BA-93BF-45B4-A6C3-C414D29934D1}" type="sibTrans" cxnId="{96BA999F-81F6-4E7B-9624-C8AA99C558BF}">
      <dgm:prSet custT="1"/>
      <dgm:spPr/>
      <dgm:t>
        <a:bodyPr/>
        <a:lstStyle/>
        <a:p>
          <a:endParaRPr lang="en-US" sz="1200"/>
        </a:p>
      </dgm:t>
    </dgm:pt>
    <dgm:pt modelId="{85B32E95-67E0-4212-929A-23B366DC922D}">
      <dgm:prSet phldrT="[Text]" custT="1"/>
      <dgm:spPr/>
      <dgm:t>
        <a:bodyPr/>
        <a:lstStyle/>
        <a:p>
          <a:r>
            <a:rPr lang="vi-VN" sz="1800" dirty="0" smtClean="0"/>
            <a:t>CFG Enrichment</a:t>
          </a:r>
          <a:endParaRPr lang="en-US" sz="1800" dirty="0"/>
        </a:p>
      </dgm:t>
    </dgm:pt>
    <dgm:pt modelId="{5E8B00AB-B6E0-407A-A9B4-CC2C82F695BB}" type="parTrans" cxnId="{1F588D44-E62D-4E4D-BE4F-FBDC306309B1}">
      <dgm:prSet/>
      <dgm:spPr/>
      <dgm:t>
        <a:bodyPr/>
        <a:lstStyle/>
        <a:p>
          <a:endParaRPr lang="en-US" sz="2000"/>
        </a:p>
      </dgm:t>
    </dgm:pt>
    <dgm:pt modelId="{D940112A-6D6E-469C-B418-09578792C054}" type="sibTrans" cxnId="{1F588D44-E62D-4E4D-BE4F-FBDC306309B1}">
      <dgm:prSet/>
      <dgm:spPr/>
      <dgm:t>
        <a:bodyPr/>
        <a:lstStyle/>
        <a:p>
          <a:endParaRPr lang="en-US" sz="2000"/>
        </a:p>
      </dgm:t>
    </dgm:pt>
    <dgm:pt modelId="{5822E217-4934-40E3-A4B1-BF862240D37F}">
      <dgm:prSet phldrT="[Text]" custT="1"/>
      <dgm:spPr/>
      <dgm:t>
        <a:bodyPr/>
        <a:lstStyle/>
        <a:p>
          <a:r>
            <a:rPr lang="vi-VN" sz="1800" dirty="0" smtClean="0"/>
            <a:t>Symbolic Execution</a:t>
          </a:r>
          <a:endParaRPr lang="en-US" sz="1800" dirty="0"/>
        </a:p>
      </dgm:t>
    </dgm:pt>
    <dgm:pt modelId="{392EB04F-A0CF-4634-9DDB-3B1C438C7B6C}" type="parTrans" cxnId="{304AB941-207B-4ABA-A01B-0264A29BBC33}">
      <dgm:prSet/>
      <dgm:spPr/>
      <dgm:t>
        <a:bodyPr/>
        <a:lstStyle/>
        <a:p>
          <a:endParaRPr lang="en-US" sz="2000"/>
        </a:p>
      </dgm:t>
    </dgm:pt>
    <dgm:pt modelId="{C29EE612-482E-4261-A504-025CDA612C35}" type="sibTrans" cxnId="{304AB941-207B-4ABA-A01B-0264A29BBC33}">
      <dgm:prSet custT="1"/>
      <dgm:spPr/>
      <dgm:t>
        <a:bodyPr/>
        <a:lstStyle/>
        <a:p>
          <a:endParaRPr lang="en-US" sz="1200"/>
        </a:p>
      </dgm:t>
    </dgm:pt>
    <dgm:pt modelId="{24020553-AA0A-4BF0-86B3-6656ED4FF83F}">
      <dgm:prSet phldrT="[Text]" custT="1"/>
      <dgm:spPr/>
      <dgm:t>
        <a:bodyPr/>
        <a:lstStyle/>
        <a:p>
          <a:r>
            <a:rPr lang="vi-VN" sz="1800" smtClean="0"/>
            <a:t>Simulation </a:t>
          </a:r>
          <a:r>
            <a:rPr lang="vi-VN" sz="1800" dirty="0" smtClean="0"/>
            <a:t>with test-case</a:t>
          </a:r>
          <a:endParaRPr lang="en-US" sz="1800" dirty="0"/>
        </a:p>
      </dgm:t>
    </dgm:pt>
    <dgm:pt modelId="{98D77919-EBAD-4A39-B1B9-A5BA29264C6D}" type="parTrans" cxnId="{741CE8A6-4086-4F13-96BA-ED6949294ECB}">
      <dgm:prSet/>
      <dgm:spPr/>
      <dgm:t>
        <a:bodyPr/>
        <a:lstStyle/>
        <a:p>
          <a:endParaRPr lang="en-US" sz="2000"/>
        </a:p>
      </dgm:t>
    </dgm:pt>
    <dgm:pt modelId="{9A8FBE91-E68F-4AB1-95DA-0A6BDCE921CB}" type="sibTrans" cxnId="{741CE8A6-4086-4F13-96BA-ED6949294ECB}">
      <dgm:prSet custT="1"/>
      <dgm:spPr/>
      <dgm:t>
        <a:bodyPr/>
        <a:lstStyle/>
        <a:p>
          <a:endParaRPr lang="en-US" sz="1200"/>
        </a:p>
      </dgm:t>
    </dgm:pt>
    <dgm:pt modelId="{DDFB2B8B-82E0-4AEB-9CA0-A0B4BDE9F65B}" type="pres">
      <dgm:prSet presAssocID="{65132C08-DB45-49FC-8250-A52FA76F0B26}" presName="linearFlow" presStyleCnt="0">
        <dgm:presLayoutVars>
          <dgm:resizeHandles val="exact"/>
        </dgm:presLayoutVars>
      </dgm:prSet>
      <dgm:spPr/>
    </dgm:pt>
    <dgm:pt modelId="{180BEF74-C982-4C34-8FF3-1C2F101AC96D}" type="pres">
      <dgm:prSet presAssocID="{64A096DB-50D3-4520-A21B-D3F3D41202B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9D48E-7C36-4BB6-8C25-458A6839B445}" type="pres">
      <dgm:prSet presAssocID="{5C6C5DBE-A7E7-419F-BDB2-69D244A09BB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16EFB67-FD76-4C63-8C6C-9317233DFFC3}" type="pres">
      <dgm:prSet presAssocID="{5C6C5DBE-A7E7-419F-BDB2-69D244A09BB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1F43353-B3F7-4B20-8C54-5E7C81C97F26}" type="pres">
      <dgm:prSet presAssocID="{5822E217-4934-40E3-A4B1-BF862240D37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CB0B8-A0BC-4957-AB33-1C452CF41EE1}" type="pres">
      <dgm:prSet presAssocID="{C29EE612-482E-4261-A504-025CDA612C3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531D58C0-4CA9-4C68-8712-9C62844BBE30}" type="pres">
      <dgm:prSet presAssocID="{C29EE612-482E-4261-A504-025CDA612C3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86217EF-A2F8-4098-BD0B-2B302E36EB37}" type="pres">
      <dgm:prSet presAssocID="{42730A98-0347-4E38-B5AC-D0267158460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24561-2CEE-49FF-BCE8-1EAF1E2E5DAE}" type="pres">
      <dgm:prSet presAssocID="{07ACB4BA-93BF-45B4-A6C3-C414D29934D1}" presName="sibTrans" presStyleLbl="sibTrans2D1" presStyleIdx="2" presStyleCnt="4"/>
      <dgm:spPr/>
      <dgm:t>
        <a:bodyPr/>
        <a:lstStyle/>
        <a:p>
          <a:endParaRPr lang="en-US"/>
        </a:p>
      </dgm:t>
    </dgm:pt>
    <dgm:pt modelId="{0987DCCF-4E60-495A-8EF0-D5E4A938106E}" type="pres">
      <dgm:prSet presAssocID="{07ACB4BA-93BF-45B4-A6C3-C414D29934D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C9E344F-65D1-410A-8A8C-78E20DA390EE}" type="pres">
      <dgm:prSet presAssocID="{24020553-AA0A-4BF0-86B3-6656ED4FF83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09D8C9-A280-4A38-A332-9BFE2C03EF15}" type="pres">
      <dgm:prSet presAssocID="{9A8FBE91-E68F-4AB1-95DA-0A6BDCE921CB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8BEF774-8294-4DBD-998A-3368E8F19534}" type="pres">
      <dgm:prSet presAssocID="{9A8FBE91-E68F-4AB1-95DA-0A6BDCE921CB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BAEDDE6-4C78-4F54-9898-C4B0E0600DDE}" type="pres">
      <dgm:prSet presAssocID="{85B32E95-67E0-4212-929A-23B366DC922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7623EF-B3A0-4D00-ABA8-070BA3B1F073}" type="presOf" srcId="{5C6C5DBE-A7E7-419F-BDB2-69D244A09BBB}" destId="{CD49D48E-7C36-4BB6-8C25-458A6839B445}" srcOrd="0" destOrd="0" presId="urn:microsoft.com/office/officeart/2005/8/layout/process2"/>
    <dgm:cxn modelId="{741CE8A6-4086-4F13-96BA-ED6949294ECB}" srcId="{65132C08-DB45-49FC-8250-A52FA76F0B26}" destId="{24020553-AA0A-4BF0-86B3-6656ED4FF83F}" srcOrd="3" destOrd="0" parTransId="{98D77919-EBAD-4A39-B1B9-A5BA29264C6D}" sibTransId="{9A8FBE91-E68F-4AB1-95DA-0A6BDCE921CB}"/>
    <dgm:cxn modelId="{F58337DE-699C-48C3-A1A9-2B7505F4D248}" type="presOf" srcId="{9A8FBE91-E68F-4AB1-95DA-0A6BDCE921CB}" destId="{88BEF774-8294-4DBD-998A-3368E8F19534}" srcOrd="1" destOrd="0" presId="urn:microsoft.com/office/officeart/2005/8/layout/process2"/>
    <dgm:cxn modelId="{F065A83B-1F1B-4C71-9DB5-3CDDA2D15A20}" type="presOf" srcId="{5822E217-4934-40E3-A4B1-BF862240D37F}" destId="{C1F43353-B3F7-4B20-8C54-5E7C81C97F26}" srcOrd="0" destOrd="0" presId="urn:microsoft.com/office/officeart/2005/8/layout/process2"/>
    <dgm:cxn modelId="{40749060-EA27-4ACD-A81F-61BCCD33A013}" srcId="{65132C08-DB45-49FC-8250-A52FA76F0B26}" destId="{64A096DB-50D3-4520-A21B-D3F3D41202B4}" srcOrd="0" destOrd="0" parTransId="{18F0042F-D9E6-4E89-8A33-43F81E0C1CC8}" sibTransId="{5C6C5DBE-A7E7-419F-BDB2-69D244A09BBB}"/>
    <dgm:cxn modelId="{9792C4D9-0FA4-47EF-A819-A8BAF0942826}" type="presOf" srcId="{07ACB4BA-93BF-45B4-A6C3-C414D29934D1}" destId="{0987DCCF-4E60-495A-8EF0-D5E4A938106E}" srcOrd="1" destOrd="0" presId="urn:microsoft.com/office/officeart/2005/8/layout/process2"/>
    <dgm:cxn modelId="{1F588D44-E62D-4E4D-BE4F-FBDC306309B1}" srcId="{65132C08-DB45-49FC-8250-A52FA76F0B26}" destId="{85B32E95-67E0-4212-929A-23B366DC922D}" srcOrd="4" destOrd="0" parTransId="{5E8B00AB-B6E0-407A-A9B4-CC2C82F695BB}" sibTransId="{D940112A-6D6E-469C-B418-09578792C054}"/>
    <dgm:cxn modelId="{F5B28A29-854E-48CA-8754-A4400E46565C}" type="presOf" srcId="{C29EE612-482E-4261-A504-025CDA612C35}" destId="{531D58C0-4CA9-4C68-8712-9C62844BBE30}" srcOrd="1" destOrd="0" presId="urn:microsoft.com/office/officeart/2005/8/layout/process2"/>
    <dgm:cxn modelId="{77EEE282-56DD-44A2-9C22-59E3E3912418}" type="presOf" srcId="{9A8FBE91-E68F-4AB1-95DA-0A6BDCE921CB}" destId="{E509D8C9-A280-4A38-A332-9BFE2C03EF15}" srcOrd="0" destOrd="0" presId="urn:microsoft.com/office/officeart/2005/8/layout/process2"/>
    <dgm:cxn modelId="{111B188D-470C-4338-B692-6523515546EF}" type="presOf" srcId="{5C6C5DBE-A7E7-419F-BDB2-69D244A09BBB}" destId="{A16EFB67-FD76-4C63-8C6C-9317233DFFC3}" srcOrd="1" destOrd="0" presId="urn:microsoft.com/office/officeart/2005/8/layout/process2"/>
    <dgm:cxn modelId="{BC6C690E-C292-4F2C-A85D-5434F1AA3EFF}" type="presOf" srcId="{07ACB4BA-93BF-45B4-A6C3-C414D29934D1}" destId="{B6524561-2CEE-49FF-BCE8-1EAF1E2E5DAE}" srcOrd="0" destOrd="0" presId="urn:microsoft.com/office/officeart/2005/8/layout/process2"/>
    <dgm:cxn modelId="{A106DFE5-3B1A-4584-B71C-BD4BFE7CE847}" type="presOf" srcId="{24020553-AA0A-4BF0-86B3-6656ED4FF83F}" destId="{2C9E344F-65D1-410A-8A8C-78E20DA390EE}" srcOrd="0" destOrd="0" presId="urn:microsoft.com/office/officeart/2005/8/layout/process2"/>
    <dgm:cxn modelId="{E8697236-6D52-4C66-895D-C8F0C2999371}" type="presOf" srcId="{64A096DB-50D3-4520-A21B-D3F3D41202B4}" destId="{180BEF74-C982-4C34-8FF3-1C2F101AC96D}" srcOrd="0" destOrd="0" presId="urn:microsoft.com/office/officeart/2005/8/layout/process2"/>
    <dgm:cxn modelId="{5B1A5A62-5396-45CA-B04E-6624E0286BAB}" type="presOf" srcId="{C29EE612-482E-4261-A504-025CDA612C35}" destId="{F3ACB0B8-A0BC-4957-AB33-1C452CF41EE1}" srcOrd="0" destOrd="0" presId="urn:microsoft.com/office/officeart/2005/8/layout/process2"/>
    <dgm:cxn modelId="{1350CC89-0552-47D9-B951-B9D3EE2B7880}" type="presOf" srcId="{85B32E95-67E0-4212-929A-23B366DC922D}" destId="{FBAEDDE6-4C78-4F54-9898-C4B0E0600DDE}" srcOrd="0" destOrd="0" presId="urn:microsoft.com/office/officeart/2005/8/layout/process2"/>
    <dgm:cxn modelId="{D30E9975-2D96-489A-9F09-A62606F920AF}" type="presOf" srcId="{65132C08-DB45-49FC-8250-A52FA76F0B26}" destId="{DDFB2B8B-82E0-4AEB-9CA0-A0B4BDE9F65B}" srcOrd="0" destOrd="0" presId="urn:microsoft.com/office/officeart/2005/8/layout/process2"/>
    <dgm:cxn modelId="{974074B7-9DAE-4588-A92C-DE425145181F}" type="presOf" srcId="{42730A98-0347-4E38-B5AC-D02671584601}" destId="{A86217EF-A2F8-4098-BD0B-2B302E36EB37}" srcOrd="0" destOrd="0" presId="urn:microsoft.com/office/officeart/2005/8/layout/process2"/>
    <dgm:cxn modelId="{304AB941-207B-4ABA-A01B-0264A29BBC33}" srcId="{65132C08-DB45-49FC-8250-A52FA76F0B26}" destId="{5822E217-4934-40E3-A4B1-BF862240D37F}" srcOrd="1" destOrd="0" parTransId="{392EB04F-A0CF-4634-9DDB-3B1C438C7B6C}" sibTransId="{C29EE612-482E-4261-A504-025CDA612C35}"/>
    <dgm:cxn modelId="{96BA999F-81F6-4E7B-9624-C8AA99C558BF}" srcId="{65132C08-DB45-49FC-8250-A52FA76F0B26}" destId="{42730A98-0347-4E38-B5AC-D02671584601}" srcOrd="2" destOrd="0" parTransId="{8C33A4DD-62EC-4F47-A02E-58F92AAAF989}" sibTransId="{07ACB4BA-93BF-45B4-A6C3-C414D29934D1}"/>
    <dgm:cxn modelId="{0559739A-2840-4324-8210-049DE75F0856}" type="presParOf" srcId="{DDFB2B8B-82E0-4AEB-9CA0-A0B4BDE9F65B}" destId="{180BEF74-C982-4C34-8FF3-1C2F101AC96D}" srcOrd="0" destOrd="0" presId="urn:microsoft.com/office/officeart/2005/8/layout/process2"/>
    <dgm:cxn modelId="{DFC5D94F-E575-448F-8D47-EB474A59B3D8}" type="presParOf" srcId="{DDFB2B8B-82E0-4AEB-9CA0-A0B4BDE9F65B}" destId="{CD49D48E-7C36-4BB6-8C25-458A6839B445}" srcOrd="1" destOrd="0" presId="urn:microsoft.com/office/officeart/2005/8/layout/process2"/>
    <dgm:cxn modelId="{7DAB0CB7-1DAA-4E9B-9E9D-003841607CFF}" type="presParOf" srcId="{CD49D48E-7C36-4BB6-8C25-458A6839B445}" destId="{A16EFB67-FD76-4C63-8C6C-9317233DFFC3}" srcOrd="0" destOrd="0" presId="urn:microsoft.com/office/officeart/2005/8/layout/process2"/>
    <dgm:cxn modelId="{9C71FA6B-DBCD-4EC6-8259-06B817DF8544}" type="presParOf" srcId="{DDFB2B8B-82E0-4AEB-9CA0-A0B4BDE9F65B}" destId="{C1F43353-B3F7-4B20-8C54-5E7C81C97F26}" srcOrd="2" destOrd="0" presId="urn:microsoft.com/office/officeart/2005/8/layout/process2"/>
    <dgm:cxn modelId="{454D9D55-99BD-4F32-AF16-ADE02DEE743E}" type="presParOf" srcId="{DDFB2B8B-82E0-4AEB-9CA0-A0B4BDE9F65B}" destId="{F3ACB0B8-A0BC-4957-AB33-1C452CF41EE1}" srcOrd="3" destOrd="0" presId="urn:microsoft.com/office/officeart/2005/8/layout/process2"/>
    <dgm:cxn modelId="{CD858586-1D96-4894-8C35-45208A00045D}" type="presParOf" srcId="{F3ACB0B8-A0BC-4957-AB33-1C452CF41EE1}" destId="{531D58C0-4CA9-4C68-8712-9C62844BBE30}" srcOrd="0" destOrd="0" presId="urn:microsoft.com/office/officeart/2005/8/layout/process2"/>
    <dgm:cxn modelId="{61D3C4B2-31E2-492A-9437-10304555FB17}" type="presParOf" srcId="{DDFB2B8B-82E0-4AEB-9CA0-A0B4BDE9F65B}" destId="{A86217EF-A2F8-4098-BD0B-2B302E36EB37}" srcOrd="4" destOrd="0" presId="urn:microsoft.com/office/officeart/2005/8/layout/process2"/>
    <dgm:cxn modelId="{D8B2AC3E-3F70-4A62-9D55-FB9D31612BC4}" type="presParOf" srcId="{DDFB2B8B-82E0-4AEB-9CA0-A0B4BDE9F65B}" destId="{B6524561-2CEE-49FF-BCE8-1EAF1E2E5DAE}" srcOrd="5" destOrd="0" presId="urn:microsoft.com/office/officeart/2005/8/layout/process2"/>
    <dgm:cxn modelId="{0126A2F0-0F89-40E0-A344-28E230FF2DC1}" type="presParOf" srcId="{B6524561-2CEE-49FF-BCE8-1EAF1E2E5DAE}" destId="{0987DCCF-4E60-495A-8EF0-D5E4A938106E}" srcOrd="0" destOrd="0" presId="urn:microsoft.com/office/officeart/2005/8/layout/process2"/>
    <dgm:cxn modelId="{C32E0081-10C7-4945-A7E0-82CAC932683D}" type="presParOf" srcId="{DDFB2B8B-82E0-4AEB-9CA0-A0B4BDE9F65B}" destId="{2C9E344F-65D1-410A-8A8C-78E20DA390EE}" srcOrd="6" destOrd="0" presId="urn:microsoft.com/office/officeart/2005/8/layout/process2"/>
    <dgm:cxn modelId="{367A1572-916B-41C6-A29F-1C9D65EEA36E}" type="presParOf" srcId="{DDFB2B8B-82E0-4AEB-9CA0-A0B4BDE9F65B}" destId="{E509D8C9-A280-4A38-A332-9BFE2C03EF15}" srcOrd="7" destOrd="0" presId="urn:microsoft.com/office/officeart/2005/8/layout/process2"/>
    <dgm:cxn modelId="{F6B79C35-A797-463C-BD18-AFA696C2B6B5}" type="presParOf" srcId="{E509D8C9-A280-4A38-A332-9BFE2C03EF15}" destId="{88BEF774-8294-4DBD-998A-3368E8F19534}" srcOrd="0" destOrd="0" presId="urn:microsoft.com/office/officeart/2005/8/layout/process2"/>
    <dgm:cxn modelId="{FE185C5E-B01F-40A2-8088-A65B1D6E86A7}" type="presParOf" srcId="{DDFB2B8B-82E0-4AEB-9CA0-A0B4BDE9F65B}" destId="{FBAEDDE6-4C78-4F54-9898-C4B0E0600DDE}" srcOrd="8" destOrd="0" presId="urn:microsoft.com/office/officeart/2005/8/layout/process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BEF74-C982-4C34-8FF3-1C2F101AC96D}">
      <dsp:nvSpPr>
        <dsp:cNvPr id="0" name=""/>
        <dsp:cNvSpPr/>
      </dsp:nvSpPr>
      <dsp:spPr>
        <a:xfrm>
          <a:off x="4278763" y="530"/>
          <a:ext cx="1500873" cy="620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Construct initial CFG</a:t>
          </a:r>
          <a:endParaRPr lang="en-US" sz="1600" kern="1200" dirty="0"/>
        </a:p>
      </dsp:txBody>
      <dsp:txXfrm>
        <a:off x="4296937" y="18704"/>
        <a:ext cx="1464525" cy="584168"/>
      </dsp:txXfrm>
    </dsp:sp>
    <dsp:sp modelId="{CD49D48E-7C36-4BB6-8C25-458A6839B445}">
      <dsp:nvSpPr>
        <dsp:cNvPr id="0" name=""/>
        <dsp:cNvSpPr/>
      </dsp:nvSpPr>
      <dsp:spPr>
        <a:xfrm rot="5400000">
          <a:off x="4912853" y="636559"/>
          <a:ext cx="232693" cy="2792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4945430" y="659828"/>
        <a:ext cx="167540" cy="162885"/>
      </dsp:txXfrm>
    </dsp:sp>
    <dsp:sp modelId="{C1F43353-B3F7-4B20-8C54-5E7C81C97F26}">
      <dsp:nvSpPr>
        <dsp:cNvPr id="0" name=""/>
        <dsp:cNvSpPr/>
      </dsp:nvSpPr>
      <dsp:spPr>
        <a:xfrm>
          <a:off x="4278763" y="931304"/>
          <a:ext cx="1500873" cy="620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Symbolic Execution</a:t>
          </a:r>
          <a:endParaRPr lang="en-US" sz="1600" kern="1200" dirty="0"/>
        </a:p>
      </dsp:txBody>
      <dsp:txXfrm>
        <a:off x="4296937" y="949478"/>
        <a:ext cx="1464525" cy="584168"/>
      </dsp:txXfrm>
    </dsp:sp>
    <dsp:sp modelId="{F3ACB0B8-A0BC-4957-AB33-1C452CF41EE1}">
      <dsp:nvSpPr>
        <dsp:cNvPr id="0" name=""/>
        <dsp:cNvSpPr/>
      </dsp:nvSpPr>
      <dsp:spPr>
        <a:xfrm rot="5400000">
          <a:off x="4912853" y="1567334"/>
          <a:ext cx="232693" cy="2792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4945430" y="1590603"/>
        <a:ext cx="167540" cy="162885"/>
      </dsp:txXfrm>
    </dsp:sp>
    <dsp:sp modelId="{A86217EF-A2F8-4098-BD0B-2B302E36EB37}">
      <dsp:nvSpPr>
        <dsp:cNvPr id="0" name=""/>
        <dsp:cNvSpPr/>
      </dsp:nvSpPr>
      <dsp:spPr>
        <a:xfrm>
          <a:off x="4278763" y="1862079"/>
          <a:ext cx="1500873" cy="620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Path Condition Solving</a:t>
          </a:r>
          <a:endParaRPr lang="en-US" sz="1600" kern="1200" dirty="0"/>
        </a:p>
      </dsp:txBody>
      <dsp:txXfrm>
        <a:off x="4296937" y="1880253"/>
        <a:ext cx="1464525" cy="584168"/>
      </dsp:txXfrm>
    </dsp:sp>
    <dsp:sp modelId="{B6524561-2CEE-49FF-BCE8-1EAF1E2E5DAE}">
      <dsp:nvSpPr>
        <dsp:cNvPr id="0" name=""/>
        <dsp:cNvSpPr/>
      </dsp:nvSpPr>
      <dsp:spPr>
        <a:xfrm rot="5400000">
          <a:off x="4912853" y="2498108"/>
          <a:ext cx="232693" cy="2792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4945430" y="2521377"/>
        <a:ext cx="167540" cy="162885"/>
      </dsp:txXfrm>
    </dsp:sp>
    <dsp:sp modelId="{2C9E344F-65D1-410A-8A8C-78E20DA390EE}">
      <dsp:nvSpPr>
        <dsp:cNvPr id="0" name=""/>
        <dsp:cNvSpPr/>
      </dsp:nvSpPr>
      <dsp:spPr>
        <a:xfrm>
          <a:off x="4278763" y="2792853"/>
          <a:ext cx="1500873" cy="620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smtClean="0"/>
            <a:t>Simulation </a:t>
          </a:r>
          <a:r>
            <a:rPr lang="vi-VN" sz="1600" kern="1200" dirty="0" smtClean="0"/>
            <a:t>with test-case</a:t>
          </a:r>
          <a:endParaRPr lang="en-US" sz="1600" kern="1200" dirty="0"/>
        </a:p>
      </dsp:txBody>
      <dsp:txXfrm>
        <a:off x="4296937" y="2811027"/>
        <a:ext cx="1464525" cy="584168"/>
      </dsp:txXfrm>
    </dsp:sp>
    <dsp:sp modelId="{E509D8C9-A280-4A38-A332-9BFE2C03EF15}">
      <dsp:nvSpPr>
        <dsp:cNvPr id="0" name=""/>
        <dsp:cNvSpPr/>
      </dsp:nvSpPr>
      <dsp:spPr>
        <a:xfrm rot="5400000">
          <a:off x="4912853" y="3428883"/>
          <a:ext cx="232693" cy="2792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4945430" y="3452152"/>
        <a:ext cx="167540" cy="162885"/>
      </dsp:txXfrm>
    </dsp:sp>
    <dsp:sp modelId="{FBAEDDE6-4C78-4F54-9898-C4B0E0600DDE}">
      <dsp:nvSpPr>
        <dsp:cNvPr id="0" name=""/>
        <dsp:cNvSpPr/>
      </dsp:nvSpPr>
      <dsp:spPr>
        <a:xfrm>
          <a:off x="4278763" y="3723628"/>
          <a:ext cx="1500873" cy="620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CFG Enrichment</a:t>
          </a:r>
          <a:endParaRPr lang="en-US" sz="1600" kern="1200" dirty="0"/>
        </a:p>
      </dsp:txBody>
      <dsp:txXfrm>
        <a:off x="4296937" y="3741802"/>
        <a:ext cx="1464525" cy="5841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BEF74-C982-4C34-8FF3-1C2F101AC96D}">
      <dsp:nvSpPr>
        <dsp:cNvPr id="0" name=""/>
        <dsp:cNvSpPr/>
      </dsp:nvSpPr>
      <dsp:spPr>
        <a:xfrm>
          <a:off x="1466766" y="530"/>
          <a:ext cx="1500873" cy="620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Construct initial CFG</a:t>
          </a:r>
          <a:endParaRPr lang="en-US" sz="1600" kern="1200" dirty="0"/>
        </a:p>
      </dsp:txBody>
      <dsp:txXfrm>
        <a:off x="1484940" y="18704"/>
        <a:ext cx="1464525" cy="584168"/>
      </dsp:txXfrm>
    </dsp:sp>
    <dsp:sp modelId="{CD49D48E-7C36-4BB6-8C25-458A6839B445}">
      <dsp:nvSpPr>
        <dsp:cNvPr id="0" name=""/>
        <dsp:cNvSpPr/>
      </dsp:nvSpPr>
      <dsp:spPr>
        <a:xfrm rot="5400000">
          <a:off x="2100856" y="636559"/>
          <a:ext cx="232693" cy="2792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2133433" y="659828"/>
        <a:ext cx="167540" cy="162885"/>
      </dsp:txXfrm>
    </dsp:sp>
    <dsp:sp modelId="{C1F43353-B3F7-4B20-8C54-5E7C81C97F26}">
      <dsp:nvSpPr>
        <dsp:cNvPr id="0" name=""/>
        <dsp:cNvSpPr/>
      </dsp:nvSpPr>
      <dsp:spPr>
        <a:xfrm>
          <a:off x="1466766" y="931304"/>
          <a:ext cx="1500873" cy="620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Symbolic Execution</a:t>
          </a:r>
          <a:endParaRPr lang="en-US" sz="1600" kern="1200" dirty="0"/>
        </a:p>
      </dsp:txBody>
      <dsp:txXfrm>
        <a:off x="1484940" y="949478"/>
        <a:ext cx="1464525" cy="584168"/>
      </dsp:txXfrm>
    </dsp:sp>
    <dsp:sp modelId="{F3ACB0B8-A0BC-4957-AB33-1C452CF41EE1}">
      <dsp:nvSpPr>
        <dsp:cNvPr id="0" name=""/>
        <dsp:cNvSpPr/>
      </dsp:nvSpPr>
      <dsp:spPr>
        <a:xfrm rot="5400000">
          <a:off x="2100856" y="1567334"/>
          <a:ext cx="232693" cy="2792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2133433" y="1590603"/>
        <a:ext cx="167540" cy="162885"/>
      </dsp:txXfrm>
    </dsp:sp>
    <dsp:sp modelId="{A86217EF-A2F8-4098-BD0B-2B302E36EB37}">
      <dsp:nvSpPr>
        <dsp:cNvPr id="0" name=""/>
        <dsp:cNvSpPr/>
      </dsp:nvSpPr>
      <dsp:spPr>
        <a:xfrm>
          <a:off x="1466766" y="1862079"/>
          <a:ext cx="1500873" cy="620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Path Condition Solving</a:t>
          </a:r>
          <a:endParaRPr lang="en-US" sz="1600" kern="1200" dirty="0"/>
        </a:p>
      </dsp:txBody>
      <dsp:txXfrm>
        <a:off x="1484940" y="1880253"/>
        <a:ext cx="1464525" cy="584168"/>
      </dsp:txXfrm>
    </dsp:sp>
    <dsp:sp modelId="{B6524561-2CEE-49FF-BCE8-1EAF1E2E5DAE}">
      <dsp:nvSpPr>
        <dsp:cNvPr id="0" name=""/>
        <dsp:cNvSpPr/>
      </dsp:nvSpPr>
      <dsp:spPr>
        <a:xfrm rot="5400000">
          <a:off x="2100856" y="2498108"/>
          <a:ext cx="232693" cy="2792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2133433" y="2521377"/>
        <a:ext cx="167540" cy="162885"/>
      </dsp:txXfrm>
    </dsp:sp>
    <dsp:sp modelId="{2C9E344F-65D1-410A-8A8C-78E20DA390EE}">
      <dsp:nvSpPr>
        <dsp:cNvPr id="0" name=""/>
        <dsp:cNvSpPr/>
      </dsp:nvSpPr>
      <dsp:spPr>
        <a:xfrm>
          <a:off x="1466766" y="2792853"/>
          <a:ext cx="1500873" cy="620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smtClean="0"/>
            <a:t>Simulation </a:t>
          </a:r>
          <a:r>
            <a:rPr lang="vi-VN" sz="1600" kern="1200" dirty="0" smtClean="0"/>
            <a:t>with test-case</a:t>
          </a:r>
          <a:endParaRPr lang="en-US" sz="1600" kern="1200" dirty="0"/>
        </a:p>
      </dsp:txBody>
      <dsp:txXfrm>
        <a:off x="1484940" y="2811027"/>
        <a:ext cx="1464525" cy="584168"/>
      </dsp:txXfrm>
    </dsp:sp>
    <dsp:sp modelId="{E509D8C9-A280-4A38-A332-9BFE2C03EF15}">
      <dsp:nvSpPr>
        <dsp:cNvPr id="0" name=""/>
        <dsp:cNvSpPr/>
      </dsp:nvSpPr>
      <dsp:spPr>
        <a:xfrm rot="5400000">
          <a:off x="2100856" y="3428883"/>
          <a:ext cx="232693" cy="2792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2133433" y="3452152"/>
        <a:ext cx="167540" cy="162885"/>
      </dsp:txXfrm>
    </dsp:sp>
    <dsp:sp modelId="{FBAEDDE6-4C78-4F54-9898-C4B0E0600DDE}">
      <dsp:nvSpPr>
        <dsp:cNvPr id="0" name=""/>
        <dsp:cNvSpPr/>
      </dsp:nvSpPr>
      <dsp:spPr>
        <a:xfrm>
          <a:off x="1466766" y="3723628"/>
          <a:ext cx="1500873" cy="620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CFG Enrichment</a:t>
          </a:r>
          <a:endParaRPr lang="en-US" sz="1600" kern="1200" dirty="0"/>
        </a:p>
      </dsp:txBody>
      <dsp:txXfrm>
        <a:off x="1484940" y="3741802"/>
        <a:ext cx="1464525" cy="5841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BEF74-C982-4C34-8FF3-1C2F101AC96D}">
      <dsp:nvSpPr>
        <dsp:cNvPr id="0" name=""/>
        <dsp:cNvSpPr/>
      </dsp:nvSpPr>
      <dsp:spPr>
        <a:xfrm>
          <a:off x="2107525" y="530"/>
          <a:ext cx="2458068" cy="620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Using a supporting function from Jakstab</a:t>
          </a:r>
          <a:endParaRPr lang="en-US" sz="1600" kern="1200" dirty="0"/>
        </a:p>
      </dsp:txBody>
      <dsp:txXfrm>
        <a:off x="2125699" y="18704"/>
        <a:ext cx="2421720" cy="584168"/>
      </dsp:txXfrm>
    </dsp:sp>
    <dsp:sp modelId="{CD49D48E-7C36-4BB6-8C25-458A6839B445}">
      <dsp:nvSpPr>
        <dsp:cNvPr id="0" name=""/>
        <dsp:cNvSpPr/>
      </dsp:nvSpPr>
      <dsp:spPr>
        <a:xfrm rot="5400000">
          <a:off x="3220213" y="636559"/>
          <a:ext cx="232693" cy="2792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252790" y="659828"/>
        <a:ext cx="167540" cy="162885"/>
      </dsp:txXfrm>
    </dsp:sp>
    <dsp:sp modelId="{C1F43353-B3F7-4B20-8C54-5E7C81C97F26}">
      <dsp:nvSpPr>
        <dsp:cNvPr id="0" name=""/>
        <dsp:cNvSpPr/>
      </dsp:nvSpPr>
      <dsp:spPr>
        <a:xfrm>
          <a:off x="2107525" y="931304"/>
          <a:ext cx="2458068" cy="620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Forward SE from Starting Point to Dynamic Jump</a:t>
          </a:r>
          <a:endParaRPr lang="en-US" sz="1600" kern="1200" dirty="0"/>
        </a:p>
      </dsp:txBody>
      <dsp:txXfrm>
        <a:off x="2125699" y="949478"/>
        <a:ext cx="2421720" cy="584168"/>
      </dsp:txXfrm>
    </dsp:sp>
    <dsp:sp modelId="{F3ACB0B8-A0BC-4957-AB33-1C452CF41EE1}">
      <dsp:nvSpPr>
        <dsp:cNvPr id="0" name=""/>
        <dsp:cNvSpPr/>
      </dsp:nvSpPr>
      <dsp:spPr>
        <a:xfrm rot="5400000">
          <a:off x="3220213" y="1567334"/>
          <a:ext cx="232693" cy="2792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252790" y="1590603"/>
        <a:ext cx="167540" cy="162885"/>
      </dsp:txXfrm>
    </dsp:sp>
    <dsp:sp modelId="{A86217EF-A2F8-4098-BD0B-2B302E36EB37}">
      <dsp:nvSpPr>
        <dsp:cNvPr id="0" name=""/>
        <dsp:cNvSpPr/>
      </dsp:nvSpPr>
      <dsp:spPr>
        <a:xfrm>
          <a:off x="2107525" y="1862079"/>
          <a:ext cx="2458068" cy="620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Using Z3 Solver</a:t>
          </a:r>
          <a:endParaRPr lang="en-US" sz="1600" kern="1200" dirty="0"/>
        </a:p>
      </dsp:txBody>
      <dsp:txXfrm>
        <a:off x="2125699" y="1880253"/>
        <a:ext cx="2421720" cy="584168"/>
      </dsp:txXfrm>
    </dsp:sp>
    <dsp:sp modelId="{B6524561-2CEE-49FF-BCE8-1EAF1E2E5DAE}">
      <dsp:nvSpPr>
        <dsp:cNvPr id="0" name=""/>
        <dsp:cNvSpPr/>
      </dsp:nvSpPr>
      <dsp:spPr>
        <a:xfrm rot="5400000">
          <a:off x="3220213" y="2498108"/>
          <a:ext cx="232693" cy="2792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252790" y="2521377"/>
        <a:ext cx="167540" cy="162885"/>
      </dsp:txXfrm>
    </dsp:sp>
    <dsp:sp modelId="{2C9E344F-65D1-410A-8A8C-78E20DA390EE}">
      <dsp:nvSpPr>
        <dsp:cNvPr id="0" name=""/>
        <dsp:cNvSpPr/>
      </dsp:nvSpPr>
      <dsp:spPr>
        <a:xfrm>
          <a:off x="2107525" y="2792853"/>
          <a:ext cx="2458068" cy="620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Using LTS module from PAT tool</a:t>
          </a:r>
          <a:endParaRPr lang="en-US" sz="1600" kern="1200" dirty="0"/>
        </a:p>
      </dsp:txBody>
      <dsp:txXfrm>
        <a:off x="2125699" y="2811027"/>
        <a:ext cx="2421720" cy="584168"/>
      </dsp:txXfrm>
    </dsp:sp>
    <dsp:sp modelId="{E509D8C9-A280-4A38-A332-9BFE2C03EF15}">
      <dsp:nvSpPr>
        <dsp:cNvPr id="0" name=""/>
        <dsp:cNvSpPr/>
      </dsp:nvSpPr>
      <dsp:spPr>
        <a:xfrm rot="5400000">
          <a:off x="3220213" y="3428883"/>
          <a:ext cx="232693" cy="2792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252790" y="3452152"/>
        <a:ext cx="167540" cy="162885"/>
      </dsp:txXfrm>
    </dsp:sp>
    <dsp:sp modelId="{FBAEDDE6-4C78-4F54-9898-C4B0E0600DDE}">
      <dsp:nvSpPr>
        <dsp:cNvPr id="0" name=""/>
        <dsp:cNvSpPr/>
      </dsp:nvSpPr>
      <dsp:spPr>
        <a:xfrm>
          <a:off x="2107525" y="3723628"/>
          <a:ext cx="2458068" cy="620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Detect invalid transition from LTS</a:t>
          </a:r>
          <a:endParaRPr lang="en-US" sz="1600" kern="1200" dirty="0"/>
        </a:p>
      </dsp:txBody>
      <dsp:txXfrm>
        <a:off x="2125699" y="3741802"/>
        <a:ext cx="2421720" cy="5841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BEF74-C982-4C34-8FF3-1C2F101AC96D}">
      <dsp:nvSpPr>
        <dsp:cNvPr id="0" name=""/>
        <dsp:cNvSpPr/>
      </dsp:nvSpPr>
      <dsp:spPr>
        <a:xfrm>
          <a:off x="1202234" y="2651"/>
          <a:ext cx="2479641" cy="6199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Construct initial CFG</a:t>
          </a:r>
          <a:endParaRPr lang="en-US" sz="1800" kern="1200" dirty="0"/>
        </a:p>
      </dsp:txBody>
      <dsp:txXfrm>
        <a:off x="1220391" y="20808"/>
        <a:ext cx="2443327" cy="583596"/>
      </dsp:txXfrm>
    </dsp:sp>
    <dsp:sp modelId="{CD49D48E-7C36-4BB6-8C25-458A6839B445}">
      <dsp:nvSpPr>
        <dsp:cNvPr id="0" name=""/>
        <dsp:cNvSpPr/>
      </dsp:nvSpPr>
      <dsp:spPr>
        <a:xfrm rot="5400000">
          <a:off x="2325822" y="638059"/>
          <a:ext cx="232466" cy="2789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2358368" y="661305"/>
        <a:ext cx="167375" cy="162726"/>
      </dsp:txXfrm>
    </dsp:sp>
    <dsp:sp modelId="{C1F43353-B3F7-4B20-8C54-5E7C81C97F26}">
      <dsp:nvSpPr>
        <dsp:cNvPr id="0" name=""/>
        <dsp:cNvSpPr/>
      </dsp:nvSpPr>
      <dsp:spPr>
        <a:xfrm>
          <a:off x="1202234" y="932516"/>
          <a:ext cx="2479641" cy="6199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Symbolic Execution</a:t>
          </a:r>
          <a:endParaRPr lang="en-US" sz="1800" kern="1200" dirty="0"/>
        </a:p>
      </dsp:txBody>
      <dsp:txXfrm>
        <a:off x="1220391" y="950673"/>
        <a:ext cx="2443327" cy="583596"/>
      </dsp:txXfrm>
    </dsp:sp>
    <dsp:sp modelId="{F3ACB0B8-A0BC-4957-AB33-1C452CF41EE1}">
      <dsp:nvSpPr>
        <dsp:cNvPr id="0" name=""/>
        <dsp:cNvSpPr/>
      </dsp:nvSpPr>
      <dsp:spPr>
        <a:xfrm rot="5400000">
          <a:off x="2325822" y="1567924"/>
          <a:ext cx="232466" cy="2789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2358368" y="1591170"/>
        <a:ext cx="167375" cy="162726"/>
      </dsp:txXfrm>
    </dsp:sp>
    <dsp:sp modelId="{A86217EF-A2F8-4098-BD0B-2B302E36EB37}">
      <dsp:nvSpPr>
        <dsp:cNvPr id="0" name=""/>
        <dsp:cNvSpPr/>
      </dsp:nvSpPr>
      <dsp:spPr>
        <a:xfrm>
          <a:off x="1202234" y="1862382"/>
          <a:ext cx="2479641" cy="6199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Path Condition Solving</a:t>
          </a:r>
          <a:endParaRPr lang="en-US" sz="1800" kern="1200" dirty="0"/>
        </a:p>
      </dsp:txBody>
      <dsp:txXfrm>
        <a:off x="1220391" y="1880539"/>
        <a:ext cx="2443327" cy="583596"/>
      </dsp:txXfrm>
    </dsp:sp>
    <dsp:sp modelId="{B6524561-2CEE-49FF-BCE8-1EAF1E2E5DAE}">
      <dsp:nvSpPr>
        <dsp:cNvPr id="0" name=""/>
        <dsp:cNvSpPr/>
      </dsp:nvSpPr>
      <dsp:spPr>
        <a:xfrm rot="5400000">
          <a:off x="2325822" y="2497790"/>
          <a:ext cx="232466" cy="2789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2358368" y="2521036"/>
        <a:ext cx="167375" cy="162726"/>
      </dsp:txXfrm>
    </dsp:sp>
    <dsp:sp modelId="{2C9E344F-65D1-410A-8A8C-78E20DA390EE}">
      <dsp:nvSpPr>
        <dsp:cNvPr id="0" name=""/>
        <dsp:cNvSpPr/>
      </dsp:nvSpPr>
      <dsp:spPr>
        <a:xfrm>
          <a:off x="1202234" y="2792247"/>
          <a:ext cx="2479641" cy="6199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smtClean="0"/>
            <a:t>Simulation </a:t>
          </a:r>
          <a:r>
            <a:rPr lang="vi-VN" sz="1800" kern="1200" dirty="0" smtClean="0"/>
            <a:t>with test-case</a:t>
          </a:r>
          <a:endParaRPr lang="en-US" sz="1800" kern="1200" dirty="0"/>
        </a:p>
      </dsp:txBody>
      <dsp:txXfrm>
        <a:off x="1220391" y="2810404"/>
        <a:ext cx="2443327" cy="583596"/>
      </dsp:txXfrm>
    </dsp:sp>
    <dsp:sp modelId="{E509D8C9-A280-4A38-A332-9BFE2C03EF15}">
      <dsp:nvSpPr>
        <dsp:cNvPr id="0" name=""/>
        <dsp:cNvSpPr/>
      </dsp:nvSpPr>
      <dsp:spPr>
        <a:xfrm rot="5400000">
          <a:off x="2325822" y="3427655"/>
          <a:ext cx="232466" cy="2789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2358368" y="3450901"/>
        <a:ext cx="167375" cy="162726"/>
      </dsp:txXfrm>
    </dsp:sp>
    <dsp:sp modelId="{FBAEDDE6-4C78-4F54-9898-C4B0E0600DDE}">
      <dsp:nvSpPr>
        <dsp:cNvPr id="0" name=""/>
        <dsp:cNvSpPr/>
      </dsp:nvSpPr>
      <dsp:spPr>
        <a:xfrm>
          <a:off x="1202234" y="3722113"/>
          <a:ext cx="2479641" cy="6199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CFG Enrichment</a:t>
          </a:r>
          <a:endParaRPr lang="en-US" sz="1800" kern="1200" dirty="0"/>
        </a:p>
      </dsp:txBody>
      <dsp:txXfrm>
        <a:off x="1220391" y="3740270"/>
        <a:ext cx="2443327" cy="583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10/30/2013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10/30/2013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10/30/2013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78" y="2052220"/>
            <a:ext cx="9251929" cy="2391381"/>
          </a:xfrm>
        </p:spPr>
        <p:txBody>
          <a:bodyPr>
            <a:normAutofit fontScale="90000"/>
          </a:bodyPr>
          <a:lstStyle/>
          <a:p>
            <a:r>
              <a:rPr lang="vi-VN" dirty="0" smtClean="0">
                <a:latin typeface="TImes New Roman (Headings)"/>
                <a:cs typeface="TImes New Roman (Headings)"/>
              </a:rPr>
              <a:t>A Hybrid Approach</a:t>
            </a:r>
            <a:r>
              <a:rPr lang="en-US" dirty="0" smtClean="0">
                <a:latin typeface="TImes New Roman (Headings)"/>
                <a:cs typeface="TImes New Roman (Headings)"/>
              </a:rPr>
              <a:t> for CFG Reconstruction from Binary Code</a:t>
            </a:r>
            <a:endParaRPr lang="en-US" dirty="0">
              <a:latin typeface="TImes New Roman (Headings)"/>
              <a:cs typeface="TImes New Roman (Headings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523" y="4710119"/>
            <a:ext cx="4784282" cy="1143000"/>
          </a:xfrm>
        </p:spPr>
        <p:txBody>
          <a:bodyPr>
            <a:normAutofit fontScale="62500" lnSpcReduction="20000"/>
          </a:bodyPr>
          <a:lstStyle/>
          <a:p>
            <a:r>
              <a:rPr lang="vi-VN" dirty="0" smtClean="0">
                <a:solidFill>
                  <a:srgbClr val="3366FF"/>
                </a:solidFill>
              </a:rPr>
              <a:t>Nguyen Minh Hai, </a:t>
            </a:r>
            <a:r>
              <a:rPr lang="vi-VN" u="sng" dirty="0" smtClean="0">
                <a:solidFill>
                  <a:srgbClr val="3366FF"/>
                </a:solidFill>
              </a:rPr>
              <a:t>Quan THANH THO</a:t>
            </a:r>
            <a:r>
              <a:rPr lang="vi-VN" dirty="0" smtClean="0">
                <a:solidFill>
                  <a:srgbClr val="3366FF"/>
                </a:solidFill>
              </a:rPr>
              <a:t>, </a:t>
            </a:r>
          </a:p>
          <a:p>
            <a:r>
              <a:rPr lang="vi-VN" dirty="0" smtClean="0">
                <a:solidFill>
                  <a:srgbClr val="3366FF"/>
                </a:solidFill>
              </a:rPr>
              <a:t>Nguyen THIEN BINh, Mai PHUONG NAM</a:t>
            </a:r>
          </a:p>
          <a:p>
            <a:pPr algn="ctr"/>
            <a:r>
              <a:rPr lang="vi-VN" dirty="0" smtClean="0">
                <a:solidFill>
                  <a:srgbClr val="008000"/>
                </a:solidFill>
              </a:rPr>
              <a:t>HCMUT, VIetNam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733792" y="4582834"/>
            <a:ext cx="3178437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1500" dirty="0" smtClean="0">
                <a:solidFill>
                  <a:srgbClr val="3366FF"/>
                </a:solidFill>
              </a:rPr>
              <a:t>MizuHITO OGAWA</a:t>
            </a:r>
          </a:p>
          <a:p>
            <a:pPr algn="ctr"/>
            <a:r>
              <a:rPr lang="vi-VN" sz="1500" dirty="0" smtClean="0">
                <a:solidFill>
                  <a:srgbClr val="3366FF"/>
                </a:solidFill>
              </a:rPr>
              <a:t>N</a:t>
            </a:r>
            <a:r>
              <a:rPr lang="en-US" sz="1500" dirty="0" smtClean="0">
                <a:solidFill>
                  <a:srgbClr val="3366FF"/>
                </a:solidFill>
              </a:rPr>
              <a:t>g</a:t>
            </a:r>
            <a:r>
              <a:rPr lang="vi-VN" sz="1500" dirty="0" smtClean="0">
                <a:solidFill>
                  <a:srgbClr val="3366FF"/>
                </a:solidFill>
              </a:rPr>
              <a:t>uyen Thai Binh</a:t>
            </a:r>
          </a:p>
          <a:p>
            <a:pPr algn="ctr"/>
            <a:r>
              <a:rPr lang="vi-VN" sz="1500" dirty="0" smtClean="0">
                <a:solidFill>
                  <a:srgbClr val="008000"/>
                </a:solidFill>
              </a:rPr>
              <a:t>JAIST, JAPAN</a:t>
            </a:r>
            <a:endParaRPr lang="en-US" sz="1500" dirty="0">
              <a:solidFill>
                <a:srgbClr val="008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5" y="-14990"/>
            <a:ext cx="1329543" cy="1356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907" y="-5435"/>
            <a:ext cx="2312839" cy="121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System point-of-view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792463"/>
              </p:ext>
            </p:extLst>
          </p:nvPr>
        </p:nvGraphicFramePr>
        <p:xfrm>
          <a:off x="1096963" y="1846263"/>
          <a:ext cx="4434407" cy="434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9300935"/>
              </p:ext>
            </p:extLst>
          </p:nvPr>
        </p:nvGraphicFramePr>
        <p:xfrm>
          <a:off x="4811844" y="1848761"/>
          <a:ext cx="6673120" cy="434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4092315" y="2173574"/>
            <a:ext cx="2818151" cy="14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92314" y="4052342"/>
            <a:ext cx="2818151" cy="14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92315" y="3120453"/>
            <a:ext cx="2818151" cy="14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92314" y="4959248"/>
            <a:ext cx="2818151" cy="14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77323" y="5851164"/>
            <a:ext cx="2818151" cy="14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12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Construct CFG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18133"/>
              </p:ext>
            </p:extLst>
          </p:nvPr>
        </p:nvGraphicFramePr>
        <p:xfrm>
          <a:off x="837847" y="2311928"/>
          <a:ext cx="4510366" cy="3499010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919764"/>
                <a:gridCol w="2590602"/>
              </a:tblGrid>
              <a:tr h="349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Hexa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Instructions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9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0x00401000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CE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cmp eax,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CE9D"/>
                    </a:solidFill>
                  </a:tcPr>
                </a:tc>
              </a:tr>
              <a:tr h="349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0x00401003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CE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 err="1" smtClean="0">
                          <a:effectLst/>
                        </a:rPr>
                        <a:t>jle</a:t>
                      </a:r>
                      <a:r>
                        <a:rPr lang="en-GB" sz="1600" kern="1200" dirty="0" smtClean="0">
                          <a:effectLst/>
                        </a:rPr>
                        <a:t> </a:t>
                      </a:r>
                      <a:r>
                        <a:rPr lang="en-GB" sz="1600" b="1" kern="1200" dirty="0" smtClean="0">
                          <a:effectLst/>
                        </a:rPr>
                        <a:t>0x0040100d</a:t>
                      </a:r>
                      <a:endParaRPr lang="en-US" sz="11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CE9D"/>
                    </a:solidFill>
                  </a:tcPr>
                </a:tc>
              </a:tr>
              <a:tr h="349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0x00401005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CE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 err="1">
                          <a:effectLst/>
                        </a:rPr>
                        <a:t>mov</a:t>
                      </a:r>
                      <a:r>
                        <a:rPr lang="en-GB" sz="1600" kern="1200" dirty="0">
                          <a:effectLst/>
                        </a:rPr>
                        <a:t> </a:t>
                      </a:r>
                      <a:r>
                        <a:rPr lang="en-GB" sz="1600" kern="1200" dirty="0" err="1">
                          <a:effectLst/>
                        </a:rPr>
                        <a:t>eax</a:t>
                      </a:r>
                      <a:r>
                        <a:rPr lang="en-GB" sz="1600" kern="1200" dirty="0">
                          <a:effectLst/>
                        </a:rPr>
                        <a:t>, </a:t>
                      </a:r>
                      <a:r>
                        <a:rPr lang="en-GB" sz="1600" b="1" kern="1200" dirty="0" smtClean="0">
                          <a:effectLst/>
                        </a:rPr>
                        <a:t>0x00401001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CE9D"/>
                    </a:solidFill>
                  </a:tcPr>
                </a:tc>
              </a:tr>
              <a:tr h="349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0x0040100a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CE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 err="1">
                          <a:effectLst/>
                        </a:rPr>
                        <a:t>jmp</a:t>
                      </a:r>
                      <a:r>
                        <a:rPr lang="en-GB" sz="1600" kern="1200" dirty="0">
                          <a:effectLst/>
                        </a:rPr>
                        <a:t> </a:t>
                      </a:r>
                      <a:r>
                        <a:rPr lang="en-GB" sz="1600" b="1" kern="1200" dirty="0" smtClean="0">
                          <a:effectLst/>
                        </a:rPr>
                        <a:t>0x00401015</a:t>
                      </a:r>
                      <a:endParaRPr lang="en-US" sz="11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CE9D"/>
                    </a:solidFill>
                  </a:tcPr>
                </a:tc>
              </a:tr>
              <a:tr h="349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0x0040100c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halt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49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0x0040100d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 err="1">
                          <a:effectLst/>
                        </a:rPr>
                        <a:t>mov</a:t>
                      </a:r>
                      <a:r>
                        <a:rPr lang="en-GB" sz="1600" kern="1200" dirty="0">
                          <a:effectLst/>
                        </a:rPr>
                        <a:t> </a:t>
                      </a:r>
                      <a:r>
                        <a:rPr lang="en-GB" sz="1600" kern="1200" dirty="0" err="1">
                          <a:effectLst/>
                        </a:rPr>
                        <a:t>eax</a:t>
                      </a:r>
                      <a:r>
                        <a:rPr lang="en-GB" sz="1600" kern="1200" dirty="0">
                          <a:effectLst/>
                        </a:rPr>
                        <a:t>, </a:t>
                      </a:r>
                      <a:r>
                        <a:rPr lang="en-GB" sz="1600" b="1" kern="1200" dirty="0" smtClean="0">
                          <a:effectLst/>
                        </a:rPr>
                        <a:t>0x00401018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9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0x00401012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sub </a:t>
                      </a:r>
                      <a:r>
                        <a:rPr lang="en-GB" sz="1600" kern="1200" dirty="0" err="1">
                          <a:effectLst/>
                        </a:rPr>
                        <a:t>eax</a:t>
                      </a:r>
                      <a:r>
                        <a:rPr lang="en-GB" sz="1600" kern="1200" dirty="0">
                          <a:effectLst/>
                        </a:rPr>
                        <a:t>, 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9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0x00401015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sub eax,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9901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rgbClr val="FF0000"/>
                          </a:solidFill>
                          <a:effectLst/>
                        </a:rPr>
                        <a:t>0x00401018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 err="1">
                          <a:solidFill>
                            <a:srgbClr val="FF0000"/>
                          </a:solidFill>
                          <a:effectLst/>
                        </a:rPr>
                        <a:t>jmp</a:t>
                      </a:r>
                      <a:r>
                        <a:rPr lang="en-GB" sz="1600" kern="12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GB" sz="1600" kern="1200" dirty="0" err="1">
                          <a:solidFill>
                            <a:srgbClr val="FF0000"/>
                          </a:solidFill>
                          <a:effectLst/>
                        </a:rPr>
                        <a:t>eax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684137" y="1890705"/>
            <a:ext cx="3381193" cy="3886152"/>
            <a:chOff x="5622795" y="2022886"/>
            <a:chExt cx="3381193" cy="3886152"/>
          </a:xfrm>
        </p:grpSpPr>
        <p:sp>
          <p:nvSpPr>
            <p:cNvPr id="6" name="Oval 5"/>
            <p:cNvSpPr/>
            <p:nvPr/>
          </p:nvSpPr>
          <p:spPr>
            <a:xfrm>
              <a:off x="7289033" y="2022886"/>
              <a:ext cx="407126" cy="394668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/>
                <a:t>00</a:t>
              </a:r>
              <a:endParaRPr lang="en-US" sz="2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289033" y="3094721"/>
              <a:ext cx="407126" cy="394668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/>
                <a:t>03</a:t>
              </a:r>
              <a:endParaRPr lang="en-US" sz="2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289033" y="4046526"/>
              <a:ext cx="407126" cy="394668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/>
                <a:t>05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6" idx="4"/>
              <a:endCxn id="7" idx="0"/>
            </p:cNvCxnSpPr>
            <p:nvPr/>
          </p:nvCxnSpPr>
          <p:spPr>
            <a:xfrm>
              <a:off x="7492596" y="2417554"/>
              <a:ext cx="0" cy="67716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4"/>
              <a:endCxn id="8" idx="0"/>
            </p:cNvCxnSpPr>
            <p:nvPr/>
          </p:nvCxnSpPr>
          <p:spPr>
            <a:xfrm>
              <a:off x="7492596" y="3489389"/>
              <a:ext cx="0" cy="55713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7291043" y="4890278"/>
              <a:ext cx="407126" cy="394668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/>
                <a:t>0A</a:t>
              </a:r>
              <a:endParaRPr lang="en-US" sz="2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622795" y="5514370"/>
              <a:ext cx="407126" cy="394668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/>
                <a:t>12</a:t>
              </a:r>
              <a:endParaRPr lang="en-US" sz="2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629057" y="3993502"/>
              <a:ext cx="407126" cy="394668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/>
                <a:t>0D</a:t>
              </a:r>
              <a:endParaRPr lang="en-US" sz="20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8592802" y="5509249"/>
              <a:ext cx="407126" cy="394668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8596862" y="3092308"/>
              <a:ext cx="407126" cy="394668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18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Elbow Connector 15"/>
            <p:cNvCxnSpPr>
              <a:stCxn id="7" idx="2"/>
              <a:endCxn id="13" idx="0"/>
            </p:cNvCxnSpPr>
            <p:nvPr/>
          </p:nvCxnSpPr>
          <p:spPr>
            <a:xfrm rot="10800000" flipV="1">
              <a:off x="5832621" y="3292055"/>
              <a:ext cx="1456413" cy="701446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4"/>
              <a:endCxn id="12" idx="0"/>
            </p:cNvCxnSpPr>
            <p:nvPr/>
          </p:nvCxnSpPr>
          <p:spPr>
            <a:xfrm flipH="1">
              <a:off x="5826358" y="4388169"/>
              <a:ext cx="6262" cy="112620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6"/>
              <a:endCxn id="14" idx="2"/>
            </p:cNvCxnSpPr>
            <p:nvPr/>
          </p:nvCxnSpPr>
          <p:spPr>
            <a:xfrm flipV="1">
              <a:off x="6029921" y="5706583"/>
              <a:ext cx="2562881" cy="512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4"/>
              <a:endCxn id="11" idx="0"/>
            </p:cNvCxnSpPr>
            <p:nvPr/>
          </p:nvCxnSpPr>
          <p:spPr>
            <a:xfrm>
              <a:off x="7492596" y="4441194"/>
              <a:ext cx="2010" cy="4490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0"/>
              <a:endCxn id="15" idx="4"/>
            </p:cNvCxnSpPr>
            <p:nvPr/>
          </p:nvCxnSpPr>
          <p:spPr>
            <a:xfrm flipV="1">
              <a:off x="8796365" y="3486976"/>
              <a:ext cx="4060" cy="202227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1" idx="6"/>
              <a:endCxn id="14" idx="1"/>
            </p:cNvCxnSpPr>
            <p:nvPr/>
          </p:nvCxnSpPr>
          <p:spPr>
            <a:xfrm>
              <a:off x="7698169" y="5087612"/>
              <a:ext cx="954255" cy="479434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53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Symbolic Execution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520721" y="2345334"/>
                <a:ext cx="506667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vi-VN" dirty="0" smtClean="0"/>
                  <a:t>Path from 00 to 18: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vi-VN" dirty="0" smtClean="0"/>
                  <a:t>P1: 00 </a:t>
                </a:r>
                <a14:m>
                  <m:oMath xmlns:m="http://schemas.openxmlformats.org/officeDocument/2006/math">
                    <m:r>
                      <a:rPr lang="vi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 dirty="0" smtClean="0"/>
                  <a:t> 03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 dirty="0" smtClean="0"/>
                  <a:t> 05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 dirty="0" smtClean="0"/>
                  <a:t> 0A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 dirty="0" smtClean="0"/>
                  <a:t> 15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 dirty="0" smtClean="0"/>
                  <a:t> 18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vi-VN" dirty="0" smtClean="0"/>
                  <a:t>P2: 00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 dirty="0" smtClean="0"/>
                  <a:t> 03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 dirty="0" smtClean="0"/>
                  <a:t> 0D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 dirty="0" smtClean="0"/>
                  <a:t> 12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 dirty="0" smtClean="0"/>
                  <a:t> 15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 dirty="0" smtClean="0"/>
                  <a:t> 18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vi-VN" dirty="0" smtClean="0"/>
                  <a:t>Path conditions: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vi-VN" dirty="0" smtClean="0"/>
                  <a:t>P1: eax </a:t>
                </a:r>
                <a14:m>
                  <m:oMath xmlns:m="http://schemas.openxmlformats.org/officeDocument/2006/math">
                    <m:r>
                      <a:rPr lang="vi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vi-VN" dirty="0" smtClean="0"/>
                  <a:t> 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vi-VN" dirty="0" smtClean="0"/>
                  <a:t>P2: eax &lt; 0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21" y="2345334"/>
                <a:ext cx="5066676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842" t="-2083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1827324" y="1950666"/>
            <a:ext cx="4084576" cy="3951318"/>
            <a:chOff x="1827324" y="1950666"/>
            <a:chExt cx="4084576" cy="3951318"/>
          </a:xfrm>
        </p:grpSpPr>
        <p:grpSp>
          <p:nvGrpSpPr>
            <p:cNvPr id="4" name="Group 3"/>
            <p:cNvGrpSpPr/>
            <p:nvPr/>
          </p:nvGrpSpPr>
          <p:grpSpPr>
            <a:xfrm>
              <a:off x="1827324" y="1950666"/>
              <a:ext cx="3381193" cy="3886152"/>
              <a:chOff x="5622795" y="2022886"/>
              <a:chExt cx="3381193" cy="388615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7289033" y="2022886"/>
                <a:ext cx="407126" cy="394668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 smtClean="0"/>
                  <a:t>00</a:t>
                </a:r>
                <a:endParaRPr lang="en-US" sz="2000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289033" y="3094721"/>
                <a:ext cx="407126" cy="394668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 smtClean="0"/>
                  <a:t>03</a:t>
                </a:r>
                <a:endParaRPr lang="en-US" sz="2000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7289033" y="4046526"/>
                <a:ext cx="407126" cy="394668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 smtClean="0"/>
                  <a:t>05</a:t>
                </a:r>
                <a:endParaRPr lang="en-US" sz="2000" dirty="0"/>
              </a:p>
            </p:txBody>
          </p:sp>
          <p:cxnSp>
            <p:nvCxnSpPr>
              <p:cNvPr id="8" name="Straight Arrow Connector 7"/>
              <p:cNvCxnSpPr>
                <a:stCxn id="5" idx="4"/>
                <a:endCxn id="6" idx="0"/>
              </p:cNvCxnSpPr>
              <p:nvPr/>
            </p:nvCxnSpPr>
            <p:spPr>
              <a:xfrm>
                <a:off x="7492596" y="2417554"/>
                <a:ext cx="0" cy="67716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6" idx="4"/>
                <a:endCxn id="7" idx="0"/>
              </p:cNvCxnSpPr>
              <p:nvPr/>
            </p:nvCxnSpPr>
            <p:spPr>
              <a:xfrm>
                <a:off x="7492596" y="3489389"/>
                <a:ext cx="0" cy="557137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7291043" y="4890278"/>
                <a:ext cx="407126" cy="394668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 smtClean="0"/>
                  <a:t>0A</a:t>
                </a:r>
                <a:endParaRPr lang="en-US" sz="2000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622795" y="5514370"/>
                <a:ext cx="407126" cy="394668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 smtClean="0"/>
                  <a:t>12</a:t>
                </a:r>
                <a:endParaRPr lang="en-US" sz="200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29057" y="3993502"/>
                <a:ext cx="407126" cy="394668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 smtClean="0"/>
                  <a:t>0D</a:t>
                </a:r>
                <a:endParaRPr lang="en-US" sz="2000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8592802" y="5509249"/>
                <a:ext cx="407126" cy="394668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 smtClean="0"/>
                  <a:t>15</a:t>
                </a:r>
                <a:endParaRPr lang="en-US" sz="2000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596862" y="3092308"/>
                <a:ext cx="407126" cy="394668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 smtClean="0"/>
                  <a:t>18</a:t>
                </a:r>
                <a:endParaRPr lang="en-US" sz="2000" dirty="0"/>
              </a:p>
            </p:txBody>
          </p:sp>
          <p:cxnSp>
            <p:nvCxnSpPr>
              <p:cNvPr id="15" name="Elbow Connector 14"/>
              <p:cNvCxnSpPr>
                <a:stCxn id="6" idx="2"/>
                <a:endCxn id="12" idx="0"/>
              </p:cNvCxnSpPr>
              <p:nvPr/>
            </p:nvCxnSpPr>
            <p:spPr>
              <a:xfrm rot="10800000" flipV="1">
                <a:off x="5832621" y="3292055"/>
                <a:ext cx="1456413" cy="701446"/>
              </a:xfrm>
              <a:prstGeom prst="bentConnector2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12" idx="4"/>
                <a:endCxn id="11" idx="0"/>
              </p:cNvCxnSpPr>
              <p:nvPr/>
            </p:nvCxnSpPr>
            <p:spPr>
              <a:xfrm flipH="1">
                <a:off x="5826358" y="4388169"/>
                <a:ext cx="6262" cy="112620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11" idx="6"/>
                <a:endCxn id="13" idx="2"/>
              </p:cNvCxnSpPr>
              <p:nvPr/>
            </p:nvCxnSpPr>
            <p:spPr>
              <a:xfrm flipV="1">
                <a:off x="6029921" y="5706583"/>
                <a:ext cx="2562881" cy="512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7" idx="4"/>
                <a:endCxn id="10" idx="0"/>
              </p:cNvCxnSpPr>
              <p:nvPr/>
            </p:nvCxnSpPr>
            <p:spPr>
              <a:xfrm>
                <a:off x="7492596" y="4441194"/>
                <a:ext cx="2010" cy="44908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3" idx="0"/>
                <a:endCxn id="14" idx="4"/>
              </p:cNvCxnSpPr>
              <p:nvPr/>
            </p:nvCxnSpPr>
            <p:spPr>
              <a:xfrm flipV="1">
                <a:off x="8796365" y="3486976"/>
                <a:ext cx="4060" cy="202227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>
                <a:stCxn id="10" idx="6"/>
                <a:endCxn id="13" idx="1"/>
              </p:cNvCxnSpPr>
              <p:nvPr/>
            </p:nvCxnSpPr>
            <p:spPr>
              <a:xfrm>
                <a:off x="7698169" y="5087612"/>
                <a:ext cx="954255" cy="479434"/>
              </a:xfrm>
              <a:prstGeom prst="bentConnector2">
                <a:avLst/>
              </a:prstGeom>
              <a:ln w="254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3827816" y="3429198"/>
              <a:ext cx="763005" cy="840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 b="1" dirty="0">
                  <a:latin typeface="Courier New" panose="02070309020205020404" pitchFamily="49" charset="0"/>
                </a:rPr>
                <a:t>PC:</a:t>
              </a:r>
            </a:p>
            <a:p>
              <a:pPr eaLnBrk="1" hangingPunct="1"/>
              <a:r>
                <a:rPr lang="en-GB" sz="1600" dirty="0">
                  <a:latin typeface="Symbol" panose="05050102010706020507" pitchFamily="18" charset="2"/>
                </a:rPr>
                <a:t>a &gt;= 0</a:t>
              </a:r>
            </a:p>
            <a:p>
              <a:pPr eaLnBrk="1" hangingPunct="1"/>
              <a:endParaRPr 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3764868" y="4333222"/>
              <a:ext cx="763005" cy="840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 b="1" dirty="0">
                  <a:latin typeface="Courier New" panose="02070309020205020404" pitchFamily="49" charset="0"/>
                </a:rPr>
                <a:t>PC:</a:t>
              </a:r>
            </a:p>
            <a:p>
              <a:pPr eaLnBrk="1" hangingPunct="1"/>
              <a:r>
                <a:rPr lang="en-GB" sz="1600" dirty="0">
                  <a:latin typeface="Symbol" panose="05050102010706020507" pitchFamily="18" charset="2"/>
                </a:rPr>
                <a:t>a &gt;= 0</a:t>
              </a:r>
            </a:p>
            <a:p>
              <a:pPr eaLnBrk="1" hangingPunct="1"/>
              <a:endParaRPr 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4110943" y="5061542"/>
              <a:ext cx="763005" cy="840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 b="1" dirty="0">
                  <a:latin typeface="Courier New" panose="02070309020205020404" pitchFamily="49" charset="0"/>
                </a:rPr>
                <a:t>PC:</a:t>
              </a:r>
            </a:p>
            <a:p>
              <a:pPr eaLnBrk="1" hangingPunct="1"/>
              <a:r>
                <a:rPr lang="en-GB" sz="1600" dirty="0">
                  <a:latin typeface="Symbol" panose="05050102010706020507" pitchFamily="18" charset="2"/>
                </a:rPr>
                <a:t>a &gt;= 0</a:t>
              </a:r>
            </a:p>
            <a:p>
              <a:pPr eaLnBrk="1" hangingPunct="1"/>
              <a:endParaRPr 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148895" y="3595652"/>
              <a:ext cx="763005" cy="840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 b="1" dirty="0">
                  <a:latin typeface="Courier New" panose="02070309020205020404" pitchFamily="49" charset="0"/>
                </a:rPr>
                <a:t>PC:</a:t>
              </a:r>
            </a:p>
            <a:p>
              <a:pPr eaLnBrk="1" hangingPunct="1"/>
              <a:r>
                <a:rPr lang="en-GB" sz="1600" dirty="0">
                  <a:latin typeface="Symbol" panose="05050102010706020507" pitchFamily="18" charset="2"/>
                </a:rPr>
                <a:t>a &gt;= 0</a:t>
              </a:r>
            </a:p>
            <a:p>
              <a:pPr eaLnBrk="1" hangingPunct="1"/>
              <a:endParaRPr lang="en-US" sz="1600" b="1" dirty="0"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48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Solving Path Condition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520721" y="2345334"/>
                <a:ext cx="5066676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vi-VN" dirty="0" smtClean="0"/>
                  <a:t>Path from 00 to 18: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vi-VN" dirty="0" smtClean="0"/>
                  <a:t>P1: 00 </a:t>
                </a:r>
                <a14:m>
                  <m:oMath xmlns:m="http://schemas.openxmlformats.org/officeDocument/2006/math">
                    <m:r>
                      <a:rPr lang="vi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 dirty="0" smtClean="0"/>
                  <a:t> 03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 dirty="0" smtClean="0"/>
                  <a:t> 05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 dirty="0" smtClean="0"/>
                  <a:t> 0A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 dirty="0" smtClean="0"/>
                  <a:t> 15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 dirty="0" smtClean="0"/>
                  <a:t> 18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vi-VN" dirty="0" smtClean="0"/>
                  <a:t>P2: 00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 dirty="0" smtClean="0"/>
                  <a:t> 03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 dirty="0" smtClean="0"/>
                  <a:t> 0D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 dirty="0" smtClean="0"/>
                  <a:t> 12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 dirty="0" smtClean="0"/>
                  <a:t> 15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 dirty="0" smtClean="0"/>
                  <a:t> 18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vi-VN" dirty="0" smtClean="0"/>
                  <a:t>Path conditions: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vi-VN" dirty="0" smtClean="0"/>
                  <a:t>P1: eax </a:t>
                </a:r>
                <a14:m>
                  <m:oMath xmlns:m="http://schemas.openxmlformats.org/officeDocument/2006/math">
                    <m:r>
                      <a:rPr lang="vi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vi-VN" dirty="0" smtClean="0"/>
                  <a:t> 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vi-VN" dirty="0" smtClean="0"/>
                  <a:t>P2: eax &lt; 0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vi-VN" dirty="0" smtClean="0"/>
                  <a:t>Test cases: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vi-VN" dirty="0" smtClean="0"/>
                  <a:t>P1: eax = 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vi-VN" dirty="0" smtClean="0"/>
                  <a:t>P2: eax = -1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21" y="2345334"/>
                <a:ext cx="5066676" cy="2585323"/>
              </a:xfrm>
              <a:prstGeom prst="rect">
                <a:avLst/>
              </a:prstGeom>
              <a:blipFill rotWithShape="0">
                <a:blip r:embed="rId2"/>
                <a:stretch>
                  <a:fillRect l="-842" t="-1415" b="-2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1827324" y="1950666"/>
            <a:ext cx="4084576" cy="3951318"/>
            <a:chOff x="1827324" y="1950666"/>
            <a:chExt cx="4084576" cy="3951318"/>
          </a:xfrm>
        </p:grpSpPr>
        <p:grpSp>
          <p:nvGrpSpPr>
            <p:cNvPr id="28" name="Group 27"/>
            <p:cNvGrpSpPr/>
            <p:nvPr/>
          </p:nvGrpSpPr>
          <p:grpSpPr>
            <a:xfrm>
              <a:off x="1827324" y="1950666"/>
              <a:ext cx="3381193" cy="3886152"/>
              <a:chOff x="5622795" y="2022886"/>
              <a:chExt cx="3381193" cy="3886152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7289033" y="2022886"/>
                <a:ext cx="407126" cy="394668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 smtClean="0"/>
                  <a:t>00</a:t>
                </a:r>
                <a:endParaRPr lang="en-US" sz="2000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289033" y="3094721"/>
                <a:ext cx="407126" cy="394668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 smtClean="0"/>
                  <a:t>03</a:t>
                </a:r>
                <a:endParaRPr lang="en-US" sz="2000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89033" y="4046526"/>
                <a:ext cx="407126" cy="394668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 smtClean="0"/>
                  <a:t>05</a:t>
                </a:r>
                <a:endParaRPr lang="en-US" sz="2000" dirty="0"/>
              </a:p>
            </p:txBody>
          </p:sp>
          <p:cxnSp>
            <p:nvCxnSpPr>
              <p:cNvPr id="36" name="Straight Arrow Connector 35"/>
              <p:cNvCxnSpPr>
                <a:stCxn id="33" idx="4"/>
                <a:endCxn id="34" idx="0"/>
              </p:cNvCxnSpPr>
              <p:nvPr/>
            </p:nvCxnSpPr>
            <p:spPr>
              <a:xfrm>
                <a:off x="7492596" y="2417554"/>
                <a:ext cx="0" cy="67716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34" idx="4"/>
                <a:endCxn id="35" idx="0"/>
              </p:cNvCxnSpPr>
              <p:nvPr/>
            </p:nvCxnSpPr>
            <p:spPr>
              <a:xfrm>
                <a:off x="7492596" y="3489389"/>
                <a:ext cx="0" cy="557137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7291043" y="4890278"/>
                <a:ext cx="407126" cy="394668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 smtClean="0"/>
                  <a:t>0A</a:t>
                </a:r>
                <a:endParaRPr lang="en-US" sz="2000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622795" y="5514370"/>
                <a:ext cx="407126" cy="394668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 smtClean="0"/>
                  <a:t>12</a:t>
                </a:r>
                <a:endParaRPr lang="en-US" sz="20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629057" y="3993502"/>
                <a:ext cx="407126" cy="394668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 smtClean="0"/>
                  <a:t>0D</a:t>
                </a:r>
                <a:endParaRPr lang="en-US" sz="200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8592802" y="5509249"/>
                <a:ext cx="407126" cy="394668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 smtClean="0"/>
                  <a:t>15</a:t>
                </a:r>
                <a:endParaRPr lang="en-US" sz="2000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8596862" y="3092308"/>
                <a:ext cx="407126" cy="394668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 smtClean="0"/>
                  <a:t>18</a:t>
                </a:r>
                <a:endParaRPr lang="en-US" sz="2000" dirty="0"/>
              </a:p>
            </p:txBody>
          </p:sp>
          <p:cxnSp>
            <p:nvCxnSpPr>
              <p:cNvPr id="43" name="Elbow Connector 42"/>
              <p:cNvCxnSpPr>
                <a:stCxn id="34" idx="2"/>
                <a:endCxn id="40" idx="0"/>
              </p:cNvCxnSpPr>
              <p:nvPr/>
            </p:nvCxnSpPr>
            <p:spPr>
              <a:xfrm rot="10800000" flipV="1">
                <a:off x="5832621" y="3292055"/>
                <a:ext cx="1456413" cy="701446"/>
              </a:xfrm>
              <a:prstGeom prst="bentConnector2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40" idx="4"/>
                <a:endCxn id="39" idx="0"/>
              </p:cNvCxnSpPr>
              <p:nvPr/>
            </p:nvCxnSpPr>
            <p:spPr>
              <a:xfrm flipH="1">
                <a:off x="5826358" y="4388169"/>
                <a:ext cx="6262" cy="112620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9" idx="6"/>
                <a:endCxn id="41" idx="2"/>
              </p:cNvCxnSpPr>
              <p:nvPr/>
            </p:nvCxnSpPr>
            <p:spPr>
              <a:xfrm flipV="1">
                <a:off x="6029921" y="5706583"/>
                <a:ext cx="2562881" cy="512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5" idx="4"/>
                <a:endCxn id="38" idx="0"/>
              </p:cNvCxnSpPr>
              <p:nvPr/>
            </p:nvCxnSpPr>
            <p:spPr>
              <a:xfrm>
                <a:off x="7492596" y="4441194"/>
                <a:ext cx="2010" cy="44908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1" idx="0"/>
                <a:endCxn id="42" idx="4"/>
              </p:cNvCxnSpPr>
              <p:nvPr/>
            </p:nvCxnSpPr>
            <p:spPr>
              <a:xfrm flipV="1">
                <a:off x="8796365" y="3486976"/>
                <a:ext cx="4060" cy="202227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Elbow Connector 47"/>
              <p:cNvCxnSpPr>
                <a:stCxn id="38" idx="6"/>
                <a:endCxn id="41" idx="1"/>
              </p:cNvCxnSpPr>
              <p:nvPr/>
            </p:nvCxnSpPr>
            <p:spPr>
              <a:xfrm>
                <a:off x="7698169" y="5087612"/>
                <a:ext cx="954255" cy="479434"/>
              </a:xfrm>
              <a:prstGeom prst="bentConnector2">
                <a:avLst/>
              </a:prstGeom>
              <a:ln w="254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3827816" y="3429198"/>
              <a:ext cx="763005" cy="840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 b="1" dirty="0">
                  <a:latin typeface="Courier New" panose="02070309020205020404" pitchFamily="49" charset="0"/>
                </a:rPr>
                <a:t>PC:</a:t>
              </a:r>
            </a:p>
            <a:p>
              <a:pPr eaLnBrk="1" hangingPunct="1"/>
              <a:r>
                <a:rPr lang="en-GB" sz="1600" dirty="0">
                  <a:latin typeface="Symbol" panose="05050102010706020507" pitchFamily="18" charset="2"/>
                </a:rPr>
                <a:t>a &gt;= 0</a:t>
              </a:r>
            </a:p>
            <a:p>
              <a:pPr eaLnBrk="1" hangingPunct="1"/>
              <a:endParaRPr 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3764868" y="4333222"/>
              <a:ext cx="763005" cy="840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 b="1" dirty="0">
                  <a:latin typeface="Courier New" panose="02070309020205020404" pitchFamily="49" charset="0"/>
                </a:rPr>
                <a:t>PC:</a:t>
              </a:r>
            </a:p>
            <a:p>
              <a:pPr eaLnBrk="1" hangingPunct="1"/>
              <a:r>
                <a:rPr lang="en-GB" sz="1600" dirty="0">
                  <a:latin typeface="Symbol" panose="05050102010706020507" pitchFamily="18" charset="2"/>
                </a:rPr>
                <a:t>a &gt;= 0</a:t>
              </a:r>
            </a:p>
            <a:p>
              <a:pPr eaLnBrk="1" hangingPunct="1"/>
              <a:endParaRPr 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4110943" y="5061542"/>
              <a:ext cx="763005" cy="840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 b="1" dirty="0">
                  <a:latin typeface="Courier New" panose="02070309020205020404" pitchFamily="49" charset="0"/>
                </a:rPr>
                <a:t>PC:</a:t>
              </a:r>
            </a:p>
            <a:p>
              <a:pPr eaLnBrk="1" hangingPunct="1"/>
              <a:r>
                <a:rPr lang="en-GB" sz="1600" dirty="0">
                  <a:latin typeface="Symbol" panose="05050102010706020507" pitchFamily="18" charset="2"/>
                </a:rPr>
                <a:t>a &gt;= 0</a:t>
              </a:r>
            </a:p>
            <a:p>
              <a:pPr eaLnBrk="1" hangingPunct="1"/>
              <a:endParaRPr 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32" name="Text Box 26"/>
            <p:cNvSpPr txBox="1">
              <a:spLocks noChangeArrowheads="1"/>
            </p:cNvSpPr>
            <p:nvPr/>
          </p:nvSpPr>
          <p:spPr bwMode="auto">
            <a:xfrm>
              <a:off x="5148895" y="3595652"/>
              <a:ext cx="763005" cy="840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defTabSz="100806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 b="1" dirty="0">
                  <a:latin typeface="Courier New" panose="02070309020205020404" pitchFamily="49" charset="0"/>
                </a:rPr>
                <a:t>PC:</a:t>
              </a:r>
            </a:p>
            <a:p>
              <a:pPr eaLnBrk="1" hangingPunct="1"/>
              <a:r>
                <a:rPr lang="en-GB" sz="1600" dirty="0">
                  <a:latin typeface="Symbol" panose="05050102010706020507" pitchFamily="18" charset="2"/>
                </a:rPr>
                <a:t>a &gt;= 0</a:t>
              </a:r>
            </a:p>
            <a:p>
              <a:pPr eaLnBrk="1" hangingPunct="1"/>
              <a:endParaRPr lang="en-US" sz="1600" b="1" dirty="0"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2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 dirty="0" smtClean="0"/>
              <a:t> LTS 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 </a:t>
            </a:r>
            <a:r>
              <a:rPr lang="vi-VN" dirty="0" smtClean="0"/>
              <a:t>Check the generated LTS with test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7502" y="268111"/>
            <a:ext cx="4871720" cy="759313"/>
          </a:xfrm>
        </p:spPr>
        <p:txBody>
          <a:bodyPr/>
          <a:lstStyle/>
          <a:p>
            <a:r>
              <a:rPr lang="vi-VN" dirty="0" smtClean="0"/>
              <a:t>LTS generation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89518" y="2018805"/>
            <a:ext cx="8792554" cy="4165839"/>
            <a:chOff x="3289518" y="2018805"/>
            <a:chExt cx="8792554" cy="4165839"/>
          </a:xfrm>
        </p:grpSpPr>
        <p:sp>
          <p:nvSpPr>
            <p:cNvPr id="5" name="Oval 4"/>
            <p:cNvSpPr/>
            <p:nvPr/>
          </p:nvSpPr>
          <p:spPr>
            <a:xfrm>
              <a:off x="6130977" y="2018805"/>
              <a:ext cx="645083" cy="5593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00</a:t>
              </a:r>
              <a:endParaRPr lang="en-US" sz="14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130977" y="3308001"/>
              <a:ext cx="645083" cy="53197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03</a:t>
              </a:r>
              <a:endParaRPr lang="en-US" sz="14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289518" y="4591023"/>
              <a:ext cx="563232" cy="50563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0D</a:t>
              </a:r>
              <a:endParaRPr lang="en-US" sz="14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934138" y="4797228"/>
              <a:ext cx="539646" cy="52360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05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5" idx="4"/>
              <a:endCxn id="6" idx="0"/>
            </p:cNvCxnSpPr>
            <p:nvPr/>
          </p:nvCxnSpPr>
          <p:spPr>
            <a:xfrm>
              <a:off x="6453519" y="2578186"/>
              <a:ext cx="0" cy="729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567055" y="2646969"/>
              <a:ext cx="20387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[true]goto_03{}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6" idx="2"/>
              <a:endCxn id="7" idx="0"/>
            </p:cNvCxnSpPr>
            <p:nvPr/>
          </p:nvCxnSpPr>
          <p:spPr>
            <a:xfrm flipH="1">
              <a:off x="3571134" y="3573989"/>
              <a:ext cx="2559843" cy="1017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362201" y="4190912"/>
              <a:ext cx="42436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[</a:t>
              </a:r>
              <a:r>
                <a:rPr lang="en-US" sz="2000" dirty="0" err="1" smtClean="0"/>
                <a:t>eax</a:t>
              </a:r>
              <a:r>
                <a:rPr lang="en-US" sz="2000" dirty="0" smtClean="0"/>
                <a:t> &lt; 0]goto_0D{</a:t>
              </a:r>
              <a:r>
                <a:rPr lang="en-US" sz="2000" dirty="0" err="1"/>
                <a:t>eax</a:t>
              </a:r>
              <a:r>
                <a:rPr lang="en-US" sz="2000" dirty="0"/>
                <a:t> = </a:t>
              </a:r>
              <a:r>
                <a:rPr lang="en-GB" sz="2000" b="1" dirty="0" smtClean="0"/>
                <a:t>0x00401018</a:t>
              </a:r>
              <a:r>
                <a:rPr lang="en-US" sz="2000" dirty="0" smtClean="0"/>
                <a:t>;}</a:t>
              </a:r>
              <a:endParaRPr lang="en-US" sz="2000" dirty="0"/>
            </a:p>
          </p:txBody>
        </p:sp>
        <p:cxnSp>
          <p:nvCxnSpPr>
            <p:cNvPr id="13" name="Straight Arrow Connector 12"/>
            <p:cNvCxnSpPr>
              <a:stCxn id="6" idx="6"/>
              <a:endCxn id="8" idx="0"/>
            </p:cNvCxnSpPr>
            <p:nvPr/>
          </p:nvCxnSpPr>
          <p:spPr>
            <a:xfrm>
              <a:off x="6776060" y="3573989"/>
              <a:ext cx="2427901" cy="1223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695907" y="3872016"/>
              <a:ext cx="43861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[</a:t>
              </a:r>
              <a:r>
                <a:rPr lang="en-US" sz="2000" dirty="0" err="1" smtClean="0"/>
                <a:t>eax</a:t>
              </a:r>
              <a:r>
                <a:rPr lang="en-US" sz="2000" dirty="0" smtClean="0"/>
                <a:t> &gt;= 0]goto_05{</a:t>
              </a:r>
              <a:r>
                <a:rPr lang="en-US" sz="2000" dirty="0" err="1" smtClean="0"/>
                <a:t>eax</a:t>
              </a:r>
              <a:r>
                <a:rPr lang="en-US" sz="2000" dirty="0" smtClean="0"/>
                <a:t> = </a:t>
              </a:r>
              <a:r>
                <a:rPr lang="en-GB" sz="2000" b="1" dirty="0" smtClean="0"/>
                <a:t>0x00401001</a:t>
              </a:r>
              <a:r>
                <a:rPr lang="en-US" sz="2000" dirty="0" smtClean="0"/>
                <a:t>;}</a:t>
              </a:r>
              <a:endParaRPr lang="en-US" sz="2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22418" y="2038881"/>
              <a:ext cx="1463862" cy="421654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GB" sz="2000" dirty="0" smtClean="0"/>
                <a:t>0x00401000</a:t>
              </a:r>
              <a:endPara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922419" y="3284137"/>
              <a:ext cx="1683390" cy="421654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GB" sz="2000" dirty="0" smtClean="0"/>
                <a:t>0x00401003</a:t>
              </a:r>
              <a:endPara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289518" y="5648003"/>
              <a:ext cx="563232" cy="49272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12</a:t>
              </a:r>
              <a:endParaRPr lang="en-US" sz="14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934138" y="5685898"/>
              <a:ext cx="539646" cy="49874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0A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45044" y="4866012"/>
              <a:ext cx="1468672" cy="40703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GB" sz="2000" dirty="0" smtClean="0"/>
                <a:t>0x0040100d</a:t>
              </a:r>
              <a:endParaRPr lang="en-US" sz="20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945044" y="5725534"/>
              <a:ext cx="1468672" cy="421654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GB" sz="2000" dirty="0" smtClean="0"/>
                <a:t>0x00401012 </a:t>
              </a:r>
              <a:endPara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742033" y="4836864"/>
              <a:ext cx="1629144" cy="421654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GB" sz="2000" dirty="0" smtClean="0"/>
                <a:t>0x00401005</a:t>
              </a:r>
              <a:endParaRPr lang="en-US" sz="105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742033" y="5725534"/>
              <a:ext cx="1629144" cy="421654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GB" sz="2000" dirty="0" smtClean="0"/>
                <a:t>0x0040100a</a:t>
              </a:r>
              <a:endParaRPr lang="en-US" sz="20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Arrow Connector 22"/>
            <p:cNvCxnSpPr>
              <a:stCxn id="7" idx="4"/>
              <a:endCxn id="17" idx="0"/>
            </p:cNvCxnSpPr>
            <p:nvPr/>
          </p:nvCxnSpPr>
          <p:spPr>
            <a:xfrm>
              <a:off x="3571134" y="5096656"/>
              <a:ext cx="0" cy="5513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4"/>
              <a:endCxn id="18" idx="0"/>
            </p:cNvCxnSpPr>
            <p:nvPr/>
          </p:nvCxnSpPr>
          <p:spPr>
            <a:xfrm>
              <a:off x="9203961" y="5320837"/>
              <a:ext cx="0" cy="3650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9333807" y="5290881"/>
              <a:ext cx="25234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[true]goto_0A{}</a:t>
              </a:r>
              <a:endParaRPr lang="en-US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20619" y="5320837"/>
              <a:ext cx="40522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[true]goto_12{</a:t>
              </a:r>
              <a:r>
                <a:rPr lang="en-US" sz="2000" dirty="0" err="1" smtClean="0"/>
                <a:t>eax</a:t>
              </a:r>
              <a:r>
                <a:rPr lang="en-US" sz="2000" dirty="0" smtClean="0"/>
                <a:t> = </a:t>
              </a:r>
              <a:r>
                <a:rPr lang="en-US" sz="2000" dirty="0" err="1" smtClean="0"/>
                <a:t>eax</a:t>
              </a:r>
              <a:r>
                <a:rPr lang="en-US" sz="2000" dirty="0" smtClean="0"/>
                <a:t> – 5;}</a:t>
              </a:r>
              <a:endParaRPr lang="en-US" sz="2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81000" y="3259667"/>
            <a:ext cx="3000193" cy="3434412"/>
            <a:chOff x="5622795" y="2022886"/>
            <a:chExt cx="3381193" cy="3886152"/>
          </a:xfrm>
        </p:grpSpPr>
        <p:sp>
          <p:nvSpPr>
            <p:cNvPr id="46" name="Oval 45"/>
            <p:cNvSpPr/>
            <p:nvPr/>
          </p:nvSpPr>
          <p:spPr>
            <a:xfrm>
              <a:off x="7289033" y="2022886"/>
              <a:ext cx="407126" cy="394668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00</a:t>
              </a:r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7289033" y="3094721"/>
              <a:ext cx="407126" cy="394668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03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7289033" y="4046526"/>
              <a:ext cx="407126" cy="394668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05</a:t>
              </a:r>
              <a:endParaRPr lang="en-US" dirty="0"/>
            </a:p>
          </p:txBody>
        </p:sp>
        <p:cxnSp>
          <p:nvCxnSpPr>
            <p:cNvPr id="49" name="Straight Arrow Connector 48"/>
            <p:cNvCxnSpPr>
              <a:stCxn id="46" idx="4"/>
              <a:endCxn id="47" idx="0"/>
            </p:cNvCxnSpPr>
            <p:nvPr/>
          </p:nvCxnSpPr>
          <p:spPr>
            <a:xfrm>
              <a:off x="7492596" y="2417554"/>
              <a:ext cx="0" cy="67716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7" idx="4"/>
              <a:endCxn id="48" idx="0"/>
            </p:cNvCxnSpPr>
            <p:nvPr/>
          </p:nvCxnSpPr>
          <p:spPr>
            <a:xfrm>
              <a:off x="7492596" y="3489389"/>
              <a:ext cx="0" cy="55713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7291043" y="4890278"/>
              <a:ext cx="407126" cy="394668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0A</a:t>
              </a:r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5622795" y="5514370"/>
              <a:ext cx="407126" cy="394668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5629057" y="3993502"/>
              <a:ext cx="407126" cy="394668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0D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8592802" y="5509249"/>
              <a:ext cx="407126" cy="394668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8596862" y="3092308"/>
              <a:ext cx="407126" cy="394668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18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Elbow Connector 55"/>
            <p:cNvCxnSpPr>
              <a:stCxn id="47" idx="2"/>
              <a:endCxn id="53" idx="0"/>
            </p:cNvCxnSpPr>
            <p:nvPr/>
          </p:nvCxnSpPr>
          <p:spPr>
            <a:xfrm rot="10800000" flipV="1">
              <a:off x="5832621" y="3292055"/>
              <a:ext cx="1456413" cy="701446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3" idx="4"/>
              <a:endCxn id="52" idx="0"/>
            </p:cNvCxnSpPr>
            <p:nvPr/>
          </p:nvCxnSpPr>
          <p:spPr>
            <a:xfrm flipH="1">
              <a:off x="5826358" y="4388169"/>
              <a:ext cx="6262" cy="112620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6"/>
              <a:endCxn id="54" idx="2"/>
            </p:cNvCxnSpPr>
            <p:nvPr/>
          </p:nvCxnSpPr>
          <p:spPr>
            <a:xfrm flipV="1">
              <a:off x="6029921" y="5706583"/>
              <a:ext cx="2562881" cy="512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8" idx="4"/>
              <a:endCxn id="51" idx="0"/>
            </p:cNvCxnSpPr>
            <p:nvPr/>
          </p:nvCxnSpPr>
          <p:spPr>
            <a:xfrm>
              <a:off x="7492596" y="4441194"/>
              <a:ext cx="2010" cy="4490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4" idx="0"/>
              <a:endCxn id="55" idx="4"/>
            </p:cNvCxnSpPr>
            <p:nvPr/>
          </p:nvCxnSpPr>
          <p:spPr>
            <a:xfrm flipV="1">
              <a:off x="8796365" y="3486976"/>
              <a:ext cx="4060" cy="202227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51" idx="6"/>
              <a:endCxn id="54" idx="1"/>
            </p:cNvCxnSpPr>
            <p:nvPr/>
          </p:nvCxnSpPr>
          <p:spPr>
            <a:xfrm>
              <a:off x="7698169" y="5087612"/>
              <a:ext cx="954255" cy="479434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557000"/>
              </p:ext>
            </p:extLst>
          </p:nvPr>
        </p:nvGraphicFramePr>
        <p:xfrm>
          <a:off x="2441222" y="141110"/>
          <a:ext cx="3217334" cy="3221848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369406"/>
                <a:gridCol w="1847928"/>
              </a:tblGrid>
              <a:tr h="2808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Hexa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Instructions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08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0x00401000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CE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cmp eax,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CE9D"/>
                    </a:solidFill>
                  </a:tcPr>
                </a:tc>
              </a:tr>
              <a:tr h="2808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0x00401003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CE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 err="1" smtClean="0">
                          <a:effectLst/>
                        </a:rPr>
                        <a:t>jle</a:t>
                      </a:r>
                      <a:r>
                        <a:rPr lang="en-GB" sz="1600" kern="1200" dirty="0" smtClean="0">
                          <a:effectLst/>
                        </a:rPr>
                        <a:t> </a:t>
                      </a:r>
                      <a:r>
                        <a:rPr lang="en-GB" sz="1600" b="1" kern="1200" dirty="0" smtClean="0">
                          <a:effectLst/>
                        </a:rPr>
                        <a:t>0x0040100d</a:t>
                      </a:r>
                      <a:endParaRPr lang="en-US" sz="11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CE9D"/>
                    </a:solidFill>
                  </a:tcPr>
                </a:tc>
              </a:tr>
              <a:tr h="2808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0x00401005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CE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 err="1">
                          <a:effectLst/>
                        </a:rPr>
                        <a:t>mov</a:t>
                      </a:r>
                      <a:r>
                        <a:rPr lang="en-GB" sz="1600" kern="1200" dirty="0">
                          <a:effectLst/>
                        </a:rPr>
                        <a:t> </a:t>
                      </a:r>
                      <a:r>
                        <a:rPr lang="en-GB" sz="1600" kern="1200" dirty="0" err="1">
                          <a:effectLst/>
                        </a:rPr>
                        <a:t>eax</a:t>
                      </a:r>
                      <a:r>
                        <a:rPr lang="en-GB" sz="1600" kern="1200" dirty="0">
                          <a:effectLst/>
                        </a:rPr>
                        <a:t>, </a:t>
                      </a:r>
                      <a:r>
                        <a:rPr lang="en-GB" sz="1600" b="1" kern="1200" dirty="0" smtClean="0">
                          <a:effectLst/>
                        </a:rPr>
                        <a:t>0x00401001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CE9D"/>
                    </a:solidFill>
                  </a:tcPr>
                </a:tc>
              </a:tr>
              <a:tr h="2808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0x0040100a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CE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 err="1">
                          <a:effectLst/>
                        </a:rPr>
                        <a:t>jmp</a:t>
                      </a:r>
                      <a:r>
                        <a:rPr lang="en-GB" sz="1600" kern="1200" dirty="0">
                          <a:effectLst/>
                        </a:rPr>
                        <a:t> </a:t>
                      </a:r>
                      <a:r>
                        <a:rPr lang="en-GB" sz="1600" b="1" kern="1200" dirty="0" smtClean="0">
                          <a:effectLst/>
                        </a:rPr>
                        <a:t>0x00401015</a:t>
                      </a:r>
                      <a:endParaRPr lang="en-US" sz="11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CE9D"/>
                    </a:solidFill>
                  </a:tcPr>
                </a:tc>
              </a:tr>
              <a:tr h="2808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0x0040100c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halt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808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0x0040100d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 err="1">
                          <a:effectLst/>
                        </a:rPr>
                        <a:t>mov</a:t>
                      </a:r>
                      <a:r>
                        <a:rPr lang="en-GB" sz="1600" kern="1200" dirty="0">
                          <a:effectLst/>
                        </a:rPr>
                        <a:t> </a:t>
                      </a:r>
                      <a:r>
                        <a:rPr lang="en-GB" sz="1600" kern="1200" dirty="0" err="1">
                          <a:effectLst/>
                        </a:rPr>
                        <a:t>eax</a:t>
                      </a:r>
                      <a:r>
                        <a:rPr lang="en-GB" sz="1600" kern="1200" dirty="0">
                          <a:effectLst/>
                        </a:rPr>
                        <a:t>, </a:t>
                      </a:r>
                      <a:r>
                        <a:rPr lang="en-GB" sz="1600" b="1" kern="1200" dirty="0" smtClean="0">
                          <a:effectLst/>
                        </a:rPr>
                        <a:t>0x00401018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08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0x00401012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sub </a:t>
                      </a:r>
                      <a:r>
                        <a:rPr lang="en-GB" sz="1600" kern="1200" dirty="0" err="1">
                          <a:effectLst/>
                        </a:rPr>
                        <a:t>eax</a:t>
                      </a:r>
                      <a:r>
                        <a:rPr lang="en-GB" sz="1600" kern="1200" dirty="0">
                          <a:effectLst/>
                        </a:rPr>
                        <a:t>, 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08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0x00401015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sub eax,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0811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rgbClr val="FF0000"/>
                          </a:solidFill>
                          <a:effectLst/>
                        </a:rPr>
                        <a:t>0x00401018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 err="1">
                          <a:solidFill>
                            <a:srgbClr val="FF0000"/>
                          </a:solidFill>
                          <a:effectLst/>
                        </a:rPr>
                        <a:t>jmp</a:t>
                      </a:r>
                      <a:r>
                        <a:rPr lang="en-GB" sz="1600" kern="12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GB" sz="1600" kern="1200" dirty="0" err="1">
                          <a:solidFill>
                            <a:srgbClr val="FF0000"/>
                          </a:solidFill>
                          <a:effectLst/>
                        </a:rPr>
                        <a:t>eax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4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LTS generation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3267574" y="1931670"/>
            <a:ext cx="5278810" cy="4094377"/>
            <a:chOff x="3290900" y="1931670"/>
            <a:chExt cx="4374820" cy="3768091"/>
          </a:xfrm>
        </p:grpSpPr>
        <p:sp>
          <p:nvSpPr>
            <p:cNvPr id="4" name="Oval 3"/>
            <p:cNvSpPr/>
            <p:nvPr/>
          </p:nvSpPr>
          <p:spPr>
            <a:xfrm>
              <a:off x="4308480" y="1931670"/>
              <a:ext cx="560700" cy="518404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00</a:t>
              </a:r>
              <a:endParaRPr lang="en-US" sz="16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308480" y="2655815"/>
              <a:ext cx="560700" cy="590305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03</a:t>
              </a:r>
              <a:endParaRPr lang="en-US" sz="16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90900" y="3512820"/>
              <a:ext cx="564820" cy="586653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0D</a:t>
              </a:r>
              <a:endParaRPr lang="en-US" sz="16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290900" y="5093682"/>
              <a:ext cx="564820" cy="606078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12</a:t>
              </a:r>
              <a:endParaRPr lang="en-US" sz="16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224087" y="3520058"/>
              <a:ext cx="574733" cy="560807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05</a:t>
              </a:r>
              <a:endParaRPr lang="en-US" sz="16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223041" y="4495800"/>
              <a:ext cx="575779" cy="54970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0A</a:t>
              </a:r>
              <a:endParaRPr lang="en-US" sz="16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093449" y="5045502"/>
              <a:ext cx="572271" cy="654259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15</a:t>
              </a:r>
              <a:endParaRPr lang="en-US" sz="16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093449" y="2834640"/>
              <a:ext cx="572271" cy="561259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18</a:t>
              </a:r>
              <a:endParaRPr lang="en-US" sz="1600" dirty="0"/>
            </a:p>
          </p:txBody>
        </p:sp>
        <p:cxnSp>
          <p:nvCxnSpPr>
            <p:cNvPr id="13" name="Straight Arrow Connector 12"/>
            <p:cNvCxnSpPr>
              <a:stCxn id="4" idx="4"/>
              <a:endCxn id="5" idx="0"/>
            </p:cNvCxnSpPr>
            <p:nvPr/>
          </p:nvCxnSpPr>
          <p:spPr>
            <a:xfrm>
              <a:off x="4588830" y="2450074"/>
              <a:ext cx="0" cy="20574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6" idx="0"/>
            </p:cNvCxnSpPr>
            <p:nvPr/>
          </p:nvCxnSpPr>
          <p:spPr>
            <a:xfrm flipH="1">
              <a:off x="3573310" y="3159672"/>
              <a:ext cx="817282" cy="3531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5"/>
              <a:endCxn id="8" idx="0"/>
            </p:cNvCxnSpPr>
            <p:nvPr/>
          </p:nvCxnSpPr>
          <p:spPr>
            <a:xfrm>
              <a:off x="4787067" y="3159672"/>
              <a:ext cx="724387" cy="36038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4"/>
              <a:endCxn id="9" idx="0"/>
            </p:cNvCxnSpPr>
            <p:nvPr/>
          </p:nvCxnSpPr>
          <p:spPr>
            <a:xfrm flipH="1">
              <a:off x="5510931" y="4080864"/>
              <a:ext cx="524" cy="41493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4"/>
              <a:endCxn id="7" idx="0"/>
            </p:cNvCxnSpPr>
            <p:nvPr/>
          </p:nvCxnSpPr>
          <p:spPr>
            <a:xfrm>
              <a:off x="3573310" y="4099473"/>
              <a:ext cx="0" cy="9942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" idx="6"/>
              <a:endCxn id="10" idx="2"/>
            </p:cNvCxnSpPr>
            <p:nvPr/>
          </p:nvCxnSpPr>
          <p:spPr>
            <a:xfrm flipV="1">
              <a:off x="3855720" y="5372632"/>
              <a:ext cx="3237730" cy="2408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5"/>
              <a:endCxn id="10" idx="1"/>
            </p:cNvCxnSpPr>
            <p:nvPr/>
          </p:nvCxnSpPr>
          <p:spPr>
            <a:xfrm>
              <a:off x="5714500" y="4964999"/>
              <a:ext cx="1462757" cy="17631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0" idx="0"/>
              <a:endCxn id="11" idx="4"/>
            </p:cNvCxnSpPr>
            <p:nvPr/>
          </p:nvCxnSpPr>
          <p:spPr>
            <a:xfrm flipV="1">
              <a:off x="7379585" y="3395899"/>
              <a:ext cx="0" cy="1649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048854" y="2404035"/>
            <a:ext cx="178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[true]goto_03{}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67622" y="3140984"/>
            <a:ext cx="310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eax</a:t>
            </a:r>
            <a:r>
              <a:rPr lang="en-US" dirty="0" smtClean="0"/>
              <a:t>&lt;0]goto_0D{</a:t>
            </a:r>
            <a:r>
              <a:rPr lang="en-US" dirty="0" err="1" smtClean="0"/>
              <a:t>eax</a:t>
            </a:r>
            <a:r>
              <a:rPr lang="en-US" dirty="0" smtClean="0"/>
              <a:t>=4198424}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4501" y="3309335"/>
            <a:ext cx="336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eax</a:t>
            </a:r>
            <a:r>
              <a:rPr lang="en-US" dirty="0" smtClean="0"/>
              <a:t>&gt;=0]goto_05{</a:t>
            </a:r>
            <a:r>
              <a:rPr lang="en-US" dirty="0" err="1" smtClean="0"/>
              <a:t>eax</a:t>
            </a:r>
            <a:r>
              <a:rPr lang="en-US" dirty="0" smtClean="0"/>
              <a:t>=4198401}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7280" y="4555307"/>
            <a:ext cx="268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[true]goto_12{</a:t>
            </a:r>
            <a:r>
              <a:rPr lang="en-US" dirty="0" err="1" smtClean="0"/>
              <a:t>eax</a:t>
            </a:r>
            <a:r>
              <a:rPr lang="en-US" dirty="0" smtClean="0"/>
              <a:t>=eax-5}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72197" y="5774703"/>
            <a:ext cx="268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[true]goto_15{</a:t>
            </a:r>
            <a:r>
              <a:rPr lang="en-US" dirty="0" err="1" smtClean="0"/>
              <a:t>eax</a:t>
            </a:r>
            <a:r>
              <a:rPr lang="en-US" dirty="0" smtClean="0"/>
              <a:t>=eax-1}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48498" y="4284229"/>
            <a:ext cx="178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[true]goto_0A{}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66011" y="4908648"/>
            <a:ext cx="268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[true]goto_15{</a:t>
            </a:r>
            <a:r>
              <a:rPr lang="en-US" dirty="0" err="1" smtClean="0"/>
              <a:t>eax</a:t>
            </a:r>
            <a:r>
              <a:rPr lang="en-US" dirty="0" smtClean="0"/>
              <a:t>=eax-1}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210477" y="3897635"/>
            <a:ext cx="178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[true]goto_18{}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2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947" y="272491"/>
            <a:ext cx="10058400" cy="1450757"/>
          </a:xfrm>
        </p:spPr>
        <p:txBody>
          <a:bodyPr/>
          <a:lstStyle/>
          <a:p>
            <a:r>
              <a:rPr lang="vi-VN" dirty="0" smtClean="0"/>
              <a:t>Enrich LTS by all possible moves 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3267574" y="1931670"/>
            <a:ext cx="5291810" cy="4094377"/>
            <a:chOff x="3290900" y="1931670"/>
            <a:chExt cx="4385594" cy="3768091"/>
          </a:xfrm>
        </p:grpSpPr>
        <p:sp>
          <p:nvSpPr>
            <p:cNvPr id="4" name="Oval 3"/>
            <p:cNvSpPr/>
            <p:nvPr/>
          </p:nvSpPr>
          <p:spPr>
            <a:xfrm>
              <a:off x="4308480" y="1931670"/>
              <a:ext cx="560700" cy="518404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00</a:t>
              </a:r>
              <a:endParaRPr lang="en-US" sz="16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308480" y="2655815"/>
              <a:ext cx="560700" cy="590305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03</a:t>
              </a:r>
              <a:endParaRPr lang="en-US" sz="16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90900" y="3512820"/>
              <a:ext cx="564820" cy="586653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0D</a:t>
              </a:r>
              <a:endParaRPr lang="en-US" sz="16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290900" y="5093682"/>
              <a:ext cx="564820" cy="606078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12</a:t>
              </a:r>
              <a:endParaRPr lang="en-US" sz="16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224087" y="3520058"/>
              <a:ext cx="574733" cy="560807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05</a:t>
              </a:r>
              <a:endParaRPr lang="en-US" sz="16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223041" y="4495800"/>
              <a:ext cx="575779" cy="54970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0A</a:t>
              </a:r>
              <a:endParaRPr lang="en-US" sz="16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093449" y="5045502"/>
              <a:ext cx="572271" cy="654259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15</a:t>
              </a:r>
              <a:endParaRPr lang="en-US" sz="16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093449" y="2834640"/>
              <a:ext cx="572271" cy="561259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18</a:t>
              </a:r>
              <a:endParaRPr lang="en-US" sz="1600" dirty="0"/>
            </a:p>
          </p:txBody>
        </p:sp>
        <p:cxnSp>
          <p:nvCxnSpPr>
            <p:cNvPr id="13" name="Straight Arrow Connector 12"/>
            <p:cNvCxnSpPr>
              <a:stCxn id="4" idx="4"/>
              <a:endCxn id="5" idx="0"/>
            </p:cNvCxnSpPr>
            <p:nvPr/>
          </p:nvCxnSpPr>
          <p:spPr>
            <a:xfrm>
              <a:off x="4588830" y="2450074"/>
              <a:ext cx="0" cy="20574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6" idx="0"/>
            </p:cNvCxnSpPr>
            <p:nvPr/>
          </p:nvCxnSpPr>
          <p:spPr>
            <a:xfrm flipH="1">
              <a:off x="3573310" y="3159672"/>
              <a:ext cx="817282" cy="3531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5"/>
              <a:endCxn id="8" idx="0"/>
            </p:cNvCxnSpPr>
            <p:nvPr/>
          </p:nvCxnSpPr>
          <p:spPr>
            <a:xfrm>
              <a:off x="4787067" y="3159672"/>
              <a:ext cx="724387" cy="36038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4"/>
              <a:endCxn id="9" idx="0"/>
            </p:cNvCxnSpPr>
            <p:nvPr/>
          </p:nvCxnSpPr>
          <p:spPr>
            <a:xfrm flipH="1">
              <a:off x="5510931" y="4080864"/>
              <a:ext cx="524" cy="41493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4"/>
              <a:endCxn id="7" idx="0"/>
            </p:cNvCxnSpPr>
            <p:nvPr/>
          </p:nvCxnSpPr>
          <p:spPr>
            <a:xfrm>
              <a:off x="3573310" y="4099473"/>
              <a:ext cx="0" cy="9942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" idx="6"/>
              <a:endCxn id="10" idx="2"/>
            </p:cNvCxnSpPr>
            <p:nvPr/>
          </p:nvCxnSpPr>
          <p:spPr>
            <a:xfrm flipV="1">
              <a:off x="3855720" y="5372632"/>
              <a:ext cx="3237730" cy="2408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5"/>
              <a:endCxn id="10" idx="1"/>
            </p:cNvCxnSpPr>
            <p:nvPr/>
          </p:nvCxnSpPr>
          <p:spPr>
            <a:xfrm>
              <a:off x="5714500" y="4964999"/>
              <a:ext cx="1462757" cy="17631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0" idx="0"/>
              <a:endCxn id="11" idx="4"/>
            </p:cNvCxnSpPr>
            <p:nvPr/>
          </p:nvCxnSpPr>
          <p:spPr>
            <a:xfrm flipV="1">
              <a:off x="7379585" y="3395899"/>
              <a:ext cx="0" cy="1649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1" idx="2"/>
              <a:endCxn id="4" idx="6"/>
            </p:cNvCxnSpPr>
            <p:nvPr/>
          </p:nvCxnSpPr>
          <p:spPr>
            <a:xfrm flipH="1" flipV="1">
              <a:off x="4869180" y="2190872"/>
              <a:ext cx="2224270" cy="9243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1" idx="2"/>
              <a:endCxn id="5" idx="6"/>
            </p:cNvCxnSpPr>
            <p:nvPr/>
          </p:nvCxnSpPr>
          <p:spPr>
            <a:xfrm flipH="1" flipV="1">
              <a:off x="4869180" y="2950968"/>
              <a:ext cx="2224270" cy="1643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1" idx="3"/>
              <a:endCxn id="8" idx="7"/>
            </p:cNvCxnSpPr>
            <p:nvPr/>
          </p:nvCxnSpPr>
          <p:spPr>
            <a:xfrm flipH="1">
              <a:off x="5714653" y="3313704"/>
              <a:ext cx="1462604" cy="2884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1" idx="3"/>
              <a:endCxn id="9" idx="7"/>
            </p:cNvCxnSpPr>
            <p:nvPr/>
          </p:nvCxnSpPr>
          <p:spPr>
            <a:xfrm flipH="1">
              <a:off x="5714500" y="3313704"/>
              <a:ext cx="1462757" cy="12625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/>
            <p:cNvCxnSpPr>
              <a:stCxn id="11" idx="6"/>
              <a:endCxn id="10" idx="6"/>
            </p:cNvCxnSpPr>
            <p:nvPr/>
          </p:nvCxnSpPr>
          <p:spPr>
            <a:xfrm>
              <a:off x="7665720" y="3115270"/>
              <a:ext cx="10774" cy="2257362"/>
            </a:xfrm>
            <a:prstGeom prst="curvedConnector3">
              <a:avLst>
                <a:gd name="adj1" fmla="val 180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11" idx="6"/>
              <a:endCxn id="7" idx="4"/>
            </p:cNvCxnSpPr>
            <p:nvPr/>
          </p:nvCxnSpPr>
          <p:spPr>
            <a:xfrm flipH="1">
              <a:off x="3573310" y="3115270"/>
              <a:ext cx="4092410" cy="2584490"/>
            </a:xfrm>
            <a:prstGeom prst="bentConnector4">
              <a:avLst>
                <a:gd name="adj1" fmla="val -8382"/>
                <a:gd name="adj2" fmla="val 102802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1" idx="2"/>
              <a:endCxn id="6" idx="7"/>
            </p:cNvCxnSpPr>
            <p:nvPr/>
          </p:nvCxnSpPr>
          <p:spPr>
            <a:xfrm flipH="1">
              <a:off x="3773004" y="3115270"/>
              <a:ext cx="3320446" cy="48346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5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Check invalid transition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934574" y="2002225"/>
            <a:ext cx="5291810" cy="4094377"/>
            <a:chOff x="3290900" y="1931670"/>
            <a:chExt cx="4385594" cy="3768091"/>
          </a:xfrm>
        </p:grpSpPr>
        <p:sp>
          <p:nvSpPr>
            <p:cNvPr id="6" name="Oval 5"/>
            <p:cNvSpPr/>
            <p:nvPr/>
          </p:nvSpPr>
          <p:spPr>
            <a:xfrm>
              <a:off x="4308480" y="1931670"/>
              <a:ext cx="560700" cy="518404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00</a:t>
              </a:r>
              <a:endParaRPr lang="en-US" sz="16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308480" y="2655815"/>
              <a:ext cx="560700" cy="590305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03</a:t>
              </a:r>
              <a:endParaRPr lang="en-US" sz="16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90900" y="3512820"/>
              <a:ext cx="564820" cy="586653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0D</a:t>
              </a:r>
              <a:endParaRPr lang="en-US" sz="16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90900" y="5093682"/>
              <a:ext cx="564820" cy="606078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12</a:t>
              </a:r>
              <a:endParaRPr lang="en-US" sz="16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224087" y="3520058"/>
              <a:ext cx="574733" cy="560807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05</a:t>
              </a:r>
              <a:endParaRPr lang="en-US" sz="16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223041" y="4495800"/>
              <a:ext cx="575779" cy="54970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0A</a:t>
              </a:r>
              <a:endParaRPr lang="en-US" sz="16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093449" y="5045502"/>
              <a:ext cx="572271" cy="654259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15</a:t>
              </a:r>
              <a:endParaRPr lang="en-US" sz="16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093449" y="2834640"/>
              <a:ext cx="572271" cy="561259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18</a:t>
              </a:r>
              <a:endParaRPr lang="en-US" sz="1600" dirty="0"/>
            </a:p>
          </p:txBody>
        </p:sp>
        <p:cxnSp>
          <p:nvCxnSpPr>
            <p:cNvPr id="14" name="Straight Arrow Connector 13"/>
            <p:cNvCxnSpPr>
              <a:stCxn id="6" idx="4"/>
              <a:endCxn id="7" idx="0"/>
            </p:cNvCxnSpPr>
            <p:nvPr/>
          </p:nvCxnSpPr>
          <p:spPr>
            <a:xfrm>
              <a:off x="4588830" y="2450074"/>
              <a:ext cx="0" cy="20574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3"/>
              <a:endCxn id="8" idx="0"/>
            </p:cNvCxnSpPr>
            <p:nvPr/>
          </p:nvCxnSpPr>
          <p:spPr>
            <a:xfrm flipH="1">
              <a:off x="3573310" y="3159672"/>
              <a:ext cx="817282" cy="3531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5"/>
              <a:endCxn id="10" idx="0"/>
            </p:cNvCxnSpPr>
            <p:nvPr/>
          </p:nvCxnSpPr>
          <p:spPr>
            <a:xfrm>
              <a:off x="4787067" y="3159672"/>
              <a:ext cx="724387" cy="36038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4"/>
              <a:endCxn id="11" idx="0"/>
            </p:cNvCxnSpPr>
            <p:nvPr/>
          </p:nvCxnSpPr>
          <p:spPr>
            <a:xfrm flipH="1">
              <a:off x="5510931" y="4080864"/>
              <a:ext cx="524" cy="41493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4"/>
              <a:endCxn id="9" idx="0"/>
            </p:cNvCxnSpPr>
            <p:nvPr/>
          </p:nvCxnSpPr>
          <p:spPr>
            <a:xfrm>
              <a:off x="3573310" y="4099473"/>
              <a:ext cx="0" cy="9942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6"/>
              <a:endCxn id="12" idx="2"/>
            </p:cNvCxnSpPr>
            <p:nvPr/>
          </p:nvCxnSpPr>
          <p:spPr>
            <a:xfrm flipV="1">
              <a:off x="3855720" y="5372632"/>
              <a:ext cx="3237730" cy="2408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5"/>
              <a:endCxn id="12" idx="1"/>
            </p:cNvCxnSpPr>
            <p:nvPr/>
          </p:nvCxnSpPr>
          <p:spPr>
            <a:xfrm>
              <a:off x="5714500" y="4964999"/>
              <a:ext cx="1462757" cy="17631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0"/>
              <a:endCxn id="13" idx="4"/>
            </p:cNvCxnSpPr>
            <p:nvPr/>
          </p:nvCxnSpPr>
          <p:spPr>
            <a:xfrm flipV="1">
              <a:off x="7379585" y="3395899"/>
              <a:ext cx="0" cy="1649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3" idx="2"/>
              <a:endCxn id="6" idx="6"/>
            </p:cNvCxnSpPr>
            <p:nvPr/>
          </p:nvCxnSpPr>
          <p:spPr>
            <a:xfrm flipH="1" flipV="1">
              <a:off x="4869180" y="2190872"/>
              <a:ext cx="2224270" cy="924398"/>
            </a:xfrm>
            <a:prstGeom prst="straightConnector1">
              <a:avLst/>
            </a:prstGeom>
            <a:ln w="25400">
              <a:solidFill>
                <a:srgbClr val="33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2"/>
              <a:endCxn id="7" idx="6"/>
            </p:cNvCxnSpPr>
            <p:nvPr/>
          </p:nvCxnSpPr>
          <p:spPr>
            <a:xfrm flipH="1" flipV="1">
              <a:off x="4869180" y="2950968"/>
              <a:ext cx="2224270" cy="1643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3"/>
              <a:endCxn id="10" idx="7"/>
            </p:cNvCxnSpPr>
            <p:nvPr/>
          </p:nvCxnSpPr>
          <p:spPr>
            <a:xfrm flipH="1">
              <a:off x="5714653" y="3313704"/>
              <a:ext cx="1462604" cy="2884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3"/>
              <a:endCxn id="11" idx="7"/>
            </p:cNvCxnSpPr>
            <p:nvPr/>
          </p:nvCxnSpPr>
          <p:spPr>
            <a:xfrm flipH="1">
              <a:off x="5714500" y="3313704"/>
              <a:ext cx="1462757" cy="12625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3" idx="6"/>
              <a:endCxn id="12" idx="6"/>
            </p:cNvCxnSpPr>
            <p:nvPr/>
          </p:nvCxnSpPr>
          <p:spPr>
            <a:xfrm>
              <a:off x="7665720" y="3115270"/>
              <a:ext cx="10774" cy="2257362"/>
            </a:xfrm>
            <a:prstGeom prst="curvedConnector3">
              <a:avLst>
                <a:gd name="adj1" fmla="val 180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13" idx="6"/>
              <a:endCxn id="9" idx="4"/>
            </p:cNvCxnSpPr>
            <p:nvPr/>
          </p:nvCxnSpPr>
          <p:spPr>
            <a:xfrm flipH="1">
              <a:off x="3573310" y="3115270"/>
              <a:ext cx="4092410" cy="2584490"/>
            </a:xfrm>
            <a:prstGeom prst="bentConnector4">
              <a:avLst>
                <a:gd name="adj1" fmla="val -8382"/>
                <a:gd name="adj2" fmla="val 102802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2"/>
              <a:endCxn id="8" idx="7"/>
            </p:cNvCxnSpPr>
            <p:nvPr/>
          </p:nvCxnSpPr>
          <p:spPr>
            <a:xfrm flipH="1">
              <a:off x="3773004" y="3115270"/>
              <a:ext cx="3320446" cy="48346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1097280" y="1845734"/>
            <a:ext cx="3799276" cy="1272822"/>
          </a:xfrm>
        </p:spPr>
        <p:txBody>
          <a:bodyPr/>
          <a:lstStyle/>
          <a:p>
            <a:r>
              <a:rPr lang="en-US" dirty="0" err="1" smtClean="0">
                <a:solidFill>
                  <a:srgbClr val="3366FF"/>
                </a:solidFill>
              </a:rPr>
              <a:t>eax</a:t>
            </a:r>
            <a:r>
              <a:rPr lang="en-US" dirty="0" smtClean="0">
                <a:solidFill>
                  <a:srgbClr val="3366FF"/>
                </a:solidFill>
              </a:rPr>
              <a:t> = 1</a:t>
            </a:r>
          </a:p>
          <a:p>
            <a:r>
              <a:rPr lang="en-US" dirty="0" err="1" smtClean="0"/>
              <a:t>eax</a:t>
            </a:r>
            <a:r>
              <a:rPr lang="en-US" dirty="0" smtClean="0"/>
              <a:t> =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9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Check invalid transition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934574" y="2002225"/>
            <a:ext cx="5291810" cy="4094377"/>
            <a:chOff x="3290900" y="1931670"/>
            <a:chExt cx="4385594" cy="3768091"/>
          </a:xfrm>
        </p:grpSpPr>
        <p:sp>
          <p:nvSpPr>
            <p:cNvPr id="6" name="Oval 5"/>
            <p:cNvSpPr/>
            <p:nvPr/>
          </p:nvSpPr>
          <p:spPr>
            <a:xfrm>
              <a:off x="4308480" y="1931670"/>
              <a:ext cx="560700" cy="518404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00</a:t>
              </a:r>
              <a:endParaRPr lang="en-US" sz="16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308480" y="2655815"/>
              <a:ext cx="560700" cy="590305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03</a:t>
              </a:r>
              <a:endParaRPr lang="en-US" sz="16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90900" y="3512820"/>
              <a:ext cx="564820" cy="586653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0D</a:t>
              </a:r>
              <a:endParaRPr lang="en-US" sz="16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90900" y="5093682"/>
              <a:ext cx="564820" cy="606078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12</a:t>
              </a:r>
              <a:endParaRPr lang="en-US" sz="16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224087" y="3520058"/>
              <a:ext cx="574733" cy="560807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05</a:t>
              </a:r>
              <a:endParaRPr lang="en-US" sz="16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223041" y="4495800"/>
              <a:ext cx="575779" cy="54970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0A</a:t>
              </a:r>
              <a:endParaRPr lang="en-US" sz="16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093449" y="5045502"/>
              <a:ext cx="572271" cy="654259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15</a:t>
              </a:r>
              <a:endParaRPr lang="en-US" sz="16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093449" y="2834640"/>
              <a:ext cx="572271" cy="561259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18</a:t>
              </a:r>
              <a:endParaRPr lang="en-US" sz="1600" dirty="0"/>
            </a:p>
          </p:txBody>
        </p:sp>
        <p:cxnSp>
          <p:nvCxnSpPr>
            <p:cNvPr id="14" name="Straight Arrow Connector 13"/>
            <p:cNvCxnSpPr>
              <a:stCxn id="6" idx="4"/>
              <a:endCxn id="7" idx="0"/>
            </p:cNvCxnSpPr>
            <p:nvPr/>
          </p:nvCxnSpPr>
          <p:spPr>
            <a:xfrm>
              <a:off x="4588830" y="2450074"/>
              <a:ext cx="0" cy="20574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3"/>
              <a:endCxn id="8" idx="0"/>
            </p:cNvCxnSpPr>
            <p:nvPr/>
          </p:nvCxnSpPr>
          <p:spPr>
            <a:xfrm flipH="1">
              <a:off x="3573310" y="3159672"/>
              <a:ext cx="817282" cy="3531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5"/>
              <a:endCxn id="10" idx="0"/>
            </p:cNvCxnSpPr>
            <p:nvPr/>
          </p:nvCxnSpPr>
          <p:spPr>
            <a:xfrm>
              <a:off x="4787067" y="3159672"/>
              <a:ext cx="724387" cy="36038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4"/>
              <a:endCxn id="11" idx="0"/>
            </p:cNvCxnSpPr>
            <p:nvPr/>
          </p:nvCxnSpPr>
          <p:spPr>
            <a:xfrm flipH="1">
              <a:off x="5510931" y="4080864"/>
              <a:ext cx="524" cy="41493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4"/>
              <a:endCxn id="9" idx="0"/>
            </p:cNvCxnSpPr>
            <p:nvPr/>
          </p:nvCxnSpPr>
          <p:spPr>
            <a:xfrm>
              <a:off x="3573310" y="4099473"/>
              <a:ext cx="0" cy="9942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6"/>
              <a:endCxn id="12" idx="2"/>
            </p:cNvCxnSpPr>
            <p:nvPr/>
          </p:nvCxnSpPr>
          <p:spPr>
            <a:xfrm flipV="1">
              <a:off x="3855720" y="5372632"/>
              <a:ext cx="3237730" cy="2408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5"/>
              <a:endCxn id="12" idx="1"/>
            </p:cNvCxnSpPr>
            <p:nvPr/>
          </p:nvCxnSpPr>
          <p:spPr>
            <a:xfrm>
              <a:off x="5714500" y="4964999"/>
              <a:ext cx="1462757" cy="17631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0"/>
              <a:endCxn id="13" idx="4"/>
            </p:cNvCxnSpPr>
            <p:nvPr/>
          </p:nvCxnSpPr>
          <p:spPr>
            <a:xfrm flipV="1">
              <a:off x="7379585" y="3395899"/>
              <a:ext cx="0" cy="1649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3" idx="2"/>
              <a:endCxn id="6" idx="6"/>
            </p:cNvCxnSpPr>
            <p:nvPr/>
          </p:nvCxnSpPr>
          <p:spPr>
            <a:xfrm flipH="1" flipV="1">
              <a:off x="4869180" y="2190872"/>
              <a:ext cx="2224270" cy="924398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2"/>
              <a:endCxn id="7" idx="6"/>
            </p:cNvCxnSpPr>
            <p:nvPr/>
          </p:nvCxnSpPr>
          <p:spPr>
            <a:xfrm flipH="1" flipV="1">
              <a:off x="4869180" y="2950968"/>
              <a:ext cx="2224270" cy="1643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3"/>
              <a:endCxn id="10" idx="7"/>
            </p:cNvCxnSpPr>
            <p:nvPr/>
          </p:nvCxnSpPr>
          <p:spPr>
            <a:xfrm flipH="1">
              <a:off x="5714653" y="3313704"/>
              <a:ext cx="1462604" cy="2884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3"/>
              <a:endCxn id="11" idx="7"/>
            </p:cNvCxnSpPr>
            <p:nvPr/>
          </p:nvCxnSpPr>
          <p:spPr>
            <a:xfrm flipH="1">
              <a:off x="5714500" y="3313704"/>
              <a:ext cx="1462757" cy="12625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3" idx="6"/>
              <a:endCxn id="12" idx="6"/>
            </p:cNvCxnSpPr>
            <p:nvPr/>
          </p:nvCxnSpPr>
          <p:spPr>
            <a:xfrm>
              <a:off x="7665720" y="3115270"/>
              <a:ext cx="10774" cy="2257362"/>
            </a:xfrm>
            <a:prstGeom prst="curvedConnector3">
              <a:avLst>
                <a:gd name="adj1" fmla="val 180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13" idx="6"/>
              <a:endCxn id="9" idx="4"/>
            </p:cNvCxnSpPr>
            <p:nvPr/>
          </p:nvCxnSpPr>
          <p:spPr>
            <a:xfrm flipH="1">
              <a:off x="3573310" y="3115270"/>
              <a:ext cx="4092410" cy="2584490"/>
            </a:xfrm>
            <a:prstGeom prst="bentConnector4">
              <a:avLst>
                <a:gd name="adj1" fmla="val -8382"/>
                <a:gd name="adj2" fmla="val 102802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2"/>
              <a:endCxn id="8" idx="7"/>
            </p:cNvCxnSpPr>
            <p:nvPr/>
          </p:nvCxnSpPr>
          <p:spPr>
            <a:xfrm flipH="1">
              <a:off x="3773004" y="3115270"/>
              <a:ext cx="3320446" cy="48346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1097280" y="1845734"/>
            <a:ext cx="3799276" cy="1272822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eax</a:t>
            </a:r>
            <a:r>
              <a:rPr lang="en-US" dirty="0" smtClean="0">
                <a:solidFill>
                  <a:schemeClr val="tx1"/>
                </a:solidFill>
              </a:rPr>
              <a:t> = 1</a:t>
            </a:r>
          </a:p>
          <a:p>
            <a:r>
              <a:rPr lang="en-US" dirty="0" err="1" smtClean="0">
                <a:solidFill>
                  <a:srgbClr val="3366FF"/>
                </a:solidFill>
              </a:rPr>
              <a:t>eax</a:t>
            </a:r>
            <a:r>
              <a:rPr lang="en-US" dirty="0" smtClean="0">
                <a:solidFill>
                  <a:srgbClr val="3366FF"/>
                </a:solidFill>
              </a:rPr>
              <a:t> = -1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0" name="Content Placeholder 28"/>
          <p:cNvSpPr txBox="1">
            <a:spLocks/>
          </p:cNvSpPr>
          <p:nvPr/>
        </p:nvSpPr>
        <p:spPr>
          <a:xfrm>
            <a:off x="10668000" y="2695221"/>
            <a:ext cx="493889" cy="4487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37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 to CFG reconstruction problem</a:t>
            </a:r>
          </a:p>
          <a:p>
            <a:r>
              <a:rPr lang="en-US" sz="3600" dirty="0" smtClean="0"/>
              <a:t>Difficulty of Dynamic Jump</a:t>
            </a:r>
          </a:p>
          <a:p>
            <a:r>
              <a:rPr lang="en-US" sz="3600" dirty="0" smtClean="0"/>
              <a:t>Our hybrid approach</a:t>
            </a:r>
          </a:p>
          <a:p>
            <a:r>
              <a:rPr lang="en-US" sz="3600" dirty="0" smtClean="0"/>
              <a:t>Framework, System and Quick Demo</a:t>
            </a:r>
          </a:p>
          <a:p>
            <a:r>
              <a:rPr lang="en-US" sz="3600" dirty="0" smtClean="0"/>
              <a:t>System components description and explanation</a:t>
            </a:r>
          </a:p>
          <a:p>
            <a:r>
              <a:rPr lang="en-US" sz="3600" dirty="0" smtClean="0"/>
              <a:t>Future </a:t>
            </a:r>
            <a:r>
              <a:rPr lang="en-US" sz="3600" smtClean="0"/>
              <a:t>work discussion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6891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Infer new area by perform action in the 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1445" y="2135184"/>
            <a:ext cx="550150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Source State: [8] -----goto_18-----&gt; Target State: [9] </a:t>
            </a:r>
          </a:p>
          <a:p>
            <a:r>
              <a:rPr lang="en-US" sz="2000" dirty="0"/>
              <a:t>Target State: The process is:</a:t>
            </a:r>
          </a:p>
          <a:p>
            <a:r>
              <a:rPr lang="en-US" sz="2000" dirty="0"/>
              <a:t>P1@18</a:t>
            </a:r>
          </a:p>
          <a:p>
            <a:endParaRPr lang="en-US" sz="2000" dirty="0"/>
          </a:p>
          <a:p>
            <a:r>
              <a:rPr lang="en-US" sz="2000" dirty="0"/>
              <a:t>The environment is:</a:t>
            </a:r>
          </a:p>
          <a:p>
            <a:r>
              <a:rPr lang="en-US" sz="2000" dirty="0"/>
              <a:t>Variables:</a:t>
            </a:r>
          </a:p>
          <a:p>
            <a:r>
              <a:rPr lang="en-US" sz="2000" dirty="0" err="1" smtClean="0"/>
              <a:t>eax</a:t>
            </a:r>
            <a:r>
              <a:rPr lang="en-US" sz="2000" dirty="0" smtClean="0"/>
              <a:t>=0x0040100C; //</a:t>
            </a:r>
            <a:endParaRPr lang="en-US" sz="2000" dirty="0"/>
          </a:p>
          <a:p>
            <a:r>
              <a:rPr lang="en-US" sz="2000" dirty="0" smtClean="0"/>
              <a:t>start=0x00401000;</a:t>
            </a:r>
            <a:endParaRPr lang="en-US" sz="2000" dirty="0"/>
          </a:p>
          <a:p>
            <a:r>
              <a:rPr lang="en-US" sz="2000" dirty="0"/>
              <a:t>return=0;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address=</a:t>
            </a:r>
            <a:r>
              <a:rPr lang="en-US" sz="2000" dirty="0">
                <a:solidFill>
                  <a:srgbClr val="FF0000"/>
                </a:solidFill>
              </a:rPr>
              <a:t>0x0040100C</a:t>
            </a:r>
            <a:r>
              <a:rPr lang="en-US" sz="2000" dirty="0" smtClean="0"/>
              <a:t>;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383850"/>
              </p:ext>
            </p:extLst>
          </p:nvPr>
        </p:nvGraphicFramePr>
        <p:xfrm>
          <a:off x="6630323" y="1955302"/>
          <a:ext cx="4837152" cy="3785930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058855"/>
                <a:gridCol w="2778297"/>
              </a:tblGrid>
              <a:tr h="378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Hexa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Instructions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0x00401000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>
                          <a:effectLst/>
                        </a:rPr>
                        <a:t>cmp eax, 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8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0x00401003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err="1" smtClean="0">
                          <a:effectLst/>
                        </a:rPr>
                        <a:t>jle</a:t>
                      </a:r>
                      <a:r>
                        <a:rPr lang="en-GB" sz="1800" kern="1200" dirty="0" smtClean="0">
                          <a:effectLst/>
                        </a:rPr>
                        <a:t> </a:t>
                      </a:r>
                      <a:r>
                        <a:rPr lang="en-GB" sz="1800" b="1" kern="1200" dirty="0" smtClean="0">
                          <a:effectLst/>
                        </a:rPr>
                        <a:t>0x0040100d</a:t>
                      </a:r>
                      <a:endParaRPr lang="en-US" sz="12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8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0x00401005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 err="1">
                          <a:effectLst/>
                        </a:rPr>
                        <a:t>mov</a:t>
                      </a:r>
                      <a:r>
                        <a:rPr lang="en-GB" sz="1800" kern="1200" dirty="0">
                          <a:effectLst/>
                        </a:rPr>
                        <a:t> </a:t>
                      </a:r>
                      <a:r>
                        <a:rPr lang="en-GB" sz="1800" kern="1200" dirty="0" err="1">
                          <a:effectLst/>
                        </a:rPr>
                        <a:t>eax</a:t>
                      </a:r>
                      <a:r>
                        <a:rPr lang="en-GB" sz="1800" kern="1200" dirty="0">
                          <a:effectLst/>
                        </a:rPr>
                        <a:t>, </a:t>
                      </a:r>
                      <a:r>
                        <a:rPr lang="en-GB" sz="1800" b="1" kern="1200" dirty="0" smtClean="0">
                          <a:effectLst/>
                        </a:rPr>
                        <a:t>0x00401001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8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0x0040100a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err="1">
                          <a:effectLst/>
                        </a:rPr>
                        <a:t>jmp</a:t>
                      </a:r>
                      <a:r>
                        <a:rPr lang="en-GB" sz="1800" kern="1200" dirty="0">
                          <a:effectLst/>
                        </a:rPr>
                        <a:t> </a:t>
                      </a:r>
                      <a:r>
                        <a:rPr lang="en-GB" sz="1800" b="1" kern="1200" dirty="0" smtClean="0">
                          <a:effectLst/>
                        </a:rPr>
                        <a:t>0x00401015</a:t>
                      </a:r>
                      <a:endParaRPr lang="en-US" sz="12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8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0x0040100c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halt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378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0x0040100d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 err="1">
                          <a:effectLst/>
                        </a:rPr>
                        <a:t>mov</a:t>
                      </a:r>
                      <a:r>
                        <a:rPr lang="en-GB" sz="1800" kern="1200" dirty="0">
                          <a:effectLst/>
                        </a:rPr>
                        <a:t> </a:t>
                      </a:r>
                      <a:r>
                        <a:rPr lang="en-GB" sz="1800" kern="1200" dirty="0" err="1">
                          <a:effectLst/>
                        </a:rPr>
                        <a:t>eax</a:t>
                      </a:r>
                      <a:r>
                        <a:rPr lang="en-GB" sz="1800" kern="1200" dirty="0">
                          <a:effectLst/>
                        </a:rPr>
                        <a:t>, </a:t>
                      </a:r>
                      <a:r>
                        <a:rPr lang="en-GB" sz="1800" b="1" kern="1200" dirty="0" smtClean="0">
                          <a:effectLst/>
                        </a:rPr>
                        <a:t>0x00401018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8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0x00401012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sub </a:t>
                      </a:r>
                      <a:r>
                        <a:rPr lang="en-GB" sz="1800" kern="1200" dirty="0" err="1">
                          <a:effectLst/>
                        </a:rPr>
                        <a:t>eax</a:t>
                      </a:r>
                      <a:r>
                        <a:rPr lang="en-GB" sz="1800" kern="1200" dirty="0">
                          <a:effectLst/>
                        </a:rPr>
                        <a:t>, 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8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0x00401015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>
                          <a:effectLst/>
                        </a:rPr>
                        <a:t>sub eax,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8593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solidFill>
                            <a:srgbClr val="FF0000"/>
                          </a:solidFill>
                          <a:effectLst/>
                        </a:rPr>
                        <a:t>0x00401018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 err="1">
                          <a:solidFill>
                            <a:srgbClr val="FF0000"/>
                          </a:solidFill>
                          <a:effectLst/>
                        </a:rPr>
                        <a:t>jmp</a:t>
                      </a:r>
                      <a:r>
                        <a:rPr lang="en-GB" sz="1800" kern="12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rgbClr val="FF0000"/>
                          </a:solidFill>
                          <a:effectLst/>
                        </a:rPr>
                        <a:t>eax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878111" y="4077325"/>
            <a:ext cx="3627620" cy="101933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8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2" y="0"/>
            <a:ext cx="2459555" cy="6863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408" y="461102"/>
            <a:ext cx="3591940" cy="5630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309" y="461102"/>
            <a:ext cx="3858844" cy="563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5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Future Works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166166"/>
              </p:ext>
            </p:extLst>
          </p:nvPr>
        </p:nvGraphicFramePr>
        <p:xfrm>
          <a:off x="17673" y="1846263"/>
          <a:ext cx="4884111" cy="434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513687" y="1820332"/>
            <a:ext cx="2835009" cy="12276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/>
              <a:t>Only a small subset of x86 instruction covered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>
                <a:solidFill>
                  <a:srgbClr val="FF0000"/>
                </a:solidFill>
              </a:rPr>
              <a:t>Invariant Inferring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40150" y="3732549"/>
            <a:ext cx="2864991" cy="5792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 smtClean="0"/>
              <a:t>Z3 only supports linear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953584" y="1359244"/>
            <a:ext cx="3867458" cy="9591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 smtClean="0"/>
              <a:t>Enrich the supported instructions</a:t>
            </a:r>
            <a:r>
              <a:rPr lang="en-US" dirty="0" smtClean="0"/>
              <a:t>, </a:t>
            </a:r>
            <a:r>
              <a:rPr lang="en-US" dirty="0" err="1" smtClean="0"/>
              <a:t>esp</a:t>
            </a:r>
            <a:r>
              <a:rPr lang="en-US" dirty="0" smtClean="0"/>
              <a:t> the condition jump (jump if overflow etc.)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3697111" y="2434166"/>
            <a:ext cx="816576" cy="698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3732551" y="4017364"/>
            <a:ext cx="807599" cy="4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8" idx="1"/>
          </p:cNvCxnSpPr>
          <p:nvPr/>
        </p:nvCxnSpPr>
        <p:spPr>
          <a:xfrm flipV="1">
            <a:off x="7348696" y="1838816"/>
            <a:ext cx="604888" cy="5953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936651" y="2427767"/>
            <a:ext cx="3867458" cy="5792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 smtClean="0"/>
              <a:t>Farkas lemma, Craig Interpolation...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  <a:endCxn id="11" idx="1"/>
          </p:cNvCxnSpPr>
          <p:nvPr/>
        </p:nvCxnSpPr>
        <p:spPr>
          <a:xfrm>
            <a:off x="7348696" y="2434166"/>
            <a:ext cx="587955" cy="283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966327" y="3729728"/>
            <a:ext cx="4093867" cy="12604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T</a:t>
            </a:r>
            <a:r>
              <a:rPr lang="vi-VN" sz="1600" dirty="0" smtClean="0"/>
              <a:t>ry with “stronger” solver</a:t>
            </a:r>
            <a:r>
              <a:rPr lang="vi-VN" sz="1600" dirty="0" smtClean="0"/>
              <a:t>? </a:t>
            </a:r>
            <a:r>
              <a:rPr lang="vi-VN" sz="1600" dirty="0" smtClean="0">
                <a:sym typeface="Wingdings" panose="05000000000000000000" pitchFamily="2" charset="2"/>
              </a:rPr>
              <a:t>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 smtClean="0">
                <a:sym typeface="Wingdings" panose="05000000000000000000" pitchFamily="2" charset="2"/>
              </a:rPr>
              <a:t>Combination of solvers: Z3+minSMT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 smtClean="0">
                <a:sym typeface="Wingdings" panose="05000000000000000000" pitchFamily="2" charset="2"/>
              </a:rPr>
              <a:t>Approximation to linear: </a:t>
            </a:r>
            <a:r>
              <a:rPr lang="vi-VN" sz="1600" dirty="0">
                <a:sym typeface="Wingdings" panose="05000000000000000000" pitchFamily="2" charset="2"/>
              </a:rPr>
              <a:t>Barcelogic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 smtClean="0">
                <a:sym typeface="Wingdings" panose="05000000000000000000" pitchFamily="2" charset="2"/>
              </a:rPr>
              <a:t>Consider raSAT for nonlinear not now</a:t>
            </a:r>
            <a:endParaRPr lang="en-US" sz="1600" dirty="0"/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7405141" y="4022172"/>
            <a:ext cx="561186" cy="337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7933828" y="3059945"/>
            <a:ext cx="3867458" cy="5792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 smtClean="0"/>
              <a:t>“Resolve” dynamic jump if possible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23" idx="1"/>
          </p:cNvCxnSpPr>
          <p:nvPr/>
        </p:nvCxnSpPr>
        <p:spPr>
          <a:xfrm>
            <a:off x="3725333" y="3090333"/>
            <a:ext cx="4208495" cy="259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953584" y="4990194"/>
            <a:ext cx="2864991" cy="5792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Anyway to improve?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540150" y="4410949"/>
            <a:ext cx="2864991" cy="5792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Test-case </a:t>
            </a:r>
            <a:r>
              <a:rPr lang="en-US" dirty="0" err="1" smtClean="0"/>
              <a:t>generat</a:t>
            </a:r>
            <a:r>
              <a:rPr lang="vi-VN" dirty="0" smtClean="0"/>
              <a:t>ion statregy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513687" y="5089349"/>
            <a:ext cx="2864991" cy="5792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 smtClean="0"/>
              <a:t>Coverage, slicing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953584" y="5668594"/>
            <a:ext cx="2864991" cy="5792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 smtClean="0"/>
              <a:t>Malaware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5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9870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 dirty="0" smtClean="0"/>
              <a:t> From binary to CFG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0674" y="2262870"/>
            <a:ext cx="244377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start: ;reset </a:t>
            </a:r>
            <a:r>
              <a:rPr lang="en-US" sz="1600" dirty="0" err="1"/>
              <a:t>eax</a:t>
            </a:r>
            <a:r>
              <a:rPr lang="en-US" sz="1600" dirty="0"/>
              <a:t> </a:t>
            </a:r>
          </a:p>
          <a:p>
            <a:r>
              <a:rPr lang="en-US" sz="1600" dirty="0"/>
              <a:t> 0: </a:t>
            </a:r>
            <a:r>
              <a:rPr lang="en-US" sz="1600" dirty="0" err="1"/>
              <a:t>cmp</a:t>
            </a:r>
            <a:r>
              <a:rPr lang="en-US" sz="1600" dirty="0"/>
              <a:t> </a:t>
            </a:r>
            <a:r>
              <a:rPr lang="en-US" sz="1600" dirty="0" err="1"/>
              <a:t>eax</a:t>
            </a:r>
            <a:r>
              <a:rPr lang="en-US" sz="1600" dirty="0"/>
              <a:t>, 0 </a:t>
            </a:r>
          </a:p>
          <a:p>
            <a:r>
              <a:rPr lang="en-US" sz="1600" dirty="0"/>
              <a:t> 1: </a:t>
            </a:r>
            <a:r>
              <a:rPr lang="en-US" sz="1600" dirty="0" err="1"/>
              <a:t>jl</a:t>
            </a:r>
            <a:r>
              <a:rPr lang="en-US" sz="1600" dirty="0"/>
              <a:t> </a:t>
            </a:r>
            <a:r>
              <a:rPr lang="en-US" sz="1600" dirty="0" err="1"/>
              <a:t>lthen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lelse</a:t>
            </a:r>
            <a:r>
              <a:rPr lang="en-US" sz="1600" dirty="0"/>
              <a:t>: </a:t>
            </a:r>
          </a:p>
          <a:p>
            <a:r>
              <a:rPr lang="en-US" sz="1600" dirty="0"/>
              <a:t> 2: </a:t>
            </a:r>
            <a:r>
              <a:rPr lang="en-US" sz="1600" dirty="0" err="1"/>
              <a:t>mov</a:t>
            </a:r>
            <a:r>
              <a:rPr lang="en-US" sz="1600" dirty="0"/>
              <a:t> </a:t>
            </a:r>
            <a:r>
              <a:rPr lang="en-US" sz="1600" dirty="0" err="1"/>
              <a:t>eax</a:t>
            </a:r>
            <a:r>
              <a:rPr lang="en-US" sz="1600" dirty="0"/>
              <a:t>, offset start + 1 </a:t>
            </a:r>
          </a:p>
          <a:p>
            <a:r>
              <a:rPr lang="en-US" sz="1600" dirty="0"/>
              <a:t> 3: </a:t>
            </a:r>
            <a:r>
              <a:rPr lang="en-US" sz="1600" dirty="0" err="1"/>
              <a:t>jmp</a:t>
            </a:r>
            <a:r>
              <a:rPr lang="en-US" sz="1600" dirty="0"/>
              <a:t> </a:t>
            </a:r>
            <a:r>
              <a:rPr lang="en-US" sz="1600" dirty="0" err="1"/>
              <a:t>lcont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lhalt</a:t>
            </a:r>
            <a:r>
              <a:rPr lang="en-US" sz="1600" dirty="0"/>
              <a:t>: </a:t>
            </a:r>
          </a:p>
          <a:p>
            <a:r>
              <a:rPr lang="en-US" sz="1600" dirty="0"/>
              <a:t> 4: halt </a:t>
            </a:r>
            <a:endParaRPr lang="vi-VN" sz="1600" dirty="0" smtClean="0"/>
          </a:p>
          <a:p>
            <a:endParaRPr lang="en-US" sz="1600" dirty="0"/>
          </a:p>
          <a:p>
            <a:r>
              <a:rPr lang="en-US" sz="1600" dirty="0" err="1"/>
              <a:t>lthen</a:t>
            </a:r>
            <a:r>
              <a:rPr lang="en-US" sz="1600" dirty="0"/>
              <a:t>: </a:t>
            </a:r>
          </a:p>
          <a:p>
            <a:r>
              <a:rPr lang="en-US" sz="1600" dirty="0"/>
              <a:t> 5: </a:t>
            </a:r>
            <a:r>
              <a:rPr lang="en-US" sz="1600" dirty="0" err="1"/>
              <a:t>mov</a:t>
            </a:r>
            <a:r>
              <a:rPr lang="en-US" sz="1600" dirty="0"/>
              <a:t> </a:t>
            </a:r>
            <a:r>
              <a:rPr lang="en-US" sz="1600" dirty="0" err="1"/>
              <a:t>eax</a:t>
            </a:r>
            <a:r>
              <a:rPr lang="en-US" sz="1600" dirty="0"/>
              <a:t>, offset l1 + 4 </a:t>
            </a:r>
          </a:p>
          <a:p>
            <a:r>
              <a:rPr lang="en-US" sz="1600" dirty="0"/>
              <a:t>l1: </a:t>
            </a:r>
          </a:p>
          <a:p>
            <a:r>
              <a:rPr lang="en-US" sz="1600" dirty="0"/>
              <a:t> 6: sub </a:t>
            </a:r>
            <a:r>
              <a:rPr lang="en-US" sz="1600" dirty="0" err="1"/>
              <a:t>eax</a:t>
            </a:r>
            <a:r>
              <a:rPr lang="en-US" sz="1600" dirty="0"/>
              <a:t>, 3 </a:t>
            </a:r>
          </a:p>
          <a:p>
            <a:r>
              <a:rPr lang="en-US" sz="1600" dirty="0" err="1"/>
              <a:t>lcont</a:t>
            </a:r>
            <a:r>
              <a:rPr lang="en-US" sz="1600" dirty="0"/>
              <a:t>: </a:t>
            </a:r>
          </a:p>
          <a:p>
            <a:r>
              <a:rPr lang="en-US" sz="1600" dirty="0"/>
              <a:t> 7: sub </a:t>
            </a:r>
            <a:r>
              <a:rPr lang="en-US" sz="1600" dirty="0" err="1"/>
              <a:t>eax</a:t>
            </a:r>
            <a:r>
              <a:rPr lang="en-US" sz="1600" dirty="0"/>
              <a:t>, 1 </a:t>
            </a:r>
          </a:p>
          <a:p>
            <a:r>
              <a:rPr lang="en-US" sz="1600" dirty="0"/>
              <a:t> 8: </a:t>
            </a:r>
            <a:r>
              <a:rPr lang="en-US" sz="1600" dirty="0" err="1"/>
              <a:t>jmp</a:t>
            </a:r>
            <a:r>
              <a:rPr lang="en-US" sz="1600" dirty="0"/>
              <a:t> </a:t>
            </a:r>
            <a:r>
              <a:rPr lang="vi-VN" sz="1600" dirty="0" smtClean="0"/>
              <a:t>l1</a:t>
            </a:r>
            <a:endParaRPr lang="en-US" sz="16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6768935" y="1767340"/>
            <a:ext cx="3657599" cy="4355334"/>
            <a:chOff x="5803287" y="50656"/>
            <a:chExt cx="3188313" cy="5949872"/>
          </a:xfrm>
        </p:grpSpPr>
        <p:sp>
          <p:nvSpPr>
            <p:cNvPr id="5" name="Oval 4"/>
            <p:cNvSpPr/>
            <p:nvPr/>
          </p:nvSpPr>
          <p:spPr>
            <a:xfrm>
              <a:off x="6985074" y="50656"/>
              <a:ext cx="768577" cy="790689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400" dirty="0" smtClean="0"/>
                <a:t>start</a:t>
              </a:r>
              <a:endParaRPr lang="en-US" sz="14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041931" y="1245276"/>
              <a:ext cx="646386" cy="642638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0</a:t>
              </a:r>
              <a:endParaRPr lang="en-US" sz="16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041931" y="4645617"/>
              <a:ext cx="646386" cy="642638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3</a:t>
              </a:r>
              <a:endParaRPr lang="en-US" sz="16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803287" y="5357890"/>
              <a:ext cx="646386" cy="642638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6</a:t>
              </a:r>
              <a:endParaRPr lang="en-US" sz="16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803287" y="3531620"/>
              <a:ext cx="646386" cy="642638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5</a:t>
              </a:r>
              <a:endParaRPr lang="en-US" sz="16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041931" y="2439261"/>
              <a:ext cx="646386" cy="642638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1</a:t>
              </a:r>
              <a:endParaRPr lang="en-US" sz="16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041931" y="3533422"/>
              <a:ext cx="646386" cy="642638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2</a:t>
              </a:r>
              <a:endParaRPr lang="en-US" sz="16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8345214" y="4645617"/>
              <a:ext cx="646386" cy="642638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200" dirty="0" smtClean="0"/>
                <a:t>7</a:t>
              </a:r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8345214" y="2439261"/>
              <a:ext cx="646386" cy="642638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dirty="0" smtClean="0"/>
                <a:t>8</a:t>
              </a:r>
              <a:endParaRPr lang="en-US" sz="1600" dirty="0"/>
            </a:p>
          </p:txBody>
        </p:sp>
        <p:cxnSp>
          <p:nvCxnSpPr>
            <p:cNvPr id="15" name="Straight Arrow Connector 14"/>
            <p:cNvCxnSpPr>
              <a:stCxn id="5" idx="4"/>
              <a:endCxn id="6" idx="0"/>
            </p:cNvCxnSpPr>
            <p:nvPr/>
          </p:nvCxnSpPr>
          <p:spPr>
            <a:xfrm flipH="1">
              <a:off x="7365124" y="841345"/>
              <a:ext cx="4239" cy="4039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4"/>
              <a:endCxn id="10" idx="0"/>
            </p:cNvCxnSpPr>
            <p:nvPr/>
          </p:nvCxnSpPr>
          <p:spPr>
            <a:xfrm>
              <a:off x="7365124" y="1887914"/>
              <a:ext cx="0" cy="5513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4"/>
              <a:endCxn id="11" idx="0"/>
            </p:cNvCxnSpPr>
            <p:nvPr/>
          </p:nvCxnSpPr>
          <p:spPr>
            <a:xfrm>
              <a:off x="7365124" y="3081899"/>
              <a:ext cx="0" cy="4515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4"/>
              <a:endCxn id="8" idx="0"/>
            </p:cNvCxnSpPr>
            <p:nvPr/>
          </p:nvCxnSpPr>
          <p:spPr>
            <a:xfrm>
              <a:off x="6126480" y="4174258"/>
              <a:ext cx="0" cy="11836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7" idx="6"/>
              <a:endCxn id="12" idx="2"/>
            </p:cNvCxnSpPr>
            <p:nvPr/>
          </p:nvCxnSpPr>
          <p:spPr>
            <a:xfrm>
              <a:off x="7688317" y="4966936"/>
              <a:ext cx="65689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" idx="0"/>
              <a:endCxn id="13" idx="4"/>
            </p:cNvCxnSpPr>
            <p:nvPr/>
          </p:nvCxnSpPr>
          <p:spPr>
            <a:xfrm flipV="1">
              <a:off x="8668407" y="3081899"/>
              <a:ext cx="0" cy="15637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0" idx="2"/>
              <a:endCxn id="9" idx="0"/>
            </p:cNvCxnSpPr>
            <p:nvPr/>
          </p:nvCxnSpPr>
          <p:spPr>
            <a:xfrm rot="10800000" flipV="1">
              <a:off x="6126481" y="2760580"/>
              <a:ext cx="915451" cy="77104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8" idx="6"/>
              <a:endCxn id="12" idx="4"/>
            </p:cNvCxnSpPr>
            <p:nvPr/>
          </p:nvCxnSpPr>
          <p:spPr>
            <a:xfrm flipV="1">
              <a:off x="6449673" y="5288255"/>
              <a:ext cx="2218734" cy="39095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3" idx="6"/>
              <a:endCxn id="8" idx="4"/>
            </p:cNvCxnSpPr>
            <p:nvPr/>
          </p:nvCxnSpPr>
          <p:spPr>
            <a:xfrm flipH="1">
              <a:off x="6126480" y="2760580"/>
              <a:ext cx="2865120" cy="3239948"/>
            </a:xfrm>
            <a:prstGeom prst="bentConnector4">
              <a:avLst>
                <a:gd name="adj1" fmla="val -7979"/>
                <a:gd name="adj2" fmla="val 107056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1" idx="4"/>
              <a:endCxn id="7" idx="0"/>
            </p:cNvCxnSpPr>
            <p:nvPr/>
          </p:nvCxnSpPr>
          <p:spPr>
            <a:xfrm>
              <a:off x="7365124" y="4176060"/>
              <a:ext cx="0" cy="4695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ight Arrow 63"/>
          <p:cNvSpPr/>
          <p:nvPr/>
        </p:nvSpPr>
        <p:spPr>
          <a:xfrm>
            <a:off x="4963886" y="4018229"/>
            <a:ext cx="1009402" cy="525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Motivation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057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 dirty="0" smtClean="0"/>
              <a:t> Difficulty: Dynamic jump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0674" y="2352810"/>
            <a:ext cx="256294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start: ;reset </a:t>
            </a:r>
            <a:r>
              <a:rPr lang="en-US" sz="1600" dirty="0" err="1"/>
              <a:t>eax</a:t>
            </a:r>
            <a:r>
              <a:rPr lang="en-US" sz="1600" dirty="0"/>
              <a:t> </a:t>
            </a:r>
          </a:p>
          <a:p>
            <a:r>
              <a:rPr lang="en-US" sz="1600" dirty="0"/>
              <a:t> 0: </a:t>
            </a:r>
            <a:r>
              <a:rPr lang="en-US" sz="1600" dirty="0" err="1"/>
              <a:t>cmp</a:t>
            </a:r>
            <a:r>
              <a:rPr lang="en-US" sz="1600" dirty="0"/>
              <a:t> </a:t>
            </a:r>
            <a:r>
              <a:rPr lang="en-US" sz="1600" dirty="0" err="1"/>
              <a:t>eax</a:t>
            </a:r>
            <a:r>
              <a:rPr lang="en-US" sz="1600" dirty="0"/>
              <a:t>, 0 </a:t>
            </a:r>
          </a:p>
          <a:p>
            <a:r>
              <a:rPr lang="en-US" sz="1600" dirty="0"/>
              <a:t> 1: </a:t>
            </a:r>
            <a:r>
              <a:rPr lang="en-US" sz="1600" dirty="0" err="1"/>
              <a:t>jl</a:t>
            </a:r>
            <a:r>
              <a:rPr lang="en-US" sz="1600" dirty="0"/>
              <a:t> </a:t>
            </a:r>
            <a:r>
              <a:rPr lang="en-US" sz="1600" dirty="0" err="1"/>
              <a:t>lthen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lelse</a:t>
            </a:r>
            <a:r>
              <a:rPr lang="en-US" sz="1600" dirty="0"/>
              <a:t>: </a:t>
            </a:r>
          </a:p>
          <a:p>
            <a:r>
              <a:rPr lang="en-US" sz="1600" dirty="0"/>
              <a:t> 2: </a:t>
            </a:r>
            <a:r>
              <a:rPr lang="en-US" sz="1600" dirty="0" err="1"/>
              <a:t>mov</a:t>
            </a:r>
            <a:r>
              <a:rPr lang="en-US" sz="1600" dirty="0"/>
              <a:t> </a:t>
            </a:r>
            <a:r>
              <a:rPr lang="en-US" sz="1600" dirty="0" err="1"/>
              <a:t>eax</a:t>
            </a:r>
            <a:r>
              <a:rPr lang="en-US" sz="1600" dirty="0"/>
              <a:t>, offset start + 1 </a:t>
            </a:r>
          </a:p>
          <a:p>
            <a:r>
              <a:rPr lang="en-US" sz="1600" dirty="0"/>
              <a:t> 3: </a:t>
            </a:r>
            <a:r>
              <a:rPr lang="en-US" sz="1600" dirty="0" err="1"/>
              <a:t>jmp</a:t>
            </a:r>
            <a:r>
              <a:rPr lang="en-US" sz="1600" dirty="0"/>
              <a:t> </a:t>
            </a:r>
            <a:r>
              <a:rPr lang="en-US" sz="1600" dirty="0" err="1"/>
              <a:t>lcont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lhalt</a:t>
            </a:r>
            <a:r>
              <a:rPr lang="en-US" sz="1600" dirty="0"/>
              <a:t>: </a:t>
            </a:r>
          </a:p>
          <a:p>
            <a:r>
              <a:rPr lang="en-US" sz="1600" dirty="0"/>
              <a:t> 4: halt 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 err="1"/>
              <a:t>lthen</a:t>
            </a:r>
            <a:r>
              <a:rPr lang="en-US" sz="1600" dirty="0"/>
              <a:t>: </a:t>
            </a:r>
          </a:p>
          <a:p>
            <a:r>
              <a:rPr lang="en-US" sz="1600" dirty="0"/>
              <a:t> 5: </a:t>
            </a:r>
            <a:r>
              <a:rPr lang="en-US" sz="1600" dirty="0" err="1"/>
              <a:t>mov</a:t>
            </a:r>
            <a:r>
              <a:rPr lang="en-US" sz="1600" dirty="0"/>
              <a:t> </a:t>
            </a:r>
            <a:r>
              <a:rPr lang="en-US" sz="1600" dirty="0" err="1"/>
              <a:t>eax</a:t>
            </a:r>
            <a:r>
              <a:rPr lang="en-US" sz="1600" dirty="0"/>
              <a:t>, offset l1 + 4 </a:t>
            </a:r>
          </a:p>
          <a:p>
            <a:r>
              <a:rPr lang="en-US" sz="1600" dirty="0"/>
              <a:t>l1: </a:t>
            </a:r>
          </a:p>
          <a:p>
            <a:r>
              <a:rPr lang="en-US" sz="1600" dirty="0"/>
              <a:t> 6: sub </a:t>
            </a:r>
            <a:r>
              <a:rPr lang="en-US" sz="1600" dirty="0" err="1"/>
              <a:t>eax</a:t>
            </a:r>
            <a:r>
              <a:rPr lang="en-US" sz="1600" dirty="0"/>
              <a:t>, 3 </a:t>
            </a:r>
          </a:p>
          <a:p>
            <a:r>
              <a:rPr lang="en-US" sz="1600" dirty="0" err="1"/>
              <a:t>lcont</a:t>
            </a:r>
            <a:r>
              <a:rPr lang="en-US" sz="1600" dirty="0"/>
              <a:t>: </a:t>
            </a:r>
          </a:p>
          <a:p>
            <a:r>
              <a:rPr lang="en-US" sz="1600" dirty="0"/>
              <a:t> 7: sub </a:t>
            </a:r>
            <a:r>
              <a:rPr lang="en-US" sz="1600" dirty="0" err="1"/>
              <a:t>eax</a:t>
            </a:r>
            <a:r>
              <a:rPr lang="en-US" sz="1600" dirty="0"/>
              <a:t>, 1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8: </a:t>
            </a:r>
            <a:r>
              <a:rPr lang="en-US" sz="1600" b="1" dirty="0" err="1">
                <a:solidFill>
                  <a:srgbClr val="FF0000"/>
                </a:solidFill>
              </a:rPr>
              <a:t>jmp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vi-VN" sz="1600" b="1" dirty="0" smtClean="0">
                <a:solidFill>
                  <a:srgbClr val="FF0000"/>
                </a:solidFill>
              </a:rPr>
              <a:t>eax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963886" y="4018229"/>
            <a:ext cx="1009402" cy="525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44" idx="0"/>
          </p:cNvCxnSpPr>
          <p:nvPr/>
        </p:nvCxnSpPr>
        <p:spPr>
          <a:xfrm flipH="1" flipV="1">
            <a:off x="10055770" y="3112221"/>
            <a:ext cx="1" cy="4035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6768935" y="1767340"/>
            <a:ext cx="3814120" cy="4355334"/>
            <a:chOff x="6768935" y="1767340"/>
            <a:chExt cx="3814120" cy="4355334"/>
          </a:xfrm>
        </p:grpSpPr>
        <p:grpSp>
          <p:nvGrpSpPr>
            <p:cNvPr id="35" name="Group 34"/>
            <p:cNvGrpSpPr/>
            <p:nvPr/>
          </p:nvGrpSpPr>
          <p:grpSpPr>
            <a:xfrm>
              <a:off x="6768935" y="1767340"/>
              <a:ext cx="3657599" cy="4355334"/>
              <a:chOff x="5803287" y="50656"/>
              <a:chExt cx="3188313" cy="5949872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6985074" y="50656"/>
                <a:ext cx="768577" cy="790689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 dirty="0" smtClean="0"/>
                  <a:t>start</a:t>
                </a:r>
                <a:endParaRPr lang="en-US" sz="1400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041931" y="1245276"/>
                <a:ext cx="646386" cy="642638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 sz="1600" dirty="0" smtClean="0"/>
                  <a:t>0</a:t>
                </a:r>
                <a:endParaRPr lang="en-US" sz="1600" dirty="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041931" y="4645617"/>
                <a:ext cx="646386" cy="642638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 sz="1600" dirty="0" smtClean="0"/>
                  <a:t>3</a:t>
                </a:r>
                <a:endParaRPr lang="en-US" sz="1600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803287" y="5357890"/>
                <a:ext cx="646386" cy="642638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 sz="1600" dirty="0" smtClean="0"/>
                  <a:t>6</a:t>
                </a:r>
                <a:endParaRPr lang="en-US" sz="16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803287" y="3531620"/>
                <a:ext cx="646386" cy="642638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 sz="1600" dirty="0" smtClean="0"/>
                  <a:t>5</a:t>
                </a:r>
                <a:endParaRPr lang="en-US" sz="160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041931" y="2439261"/>
                <a:ext cx="646386" cy="642638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 sz="1600" dirty="0" smtClean="0"/>
                  <a:t>1</a:t>
                </a:r>
                <a:endParaRPr lang="en-US" sz="1600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041931" y="3533422"/>
                <a:ext cx="646386" cy="642638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 sz="1600" dirty="0" smtClean="0"/>
                  <a:t>2</a:t>
                </a:r>
                <a:endParaRPr lang="en-US" sz="1600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345214" y="4645617"/>
                <a:ext cx="646386" cy="642638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 sz="1200" dirty="0" smtClean="0"/>
                  <a:t>7</a:t>
                </a:r>
                <a:endParaRPr lang="en-US" sz="1200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8345214" y="2439261"/>
                <a:ext cx="646386" cy="642638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 sz="1600" dirty="0" smtClean="0"/>
                  <a:t>8</a:t>
                </a:r>
                <a:endParaRPr lang="en-US" sz="1600" dirty="0"/>
              </a:p>
            </p:txBody>
          </p:sp>
          <p:cxnSp>
            <p:nvCxnSpPr>
              <p:cNvPr id="45" name="Straight Arrow Connector 44"/>
              <p:cNvCxnSpPr>
                <a:stCxn id="36" idx="4"/>
                <a:endCxn id="37" idx="0"/>
              </p:cNvCxnSpPr>
              <p:nvPr/>
            </p:nvCxnSpPr>
            <p:spPr>
              <a:xfrm flipH="1">
                <a:off x="7365124" y="841345"/>
                <a:ext cx="4239" cy="40393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7" idx="4"/>
                <a:endCxn id="41" idx="0"/>
              </p:cNvCxnSpPr>
              <p:nvPr/>
            </p:nvCxnSpPr>
            <p:spPr>
              <a:xfrm>
                <a:off x="7365124" y="1887914"/>
                <a:ext cx="0" cy="55134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1" idx="4"/>
                <a:endCxn id="42" idx="0"/>
              </p:cNvCxnSpPr>
              <p:nvPr/>
            </p:nvCxnSpPr>
            <p:spPr>
              <a:xfrm>
                <a:off x="7365124" y="3081899"/>
                <a:ext cx="0" cy="45152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40" idx="4"/>
                <a:endCxn id="39" idx="0"/>
              </p:cNvCxnSpPr>
              <p:nvPr/>
            </p:nvCxnSpPr>
            <p:spPr>
              <a:xfrm>
                <a:off x="6126480" y="4174258"/>
                <a:ext cx="0" cy="118363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38" idx="6"/>
                <a:endCxn id="43" idx="2"/>
              </p:cNvCxnSpPr>
              <p:nvPr/>
            </p:nvCxnSpPr>
            <p:spPr>
              <a:xfrm>
                <a:off x="7688317" y="4966936"/>
                <a:ext cx="65689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43" idx="0"/>
                <a:endCxn id="44" idx="4"/>
              </p:cNvCxnSpPr>
              <p:nvPr/>
            </p:nvCxnSpPr>
            <p:spPr>
              <a:xfrm flipV="1">
                <a:off x="8668407" y="3081899"/>
                <a:ext cx="0" cy="156371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/>
              <p:cNvCxnSpPr>
                <a:stCxn id="41" idx="2"/>
                <a:endCxn id="40" idx="0"/>
              </p:cNvCxnSpPr>
              <p:nvPr/>
            </p:nvCxnSpPr>
            <p:spPr>
              <a:xfrm rot="10800000" flipV="1">
                <a:off x="6126481" y="2760580"/>
                <a:ext cx="915451" cy="771040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urved Connector 51"/>
              <p:cNvCxnSpPr>
                <a:stCxn id="39" idx="6"/>
                <a:endCxn id="43" idx="4"/>
              </p:cNvCxnSpPr>
              <p:nvPr/>
            </p:nvCxnSpPr>
            <p:spPr>
              <a:xfrm flipV="1">
                <a:off x="6449673" y="5288255"/>
                <a:ext cx="2218734" cy="390954"/>
              </a:xfrm>
              <a:prstGeom prst="curvedConnector2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42" idx="4"/>
                <a:endCxn id="38" idx="0"/>
              </p:cNvCxnSpPr>
              <p:nvPr/>
            </p:nvCxnSpPr>
            <p:spPr>
              <a:xfrm>
                <a:off x="7365124" y="4176060"/>
                <a:ext cx="0" cy="46955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9803566" y="2767938"/>
              <a:ext cx="779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 smtClean="0"/>
                <a:t>???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97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836" y="338667"/>
            <a:ext cx="10058400" cy="735471"/>
          </a:xfrm>
        </p:spPr>
        <p:txBody>
          <a:bodyPr/>
          <a:lstStyle/>
          <a:p>
            <a:r>
              <a:rPr lang="vi-VN" dirty="0" smtClean="0"/>
              <a:t>Current Approach: Abstract Intepretation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614" y="5712178"/>
            <a:ext cx="10058400" cy="35782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dirty="0" smtClean="0"/>
              <a:t> State-of-the-art: Jakstab (CAV08), BINCOA (CAV11)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985153"/>
              </p:ext>
            </p:extLst>
          </p:nvPr>
        </p:nvGraphicFramePr>
        <p:xfrm>
          <a:off x="682625" y="1846261"/>
          <a:ext cx="4510366" cy="3499010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919764"/>
                <a:gridCol w="2590602"/>
              </a:tblGrid>
              <a:tr h="349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Hexa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Instructions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9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0x00401000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cmp eax,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9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0x00401003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 err="1" smtClean="0">
                          <a:effectLst/>
                        </a:rPr>
                        <a:t>jle</a:t>
                      </a:r>
                      <a:r>
                        <a:rPr lang="en-GB" sz="1600" kern="1200" dirty="0" smtClean="0">
                          <a:effectLst/>
                        </a:rPr>
                        <a:t> </a:t>
                      </a:r>
                      <a:r>
                        <a:rPr lang="en-GB" sz="1600" b="1" kern="1200" dirty="0" smtClean="0">
                          <a:effectLst/>
                        </a:rPr>
                        <a:t>0x0040100d</a:t>
                      </a:r>
                      <a:endParaRPr lang="en-US" sz="11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9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0x00401005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 err="1">
                          <a:effectLst/>
                        </a:rPr>
                        <a:t>mov</a:t>
                      </a:r>
                      <a:r>
                        <a:rPr lang="en-GB" sz="1600" kern="1200" dirty="0">
                          <a:effectLst/>
                        </a:rPr>
                        <a:t> </a:t>
                      </a:r>
                      <a:r>
                        <a:rPr lang="en-GB" sz="1600" kern="1200" dirty="0" err="1">
                          <a:effectLst/>
                        </a:rPr>
                        <a:t>eax</a:t>
                      </a:r>
                      <a:r>
                        <a:rPr lang="en-GB" sz="1600" kern="1200" dirty="0">
                          <a:effectLst/>
                        </a:rPr>
                        <a:t>, </a:t>
                      </a:r>
                      <a:r>
                        <a:rPr lang="en-GB" sz="1600" b="1" kern="1200" dirty="0" smtClean="0">
                          <a:effectLst/>
                        </a:rPr>
                        <a:t>0x00401001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9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0x0040100a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 err="1">
                          <a:effectLst/>
                        </a:rPr>
                        <a:t>jmp</a:t>
                      </a:r>
                      <a:r>
                        <a:rPr lang="en-GB" sz="1600" kern="1200" dirty="0">
                          <a:effectLst/>
                        </a:rPr>
                        <a:t> </a:t>
                      </a:r>
                      <a:r>
                        <a:rPr lang="en-GB" sz="1600" b="1" kern="1200" dirty="0" smtClean="0">
                          <a:effectLst/>
                        </a:rPr>
                        <a:t>0x00401015</a:t>
                      </a:r>
                      <a:endParaRPr lang="en-US" sz="11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9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0x0040100c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halt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9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0x0040100d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 err="1">
                          <a:effectLst/>
                        </a:rPr>
                        <a:t>mov</a:t>
                      </a:r>
                      <a:r>
                        <a:rPr lang="en-GB" sz="1600" kern="1200" dirty="0">
                          <a:effectLst/>
                        </a:rPr>
                        <a:t> </a:t>
                      </a:r>
                      <a:r>
                        <a:rPr lang="en-GB" sz="1600" kern="1200" dirty="0" err="1">
                          <a:effectLst/>
                        </a:rPr>
                        <a:t>eax</a:t>
                      </a:r>
                      <a:r>
                        <a:rPr lang="en-GB" sz="1600" kern="1200" dirty="0">
                          <a:effectLst/>
                        </a:rPr>
                        <a:t>, </a:t>
                      </a:r>
                      <a:r>
                        <a:rPr lang="en-GB" sz="1600" b="1" kern="1200" dirty="0" smtClean="0">
                          <a:effectLst/>
                        </a:rPr>
                        <a:t>0x00401018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9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0x00401012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sub </a:t>
                      </a:r>
                      <a:r>
                        <a:rPr lang="en-GB" sz="1600" kern="1200" dirty="0" err="1">
                          <a:effectLst/>
                        </a:rPr>
                        <a:t>eax</a:t>
                      </a:r>
                      <a:r>
                        <a:rPr lang="en-GB" sz="1600" kern="1200" dirty="0">
                          <a:effectLst/>
                        </a:rPr>
                        <a:t>, 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9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0x00401015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sub eax,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9901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rgbClr val="FF0000"/>
                          </a:solidFill>
                          <a:effectLst/>
                        </a:rPr>
                        <a:t>0x00401018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kern="1200" dirty="0" err="1">
                          <a:solidFill>
                            <a:srgbClr val="FF0000"/>
                          </a:solidFill>
                          <a:effectLst/>
                        </a:rPr>
                        <a:t>jmp</a:t>
                      </a:r>
                      <a:r>
                        <a:rPr lang="en-GB" sz="1600" kern="12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GB" sz="1600" kern="1200" dirty="0" err="1">
                          <a:solidFill>
                            <a:srgbClr val="FF0000"/>
                          </a:solidFill>
                          <a:effectLst/>
                        </a:rPr>
                        <a:t>eax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68" name="Group 67"/>
          <p:cNvGrpSpPr/>
          <p:nvPr/>
        </p:nvGrpSpPr>
        <p:grpSpPr>
          <a:xfrm>
            <a:off x="6114511" y="1380071"/>
            <a:ext cx="5041169" cy="3886152"/>
            <a:chOff x="5622795" y="2022886"/>
            <a:chExt cx="5041169" cy="3886152"/>
          </a:xfrm>
        </p:grpSpPr>
        <p:sp>
          <p:nvSpPr>
            <p:cNvPr id="16" name="Oval 15"/>
            <p:cNvSpPr/>
            <p:nvPr/>
          </p:nvSpPr>
          <p:spPr>
            <a:xfrm>
              <a:off x="7289033" y="2022886"/>
              <a:ext cx="407126" cy="394668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/>
                <a:t>00</a:t>
              </a:r>
              <a:endParaRPr lang="en-US" sz="2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7289033" y="3094721"/>
              <a:ext cx="407126" cy="394668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/>
                <a:t>03</a:t>
              </a:r>
              <a:endParaRPr lang="en-US" sz="20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7289033" y="4046526"/>
              <a:ext cx="407126" cy="394668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/>
                <a:t>05</a:t>
              </a:r>
              <a:endParaRPr lang="en-US" sz="2000" dirty="0"/>
            </a:p>
          </p:txBody>
        </p:sp>
        <p:cxnSp>
          <p:nvCxnSpPr>
            <p:cNvPr id="19" name="Straight Arrow Connector 18"/>
            <p:cNvCxnSpPr>
              <a:stCxn id="16" idx="4"/>
              <a:endCxn id="17" idx="0"/>
            </p:cNvCxnSpPr>
            <p:nvPr/>
          </p:nvCxnSpPr>
          <p:spPr>
            <a:xfrm>
              <a:off x="7492596" y="2417554"/>
              <a:ext cx="0" cy="67716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7" idx="4"/>
              <a:endCxn id="18" idx="0"/>
            </p:cNvCxnSpPr>
            <p:nvPr/>
          </p:nvCxnSpPr>
          <p:spPr>
            <a:xfrm>
              <a:off x="7492596" y="3489389"/>
              <a:ext cx="0" cy="55713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7291043" y="4890278"/>
              <a:ext cx="407126" cy="394668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/>
                <a:t>0A</a:t>
              </a:r>
              <a:endParaRPr lang="en-US" sz="2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5622795" y="5514370"/>
              <a:ext cx="407126" cy="394668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/>
                <a:t>12</a:t>
              </a:r>
              <a:endParaRPr lang="en-US" sz="20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5629057" y="3993502"/>
              <a:ext cx="407126" cy="394668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/>
                <a:t>0D</a:t>
              </a:r>
              <a:endParaRPr lang="en-US" sz="20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8592802" y="5509249"/>
              <a:ext cx="407126" cy="394668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8596862" y="3092308"/>
              <a:ext cx="407126" cy="394668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18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Elbow Connector 25"/>
            <p:cNvCxnSpPr>
              <a:stCxn id="17" idx="2"/>
              <a:endCxn id="23" idx="0"/>
            </p:cNvCxnSpPr>
            <p:nvPr/>
          </p:nvCxnSpPr>
          <p:spPr>
            <a:xfrm rot="10800000" flipV="1">
              <a:off x="5832621" y="3292055"/>
              <a:ext cx="1456413" cy="701446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3" idx="4"/>
              <a:endCxn id="22" idx="0"/>
            </p:cNvCxnSpPr>
            <p:nvPr/>
          </p:nvCxnSpPr>
          <p:spPr>
            <a:xfrm flipH="1">
              <a:off x="5826358" y="4388169"/>
              <a:ext cx="6262" cy="112620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2" idx="6"/>
              <a:endCxn id="24" idx="2"/>
            </p:cNvCxnSpPr>
            <p:nvPr/>
          </p:nvCxnSpPr>
          <p:spPr>
            <a:xfrm flipV="1">
              <a:off x="6029921" y="5706583"/>
              <a:ext cx="2562881" cy="512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8" idx="4"/>
              <a:endCxn id="21" idx="0"/>
            </p:cNvCxnSpPr>
            <p:nvPr/>
          </p:nvCxnSpPr>
          <p:spPr>
            <a:xfrm>
              <a:off x="7492596" y="4441194"/>
              <a:ext cx="2010" cy="4490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0"/>
              <a:endCxn id="25" idx="4"/>
            </p:cNvCxnSpPr>
            <p:nvPr/>
          </p:nvCxnSpPr>
          <p:spPr>
            <a:xfrm flipV="1">
              <a:off x="8796365" y="3486976"/>
              <a:ext cx="4060" cy="202227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1" idx="6"/>
              <a:endCxn id="24" idx="1"/>
            </p:cNvCxnSpPr>
            <p:nvPr/>
          </p:nvCxnSpPr>
          <p:spPr>
            <a:xfrm>
              <a:off x="7698169" y="5087612"/>
              <a:ext cx="954255" cy="479434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25" idx="6"/>
              <a:endCxn id="22" idx="5"/>
            </p:cNvCxnSpPr>
            <p:nvPr/>
          </p:nvCxnSpPr>
          <p:spPr>
            <a:xfrm flipH="1">
              <a:off x="5970299" y="3289642"/>
              <a:ext cx="3033689" cy="2561598"/>
            </a:xfrm>
            <a:prstGeom prst="curvedConnector4">
              <a:avLst>
                <a:gd name="adj1" fmla="val -33230"/>
                <a:gd name="adj2" fmla="val 112350"/>
              </a:avLst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25" idx="0"/>
              <a:endCxn id="16" idx="6"/>
            </p:cNvCxnSpPr>
            <p:nvPr/>
          </p:nvCxnSpPr>
          <p:spPr>
            <a:xfrm rot="16200000" flipV="1">
              <a:off x="7812248" y="2104131"/>
              <a:ext cx="872088" cy="1104266"/>
            </a:xfrm>
            <a:prstGeom prst="bentConnector2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5" idx="2"/>
              <a:endCxn id="17" idx="6"/>
            </p:cNvCxnSpPr>
            <p:nvPr/>
          </p:nvCxnSpPr>
          <p:spPr>
            <a:xfrm flipH="1">
              <a:off x="7696159" y="3289642"/>
              <a:ext cx="900703" cy="2413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5" idx="3"/>
              <a:endCxn id="18" idx="6"/>
            </p:cNvCxnSpPr>
            <p:nvPr/>
          </p:nvCxnSpPr>
          <p:spPr>
            <a:xfrm flipH="1">
              <a:off x="7696159" y="3429178"/>
              <a:ext cx="960325" cy="814682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5" idx="3"/>
              <a:endCxn id="21" idx="7"/>
            </p:cNvCxnSpPr>
            <p:nvPr/>
          </p:nvCxnSpPr>
          <p:spPr>
            <a:xfrm flipH="1">
              <a:off x="7638547" y="3429178"/>
              <a:ext cx="1017937" cy="1518898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urved Connector 51"/>
            <p:cNvCxnSpPr>
              <a:stCxn id="25" idx="6"/>
              <a:endCxn id="24" idx="6"/>
            </p:cNvCxnSpPr>
            <p:nvPr/>
          </p:nvCxnSpPr>
          <p:spPr>
            <a:xfrm flipH="1">
              <a:off x="8999928" y="3289642"/>
              <a:ext cx="4060" cy="2416941"/>
            </a:xfrm>
            <a:prstGeom prst="curvedConnector3">
              <a:avLst>
                <a:gd name="adj1" fmla="val -5630542"/>
              </a:avLst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25" idx="0"/>
              <a:endCxn id="23" idx="0"/>
            </p:cNvCxnSpPr>
            <p:nvPr/>
          </p:nvCxnSpPr>
          <p:spPr>
            <a:xfrm rot="16200000" flipH="1" flipV="1">
              <a:off x="6865926" y="2059002"/>
              <a:ext cx="901194" cy="2967805"/>
            </a:xfrm>
            <a:prstGeom prst="curvedConnector3">
              <a:avLst>
                <a:gd name="adj1" fmla="val -25366"/>
              </a:avLst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urved Connector 55"/>
            <p:cNvCxnSpPr>
              <a:stCxn id="25" idx="7"/>
            </p:cNvCxnSpPr>
            <p:nvPr/>
          </p:nvCxnSpPr>
          <p:spPr>
            <a:xfrm rot="5400000" flipH="1" flipV="1">
              <a:off x="8917749" y="2444171"/>
              <a:ext cx="732552" cy="679319"/>
            </a:xfrm>
            <a:prstGeom prst="curvedConnector3">
              <a:avLst>
                <a:gd name="adj1" fmla="val 131852"/>
              </a:avLst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urved Connector 60"/>
            <p:cNvCxnSpPr/>
            <p:nvPr/>
          </p:nvCxnSpPr>
          <p:spPr>
            <a:xfrm flipV="1">
              <a:off x="9096765" y="2878111"/>
              <a:ext cx="826724" cy="424396"/>
            </a:xfrm>
            <a:prstGeom prst="curvedConnector3">
              <a:avLst>
                <a:gd name="adj1" fmla="val 120715"/>
              </a:avLst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9510127" y="2322165"/>
              <a:ext cx="11538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800" dirty="0" smtClean="0"/>
                <a:t>......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178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Our hybrid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 dirty="0" smtClean="0"/>
              <a:t> </a:t>
            </a:r>
            <a:r>
              <a:rPr lang="vi-VN" sz="3600" dirty="0" smtClean="0"/>
              <a:t>Combining static symbolic execution with testing-based dynamic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200" dirty="0" smtClean="0"/>
              <a:t>Use symbolic execution until meeting dynamic jump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200" dirty="0" smtClean="0"/>
              <a:t>Generate test-cases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200" dirty="0" smtClean="0"/>
              <a:t>Executing test-cases to explore new parts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32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Our hybrid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84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dirty="0" smtClean="0"/>
              <a:t> Illustrated 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4006" y="2428406"/>
            <a:ext cx="51416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s</a:t>
            </a:r>
            <a:r>
              <a:rPr lang="vi-VN" dirty="0" smtClean="0"/>
              <a:t>tart:</a:t>
            </a:r>
          </a:p>
          <a:p>
            <a:r>
              <a:rPr lang="en-US" dirty="0" smtClean="0"/>
              <a:t>0x00401000</a:t>
            </a:r>
            <a:r>
              <a:rPr lang="en-US" dirty="0"/>
              <a:t>:	</a:t>
            </a:r>
            <a:r>
              <a:rPr lang="en-US" dirty="0" err="1"/>
              <a:t>jmp</a:t>
            </a:r>
            <a:r>
              <a:rPr lang="en-US" dirty="0"/>
              <a:t>	0x00401018</a:t>
            </a:r>
          </a:p>
          <a:p>
            <a:r>
              <a:rPr lang="en-US" dirty="0"/>
              <a:t>0x00401018:	</a:t>
            </a:r>
            <a:r>
              <a:rPr lang="en-US" dirty="0" err="1"/>
              <a:t>shrl</a:t>
            </a:r>
            <a:r>
              <a:rPr lang="en-US" dirty="0"/>
              <a:t>	$0x1e&lt;UINT8&gt;, 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0x0040101b:	</a:t>
            </a:r>
            <a:r>
              <a:rPr lang="en-US" dirty="0" err="1"/>
              <a:t>shll</a:t>
            </a:r>
            <a:r>
              <a:rPr lang="en-US" dirty="0"/>
              <a:t>	$0x3&lt;UINT8&gt;, 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0x0040101e:	</a:t>
            </a:r>
            <a:r>
              <a:rPr lang="en-US" dirty="0" err="1"/>
              <a:t>addl</a:t>
            </a:r>
            <a:r>
              <a:rPr lang="en-US" dirty="0"/>
              <a:t>	$0x401000&lt;UINT32&gt;, 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0x00401024:	</a:t>
            </a:r>
            <a:r>
              <a:rPr lang="en-US" dirty="0" err="1"/>
              <a:t>incb</a:t>
            </a:r>
            <a:r>
              <a:rPr lang="en-US" dirty="0"/>
              <a:t>	0x00403000</a:t>
            </a:r>
          </a:p>
          <a:p>
            <a:r>
              <a:rPr lang="en-US" dirty="0"/>
              <a:t>0x0040102a:	</a:t>
            </a:r>
            <a:r>
              <a:rPr lang="en-US" dirty="0" err="1"/>
              <a:t>cmpb</a:t>
            </a:r>
            <a:r>
              <a:rPr lang="en-US" dirty="0"/>
              <a:t>	$0x2&lt;UINT8&gt;, 0x00403000</a:t>
            </a:r>
          </a:p>
          <a:p>
            <a:r>
              <a:rPr lang="en-US" dirty="0"/>
              <a:t>0x00401031:	je	0x00401035</a:t>
            </a:r>
          </a:p>
          <a:p>
            <a:r>
              <a:rPr lang="en-US" b="1" dirty="0">
                <a:solidFill>
                  <a:srgbClr val="FF0000"/>
                </a:solidFill>
              </a:rPr>
              <a:t>0x00401033:	</a:t>
            </a:r>
            <a:r>
              <a:rPr lang="en-US" b="1" dirty="0" err="1">
                <a:solidFill>
                  <a:srgbClr val="FF0000"/>
                </a:solidFill>
              </a:rPr>
              <a:t>jmp</a:t>
            </a:r>
            <a:r>
              <a:rPr lang="en-US" b="1" dirty="0">
                <a:solidFill>
                  <a:srgbClr val="FF0000"/>
                </a:solidFill>
              </a:rPr>
              <a:t>	%</a:t>
            </a:r>
            <a:r>
              <a:rPr lang="en-US" b="1" dirty="0" err="1">
                <a:solidFill>
                  <a:srgbClr val="FF0000"/>
                </a:solidFill>
              </a:rPr>
              <a:t>ebx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0x00401035:	</a:t>
            </a:r>
            <a:r>
              <a:rPr lang="en-US" dirty="0" err="1"/>
              <a:t>shrl</a:t>
            </a:r>
            <a:r>
              <a:rPr lang="en-US" dirty="0"/>
              <a:t>	$0x1f&lt;UINT8&gt;,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0x00401038:	</a:t>
            </a:r>
            <a:r>
              <a:rPr lang="en-US" dirty="0" err="1"/>
              <a:t>addl</a:t>
            </a:r>
            <a:r>
              <a:rPr lang="en-US" dirty="0"/>
              <a:t>	$0x401043&lt;UINT32&gt;,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0x0040103d:	</a:t>
            </a:r>
            <a:r>
              <a:rPr lang="en-US" dirty="0" err="1"/>
              <a:t>cmpl</a:t>
            </a:r>
            <a:r>
              <a:rPr lang="en-US" dirty="0"/>
              <a:t>	%</a:t>
            </a:r>
            <a:r>
              <a:rPr lang="en-US" dirty="0" err="1"/>
              <a:t>eax</a:t>
            </a:r>
            <a:r>
              <a:rPr lang="en-US" dirty="0"/>
              <a:t>, 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0x0040103f:	je	0x0040104a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577" y="2030366"/>
            <a:ext cx="2029108" cy="409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8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Our hybrid approach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27" y="1859093"/>
            <a:ext cx="9862505" cy="40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Component point-of-view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501674"/>
              </p:ext>
            </p:extLst>
          </p:nvPr>
        </p:nvGraphicFramePr>
        <p:xfrm>
          <a:off x="1096963" y="1846263"/>
          <a:ext cx="10058400" cy="434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827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357</TotalTime>
  <Words>991</Words>
  <Application>Microsoft Office PowerPoint</Application>
  <PresentationFormat>Widescreen</PresentationFormat>
  <Paragraphs>365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TImes New Roman (Headings)</vt:lpstr>
      <vt:lpstr>Wingdings</vt:lpstr>
      <vt:lpstr>Retrospect</vt:lpstr>
      <vt:lpstr>A Hybrid Approach for CFG Reconstruction from Binary Code</vt:lpstr>
      <vt:lpstr>Agenda</vt:lpstr>
      <vt:lpstr>Motivation</vt:lpstr>
      <vt:lpstr>Motivation (cont’d)</vt:lpstr>
      <vt:lpstr>Current Approach: Abstract Intepretation</vt:lpstr>
      <vt:lpstr>Our hybrid approach</vt:lpstr>
      <vt:lpstr>Our hybrid approach</vt:lpstr>
      <vt:lpstr>Our hybrid approach</vt:lpstr>
      <vt:lpstr>Component point-of-view</vt:lpstr>
      <vt:lpstr>System point-of-view</vt:lpstr>
      <vt:lpstr>Construct CFG</vt:lpstr>
      <vt:lpstr>Symbolic Execution</vt:lpstr>
      <vt:lpstr>Solving Path Condition</vt:lpstr>
      <vt:lpstr>Simulation</vt:lpstr>
      <vt:lpstr>LTS generation</vt:lpstr>
      <vt:lpstr>LTS generation</vt:lpstr>
      <vt:lpstr>Enrich LTS by all possible moves </vt:lpstr>
      <vt:lpstr>Check invalid transition</vt:lpstr>
      <vt:lpstr>Check invalid transition</vt:lpstr>
      <vt:lpstr>Infer new area by perform action in the LTS</vt:lpstr>
      <vt:lpstr>PowerPoint Presentation</vt:lpstr>
      <vt:lpstr>Future Works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Nam</dc:creator>
  <cp:lastModifiedBy>Nam</cp:lastModifiedBy>
  <cp:revision>26</cp:revision>
  <dcterms:created xsi:type="dcterms:W3CDTF">2013-10-28T09:18:04Z</dcterms:created>
  <dcterms:modified xsi:type="dcterms:W3CDTF">2013-10-30T08:10:25Z</dcterms:modified>
</cp:coreProperties>
</file>