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71" r:id="rId2"/>
    <p:sldId id="256" r:id="rId3"/>
    <p:sldId id="257" r:id="rId4"/>
    <p:sldId id="258" r:id="rId5"/>
    <p:sldId id="277" r:id="rId6"/>
    <p:sldId id="278" r:id="rId7"/>
    <p:sldId id="279" r:id="rId8"/>
    <p:sldId id="280" r:id="rId9"/>
    <p:sldId id="259" r:id="rId10"/>
    <p:sldId id="260" r:id="rId11"/>
    <p:sldId id="275" r:id="rId12"/>
    <p:sldId id="281" r:id="rId13"/>
    <p:sldId id="262" r:id="rId14"/>
    <p:sldId id="263" r:id="rId15"/>
    <p:sldId id="282" r:id="rId16"/>
    <p:sldId id="274" r:id="rId17"/>
    <p:sldId id="283" r:id="rId18"/>
    <p:sldId id="265" r:id="rId19"/>
    <p:sldId id="284" r:id="rId20"/>
    <p:sldId id="266" r:id="rId21"/>
    <p:sldId id="267" r:id="rId22"/>
    <p:sldId id="285" r:id="rId23"/>
    <p:sldId id="268" r:id="rId24"/>
    <p:sldId id="286" r:id="rId25"/>
    <p:sldId id="276" r:id="rId26"/>
    <p:sldId id="287" r:id="rId27"/>
    <p:sldId id="272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9F5"/>
    <a:srgbClr val="EBF1FA"/>
    <a:srgbClr val="FFFFFF"/>
    <a:srgbClr val="749CCF"/>
    <a:srgbClr val="BC97B1"/>
    <a:srgbClr val="D6D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978AE0-D04A-EB09-4B69-6325ACE0069A}" v="1551" dt="2025-04-16T00:54:26.719"/>
    <p1510:client id="{DCD9B7CE-EA30-44A7-87A2-7E8368EB3F53}" v="446" dt="2025-04-16T00:29:02.664"/>
    <p1510:client id="{FDA309C4-DE15-E128-DCB1-57187F7A7135}" v="805" dt="2025-04-15T23:07:13.8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552" autoAdjust="0"/>
  </p:normalViewPr>
  <p:slideViewPr>
    <p:cSldViewPr snapToGrid="0">
      <p:cViewPr varScale="1">
        <p:scale>
          <a:sx n="80" d="100"/>
          <a:sy n="80" d="100"/>
        </p:scale>
        <p:origin x="1758" y="114"/>
      </p:cViewPr>
      <p:guideLst/>
    </p:cSldViewPr>
  </p:slideViewPr>
  <p:notesTextViewPr>
    <p:cViewPr>
      <p:scale>
        <a:sx n="200" d="100"/>
        <a:sy n="200" d="100"/>
      </p:scale>
      <p:origin x="0" y="-5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8FD9B8-3D4E-4EFC-8255-E01BC006C56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340DD8-14C7-4C1D-8458-E66C52083C4A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Number of rows: </a:t>
          </a:r>
          <a:r>
            <a:rPr lang="en-US" dirty="0"/>
            <a:t>99,390 rows</a:t>
          </a:r>
        </a:p>
      </dgm:t>
    </dgm:pt>
    <dgm:pt modelId="{280B22DB-00BA-46C4-B9E4-BB599A92352E}" type="parTrans" cxnId="{4B9F74C4-1050-4D4D-BAB0-05732E697497}">
      <dgm:prSet/>
      <dgm:spPr/>
      <dgm:t>
        <a:bodyPr/>
        <a:lstStyle/>
        <a:p>
          <a:endParaRPr lang="en-US"/>
        </a:p>
      </dgm:t>
    </dgm:pt>
    <dgm:pt modelId="{E2A93CDE-6CCD-4808-AC75-468E6F6D29C7}" type="sibTrans" cxnId="{4B9F74C4-1050-4D4D-BAB0-05732E697497}">
      <dgm:prSet/>
      <dgm:spPr/>
      <dgm:t>
        <a:bodyPr/>
        <a:lstStyle/>
        <a:p>
          <a:endParaRPr lang="en-US"/>
        </a:p>
      </dgm:t>
    </dgm:pt>
    <dgm:pt modelId="{3C7C081B-626E-4985-8477-64593F3B51E4}" type="pres">
      <dgm:prSet presAssocID="{DA8FD9B8-3D4E-4EFC-8255-E01BC006C56E}" presName="diagram" presStyleCnt="0">
        <dgm:presLayoutVars>
          <dgm:dir/>
          <dgm:resizeHandles val="exact"/>
        </dgm:presLayoutVars>
      </dgm:prSet>
      <dgm:spPr/>
    </dgm:pt>
    <dgm:pt modelId="{B83FD5DA-9053-48CC-AF93-AB077CB38373}" type="pres">
      <dgm:prSet presAssocID="{69340DD8-14C7-4C1D-8458-E66C52083C4A}" presName="node" presStyleLbl="node1" presStyleIdx="0" presStyleCnt="1">
        <dgm:presLayoutVars>
          <dgm:bulletEnabled val="1"/>
        </dgm:presLayoutVars>
      </dgm:prSet>
      <dgm:spPr/>
    </dgm:pt>
  </dgm:ptLst>
  <dgm:cxnLst>
    <dgm:cxn modelId="{4EB86531-1D50-475B-A19B-F27F9BB9CB71}" type="presOf" srcId="{69340DD8-14C7-4C1D-8458-E66C52083C4A}" destId="{B83FD5DA-9053-48CC-AF93-AB077CB38373}" srcOrd="0" destOrd="0" presId="urn:microsoft.com/office/officeart/2005/8/layout/default"/>
    <dgm:cxn modelId="{4B9F74C4-1050-4D4D-BAB0-05732E697497}" srcId="{DA8FD9B8-3D4E-4EFC-8255-E01BC006C56E}" destId="{69340DD8-14C7-4C1D-8458-E66C52083C4A}" srcOrd="0" destOrd="0" parTransId="{280B22DB-00BA-46C4-B9E4-BB599A92352E}" sibTransId="{E2A93CDE-6CCD-4808-AC75-468E6F6D29C7}"/>
    <dgm:cxn modelId="{140C90E4-4BC2-4428-AB46-83D5710A7A1C}" type="presOf" srcId="{DA8FD9B8-3D4E-4EFC-8255-E01BC006C56E}" destId="{3C7C081B-626E-4985-8477-64593F3B51E4}" srcOrd="0" destOrd="0" presId="urn:microsoft.com/office/officeart/2005/8/layout/default"/>
    <dgm:cxn modelId="{42E9574C-3467-48CC-A42C-4CA17F078B4E}" type="presParOf" srcId="{3C7C081B-626E-4985-8477-64593F3B51E4}" destId="{B83FD5DA-9053-48CC-AF93-AB077CB38373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24F2C4-F604-4185-A1E2-32BA8FA32AA0}" type="doc">
      <dgm:prSet loTypeId="urn:microsoft.com/office/officeart/2005/8/layout/chevron2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024BA240-43F0-4774-B818-89B1BFF643E0}">
      <dgm:prSet phldr="0"/>
      <dgm:spPr/>
      <dgm:t>
        <a:bodyPr/>
        <a:lstStyle/>
        <a:p>
          <a:pPr rtl="0"/>
          <a:r>
            <a:rPr lang="en-US">
              <a:latin typeface="Calibri"/>
              <a:ea typeface="Calibri"/>
              <a:cs typeface="Calibri"/>
            </a:rPr>
            <a:t>Remove redundant columns like currency, title, address, …</a:t>
          </a:r>
          <a:endParaRPr lang="en-US"/>
        </a:p>
      </dgm:t>
    </dgm:pt>
    <dgm:pt modelId="{6C3DFD22-89AB-4BE1-BBFA-7EFFDBD59B93}" type="parTrans" cxnId="{00F9233B-F3DF-4B34-983E-6CD9F8E2C428}">
      <dgm:prSet/>
      <dgm:spPr/>
    </dgm:pt>
    <dgm:pt modelId="{9BD15BD0-AD6A-4495-B7B1-B24074FEC299}" type="sibTrans" cxnId="{00F9233B-F3DF-4B34-983E-6CD9F8E2C428}">
      <dgm:prSet/>
      <dgm:spPr/>
    </dgm:pt>
    <dgm:pt modelId="{3D231835-9B6D-4CF5-823F-C6C716A8A4E8}">
      <dgm:prSet phldr="0"/>
      <dgm:spPr/>
      <dgm:t>
        <a:bodyPr/>
        <a:lstStyle/>
        <a:p>
          <a:r>
            <a:rPr lang="en-US" dirty="0">
              <a:latin typeface="Calibri"/>
              <a:ea typeface="Calibri"/>
              <a:cs typeface="Calibri"/>
            </a:rPr>
            <a:t>Chosen features: square_feet, bedrooms, bathrooms, fee, Pets</a:t>
          </a:r>
        </a:p>
      </dgm:t>
    </dgm:pt>
    <dgm:pt modelId="{BB8FBE3C-2767-492E-81D0-B350F41CF40C}" type="parTrans" cxnId="{14542D52-DC33-44F1-8381-1DD815B25B5F}">
      <dgm:prSet/>
      <dgm:spPr/>
    </dgm:pt>
    <dgm:pt modelId="{9F46802A-2A25-4E62-AACA-91AC41CE16D6}" type="sibTrans" cxnId="{14542D52-DC33-44F1-8381-1DD815B25B5F}">
      <dgm:prSet/>
      <dgm:spPr/>
    </dgm:pt>
    <dgm:pt modelId="{E6F7DCB3-FBA6-4F1B-9327-146D2F0CC553}">
      <dgm:prSet phldr="0"/>
      <dgm:spPr/>
      <dgm:t>
        <a:bodyPr/>
        <a:lstStyle/>
        <a:p>
          <a:r>
            <a:rPr lang="en-US" dirty="0">
              <a:latin typeface="Calibri"/>
              <a:ea typeface="Calibri"/>
              <a:cs typeface="Calibri"/>
            </a:rPr>
            <a:t>Transformation</a:t>
          </a:r>
        </a:p>
      </dgm:t>
    </dgm:pt>
    <dgm:pt modelId="{DEA633EE-E08B-4280-8F5B-84192768B9A0}" type="parTrans" cxnId="{99E15A60-4E7E-412B-B4CB-25CB6A1A86BF}">
      <dgm:prSet/>
      <dgm:spPr/>
    </dgm:pt>
    <dgm:pt modelId="{4CF21E1D-74C7-4A24-88A7-91E0644BD2D3}" type="sibTrans" cxnId="{99E15A60-4E7E-412B-B4CB-25CB6A1A86BF}">
      <dgm:prSet/>
      <dgm:spPr/>
    </dgm:pt>
    <dgm:pt modelId="{F4ECA97D-DD55-4A92-A038-C86EDB180001}">
      <dgm:prSet phldr="0"/>
      <dgm:spPr/>
      <dgm:t>
        <a:bodyPr/>
        <a:lstStyle/>
        <a:p>
          <a:r>
            <a:rPr lang="en-US" dirty="0">
              <a:latin typeface="Calibri"/>
              <a:ea typeface="Calibri"/>
              <a:cs typeface="Calibri"/>
            </a:rPr>
            <a:t>Pets -&gt; 0: no pets &amp; 1: with pets</a:t>
          </a:r>
        </a:p>
      </dgm:t>
    </dgm:pt>
    <dgm:pt modelId="{CACDBB87-51FF-4A24-AF3C-9C29A84EECFE}" type="parTrans" cxnId="{0F702F04-31AD-44A0-A8A0-70D1AF1B99B9}">
      <dgm:prSet/>
      <dgm:spPr/>
    </dgm:pt>
    <dgm:pt modelId="{F3816C19-FCE9-47C2-ABEB-FD27C096380E}" type="sibTrans" cxnId="{0F702F04-31AD-44A0-A8A0-70D1AF1B99B9}">
      <dgm:prSet/>
      <dgm:spPr/>
    </dgm:pt>
    <dgm:pt modelId="{717E369E-5807-40E6-9D1D-A008FE831813}">
      <dgm:prSet phldr="0"/>
      <dgm:spPr/>
      <dgm:t>
        <a:bodyPr/>
        <a:lstStyle/>
        <a:p>
          <a:r>
            <a:rPr lang="en-US" dirty="0">
              <a:latin typeface="Calibri"/>
              <a:ea typeface="Calibri"/>
              <a:cs typeface="Calibri"/>
            </a:rPr>
            <a:t>Scaling</a:t>
          </a:r>
        </a:p>
      </dgm:t>
    </dgm:pt>
    <dgm:pt modelId="{E44D6B1F-53A2-4914-9390-2C19EFC42FCE}" type="parTrans" cxnId="{99AAE769-A16D-4161-9785-09C9A8038C30}">
      <dgm:prSet/>
      <dgm:spPr/>
    </dgm:pt>
    <dgm:pt modelId="{4FB9AAE2-4755-46C8-BD6F-CD3C99A63049}" type="sibTrans" cxnId="{99AAE769-A16D-4161-9785-09C9A8038C30}">
      <dgm:prSet/>
      <dgm:spPr/>
    </dgm:pt>
    <dgm:pt modelId="{CBCB8D1C-D7E9-4A8E-80D3-74C7B0046FEB}">
      <dgm:prSet phldr="0"/>
      <dgm:spPr/>
      <dgm:t>
        <a:bodyPr/>
        <a:lstStyle/>
        <a:p>
          <a:r>
            <a:rPr lang="en-US" dirty="0">
              <a:latin typeface="Calibri"/>
              <a:ea typeface="Calibri"/>
              <a:cs typeface="Calibri"/>
            </a:rPr>
            <a:t>Scale all numeric columns to the same range</a:t>
          </a:r>
        </a:p>
      </dgm:t>
    </dgm:pt>
    <dgm:pt modelId="{E60B1A0E-0EE0-4209-BE80-1FCC5B3AC3F7}" type="parTrans" cxnId="{8BE5098B-8D8C-4A4D-8412-ADFCD8CFE86F}">
      <dgm:prSet/>
      <dgm:spPr/>
    </dgm:pt>
    <dgm:pt modelId="{65E9BAA0-BF6C-4915-8CDE-669E3AA0405E}" type="sibTrans" cxnId="{8BE5098B-8D8C-4A4D-8412-ADFCD8CFE86F}">
      <dgm:prSet/>
      <dgm:spPr/>
    </dgm:pt>
    <dgm:pt modelId="{7A6BC6E8-1542-4A3A-BA92-C3F18A542C03}">
      <dgm:prSet phldr="0"/>
      <dgm:spPr/>
      <dgm:t>
        <a:bodyPr/>
        <a:lstStyle/>
        <a:p>
          <a:r>
            <a:rPr lang="en-US" dirty="0">
              <a:latin typeface="Calibri"/>
              <a:ea typeface="Calibri"/>
              <a:cs typeface="Calibri"/>
            </a:rPr>
            <a:t>Aggregation</a:t>
          </a:r>
        </a:p>
      </dgm:t>
    </dgm:pt>
    <dgm:pt modelId="{8121846E-EFC2-454B-B9B6-3C52AA60EC41}" type="parTrans" cxnId="{81D172E6-F21D-4F76-B95F-5A6DF64896A8}">
      <dgm:prSet/>
      <dgm:spPr/>
    </dgm:pt>
    <dgm:pt modelId="{0AE9CC1E-6B5A-4EAF-A92B-E01C1348C6DA}" type="sibTrans" cxnId="{81D172E6-F21D-4F76-B95F-5A6DF64896A8}">
      <dgm:prSet/>
      <dgm:spPr/>
    </dgm:pt>
    <dgm:pt modelId="{3E6BED8B-23C5-48E7-B7A5-0872738A35CC}">
      <dgm:prSet phldr="0"/>
      <dgm:spPr/>
      <dgm:t>
        <a:bodyPr/>
        <a:lstStyle/>
        <a:p>
          <a:r>
            <a:rPr lang="en-US" dirty="0">
              <a:latin typeface="Calibri"/>
              <a:ea typeface="Calibri"/>
              <a:cs typeface="Calibri"/>
            </a:rPr>
            <a:t>Count number of amenities -&gt; transform to numeric variables</a:t>
          </a:r>
        </a:p>
      </dgm:t>
    </dgm:pt>
    <dgm:pt modelId="{76996DEB-3B57-46C6-8068-2706DFF80CBF}" type="parTrans" cxnId="{B3E13540-1634-45BF-BA39-FF791E665271}">
      <dgm:prSet/>
      <dgm:spPr/>
    </dgm:pt>
    <dgm:pt modelId="{A85BE443-5E6B-448D-A8E5-0A2EAFAEAF00}" type="sibTrans" cxnId="{B3E13540-1634-45BF-BA39-FF791E665271}">
      <dgm:prSet/>
      <dgm:spPr/>
    </dgm:pt>
    <dgm:pt modelId="{A61C0444-5575-4A0E-8DDD-D336DDED7E44}">
      <dgm:prSet phldr="0"/>
      <dgm:spPr/>
      <dgm:t>
        <a:bodyPr/>
        <a:lstStyle/>
        <a:p>
          <a:pPr algn="l" rtl="0"/>
          <a:r>
            <a:rPr lang="en-US" dirty="0">
              <a:latin typeface="Calibri"/>
              <a:ea typeface="Calibri"/>
              <a:cs typeface="Calibri"/>
            </a:rPr>
            <a:t>Removal</a:t>
          </a:r>
        </a:p>
      </dgm:t>
    </dgm:pt>
    <dgm:pt modelId="{ECD24AE2-3366-4689-B90C-90E2936D759D}" type="parTrans" cxnId="{F8E38AF5-CB51-424B-80E4-3A6D4B8F909B}">
      <dgm:prSet/>
      <dgm:spPr/>
    </dgm:pt>
    <dgm:pt modelId="{14DF1143-FD8A-4838-9A49-375F0E792B50}" type="sibTrans" cxnId="{F8E38AF5-CB51-424B-80E4-3A6D4B8F909B}">
      <dgm:prSet/>
      <dgm:spPr/>
    </dgm:pt>
    <dgm:pt modelId="{E9D15C08-DF44-41D6-BFFD-F8FFF29AD744}" type="pres">
      <dgm:prSet presAssocID="{5724F2C4-F604-4185-A1E2-32BA8FA32AA0}" presName="linearFlow" presStyleCnt="0">
        <dgm:presLayoutVars>
          <dgm:dir/>
          <dgm:animLvl val="lvl"/>
          <dgm:resizeHandles val="exact"/>
        </dgm:presLayoutVars>
      </dgm:prSet>
      <dgm:spPr/>
    </dgm:pt>
    <dgm:pt modelId="{04D8034F-DB91-4B72-9C3B-FB9A18264B69}" type="pres">
      <dgm:prSet presAssocID="{A61C0444-5575-4A0E-8DDD-D336DDED7E44}" presName="composite" presStyleCnt="0"/>
      <dgm:spPr/>
    </dgm:pt>
    <dgm:pt modelId="{50D68FD3-2131-45B6-836D-96A54334B294}" type="pres">
      <dgm:prSet presAssocID="{A61C0444-5575-4A0E-8DDD-D336DDED7E44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09CB4707-B311-4D5A-879F-2FA1FD6A1B11}" type="pres">
      <dgm:prSet presAssocID="{A61C0444-5575-4A0E-8DDD-D336DDED7E44}" presName="descendantText" presStyleLbl="alignAcc1" presStyleIdx="0" presStyleCnt="4">
        <dgm:presLayoutVars>
          <dgm:bulletEnabled val="1"/>
        </dgm:presLayoutVars>
      </dgm:prSet>
      <dgm:spPr/>
    </dgm:pt>
    <dgm:pt modelId="{0DEB45DC-E683-4756-8652-26B518E7D438}" type="pres">
      <dgm:prSet presAssocID="{14DF1143-FD8A-4838-9A49-375F0E792B50}" presName="sp" presStyleCnt="0"/>
      <dgm:spPr/>
    </dgm:pt>
    <dgm:pt modelId="{4465FDD8-9E04-4115-BCC2-16EDC1B8C817}" type="pres">
      <dgm:prSet presAssocID="{E6F7DCB3-FBA6-4F1B-9327-146D2F0CC553}" presName="composite" presStyleCnt="0"/>
      <dgm:spPr/>
    </dgm:pt>
    <dgm:pt modelId="{C3680EDF-45FD-42B7-9799-441E072BD4F5}" type="pres">
      <dgm:prSet presAssocID="{E6F7DCB3-FBA6-4F1B-9327-146D2F0CC553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83EE890B-144E-4173-98C2-B63E67703AB5}" type="pres">
      <dgm:prSet presAssocID="{E6F7DCB3-FBA6-4F1B-9327-146D2F0CC553}" presName="descendantText" presStyleLbl="alignAcc1" presStyleIdx="1" presStyleCnt="4">
        <dgm:presLayoutVars>
          <dgm:bulletEnabled val="1"/>
        </dgm:presLayoutVars>
      </dgm:prSet>
      <dgm:spPr/>
    </dgm:pt>
    <dgm:pt modelId="{D4205D89-2B75-4137-A0EB-DDAB334222E0}" type="pres">
      <dgm:prSet presAssocID="{4CF21E1D-74C7-4A24-88A7-91E0644BD2D3}" presName="sp" presStyleCnt="0"/>
      <dgm:spPr/>
    </dgm:pt>
    <dgm:pt modelId="{1B6A6203-F04C-429D-B8A9-F148E2806462}" type="pres">
      <dgm:prSet presAssocID="{717E369E-5807-40E6-9D1D-A008FE831813}" presName="composite" presStyleCnt="0"/>
      <dgm:spPr/>
    </dgm:pt>
    <dgm:pt modelId="{316CA68D-F053-4017-86EE-D55C09D71939}" type="pres">
      <dgm:prSet presAssocID="{717E369E-5807-40E6-9D1D-A008FE83181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ADFEBF8-0066-4A78-8AC0-E045FFCBF289}" type="pres">
      <dgm:prSet presAssocID="{717E369E-5807-40E6-9D1D-A008FE831813}" presName="descendantText" presStyleLbl="alignAcc1" presStyleIdx="2" presStyleCnt="4">
        <dgm:presLayoutVars>
          <dgm:bulletEnabled val="1"/>
        </dgm:presLayoutVars>
      </dgm:prSet>
      <dgm:spPr/>
    </dgm:pt>
    <dgm:pt modelId="{44D31B8B-D459-4B37-A9A5-A76D0C9DC0F7}" type="pres">
      <dgm:prSet presAssocID="{4FB9AAE2-4755-46C8-BD6F-CD3C99A63049}" presName="sp" presStyleCnt="0"/>
      <dgm:spPr/>
    </dgm:pt>
    <dgm:pt modelId="{09E25C34-B503-4C88-9C7C-5B0E822F3EF2}" type="pres">
      <dgm:prSet presAssocID="{7A6BC6E8-1542-4A3A-BA92-C3F18A542C03}" presName="composite" presStyleCnt="0"/>
      <dgm:spPr/>
    </dgm:pt>
    <dgm:pt modelId="{29E69B04-336B-4109-B06F-5D0376725CF2}" type="pres">
      <dgm:prSet presAssocID="{7A6BC6E8-1542-4A3A-BA92-C3F18A542C0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3F0E2B45-1928-41D5-9BE9-63C3EDACA07C}" type="pres">
      <dgm:prSet presAssocID="{7A6BC6E8-1542-4A3A-BA92-C3F18A542C0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0F702F04-31AD-44A0-A8A0-70D1AF1B99B9}" srcId="{E6F7DCB3-FBA6-4F1B-9327-146D2F0CC553}" destId="{F4ECA97D-DD55-4A92-A038-C86EDB180001}" srcOrd="0" destOrd="0" parTransId="{CACDBB87-51FF-4A24-AF3C-9C29A84EECFE}" sibTransId="{F3816C19-FCE9-47C2-ABEB-FD27C096380E}"/>
    <dgm:cxn modelId="{66D9E81B-3D93-4E6F-9014-7F37CEED7F5D}" type="presOf" srcId="{7A6BC6E8-1542-4A3A-BA92-C3F18A542C03}" destId="{29E69B04-336B-4109-B06F-5D0376725CF2}" srcOrd="0" destOrd="0" presId="urn:microsoft.com/office/officeart/2005/8/layout/chevron2"/>
    <dgm:cxn modelId="{9A17122F-57E7-4B72-9F2C-89F3BFF635F5}" type="presOf" srcId="{A61C0444-5575-4A0E-8DDD-D336DDED7E44}" destId="{50D68FD3-2131-45B6-836D-96A54334B294}" srcOrd="0" destOrd="0" presId="urn:microsoft.com/office/officeart/2005/8/layout/chevron2"/>
    <dgm:cxn modelId="{00F9233B-F3DF-4B34-983E-6CD9F8E2C428}" srcId="{A61C0444-5575-4A0E-8DDD-D336DDED7E44}" destId="{024BA240-43F0-4774-B818-89B1BFF643E0}" srcOrd="0" destOrd="0" parTransId="{6C3DFD22-89AB-4BE1-BBFA-7EFFDBD59B93}" sibTransId="{9BD15BD0-AD6A-4495-B7B1-B24074FEC299}"/>
    <dgm:cxn modelId="{B3E13540-1634-45BF-BA39-FF791E665271}" srcId="{7A6BC6E8-1542-4A3A-BA92-C3F18A542C03}" destId="{3E6BED8B-23C5-48E7-B7A5-0872738A35CC}" srcOrd="0" destOrd="0" parTransId="{76996DEB-3B57-46C6-8068-2706DFF80CBF}" sibTransId="{A85BE443-5E6B-448D-A8E5-0A2EAFAEAF00}"/>
    <dgm:cxn modelId="{10291C5C-ADFB-4EED-A551-A5826843D03D}" type="presOf" srcId="{717E369E-5807-40E6-9D1D-A008FE831813}" destId="{316CA68D-F053-4017-86EE-D55C09D71939}" srcOrd="0" destOrd="0" presId="urn:microsoft.com/office/officeart/2005/8/layout/chevron2"/>
    <dgm:cxn modelId="{2907D85D-2F2B-45C9-89CC-B98721F23E15}" type="presOf" srcId="{CBCB8D1C-D7E9-4A8E-80D3-74C7B0046FEB}" destId="{5ADFEBF8-0066-4A78-8AC0-E045FFCBF289}" srcOrd="0" destOrd="0" presId="urn:microsoft.com/office/officeart/2005/8/layout/chevron2"/>
    <dgm:cxn modelId="{99E15A60-4E7E-412B-B4CB-25CB6A1A86BF}" srcId="{5724F2C4-F604-4185-A1E2-32BA8FA32AA0}" destId="{E6F7DCB3-FBA6-4F1B-9327-146D2F0CC553}" srcOrd="1" destOrd="0" parTransId="{DEA633EE-E08B-4280-8F5B-84192768B9A0}" sibTransId="{4CF21E1D-74C7-4A24-88A7-91E0644BD2D3}"/>
    <dgm:cxn modelId="{99AAE769-A16D-4161-9785-09C9A8038C30}" srcId="{5724F2C4-F604-4185-A1E2-32BA8FA32AA0}" destId="{717E369E-5807-40E6-9D1D-A008FE831813}" srcOrd="2" destOrd="0" parTransId="{E44D6B1F-53A2-4914-9390-2C19EFC42FCE}" sibTransId="{4FB9AAE2-4755-46C8-BD6F-CD3C99A63049}"/>
    <dgm:cxn modelId="{14542D52-DC33-44F1-8381-1DD815B25B5F}" srcId="{A61C0444-5575-4A0E-8DDD-D336DDED7E44}" destId="{3D231835-9B6D-4CF5-823F-C6C716A8A4E8}" srcOrd="1" destOrd="0" parTransId="{BB8FBE3C-2767-492E-81D0-B350F41CF40C}" sibTransId="{9F46802A-2A25-4E62-AACA-91AC41CE16D6}"/>
    <dgm:cxn modelId="{DB275183-780E-4E93-B62E-10F4DBB222C9}" type="presOf" srcId="{3E6BED8B-23C5-48E7-B7A5-0872738A35CC}" destId="{3F0E2B45-1928-41D5-9BE9-63C3EDACA07C}" srcOrd="0" destOrd="0" presId="urn:microsoft.com/office/officeart/2005/8/layout/chevron2"/>
    <dgm:cxn modelId="{5F166884-ABD5-4A93-B53C-E9EEABBF0880}" type="presOf" srcId="{5724F2C4-F604-4185-A1E2-32BA8FA32AA0}" destId="{E9D15C08-DF44-41D6-BFFD-F8FFF29AD744}" srcOrd="0" destOrd="0" presId="urn:microsoft.com/office/officeart/2005/8/layout/chevron2"/>
    <dgm:cxn modelId="{8BE5098B-8D8C-4A4D-8412-ADFCD8CFE86F}" srcId="{717E369E-5807-40E6-9D1D-A008FE831813}" destId="{CBCB8D1C-D7E9-4A8E-80D3-74C7B0046FEB}" srcOrd="0" destOrd="0" parTransId="{E60B1A0E-0EE0-4209-BE80-1FCC5B3AC3F7}" sibTransId="{65E9BAA0-BF6C-4915-8CDE-669E3AA0405E}"/>
    <dgm:cxn modelId="{68A7CB99-FAAF-4812-9868-54835A8B614D}" type="presOf" srcId="{F4ECA97D-DD55-4A92-A038-C86EDB180001}" destId="{83EE890B-144E-4173-98C2-B63E67703AB5}" srcOrd="0" destOrd="0" presId="urn:microsoft.com/office/officeart/2005/8/layout/chevron2"/>
    <dgm:cxn modelId="{9C5BA79D-887C-4D80-9015-ECBEE8E90C2D}" type="presOf" srcId="{E6F7DCB3-FBA6-4F1B-9327-146D2F0CC553}" destId="{C3680EDF-45FD-42B7-9799-441E072BD4F5}" srcOrd="0" destOrd="0" presId="urn:microsoft.com/office/officeart/2005/8/layout/chevron2"/>
    <dgm:cxn modelId="{8D4C53B6-6EB6-4AB1-8178-2E580999FA47}" type="presOf" srcId="{024BA240-43F0-4774-B818-89B1BFF643E0}" destId="{09CB4707-B311-4D5A-879F-2FA1FD6A1B11}" srcOrd="0" destOrd="0" presId="urn:microsoft.com/office/officeart/2005/8/layout/chevron2"/>
    <dgm:cxn modelId="{81D172E6-F21D-4F76-B95F-5A6DF64896A8}" srcId="{5724F2C4-F604-4185-A1E2-32BA8FA32AA0}" destId="{7A6BC6E8-1542-4A3A-BA92-C3F18A542C03}" srcOrd="3" destOrd="0" parTransId="{8121846E-EFC2-454B-B9B6-3C52AA60EC41}" sibTransId="{0AE9CC1E-6B5A-4EAF-A92B-E01C1348C6DA}"/>
    <dgm:cxn modelId="{062C31EE-36D9-4618-A320-54F132BFDE53}" type="presOf" srcId="{3D231835-9B6D-4CF5-823F-C6C716A8A4E8}" destId="{09CB4707-B311-4D5A-879F-2FA1FD6A1B11}" srcOrd="0" destOrd="1" presId="urn:microsoft.com/office/officeart/2005/8/layout/chevron2"/>
    <dgm:cxn modelId="{F8E38AF5-CB51-424B-80E4-3A6D4B8F909B}" srcId="{5724F2C4-F604-4185-A1E2-32BA8FA32AA0}" destId="{A61C0444-5575-4A0E-8DDD-D336DDED7E44}" srcOrd="0" destOrd="0" parTransId="{ECD24AE2-3366-4689-B90C-90E2936D759D}" sibTransId="{14DF1143-FD8A-4838-9A49-375F0E792B50}"/>
    <dgm:cxn modelId="{B4D2DBC1-F458-4CF4-9179-ED1E050FEBEA}" type="presParOf" srcId="{E9D15C08-DF44-41D6-BFFD-F8FFF29AD744}" destId="{04D8034F-DB91-4B72-9C3B-FB9A18264B69}" srcOrd="0" destOrd="0" presId="urn:microsoft.com/office/officeart/2005/8/layout/chevron2"/>
    <dgm:cxn modelId="{B27F5BF2-9E38-47BD-9F47-73B67C676EAE}" type="presParOf" srcId="{04D8034F-DB91-4B72-9C3B-FB9A18264B69}" destId="{50D68FD3-2131-45B6-836D-96A54334B294}" srcOrd="0" destOrd="0" presId="urn:microsoft.com/office/officeart/2005/8/layout/chevron2"/>
    <dgm:cxn modelId="{FF60F1D3-418A-4232-A7DB-E257397AB1F6}" type="presParOf" srcId="{04D8034F-DB91-4B72-9C3B-FB9A18264B69}" destId="{09CB4707-B311-4D5A-879F-2FA1FD6A1B11}" srcOrd="1" destOrd="0" presId="urn:microsoft.com/office/officeart/2005/8/layout/chevron2"/>
    <dgm:cxn modelId="{AE0C6F04-1783-4C76-8B31-9DE928DEFB4C}" type="presParOf" srcId="{E9D15C08-DF44-41D6-BFFD-F8FFF29AD744}" destId="{0DEB45DC-E683-4756-8652-26B518E7D438}" srcOrd="1" destOrd="0" presId="urn:microsoft.com/office/officeart/2005/8/layout/chevron2"/>
    <dgm:cxn modelId="{E2FFD82B-7ED9-49A5-9086-6F553D7A940A}" type="presParOf" srcId="{E9D15C08-DF44-41D6-BFFD-F8FFF29AD744}" destId="{4465FDD8-9E04-4115-BCC2-16EDC1B8C817}" srcOrd="2" destOrd="0" presId="urn:microsoft.com/office/officeart/2005/8/layout/chevron2"/>
    <dgm:cxn modelId="{83A0F54B-EF7F-48AC-BFEE-07B02CE97103}" type="presParOf" srcId="{4465FDD8-9E04-4115-BCC2-16EDC1B8C817}" destId="{C3680EDF-45FD-42B7-9799-441E072BD4F5}" srcOrd="0" destOrd="0" presId="urn:microsoft.com/office/officeart/2005/8/layout/chevron2"/>
    <dgm:cxn modelId="{E62C4C18-648F-4303-9EAC-CC47E049175F}" type="presParOf" srcId="{4465FDD8-9E04-4115-BCC2-16EDC1B8C817}" destId="{83EE890B-144E-4173-98C2-B63E67703AB5}" srcOrd="1" destOrd="0" presId="urn:microsoft.com/office/officeart/2005/8/layout/chevron2"/>
    <dgm:cxn modelId="{41D0BC8D-9C3B-4AD7-B2B8-3936053588AD}" type="presParOf" srcId="{E9D15C08-DF44-41D6-BFFD-F8FFF29AD744}" destId="{D4205D89-2B75-4137-A0EB-DDAB334222E0}" srcOrd="3" destOrd="0" presId="urn:microsoft.com/office/officeart/2005/8/layout/chevron2"/>
    <dgm:cxn modelId="{4403AA15-BFD9-4DFC-9C1C-6807058F85A2}" type="presParOf" srcId="{E9D15C08-DF44-41D6-BFFD-F8FFF29AD744}" destId="{1B6A6203-F04C-429D-B8A9-F148E2806462}" srcOrd="4" destOrd="0" presId="urn:microsoft.com/office/officeart/2005/8/layout/chevron2"/>
    <dgm:cxn modelId="{8EC0F59C-0A98-46CA-8A72-013F3E7C205A}" type="presParOf" srcId="{1B6A6203-F04C-429D-B8A9-F148E2806462}" destId="{316CA68D-F053-4017-86EE-D55C09D71939}" srcOrd="0" destOrd="0" presId="urn:microsoft.com/office/officeart/2005/8/layout/chevron2"/>
    <dgm:cxn modelId="{C2527511-7E13-4786-8B79-FDD1C40AD6B9}" type="presParOf" srcId="{1B6A6203-F04C-429D-B8A9-F148E2806462}" destId="{5ADFEBF8-0066-4A78-8AC0-E045FFCBF289}" srcOrd="1" destOrd="0" presId="urn:microsoft.com/office/officeart/2005/8/layout/chevron2"/>
    <dgm:cxn modelId="{E4946A28-6932-404A-9814-B84913025210}" type="presParOf" srcId="{E9D15C08-DF44-41D6-BFFD-F8FFF29AD744}" destId="{44D31B8B-D459-4B37-A9A5-A76D0C9DC0F7}" srcOrd="5" destOrd="0" presId="urn:microsoft.com/office/officeart/2005/8/layout/chevron2"/>
    <dgm:cxn modelId="{F87D3491-7F2C-4AAF-9F2D-9FC050DDD231}" type="presParOf" srcId="{E9D15C08-DF44-41D6-BFFD-F8FFF29AD744}" destId="{09E25C34-B503-4C88-9C7C-5B0E822F3EF2}" srcOrd="6" destOrd="0" presId="urn:microsoft.com/office/officeart/2005/8/layout/chevron2"/>
    <dgm:cxn modelId="{AA51E38C-A4C0-4AD5-92E4-DFB1B50DDB9D}" type="presParOf" srcId="{09E25C34-B503-4C88-9C7C-5B0E822F3EF2}" destId="{29E69B04-336B-4109-B06F-5D0376725CF2}" srcOrd="0" destOrd="0" presId="urn:microsoft.com/office/officeart/2005/8/layout/chevron2"/>
    <dgm:cxn modelId="{3EB19DC3-4B3E-4B5A-8A8F-DD1F1142E160}" type="presParOf" srcId="{09E25C34-B503-4C88-9C7C-5B0E822F3EF2}" destId="{3F0E2B45-1928-41D5-9BE9-63C3EDACA07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94A64B-88A8-4691-ACC3-8B8AC9A2A2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B84835-C1DF-4E24-969C-FA7B6F1DBF27}">
      <dgm:prSet/>
      <dgm:spPr/>
      <dgm:t>
        <a:bodyPr/>
        <a:lstStyle/>
        <a:p>
          <a:pPr>
            <a:lnSpc>
              <a:spcPct val="100000"/>
            </a:lnSpc>
          </a:pPr>
          <a:r>
            <a:rPr lang="es-CO" b="1" i="0"/>
            <a:t>Sufficient Dataset Size</a:t>
          </a:r>
          <a:r>
            <a:rPr lang="es-CO" b="0" i="0"/>
            <a:t>​</a:t>
          </a:r>
          <a:endParaRPr lang="en-US"/>
        </a:p>
      </dgm:t>
    </dgm:pt>
    <dgm:pt modelId="{601A06F3-C8A0-4BC6-922A-04596FDDFE01}" type="parTrans" cxnId="{4CF84373-5970-4819-9D09-DE13EC054F42}">
      <dgm:prSet/>
      <dgm:spPr/>
      <dgm:t>
        <a:bodyPr/>
        <a:lstStyle/>
        <a:p>
          <a:endParaRPr lang="en-US"/>
        </a:p>
      </dgm:t>
    </dgm:pt>
    <dgm:pt modelId="{678E3212-578E-4B4A-9552-B027ED4E1AF0}" type="sibTrans" cxnId="{4CF84373-5970-4819-9D09-DE13EC054F42}">
      <dgm:prSet/>
      <dgm:spPr/>
      <dgm:t>
        <a:bodyPr/>
        <a:lstStyle/>
        <a:p>
          <a:endParaRPr lang="en-US"/>
        </a:p>
      </dgm:t>
    </dgm:pt>
    <dgm:pt modelId="{CC284047-55D5-4E56-8C5D-03F0C2486D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Dataset is large enough to ensure reliable results with a single split.</a:t>
          </a:r>
          <a:r>
            <a:rPr lang="es-CO" b="0" i="0"/>
            <a:t>​</a:t>
          </a:r>
          <a:endParaRPr lang="en-US"/>
        </a:p>
      </dgm:t>
    </dgm:pt>
    <dgm:pt modelId="{FE9DC076-AD36-48F2-856B-1F6E401D27F0}" type="parTrans" cxnId="{7DBC4F7C-6ECB-421C-861D-30FAE8E2F84D}">
      <dgm:prSet/>
      <dgm:spPr/>
      <dgm:t>
        <a:bodyPr/>
        <a:lstStyle/>
        <a:p>
          <a:endParaRPr lang="en-US"/>
        </a:p>
      </dgm:t>
    </dgm:pt>
    <dgm:pt modelId="{178177DB-ED4D-40AA-8768-9A72AE18703D}" type="sibTrans" cxnId="{7DBC4F7C-6ECB-421C-861D-30FAE8E2F84D}">
      <dgm:prSet/>
      <dgm:spPr/>
      <dgm:t>
        <a:bodyPr/>
        <a:lstStyle/>
        <a:p>
          <a:endParaRPr lang="en-US"/>
        </a:p>
      </dgm:t>
    </dgm:pt>
    <dgm:pt modelId="{DB765133-1B19-4FEA-8D6C-D8C0795C40A9}">
      <dgm:prSet/>
      <dgm:spPr/>
      <dgm:t>
        <a:bodyPr/>
        <a:lstStyle/>
        <a:p>
          <a:pPr>
            <a:lnSpc>
              <a:spcPct val="100000"/>
            </a:lnSpc>
          </a:pPr>
          <a:r>
            <a:rPr lang="es-CO" b="1" i="0"/>
            <a:t>Real-World Relevance</a:t>
          </a:r>
          <a:r>
            <a:rPr lang="es-CO" b="0" i="0"/>
            <a:t>​</a:t>
          </a:r>
          <a:endParaRPr lang="en-US"/>
        </a:p>
      </dgm:t>
    </dgm:pt>
    <dgm:pt modelId="{529E98B8-31D0-419B-8A70-678B0ED6100E}" type="parTrans" cxnId="{AAE50984-51A2-4D66-8E76-AFE3541CBE8D}">
      <dgm:prSet/>
      <dgm:spPr/>
      <dgm:t>
        <a:bodyPr/>
        <a:lstStyle/>
        <a:p>
          <a:endParaRPr lang="en-US"/>
        </a:p>
      </dgm:t>
    </dgm:pt>
    <dgm:pt modelId="{8906FF9A-97FE-406B-AB24-9AF6E2E64E11}" type="sibTrans" cxnId="{AAE50984-51A2-4D66-8E76-AFE3541CBE8D}">
      <dgm:prSet/>
      <dgm:spPr/>
      <dgm:t>
        <a:bodyPr/>
        <a:lstStyle/>
        <a:p>
          <a:endParaRPr lang="en-US"/>
        </a:p>
      </dgm:t>
    </dgm:pt>
    <dgm:pt modelId="{4B82AAB2-23E7-4592-A9AA-F442D33EBD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Evaluates on truly unseen data, mimicking practical applications.</a:t>
          </a:r>
          <a:r>
            <a:rPr lang="es-CO" b="0" i="0"/>
            <a:t>​</a:t>
          </a:r>
          <a:endParaRPr lang="en-US"/>
        </a:p>
      </dgm:t>
    </dgm:pt>
    <dgm:pt modelId="{1D718E44-AC85-40AC-AEAB-47F9EDE1BFB9}" type="parTrans" cxnId="{417D562C-BE37-4663-A9F9-D4C3B3E56F61}">
      <dgm:prSet/>
      <dgm:spPr/>
      <dgm:t>
        <a:bodyPr/>
        <a:lstStyle/>
        <a:p>
          <a:endParaRPr lang="en-US"/>
        </a:p>
      </dgm:t>
    </dgm:pt>
    <dgm:pt modelId="{4D730E41-8146-4839-8A80-AB53F2CAF79A}" type="sibTrans" cxnId="{417D562C-BE37-4663-A9F9-D4C3B3E56F61}">
      <dgm:prSet/>
      <dgm:spPr/>
      <dgm:t>
        <a:bodyPr/>
        <a:lstStyle/>
        <a:p>
          <a:endParaRPr lang="en-US"/>
        </a:p>
      </dgm:t>
    </dgm:pt>
    <dgm:pt modelId="{2364484E-D893-4E72-B93F-27D19AF1D6EC}">
      <dgm:prSet/>
      <dgm:spPr/>
      <dgm:t>
        <a:bodyPr/>
        <a:lstStyle/>
        <a:p>
          <a:pPr>
            <a:lnSpc>
              <a:spcPct val="100000"/>
            </a:lnSpc>
          </a:pPr>
          <a:r>
            <a:rPr lang="es-CO" b="1" i="0"/>
            <a:t>Efficiency</a:t>
          </a:r>
          <a:r>
            <a:rPr lang="es-CO" b="0" i="0"/>
            <a:t>​</a:t>
          </a:r>
          <a:endParaRPr lang="en-US"/>
        </a:p>
      </dgm:t>
    </dgm:pt>
    <dgm:pt modelId="{4DE65F00-5BA8-4962-92A5-036E4B6FD669}" type="parTrans" cxnId="{59CAE305-1300-4A45-8769-08D6F24768C1}">
      <dgm:prSet/>
      <dgm:spPr/>
      <dgm:t>
        <a:bodyPr/>
        <a:lstStyle/>
        <a:p>
          <a:endParaRPr lang="en-US"/>
        </a:p>
      </dgm:t>
    </dgm:pt>
    <dgm:pt modelId="{BE7AEB49-3E6B-45E5-97CA-2B37178D07D7}" type="sibTrans" cxnId="{59CAE305-1300-4A45-8769-08D6F24768C1}">
      <dgm:prSet/>
      <dgm:spPr/>
      <dgm:t>
        <a:bodyPr/>
        <a:lstStyle/>
        <a:p>
          <a:endParaRPr lang="en-US"/>
        </a:p>
      </dgm:t>
    </dgm:pt>
    <dgm:pt modelId="{A9B6E1D4-BED0-49A7-A654-7B746B9453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Saves time and computational resources, aligning with project constraints.</a:t>
          </a:r>
          <a:r>
            <a:rPr lang="es-CO" b="0" i="0"/>
            <a:t>​</a:t>
          </a:r>
          <a:endParaRPr lang="en-US"/>
        </a:p>
      </dgm:t>
    </dgm:pt>
    <dgm:pt modelId="{BC912E22-17AB-4235-AD6D-9A0A7852F8A1}" type="parTrans" cxnId="{E6E47F09-9552-45AD-B3F3-A5063EFE1695}">
      <dgm:prSet/>
      <dgm:spPr/>
      <dgm:t>
        <a:bodyPr/>
        <a:lstStyle/>
        <a:p>
          <a:endParaRPr lang="en-US"/>
        </a:p>
      </dgm:t>
    </dgm:pt>
    <dgm:pt modelId="{BEAE8F98-359B-480B-9095-7977D8432681}" type="sibTrans" cxnId="{E6E47F09-9552-45AD-B3F3-A5063EFE1695}">
      <dgm:prSet/>
      <dgm:spPr/>
      <dgm:t>
        <a:bodyPr/>
        <a:lstStyle/>
        <a:p>
          <a:endParaRPr lang="en-US"/>
        </a:p>
      </dgm:t>
    </dgm:pt>
    <dgm:pt modelId="{336DC599-C908-449E-AB76-4C6D2AEB6CF8}" type="pres">
      <dgm:prSet presAssocID="{D794A64B-88A8-4691-ACC3-8B8AC9A2A2EA}" presName="root" presStyleCnt="0">
        <dgm:presLayoutVars>
          <dgm:dir/>
          <dgm:resizeHandles val="exact"/>
        </dgm:presLayoutVars>
      </dgm:prSet>
      <dgm:spPr/>
    </dgm:pt>
    <dgm:pt modelId="{43281C13-710D-41E7-AD34-3167D7E74864}" type="pres">
      <dgm:prSet presAssocID="{8AB84835-C1DF-4E24-969C-FA7B6F1DBF27}" presName="compNode" presStyleCnt="0"/>
      <dgm:spPr/>
    </dgm:pt>
    <dgm:pt modelId="{2CE5D139-E2B3-4ED4-9277-E9EB1C1BD6DF}" type="pres">
      <dgm:prSet presAssocID="{8AB84835-C1DF-4E24-969C-FA7B6F1DBF27}" presName="bgRect" presStyleLbl="bgShp" presStyleIdx="0" presStyleCnt="6"/>
      <dgm:spPr/>
    </dgm:pt>
    <dgm:pt modelId="{CFECA401-B231-4107-B10A-C172B96687B6}" type="pres">
      <dgm:prSet presAssocID="{8AB84835-C1DF-4E24-969C-FA7B6F1DBF2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0FA46E2-FCFA-49EA-A528-4D7267141A98}" type="pres">
      <dgm:prSet presAssocID="{8AB84835-C1DF-4E24-969C-FA7B6F1DBF27}" presName="spaceRect" presStyleCnt="0"/>
      <dgm:spPr/>
    </dgm:pt>
    <dgm:pt modelId="{05536338-BA54-4D9E-945F-100BB0DE2D31}" type="pres">
      <dgm:prSet presAssocID="{8AB84835-C1DF-4E24-969C-FA7B6F1DBF27}" presName="parTx" presStyleLbl="revTx" presStyleIdx="0" presStyleCnt="6">
        <dgm:presLayoutVars>
          <dgm:chMax val="0"/>
          <dgm:chPref val="0"/>
        </dgm:presLayoutVars>
      </dgm:prSet>
      <dgm:spPr/>
    </dgm:pt>
    <dgm:pt modelId="{1793F818-2CC0-4B01-A6F3-B673B34349D6}" type="pres">
      <dgm:prSet presAssocID="{678E3212-578E-4B4A-9552-B027ED4E1AF0}" presName="sibTrans" presStyleCnt="0"/>
      <dgm:spPr/>
    </dgm:pt>
    <dgm:pt modelId="{7DBC7C35-DB27-4F3F-9AFC-42F8F08BBF18}" type="pres">
      <dgm:prSet presAssocID="{CC284047-55D5-4E56-8C5D-03F0C2486D84}" presName="compNode" presStyleCnt="0"/>
      <dgm:spPr/>
    </dgm:pt>
    <dgm:pt modelId="{52F5D1DB-4493-44C4-BB84-642D8F15A541}" type="pres">
      <dgm:prSet presAssocID="{CC284047-55D5-4E56-8C5D-03F0C2486D84}" presName="bgRect" presStyleLbl="bgShp" presStyleIdx="1" presStyleCnt="6"/>
      <dgm:spPr/>
    </dgm:pt>
    <dgm:pt modelId="{5E27ED0F-1B2B-4D24-BBAD-12B6495F9323}" type="pres">
      <dgm:prSet presAssocID="{CC284047-55D5-4E56-8C5D-03F0C2486D8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1828572-4711-47B0-82DB-C01E3A0A42C7}" type="pres">
      <dgm:prSet presAssocID="{CC284047-55D5-4E56-8C5D-03F0C2486D84}" presName="spaceRect" presStyleCnt="0"/>
      <dgm:spPr/>
    </dgm:pt>
    <dgm:pt modelId="{49055A65-5CF8-4CAB-9AB1-CE7BFE05EE9E}" type="pres">
      <dgm:prSet presAssocID="{CC284047-55D5-4E56-8C5D-03F0C2486D84}" presName="parTx" presStyleLbl="revTx" presStyleIdx="1" presStyleCnt="6">
        <dgm:presLayoutVars>
          <dgm:chMax val="0"/>
          <dgm:chPref val="0"/>
        </dgm:presLayoutVars>
      </dgm:prSet>
      <dgm:spPr/>
    </dgm:pt>
    <dgm:pt modelId="{39BA2976-A8CE-4716-8B8B-33DDAF429C55}" type="pres">
      <dgm:prSet presAssocID="{178177DB-ED4D-40AA-8768-9A72AE18703D}" presName="sibTrans" presStyleCnt="0"/>
      <dgm:spPr/>
    </dgm:pt>
    <dgm:pt modelId="{41F0CEC5-4587-475B-AB95-C23BB10F8744}" type="pres">
      <dgm:prSet presAssocID="{DB765133-1B19-4FEA-8D6C-D8C0795C40A9}" presName="compNode" presStyleCnt="0"/>
      <dgm:spPr/>
    </dgm:pt>
    <dgm:pt modelId="{B813E85E-5CAE-4ECE-A4E3-81C2709D58B3}" type="pres">
      <dgm:prSet presAssocID="{DB765133-1B19-4FEA-8D6C-D8C0795C40A9}" presName="bgRect" presStyleLbl="bgShp" presStyleIdx="2" presStyleCnt="6"/>
      <dgm:spPr/>
    </dgm:pt>
    <dgm:pt modelId="{1CDB0834-E8C4-4BAC-8FA1-9C8610EE4242}" type="pres">
      <dgm:prSet presAssocID="{DB765133-1B19-4FEA-8D6C-D8C0795C40A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2B9A5AC1-2681-471B-A1BB-B1B2B3485FF4}" type="pres">
      <dgm:prSet presAssocID="{DB765133-1B19-4FEA-8D6C-D8C0795C40A9}" presName="spaceRect" presStyleCnt="0"/>
      <dgm:spPr/>
    </dgm:pt>
    <dgm:pt modelId="{FA68B84A-2D50-4AC5-AACD-5A1D94CDAA9F}" type="pres">
      <dgm:prSet presAssocID="{DB765133-1B19-4FEA-8D6C-D8C0795C40A9}" presName="parTx" presStyleLbl="revTx" presStyleIdx="2" presStyleCnt="6">
        <dgm:presLayoutVars>
          <dgm:chMax val="0"/>
          <dgm:chPref val="0"/>
        </dgm:presLayoutVars>
      </dgm:prSet>
      <dgm:spPr/>
    </dgm:pt>
    <dgm:pt modelId="{F0AADE12-2F57-4876-8D46-F46BCA021243}" type="pres">
      <dgm:prSet presAssocID="{8906FF9A-97FE-406B-AB24-9AF6E2E64E11}" presName="sibTrans" presStyleCnt="0"/>
      <dgm:spPr/>
    </dgm:pt>
    <dgm:pt modelId="{79776187-6D86-4855-AA10-F798A1D3ACC9}" type="pres">
      <dgm:prSet presAssocID="{4B82AAB2-23E7-4592-A9AA-F442D33EBD65}" presName="compNode" presStyleCnt="0"/>
      <dgm:spPr/>
    </dgm:pt>
    <dgm:pt modelId="{95406499-F223-4458-AEB7-4D7286B2E8F1}" type="pres">
      <dgm:prSet presAssocID="{4B82AAB2-23E7-4592-A9AA-F442D33EBD65}" presName="bgRect" presStyleLbl="bgShp" presStyleIdx="3" presStyleCnt="6"/>
      <dgm:spPr/>
    </dgm:pt>
    <dgm:pt modelId="{4A789FC7-1977-4E7D-84F3-631C091F2CD2}" type="pres">
      <dgm:prSet presAssocID="{4B82AAB2-23E7-4592-A9AA-F442D33EBD6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ind"/>
        </a:ext>
      </dgm:extLst>
    </dgm:pt>
    <dgm:pt modelId="{3401CADA-3658-494A-9934-8763C6454BF8}" type="pres">
      <dgm:prSet presAssocID="{4B82AAB2-23E7-4592-A9AA-F442D33EBD65}" presName="spaceRect" presStyleCnt="0"/>
      <dgm:spPr/>
    </dgm:pt>
    <dgm:pt modelId="{6E109BB9-84EB-4489-8A62-9ED00A2C5181}" type="pres">
      <dgm:prSet presAssocID="{4B82AAB2-23E7-4592-A9AA-F442D33EBD65}" presName="parTx" presStyleLbl="revTx" presStyleIdx="3" presStyleCnt="6">
        <dgm:presLayoutVars>
          <dgm:chMax val="0"/>
          <dgm:chPref val="0"/>
        </dgm:presLayoutVars>
      </dgm:prSet>
      <dgm:spPr/>
    </dgm:pt>
    <dgm:pt modelId="{0EE7C7FC-2163-4A4B-AC71-19B3FB35C686}" type="pres">
      <dgm:prSet presAssocID="{4D730E41-8146-4839-8A80-AB53F2CAF79A}" presName="sibTrans" presStyleCnt="0"/>
      <dgm:spPr/>
    </dgm:pt>
    <dgm:pt modelId="{CD98FC1C-E01F-46B0-84D1-2FF2C75BC247}" type="pres">
      <dgm:prSet presAssocID="{2364484E-D893-4E72-B93F-27D19AF1D6EC}" presName="compNode" presStyleCnt="0"/>
      <dgm:spPr/>
    </dgm:pt>
    <dgm:pt modelId="{8A179257-1380-4ED2-83C7-07BF76014E32}" type="pres">
      <dgm:prSet presAssocID="{2364484E-D893-4E72-B93F-27D19AF1D6EC}" presName="bgRect" presStyleLbl="bgShp" presStyleIdx="4" presStyleCnt="6"/>
      <dgm:spPr/>
    </dgm:pt>
    <dgm:pt modelId="{4376E216-FC39-4F76-8E38-A8064F9F87F3}" type="pres">
      <dgm:prSet presAssocID="{2364484E-D893-4E72-B93F-27D19AF1D6E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E194F3DC-D5FD-4E94-858B-ED526AECAA97}" type="pres">
      <dgm:prSet presAssocID="{2364484E-D893-4E72-B93F-27D19AF1D6EC}" presName="spaceRect" presStyleCnt="0"/>
      <dgm:spPr/>
    </dgm:pt>
    <dgm:pt modelId="{F1E03CC2-8549-436D-B2C0-1CB8A831EED2}" type="pres">
      <dgm:prSet presAssocID="{2364484E-D893-4E72-B93F-27D19AF1D6EC}" presName="parTx" presStyleLbl="revTx" presStyleIdx="4" presStyleCnt="6">
        <dgm:presLayoutVars>
          <dgm:chMax val="0"/>
          <dgm:chPref val="0"/>
        </dgm:presLayoutVars>
      </dgm:prSet>
      <dgm:spPr/>
    </dgm:pt>
    <dgm:pt modelId="{CEB84BC2-9039-47C0-9B3F-7F2617801AB0}" type="pres">
      <dgm:prSet presAssocID="{BE7AEB49-3E6B-45E5-97CA-2B37178D07D7}" presName="sibTrans" presStyleCnt="0"/>
      <dgm:spPr/>
    </dgm:pt>
    <dgm:pt modelId="{AD22E7B2-A1CA-4C78-BB7A-6D44D9110FDE}" type="pres">
      <dgm:prSet presAssocID="{A9B6E1D4-BED0-49A7-A654-7B746B94533A}" presName="compNode" presStyleCnt="0"/>
      <dgm:spPr/>
    </dgm:pt>
    <dgm:pt modelId="{315019EA-641E-422F-A56F-6D3901255735}" type="pres">
      <dgm:prSet presAssocID="{A9B6E1D4-BED0-49A7-A654-7B746B94533A}" presName="bgRect" presStyleLbl="bgShp" presStyleIdx="5" presStyleCnt="6"/>
      <dgm:spPr/>
    </dgm:pt>
    <dgm:pt modelId="{CA00E030-EF95-4CBF-9AD7-10621600EB22}" type="pres">
      <dgm:prSet presAssocID="{A9B6E1D4-BED0-49A7-A654-7B746B94533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73F92618-9BA5-41E3-BF86-7CDC48669B76}" type="pres">
      <dgm:prSet presAssocID="{A9B6E1D4-BED0-49A7-A654-7B746B94533A}" presName="spaceRect" presStyleCnt="0"/>
      <dgm:spPr/>
    </dgm:pt>
    <dgm:pt modelId="{C22CD295-6708-47AB-9FDD-11CCF3FE5432}" type="pres">
      <dgm:prSet presAssocID="{A9B6E1D4-BED0-49A7-A654-7B746B94533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9CAE305-1300-4A45-8769-08D6F24768C1}" srcId="{D794A64B-88A8-4691-ACC3-8B8AC9A2A2EA}" destId="{2364484E-D893-4E72-B93F-27D19AF1D6EC}" srcOrd="4" destOrd="0" parTransId="{4DE65F00-5BA8-4962-92A5-036E4B6FD669}" sibTransId="{BE7AEB49-3E6B-45E5-97CA-2B37178D07D7}"/>
    <dgm:cxn modelId="{E6E47F09-9552-45AD-B3F3-A5063EFE1695}" srcId="{D794A64B-88A8-4691-ACC3-8B8AC9A2A2EA}" destId="{A9B6E1D4-BED0-49A7-A654-7B746B94533A}" srcOrd="5" destOrd="0" parTransId="{BC912E22-17AB-4235-AD6D-9A0A7852F8A1}" sibTransId="{BEAE8F98-359B-480B-9095-7977D8432681}"/>
    <dgm:cxn modelId="{879F3823-091B-4F02-BFC8-45EE9B168C43}" type="presOf" srcId="{CC284047-55D5-4E56-8C5D-03F0C2486D84}" destId="{49055A65-5CF8-4CAB-9AB1-CE7BFE05EE9E}" srcOrd="0" destOrd="0" presId="urn:microsoft.com/office/officeart/2018/2/layout/IconVerticalSolidList"/>
    <dgm:cxn modelId="{417D562C-BE37-4663-A9F9-D4C3B3E56F61}" srcId="{D794A64B-88A8-4691-ACC3-8B8AC9A2A2EA}" destId="{4B82AAB2-23E7-4592-A9AA-F442D33EBD65}" srcOrd="3" destOrd="0" parTransId="{1D718E44-AC85-40AC-AEAB-47F9EDE1BFB9}" sibTransId="{4D730E41-8146-4839-8A80-AB53F2CAF79A}"/>
    <dgm:cxn modelId="{4CF84373-5970-4819-9D09-DE13EC054F42}" srcId="{D794A64B-88A8-4691-ACC3-8B8AC9A2A2EA}" destId="{8AB84835-C1DF-4E24-969C-FA7B6F1DBF27}" srcOrd="0" destOrd="0" parTransId="{601A06F3-C8A0-4BC6-922A-04596FDDFE01}" sibTransId="{678E3212-578E-4B4A-9552-B027ED4E1AF0}"/>
    <dgm:cxn modelId="{7DBC4F7C-6ECB-421C-861D-30FAE8E2F84D}" srcId="{D794A64B-88A8-4691-ACC3-8B8AC9A2A2EA}" destId="{CC284047-55D5-4E56-8C5D-03F0C2486D84}" srcOrd="1" destOrd="0" parTransId="{FE9DC076-AD36-48F2-856B-1F6E401D27F0}" sibTransId="{178177DB-ED4D-40AA-8768-9A72AE18703D}"/>
    <dgm:cxn modelId="{8EDF887D-0D5F-4E79-BC81-09E4B97F1656}" type="presOf" srcId="{D794A64B-88A8-4691-ACC3-8B8AC9A2A2EA}" destId="{336DC599-C908-449E-AB76-4C6D2AEB6CF8}" srcOrd="0" destOrd="0" presId="urn:microsoft.com/office/officeart/2018/2/layout/IconVerticalSolidList"/>
    <dgm:cxn modelId="{AAE50984-51A2-4D66-8E76-AFE3541CBE8D}" srcId="{D794A64B-88A8-4691-ACC3-8B8AC9A2A2EA}" destId="{DB765133-1B19-4FEA-8D6C-D8C0795C40A9}" srcOrd="2" destOrd="0" parTransId="{529E98B8-31D0-419B-8A70-678B0ED6100E}" sibTransId="{8906FF9A-97FE-406B-AB24-9AF6E2E64E11}"/>
    <dgm:cxn modelId="{EAEBFB88-1E3F-4789-8F51-36C2D437D6F6}" type="presOf" srcId="{8AB84835-C1DF-4E24-969C-FA7B6F1DBF27}" destId="{05536338-BA54-4D9E-945F-100BB0DE2D31}" srcOrd="0" destOrd="0" presId="urn:microsoft.com/office/officeart/2018/2/layout/IconVerticalSolidList"/>
    <dgm:cxn modelId="{AD4D3D8A-4DE8-4452-9B9A-6DABEF63879E}" type="presOf" srcId="{4B82AAB2-23E7-4592-A9AA-F442D33EBD65}" destId="{6E109BB9-84EB-4489-8A62-9ED00A2C5181}" srcOrd="0" destOrd="0" presId="urn:microsoft.com/office/officeart/2018/2/layout/IconVerticalSolidList"/>
    <dgm:cxn modelId="{B7EC699C-99B5-41FD-AB0C-2F0F3F0B8E37}" type="presOf" srcId="{DB765133-1B19-4FEA-8D6C-D8C0795C40A9}" destId="{FA68B84A-2D50-4AC5-AACD-5A1D94CDAA9F}" srcOrd="0" destOrd="0" presId="urn:microsoft.com/office/officeart/2018/2/layout/IconVerticalSolidList"/>
    <dgm:cxn modelId="{61B2E2AD-3B7C-4D8E-B9C6-C622D5564BCC}" type="presOf" srcId="{2364484E-D893-4E72-B93F-27D19AF1D6EC}" destId="{F1E03CC2-8549-436D-B2C0-1CB8A831EED2}" srcOrd="0" destOrd="0" presId="urn:microsoft.com/office/officeart/2018/2/layout/IconVerticalSolidList"/>
    <dgm:cxn modelId="{1FC3E4BD-A6FE-4458-8673-16FA2708A0F7}" type="presOf" srcId="{A9B6E1D4-BED0-49A7-A654-7B746B94533A}" destId="{C22CD295-6708-47AB-9FDD-11CCF3FE5432}" srcOrd="0" destOrd="0" presId="urn:microsoft.com/office/officeart/2018/2/layout/IconVerticalSolidList"/>
    <dgm:cxn modelId="{E0048154-9E11-4853-9C0B-8065DD40DE35}" type="presParOf" srcId="{336DC599-C908-449E-AB76-4C6D2AEB6CF8}" destId="{43281C13-710D-41E7-AD34-3167D7E74864}" srcOrd="0" destOrd="0" presId="urn:microsoft.com/office/officeart/2018/2/layout/IconVerticalSolidList"/>
    <dgm:cxn modelId="{CF89E0A0-9397-4357-8B23-52B27EEAF63B}" type="presParOf" srcId="{43281C13-710D-41E7-AD34-3167D7E74864}" destId="{2CE5D139-E2B3-4ED4-9277-E9EB1C1BD6DF}" srcOrd="0" destOrd="0" presId="urn:microsoft.com/office/officeart/2018/2/layout/IconVerticalSolidList"/>
    <dgm:cxn modelId="{63B992C8-A0E4-48B8-9ED8-EA4134E55823}" type="presParOf" srcId="{43281C13-710D-41E7-AD34-3167D7E74864}" destId="{CFECA401-B231-4107-B10A-C172B96687B6}" srcOrd="1" destOrd="0" presId="urn:microsoft.com/office/officeart/2018/2/layout/IconVerticalSolidList"/>
    <dgm:cxn modelId="{ECA6890A-3504-43EF-911D-FB83DE52BBF4}" type="presParOf" srcId="{43281C13-710D-41E7-AD34-3167D7E74864}" destId="{50FA46E2-FCFA-49EA-A528-4D7267141A98}" srcOrd="2" destOrd="0" presId="urn:microsoft.com/office/officeart/2018/2/layout/IconVerticalSolidList"/>
    <dgm:cxn modelId="{2602A92F-102D-446B-AB82-2361AC50F656}" type="presParOf" srcId="{43281C13-710D-41E7-AD34-3167D7E74864}" destId="{05536338-BA54-4D9E-945F-100BB0DE2D31}" srcOrd="3" destOrd="0" presId="urn:microsoft.com/office/officeart/2018/2/layout/IconVerticalSolidList"/>
    <dgm:cxn modelId="{E179CA36-DC09-48EF-8444-3AE56F3EDEEE}" type="presParOf" srcId="{336DC599-C908-449E-AB76-4C6D2AEB6CF8}" destId="{1793F818-2CC0-4B01-A6F3-B673B34349D6}" srcOrd="1" destOrd="0" presId="urn:microsoft.com/office/officeart/2018/2/layout/IconVerticalSolidList"/>
    <dgm:cxn modelId="{E5A0E98B-445E-4BC9-9C00-F294708BEBA2}" type="presParOf" srcId="{336DC599-C908-449E-AB76-4C6D2AEB6CF8}" destId="{7DBC7C35-DB27-4F3F-9AFC-42F8F08BBF18}" srcOrd="2" destOrd="0" presId="urn:microsoft.com/office/officeart/2018/2/layout/IconVerticalSolidList"/>
    <dgm:cxn modelId="{D12B9C32-E0E0-47EB-BE5B-2F9AEA7083A0}" type="presParOf" srcId="{7DBC7C35-DB27-4F3F-9AFC-42F8F08BBF18}" destId="{52F5D1DB-4493-44C4-BB84-642D8F15A541}" srcOrd="0" destOrd="0" presId="urn:microsoft.com/office/officeart/2018/2/layout/IconVerticalSolidList"/>
    <dgm:cxn modelId="{7E24FDE9-A1E2-42D6-B3D8-C47F86699EC8}" type="presParOf" srcId="{7DBC7C35-DB27-4F3F-9AFC-42F8F08BBF18}" destId="{5E27ED0F-1B2B-4D24-BBAD-12B6495F9323}" srcOrd="1" destOrd="0" presId="urn:microsoft.com/office/officeart/2018/2/layout/IconVerticalSolidList"/>
    <dgm:cxn modelId="{D751D008-954B-470F-B364-9FCF0EAD28CC}" type="presParOf" srcId="{7DBC7C35-DB27-4F3F-9AFC-42F8F08BBF18}" destId="{61828572-4711-47B0-82DB-C01E3A0A42C7}" srcOrd="2" destOrd="0" presId="urn:microsoft.com/office/officeart/2018/2/layout/IconVerticalSolidList"/>
    <dgm:cxn modelId="{DFC2A6BD-FFE8-4164-8EC4-DC1875522A04}" type="presParOf" srcId="{7DBC7C35-DB27-4F3F-9AFC-42F8F08BBF18}" destId="{49055A65-5CF8-4CAB-9AB1-CE7BFE05EE9E}" srcOrd="3" destOrd="0" presId="urn:microsoft.com/office/officeart/2018/2/layout/IconVerticalSolidList"/>
    <dgm:cxn modelId="{9735AFA4-9013-4FDE-B3E0-98D18A37E52B}" type="presParOf" srcId="{336DC599-C908-449E-AB76-4C6D2AEB6CF8}" destId="{39BA2976-A8CE-4716-8B8B-33DDAF429C55}" srcOrd="3" destOrd="0" presId="urn:microsoft.com/office/officeart/2018/2/layout/IconVerticalSolidList"/>
    <dgm:cxn modelId="{BDACAAA7-7434-48C9-967D-C77C61A05F1E}" type="presParOf" srcId="{336DC599-C908-449E-AB76-4C6D2AEB6CF8}" destId="{41F0CEC5-4587-475B-AB95-C23BB10F8744}" srcOrd="4" destOrd="0" presId="urn:microsoft.com/office/officeart/2018/2/layout/IconVerticalSolidList"/>
    <dgm:cxn modelId="{7676BC3B-98BC-45BD-A078-C5469E774141}" type="presParOf" srcId="{41F0CEC5-4587-475B-AB95-C23BB10F8744}" destId="{B813E85E-5CAE-4ECE-A4E3-81C2709D58B3}" srcOrd="0" destOrd="0" presId="urn:microsoft.com/office/officeart/2018/2/layout/IconVerticalSolidList"/>
    <dgm:cxn modelId="{E145476F-7410-49AA-AC8E-B161EDFE7A9F}" type="presParOf" srcId="{41F0CEC5-4587-475B-AB95-C23BB10F8744}" destId="{1CDB0834-E8C4-4BAC-8FA1-9C8610EE4242}" srcOrd="1" destOrd="0" presId="urn:microsoft.com/office/officeart/2018/2/layout/IconVerticalSolidList"/>
    <dgm:cxn modelId="{A855B7F0-2A59-4A8C-998D-77B7597B2606}" type="presParOf" srcId="{41F0CEC5-4587-475B-AB95-C23BB10F8744}" destId="{2B9A5AC1-2681-471B-A1BB-B1B2B3485FF4}" srcOrd="2" destOrd="0" presId="urn:microsoft.com/office/officeart/2018/2/layout/IconVerticalSolidList"/>
    <dgm:cxn modelId="{02E0F63B-8920-4014-A64F-0E84A680D95B}" type="presParOf" srcId="{41F0CEC5-4587-475B-AB95-C23BB10F8744}" destId="{FA68B84A-2D50-4AC5-AACD-5A1D94CDAA9F}" srcOrd="3" destOrd="0" presId="urn:microsoft.com/office/officeart/2018/2/layout/IconVerticalSolidList"/>
    <dgm:cxn modelId="{BC251798-3B92-421A-991B-90D83EB7B573}" type="presParOf" srcId="{336DC599-C908-449E-AB76-4C6D2AEB6CF8}" destId="{F0AADE12-2F57-4876-8D46-F46BCA021243}" srcOrd="5" destOrd="0" presId="urn:microsoft.com/office/officeart/2018/2/layout/IconVerticalSolidList"/>
    <dgm:cxn modelId="{A1772EDA-A249-4FA6-93A4-08AC0EA792B2}" type="presParOf" srcId="{336DC599-C908-449E-AB76-4C6D2AEB6CF8}" destId="{79776187-6D86-4855-AA10-F798A1D3ACC9}" srcOrd="6" destOrd="0" presId="urn:microsoft.com/office/officeart/2018/2/layout/IconVerticalSolidList"/>
    <dgm:cxn modelId="{B95BC318-EC2C-4F42-A980-B8EA8DD78EE2}" type="presParOf" srcId="{79776187-6D86-4855-AA10-F798A1D3ACC9}" destId="{95406499-F223-4458-AEB7-4D7286B2E8F1}" srcOrd="0" destOrd="0" presId="urn:microsoft.com/office/officeart/2018/2/layout/IconVerticalSolidList"/>
    <dgm:cxn modelId="{3CEB5F0B-79AA-490D-A32C-2E3B39CD1016}" type="presParOf" srcId="{79776187-6D86-4855-AA10-F798A1D3ACC9}" destId="{4A789FC7-1977-4E7D-84F3-631C091F2CD2}" srcOrd="1" destOrd="0" presId="urn:microsoft.com/office/officeart/2018/2/layout/IconVerticalSolidList"/>
    <dgm:cxn modelId="{E89A1E60-86EE-49A5-9ECF-C53A1DC33768}" type="presParOf" srcId="{79776187-6D86-4855-AA10-F798A1D3ACC9}" destId="{3401CADA-3658-494A-9934-8763C6454BF8}" srcOrd="2" destOrd="0" presId="urn:microsoft.com/office/officeart/2018/2/layout/IconVerticalSolidList"/>
    <dgm:cxn modelId="{02488C84-73A1-4162-A9AE-094307CC0C53}" type="presParOf" srcId="{79776187-6D86-4855-AA10-F798A1D3ACC9}" destId="{6E109BB9-84EB-4489-8A62-9ED00A2C5181}" srcOrd="3" destOrd="0" presId="urn:microsoft.com/office/officeart/2018/2/layout/IconVerticalSolidList"/>
    <dgm:cxn modelId="{D6F3036F-F9DE-4903-8DEB-2F6DDEA8C615}" type="presParOf" srcId="{336DC599-C908-449E-AB76-4C6D2AEB6CF8}" destId="{0EE7C7FC-2163-4A4B-AC71-19B3FB35C686}" srcOrd="7" destOrd="0" presId="urn:microsoft.com/office/officeart/2018/2/layout/IconVerticalSolidList"/>
    <dgm:cxn modelId="{1E18BFCE-69A7-4179-A361-B6FD7117EE2E}" type="presParOf" srcId="{336DC599-C908-449E-AB76-4C6D2AEB6CF8}" destId="{CD98FC1C-E01F-46B0-84D1-2FF2C75BC247}" srcOrd="8" destOrd="0" presId="urn:microsoft.com/office/officeart/2018/2/layout/IconVerticalSolidList"/>
    <dgm:cxn modelId="{2AB0D7D1-5E29-4D40-BB71-B8C70D659AEE}" type="presParOf" srcId="{CD98FC1C-E01F-46B0-84D1-2FF2C75BC247}" destId="{8A179257-1380-4ED2-83C7-07BF76014E32}" srcOrd="0" destOrd="0" presId="urn:microsoft.com/office/officeart/2018/2/layout/IconVerticalSolidList"/>
    <dgm:cxn modelId="{71D72626-F624-4753-8525-1A3457D7B2A5}" type="presParOf" srcId="{CD98FC1C-E01F-46B0-84D1-2FF2C75BC247}" destId="{4376E216-FC39-4F76-8E38-A8064F9F87F3}" srcOrd="1" destOrd="0" presId="urn:microsoft.com/office/officeart/2018/2/layout/IconVerticalSolidList"/>
    <dgm:cxn modelId="{F485D1FF-26F7-4E36-A65D-AE67718054FC}" type="presParOf" srcId="{CD98FC1C-E01F-46B0-84D1-2FF2C75BC247}" destId="{E194F3DC-D5FD-4E94-858B-ED526AECAA97}" srcOrd="2" destOrd="0" presId="urn:microsoft.com/office/officeart/2018/2/layout/IconVerticalSolidList"/>
    <dgm:cxn modelId="{2D29455E-FCA4-4064-B724-309076291A94}" type="presParOf" srcId="{CD98FC1C-E01F-46B0-84D1-2FF2C75BC247}" destId="{F1E03CC2-8549-436D-B2C0-1CB8A831EED2}" srcOrd="3" destOrd="0" presId="urn:microsoft.com/office/officeart/2018/2/layout/IconVerticalSolidList"/>
    <dgm:cxn modelId="{6082B3CB-8990-411E-8835-C8A06815953D}" type="presParOf" srcId="{336DC599-C908-449E-AB76-4C6D2AEB6CF8}" destId="{CEB84BC2-9039-47C0-9B3F-7F2617801AB0}" srcOrd="9" destOrd="0" presId="urn:microsoft.com/office/officeart/2018/2/layout/IconVerticalSolidList"/>
    <dgm:cxn modelId="{FCC8C057-006A-4FF1-BFCF-F5EC907681F4}" type="presParOf" srcId="{336DC599-C908-449E-AB76-4C6D2AEB6CF8}" destId="{AD22E7B2-A1CA-4C78-BB7A-6D44D9110FDE}" srcOrd="10" destOrd="0" presId="urn:microsoft.com/office/officeart/2018/2/layout/IconVerticalSolidList"/>
    <dgm:cxn modelId="{E3150ED1-7C5D-4F89-8785-442EA4D0F6B9}" type="presParOf" srcId="{AD22E7B2-A1CA-4C78-BB7A-6D44D9110FDE}" destId="{315019EA-641E-422F-A56F-6D3901255735}" srcOrd="0" destOrd="0" presId="urn:microsoft.com/office/officeart/2018/2/layout/IconVerticalSolidList"/>
    <dgm:cxn modelId="{9F3C24A7-9EFE-4D05-8515-12028CEF91CA}" type="presParOf" srcId="{AD22E7B2-A1CA-4C78-BB7A-6D44D9110FDE}" destId="{CA00E030-EF95-4CBF-9AD7-10621600EB22}" srcOrd="1" destOrd="0" presId="urn:microsoft.com/office/officeart/2018/2/layout/IconVerticalSolidList"/>
    <dgm:cxn modelId="{FBC8CB70-9AFC-4158-A210-498765B15BE5}" type="presParOf" srcId="{AD22E7B2-A1CA-4C78-BB7A-6D44D9110FDE}" destId="{73F92618-9BA5-41E3-BF86-7CDC48669B76}" srcOrd="2" destOrd="0" presId="urn:microsoft.com/office/officeart/2018/2/layout/IconVerticalSolidList"/>
    <dgm:cxn modelId="{CB93373E-D501-48EE-A462-A8BFC86713A8}" type="presParOf" srcId="{AD22E7B2-A1CA-4C78-BB7A-6D44D9110FDE}" destId="{C22CD295-6708-47AB-9FDD-11CCF3FE54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0627B2-0178-42A8-A227-A01E23A70348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BA83C928-3E16-42D2-B3BC-CFA9069654AB}">
      <dgm:prSet phldr="0"/>
      <dgm:spPr/>
      <dgm:t>
        <a:bodyPr/>
        <a:lstStyle/>
        <a:p>
          <a:pPr rtl="0"/>
          <a:r>
            <a:rPr lang="en-US">
              <a:latin typeface="Calibri"/>
              <a:ea typeface="Calibri"/>
              <a:cs typeface="Calibri"/>
            </a:rPr>
            <a:t>class_weight='balanced'</a:t>
          </a:r>
        </a:p>
      </dgm:t>
    </dgm:pt>
    <dgm:pt modelId="{5286D576-4912-4AF7-87E0-00EEB94A1108}" type="parTrans" cxnId="{95C7662D-6C66-4FD4-8FA4-BC5DCCA37378}">
      <dgm:prSet/>
      <dgm:spPr/>
      <dgm:t>
        <a:bodyPr/>
        <a:lstStyle/>
        <a:p>
          <a:endParaRPr lang="en-US"/>
        </a:p>
      </dgm:t>
    </dgm:pt>
    <dgm:pt modelId="{F8E625FE-4A35-4BD1-918B-5E7037C0763D}" type="sibTrans" cxnId="{95C7662D-6C66-4FD4-8FA4-BC5DCCA37378}">
      <dgm:prSet/>
      <dgm:spPr/>
      <dgm:t>
        <a:bodyPr/>
        <a:lstStyle/>
        <a:p>
          <a:endParaRPr lang="en-US"/>
        </a:p>
      </dgm:t>
    </dgm:pt>
    <dgm:pt modelId="{6FC90FB8-C9AB-4C60-868A-97F11669C739}">
      <dgm:prSet phldr="0"/>
      <dgm:spPr/>
      <dgm:t>
        <a:bodyPr/>
        <a:lstStyle/>
        <a:p>
          <a:pPr rtl="0"/>
          <a:r>
            <a:rPr lang="en-US">
              <a:latin typeface="Calibri"/>
              <a:ea typeface="Calibri"/>
              <a:cs typeface="Calibri"/>
            </a:rPr>
            <a:t>n_estimators=100</a:t>
          </a:r>
        </a:p>
      </dgm:t>
    </dgm:pt>
    <dgm:pt modelId="{52E3700D-2CAB-4B12-9017-08EC3E036535}" type="parTrans" cxnId="{111016E9-CE15-47DE-9AEF-B12975731E01}">
      <dgm:prSet/>
      <dgm:spPr/>
    </dgm:pt>
    <dgm:pt modelId="{971CEECA-59D0-4B78-92AA-D3714D92076F}" type="sibTrans" cxnId="{111016E9-CE15-47DE-9AEF-B12975731E01}">
      <dgm:prSet/>
      <dgm:spPr/>
    </dgm:pt>
    <dgm:pt modelId="{731D7A55-F248-4FAA-87AB-F992DC40B477}">
      <dgm:prSet phldr="0"/>
      <dgm:spPr/>
      <dgm:t>
        <a:bodyPr/>
        <a:lstStyle/>
        <a:p>
          <a:pPr rtl="0"/>
          <a:r>
            <a:rPr lang="en-US">
              <a:latin typeface="Calibri"/>
              <a:ea typeface="Calibri"/>
              <a:cs typeface="Calibri"/>
            </a:rPr>
            <a:t>max_depth=10</a:t>
          </a:r>
        </a:p>
      </dgm:t>
    </dgm:pt>
    <dgm:pt modelId="{7DAF97A5-781B-4187-AC9E-4A72AF66D9EC}" type="parTrans" cxnId="{CF7AE752-3478-4E78-8558-7668198C470E}">
      <dgm:prSet/>
      <dgm:spPr/>
    </dgm:pt>
    <dgm:pt modelId="{6548DD91-7F4A-4CDF-942D-F44CD71EEE1C}" type="sibTrans" cxnId="{CF7AE752-3478-4E78-8558-7668198C470E}">
      <dgm:prSet/>
      <dgm:spPr/>
    </dgm:pt>
    <dgm:pt modelId="{A3DDFAD6-8C7A-4F6E-BC40-F7123B6D99CA}" type="pres">
      <dgm:prSet presAssocID="{5C0627B2-0178-42A8-A227-A01E23A70348}" presName="linear" presStyleCnt="0">
        <dgm:presLayoutVars>
          <dgm:animLvl val="lvl"/>
          <dgm:resizeHandles val="exact"/>
        </dgm:presLayoutVars>
      </dgm:prSet>
      <dgm:spPr/>
    </dgm:pt>
    <dgm:pt modelId="{53286581-21ED-41E1-A8B0-6619261BB9D5}" type="pres">
      <dgm:prSet presAssocID="{6FC90FB8-C9AB-4C60-868A-97F11669C7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381FAF9-A765-469B-B3E2-C28D48451186}" type="pres">
      <dgm:prSet presAssocID="{971CEECA-59D0-4B78-92AA-D3714D92076F}" presName="spacer" presStyleCnt="0"/>
      <dgm:spPr/>
    </dgm:pt>
    <dgm:pt modelId="{EBD0BE94-440F-4E50-9AAA-6ED28D6671D6}" type="pres">
      <dgm:prSet presAssocID="{731D7A55-F248-4FAA-87AB-F992DC40B47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F04D4A5-DC34-4FB7-B414-10BA5F0EE04C}" type="pres">
      <dgm:prSet presAssocID="{6548DD91-7F4A-4CDF-942D-F44CD71EEE1C}" presName="spacer" presStyleCnt="0"/>
      <dgm:spPr/>
    </dgm:pt>
    <dgm:pt modelId="{DE942AB2-603F-44A5-9CD5-32A7AAF9E9A4}" type="pres">
      <dgm:prSet presAssocID="{BA83C928-3E16-42D2-B3BC-CFA9069654A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5C7662D-6C66-4FD4-8FA4-BC5DCCA37378}" srcId="{5C0627B2-0178-42A8-A227-A01E23A70348}" destId="{BA83C928-3E16-42D2-B3BC-CFA9069654AB}" srcOrd="2" destOrd="0" parTransId="{5286D576-4912-4AF7-87E0-00EEB94A1108}" sibTransId="{F8E625FE-4A35-4BD1-918B-5E7037C0763D}"/>
    <dgm:cxn modelId="{E4F8632E-298D-464B-A244-5395A85F5CF1}" type="presOf" srcId="{6FC90FB8-C9AB-4C60-868A-97F11669C739}" destId="{53286581-21ED-41E1-A8B0-6619261BB9D5}" srcOrd="0" destOrd="0" presId="urn:microsoft.com/office/officeart/2005/8/layout/vList2"/>
    <dgm:cxn modelId="{05BD9265-5390-49AA-8D4C-D365FD739D51}" type="presOf" srcId="{731D7A55-F248-4FAA-87AB-F992DC40B477}" destId="{EBD0BE94-440F-4E50-9AAA-6ED28D6671D6}" srcOrd="0" destOrd="0" presId="urn:microsoft.com/office/officeart/2005/8/layout/vList2"/>
    <dgm:cxn modelId="{CF7AE752-3478-4E78-8558-7668198C470E}" srcId="{5C0627B2-0178-42A8-A227-A01E23A70348}" destId="{731D7A55-F248-4FAA-87AB-F992DC40B477}" srcOrd="1" destOrd="0" parTransId="{7DAF97A5-781B-4187-AC9E-4A72AF66D9EC}" sibTransId="{6548DD91-7F4A-4CDF-942D-F44CD71EEE1C}"/>
    <dgm:cxn modelId="{3F2111DC-A24E-4B5C-89A1-E07E8E92BA06}" type="presOf" srcId="{BA83C928-3E16-42D2-B3BC-CFA9069654AB}" destId="{DE942AB2-603F-44A5-9CD5-32A7AAF9E9A4}" srcOrd="0" destOrd="0" presId="urn:microsoft.com/office/officeart/2005/8/layout/vList2"/>
    <dgm:cxn modelId="{111016E9-CE15-47DE-9AEF-B12975731E01}" srcId="{5C0627B2-0178-42A8-A227-A01E23A70348}" destId="{6FC90FB8-C9AB-4C60-868A-97F11669C739}" srcOrd="0" destOrd="0" parTransId="{52E3700D-2CAB-4B12-9017-08EC3E036535}" sibTransId="{971CEECA-59D0-4B78-92AA-D3714D92076F}"/>
    <dgm:cxn modelId="{AD89F8EB-DAA6-4E60-8ECC-CB2E32AF1246}" type="presOf" srcId="{5C0627B2-0178-42A8-A227-A01E23A70348}" destId="{A3DDFAD6-8C7A-4F6E-BC40-F7123B6D99CA}" srcOrd="0" destOrd="0" presId="urn:microsoft.com/office/officeart/2005/8/layout/vList2"/>
    <dgm:cxn modelId="{A8E10B34-A159-4BE6-BD03-0C2981AFA39A}" type="presParOf" srcId="{A3DDFAD6-8C7A-4F6E-BC40-F7123B6D99CA}" destId="{53286581-21ED-41E1-A8B0-6619261BB9D5}" srcOrd="0" destOrd="0" presId="urn:microsoft.com/office/officeart/2005/8/layout/vList2"/>
    <dgm:cxn modelId="{22409427-A026-4653-836B-380C56904A9B}" type="presParOf" srcId="{A3DDFAD6-8C7A-4F6E-BC40-F7123B6D99CA}" destId="{B381FAF9-A765-469B-B3E2-C28D48451186}" srcOrd="1" destOrd="0" presId="urn:microsoft.com/office/officeart/2005/8/layout/vList2"/>
    <dgm:cxn modelId="{2170005B-1247-4CF3-AD1E-D7CF0A3CC907}" type="presParOf" srcId="{A3DDFAD6-8C7A-4F6E-BC40-F7123B6D99CA}" destId="{EBD0BE94-440F-4E50-9AAA-6ED28D6671D6}" srcOrd="2" destOrd="0" presId="urn:microsoft.com/office/officeart/2005/8/layout/vList2"/>
    <dgm:cxn modelId="{A53DB1C8-5E70-4102-94BE-1AA5A33AED08}" type="presParOf" srcId="{A3DDFAD6-8C7A-4F6E-BC40-F7123B6D99CA}" destId="{4F04D4A5-DC34-4FB7-B414-10BA5F0EE04C}" srcOrd="3" destOrd="0" presId="urn:microsoft.com/office/officeart/2005/8/layout/vList2"/>
    <dgm:cxn modelId="{AE5CF0CE-0768-4AC0-999A-A3C42EBD7F53}" type="presParOf" srcId="{A3DDFAD6-8C7A-4F6E-BC40-F7123B6D99CA}" destId="{DE942AB2-603F-44A5-9CD5-32A7AAF9E9A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0627B2-0178-42A8-A227-A01E23A70348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BA83C928-3E16-42D2-B3BC-CFA9069654AB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CA">
              <a:latin typeface="Arial"/>
              <a:ea typeface="Calibri"/>
              <a:cs typeface="Arial"/>
            </a:rPr>
            <a:t>objective= 'multi:softprob'</a:t>
          </a:r>
          <a:endParaRPr lang="en-CA"/>
        </a:p>
      </dgm:t>
    </dgm:pt>
    <dgm:pt modelId="{5286D576-4912-4AF7-87E0-00EEB94A1108}" type="parTrans" cxnId="{95C7662D-6C66-4FD4-8FA4-BC5DCCA37378}">
      <dgm:prSet/>
      <dgm:spPr/>
      <dgm:t>
        <a:bodyPr/>
        <a:lstStyle/>
        <a:p>
          <a:endParaRPr lang="en-US"/>
        </a:p>
      </dgm:t>
    </dgm:pt>
    <dgm:pt modelId="{F8E625FE-4A35-4BD1-918B-5E7037C0763D}" type="sibTrans" cxnId="{95C7662D-6C66-4FD4-8FA4-BC5DCCA37378}">
      <dgm:prSet/>
      <dgm:spPr/>
      <dgm:t>
        <a:bodyPr/>
        <a:lstStyle/>
        <a:p>
          <a:endParaRPr lang="en-US"/>
        </a:p>
      </dgm:t>
    </dgm:pt>
    <dgm:pt modelId="{731D7A55-F248-4FAA-87AB-F992DC40B477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CA">
              <a:latin typeface="Arial"/>
              <a:ea typeface="Calibri"/>
              <a:cs typeface="Arial"/>
            </a:rPr>
            <a:t>max_depth = 15</a:t>
          </a:r>
          <a:endParaRPr lang="en-CA"/>
        </a:p>
      </dgm:t>
    </dgm:pt>
    <dgm:pt modelId="{7DAF97A5-781B-4187-AC9E-4A72AF66D9EC}" type="parTrans" cxnId="{CF7AE752-3478-4E78-8558-7668198C470E}">
      <dgm:prSet/>
      <dgm:spPr/>
    </dgm:pt>
    <dgm:pt modelId="{6548DD91-7F4A-4CDF-942D-F44CD71EEE1C}" type="sibTrans" cxnId="{CF7AE752-3478-4E78-8558-7668198C470E}">
      <dgm:prSet/>
      <dgm:spPr/>
    </dgm:pt>
    <dgm:pt modelId="{3D53B0BC-80E6-4304-8890-0BB31C79B2A6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CA">
              <a:latin typeface="Arial"/>
              <a:ea typeface="Calibri"/>
              <a:cs typeface="Arial"/>
            </a:rPr>
            <a:t>eval_metric= 'mlogloss'</a:t>
          </a:r>
          <a:endParaRPr lang="en-US">
            <a:latin typeface="Arial"/>
            <a:ea typeface="Calibri"/>
            <a:cs typeface="Arial"/>
          </a:endParaRPr>
        </a:p>
      </dgm:t>
    </dgm:pt>
    <dgm:pt modelId="{31F5C70C-97DB-4EA5-A111-D995FE6CFB59}" type="parTrans" cxnId="{50328EA1-2ED3-428B-926D-4021FDE0F9A2}">
      <dgm:prSet/>
      <dgm:spPr/>
    </dgm:pt>
    <dgm:pt modelId="{D347CEF7-7BA1-4CD1-BED1-385E85A5F143}" type="sibTrans" cxnId="{50328EA1-2ED3-428B-926D-4021FDE0F9A2}">
      <dgm:prSet/>
      <dgm:spPr/>
    </dgm:pt>
    <dgm:pt modelId="{DB5687E2-496C-4823-877C-6E43A032A6C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CA">
              <a:latin typeface="Arial"/>
              <a:ea typeface="Calibri"/>
              <a:cs typeface="Arial"/>
            </a:rPr>
            <a:t>eta=0.2</a:t>
          </a:r>
          <a:endParaRPr lang="en-US">
            <a:latin typeface="Calibri Light"/>
            <a:ea typeface="Calibri Light"/>
            <a:cs typeface="Calibri Light"/>
          </a:endParaRPr>
        </a:p>
      </dgm:t>
    </dgm:pt>
    <dgm:pt modelId="{B25A14FD-C231-4039-8443-821905441E16}" type="parTrans" cxnId="{61813E10-A220-405E-ACD0-EA8D024725DD}">
      <dgm:prSet/>
      <dgm:spPr/>
    </dgm:pt>
    <dgm:pt modelId="{54687A84-2352-48EA-8A30-66BC44B0D5C4}" type="sibTrans" cxnId="{61813E10-A220-405E-ACD0-EA8D024725DD}">
      <dgm:prSet/>
      <dgm:spPr/>
    </dgm:pt>
    <dgm:pt modelId="{A3DDFAD6-8C7A-4F6E-BC40-F7123B6D99CA}" type="pres">
      <dgm:prSet presAssocID="{5C0627B2-0178-42A8-A227-A01E23A70348}" presName="linear" presStyleCnt="0">
        <dgm:presLayoutVars>
          <dgm:animLvl val="lvl"/>
          <dgm:resizeHandles val="exact"/>
        </dgm:presLayoutVars>
      </dgm:prSet>
      <dgm:spPr/>
    </dgm:pt>
    <dgm:pt modelId="{EBD0BE94-440F-4E50-9AAA-6ED28D6671D6}" type="pres">
      <dgm:prSet presAssocID="{731D7A55-F248-4FAA-87AB-F992DC40B47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F04D4A5-DC34-4FB7-B414-10BA5F0EE04C}" type="pres">
      <dgm:prSet presAssocID="{6548DD91-7F4A-4CDF-942D-F44CD71EEE1C}" presName="spacer" presStyleCnt="0"/>
      <dgm:spPr/>
    </dgm:pt>
    <dgm:pt modelId="{5D423C87-02BA-4973-A08F-61B467AEBD0D}" type="pres">
      <dgm:prSet presAssocID="{DB5687E2-496C-4823-877C-6E43A032A6C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C85B3DD-3BE0-4D27-A424-539B8171F2B5}" type="pres">
      <dgm:prSet presAssocID="{54687A84-2352-48EA-8A30-66BC44B0D5C4}" presName="spacer" presStyleCnt="0"/>
      <dgm:spPr/>
    </dgm:pt>
    <dgm:pt modelId="{DE942AB2-603F-44A5-9CD5-32A7AAF9E9A4}" type="pres">
      <dgm:prSet presAssocID="{BA83C928-3E16-42D2-B3BC-CFA9069654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B5CAFAC-2ACE-43AF-83BB-1D8125CD3AB6}" type="pres">
      <dgm:prSet presAssocID="{F8E625FE-4A35-4BD1-918B-5E7037C0763D}" presName="spacer" presStyleCnt="0"/>
      <dgm:spPr/>
    </dgm:pt>
    <dgm:pt modelId="{CF58B158-90FC-4184-B352-D6E973DF1A92}" type="pres">
      <dgm:prSet presAssocID="{3D53B0BC-80E6-4304-8890-0BB31C79B2A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C8FF0D-8E68-4DAA-80D5-69628C1971C6}" type="presOf" srcId="{5C0627B2-0178-42A8-A227-A01E23A70348}" destId="{A3DDFAD6-8C7A-4F6E-BC40-F7123B6D99CA}" srcOrd="0" destOrd="0" presId="urn:microsoft.com/office/officeart/2005/8/layout/vList2"/>
    <dgm:cxn modelId="{61813E10-A220-405E-ACD0-EA8D024725DD}" srcId="{5C0627B2-0178-42A8-A227-A01E23A70348}" destId="{DB5687E2-496C-4823-877C-6E43A032A6C9}" srcOrd="1" destOrd="0" parTransId="{B25A14FD-C231-4039-8443-821905441E16}" sibTransId="{54687A84-2352-48EA-8A30-66BC44B0D5C4}"/>
    <dgm:cxn modelId="{95C7662D-6C66-4FD4-8FA4-BC5DCCA37378}" srcId="{5C0627B2-0178-42A8-A227-A01E23A70348}" destId="{BA83C928-3E16-42D2-B3BC-CFA9069654AB}" srcOrd="2" destOrd="0" parTransId="{5286D576-4912-4AF7-87E0-00EEB94A1108}" sibTransId="{F8E625FE-4A35-4BD1-918B-5E7037C0763D}"/>
    <dgm:cxn modelId="{CF7AE752-3478-4E78-8558-7668198C470E}" srcId="{5C0627B2-0178-42A8-A227-A01E23A70348}" destId="{731D7A55-F248-4FAA-87AB-F992DC40B477}" srcOrd="0" destOrd="0" parTransId="{7DAF97A5-781B-4187-AC9E-4A72AF66D9EC}" sibTransId="{6548DD91-7F4A-4CDF-942D-F44CD71EEE1C}"/>
    <dgm:cxn modelId="{04E5947E-176F-44F5-94E2-07541AA32A58}" type="presOf" srcId="{DB5687E2-496C-4823-877C-6E43A032A6C9}" destId="{5D423C87-02BA-4973-A08F-61B467AEBD0D}" srcOrd="0" destOrd="0" presId="urn:microsoft.com/office/officeart/2005/8/layout/vList2"/>
    <dgm:cxn modelId="{A9662C9E-A8CE-44DD-B35B-7F4CC2C62AA5}" type="presOf" srcId="{3D53B0BC-80E6-4304-8890-0BB31C79B2A6}" destId="{CF58B158-90FC-4184-B352-D6E973DF1A92}" srcOrd="0" destOrd="0" presId="urn:microsoft.com/office/officeart/2005/8/layout/vList2"/>
    <dgm:cxn modelId="{47FD8BA1-465A-4421-8898-3127F0993B9F}" type="presOf" srcId="{BA83C928-3E16-42D2-B3BC-CFA9069654AB}" destId="{DE942AB2-603F-44A5-9CD5-32A7AAF9E9A4}" srcOrd="0" destOrd="0" presId="urn:microsoft.com/office/officeart/2005/8/layout/vList2"/>
    <dgm:cxn modelId="{50328EA1-2ED3-428B-926D-4021FDE0F9A2}" srcId="{5C0627B2-0178-42A8-A227-A01E23A70348}" destId="{3D53B0BC-80E6-4304-8890-0BB31C79B2A6}" srcOrd="3" destOrd="0" parTransId="{31F5C70C-97DB-4EA5-A111-D995FE6CFB59}" sibTransId="{D347CEF7-7BA1-4CD1-BED1-385E85A5F143}"/>
    <dgm:cxn modelId="{383D7EDF-4BF4-494D-B96D-841F950DDE86}" type="presOf" srcId="{731D7A55-F248-4FAA-87AB-F992DC40B477}" destId="{EBD0BE94-440F-4E50-9AAA-6ED28D6671D6}" srcOrd="0" destOrd="0" presId="urn:microsoft.com/office/officeart/2005/8/layout/vList2"/>
    <dgm:cxn modelId="{3DB67F6F-FD04-4A98-A96B-4D99120F9767}" type="presParOf" srcId="{A3DDFAD6-8C7A-4F6E-BC40-F7123B6D99CA}" destId="{EBD0BE94-440F-4E50-9AAA-6ED28D6671D6}" srcOrd="0" destOrd="0" presId="urn:microsoft.com/office/officeart/2005/8/layout/vList2"/>
    <dgm:cxn modelId="{C5EF5A92-DD32-4410-A53D-F5CD42D1362F}" type="presParOf" srcId="{A3DDFAD6-8C7A-4F6E-BC40-F7123B6D99CA}" destId="{4F04D4A5-DC34-4FB7-B414-10BA5F0EE04C}" srcOrd="1" destOrd="0" presId="urn:microsoft.com/office/officeart/2005/8/layout/vList2"/>
    <dgm:cxn modelId="{9B32E4A6-A47E-4680-81EE-D04DE21893E8}" type="presParOf" srcId="{A3DDFAD6-8C7A-4F6E-BC40-F7123B6D99CA}" destId="{5D423C87-02BA-4973-A08F-61B467AEBD0D}" srcOrd="2" destOrd="0" presId="urn:microsoft.com/office/officeart/2005/8/layout/vList2"/>
    <dgm:cxn modelId="{C9B906CE-9D6A-4CE2-8735-5E1E62818AEB}" type="presParOf" srcId="{A3DDFAD6-8C7A-4F6E-BC40-F7123B6D99CA}" destId="{AC85B3DD-3BE0-4D27-A424-539B8171F2B5}" srcOrd="3" destOrd="0" presId="urn:microsoft.com/office/officeart/2005/8/layout/vList2"/>
    <dgm:cxn modelId="{BD54E88E-72BF-4D78-A045-00C6C13FE578}" type="presParOf" srcId="{A3DDFAD6-8C7A-4F6E-BC40-F7123B6D99CA}" destId="{DE942AB2-603F-44A5-9CD5-32A7AAF9E9A4}" srcOrd="4" destOrd="0" presId="urn:microsoft.com/office/officeart/2005/8/layout/vList2"/>
    <dgm:cxn modelId="{7D9417B9-8570-4236-BD19-4FB649A9AAAB}" type="presParOf" srcId="{A3DDFAD6-8C7A-4F6E-BC40-F7123B6D99CA}" destId="{BB5CAFAC-2ACE-43AF-83BB-1D8125CD3AB6}" srcOrd="5" destOrd="0" presId="urn:microsoft.com/office/officeart/2005/8/layout/vList2"/>
    <dgm:cxn modelId="{A1FE5078-B1A2-40DF-B5E5-96CB57384303}" type="presParOf" srcId="{A3DDFAD6-8C7A-4F6E-BC40-F7123B6D99CA}" destId="{CF58B158-90FC-4184-B352-D6E973DF1A9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FD5DA-9053-48CC-AF93-AB077CB38373}">
      <dsp:nvSpPr>
        <dsp:cNvPr id="0" name=""/>
        <dsp:cNvSpPr/>
      </dsp:nvSpPr>
      <dsp:spPr>
        <a:xfrm>
          <a:off x="250342" y="80"/>
          <a:ext cx="2683792" cy="1610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 Light" panose="020F0302020204030204"/>
            </a:rPr>
            <a:t>Number of rows: </a:t>
          </a:r>
          <a:r>
            <a:rPr lang="en-US" sz="3200" kern="1200" dirty="0"/>
            <a:t>99,390 rows</a:t>
          </a:r>
        </a:p>
      </dsp:txBody>
      <dsp:txXfrm>
        <a:off x="250342" y="80"/>
        <a:ext cx="2683792" cy="16102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68FD3-2131-45B6-836D-96A54334B294}">
      <dsp:nvSpPr>
        <dsp:cNvPr id="0" name=""/>
        <dsp:cNvSpPr/>
      </dsp:nvSpPr>
      <dsp:spPr>
        <a:xfrm rot="5400000">
          <a:off x="-226852" y="228944"/>
          <a:ext cx="1512348" cy="1058643"/>
        </a:xfrm>
        <a:prstGeom prst="chevron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/>
              <a:ea typeface="Calibri"/>
              <a:cs typeface="Calibri"/>
            </a:rPr>
            <a:t>Removal</a:t>
          </a:r>
        </a:p>
      </dsp:txBody>
      <dsp:txXfrm rot="-5400000">
        <a:off x="1" y="531414"/>
        <a:ext cx="1058643" cy="453705"/>
      </dsp:txXfrm>
    </dsp:sp>
    <dsp:sp modelId="{09CB4707-B311-4D5A-879F-2FA1FD6A1B11}">
      <dsp:nvSpPr>
        <dsp:cNvPr id="0" name=""/>
        <dsp:cNvSpPr/>
      </dsp:nvSpPr>
      <dsp:spPr>
        <a:xfrm rot="5400000">
          <a:off x="3696385" y="-2635649"/>
          <a:ext cx="983026" cy="62585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Calibri"/>
              <a:ea typeface="Calibri"/>
              <a:cs typeface="Calibri"/>
            </a:rPr>
            <a:t>Remove redundant columns like currency, title, address, …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"/>
              <a:ea typeface="Calibri"/>
              <a:cs typeface="Calibri"/>
            </a:rPr>
            <a:t>Chosen features: square_feet, bedrooms, bathrooms, fee, Pets</a:t>
          </a:r>
        </a:p>
      </dsp:txBody>
      <dsp:txXfrm rot="-5400000">
        <a:off x="1058644" y="50079"/>
        <a:ext cx="6210522" cy="887052"/>
      </dsp:txXfrm>
    </dsp:sp>
    <dsp:sp modelId="{C3680EDF-45FD-42B7-9799-441E072BD4F5}">
      <dsp:nvSpPr>
        <dsp:cNvPr id="0" name=""/>
        <dsp:cNvSpPr/>
      </dsp:nvSpPr>
      <dsp:spPr>
        <a:xfrm rot="5400000">
          <a:off x="-226852" y="1597171"/>
          <a:ext cx="1512348" cy="1058643"/>
        </a:xfrm>
        <a:prstGeom prst="chevron">
          <a:avLst/>
        </a:prstGeom>
        <a:solidFill>
          <a:schemeClr val="accent1">
            <a:shade val="50000"/>
            <a:hueOff val="201247"/>
            <a:satOff val="-4901"/>
            <a:lumOff val="21448"/>
            <a:alphaOff val="0"/>
          </a:schemeClr>
        </a:solidFill>
        <a:ln w="12700" cap="flat" cmpd="sng" algn="ctr">
          <a:solidFill>
            <a:schemeClr val="accent1">
              <a:shade val="50000"/>
              <a:hueOff val="201247"/>
              <a:satOff val="-4901"/>
              <a:lumOff val="214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/>
              <a:ea typeface="Calibri"/>
              <a:cs typeface="Calibri"/>
            </a:rPr>
            <a:t>Transformation</a:t>
          </a:r>
        </a:p>
      </dsp:txBody>
      <dsp:txXfrm rot="-5400000">
        <a:off x="1" y="1899641"/>
        <a:ext cx="1058643" cy="453705"/>
      </dsp:txXfrm>
    </dsp:sp>
    <dsp:sp modelId="{83EE890B-144E-4173-98C2-B63E67703AB5}">
      <dsp:nvSpPr>
        <dsp:cNvPr id="0" name=""/>
        <dsp:cNvSpPr/>
      </dsp:nvSpPr>
      <dsp:spPr>
        <a:xfrm rot="5400000">
          <a:off x="3696385" y="-1267422"/>
          <a:ext cx="983026" cy="62585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01247"/>
              <a:satOff val="-4901"/>
              <a:lumOff val="214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"/>
              <a:ea typeface="Calibri"/>
              <a:cs typeface="Calibri"/>
            </a:rPr>
            <a:t>Pets -&gt; 0: no pets &amp; 1: with pets</a:t>
          </a:r>
        </a:p>
      </dsp:txBody>
      <dsp:txXfrm rot="-5400000">
        <a:off x="1058644" y="1418306"/>
        <a:ext cx="6210522" cy="887052"/>
      </dsp:txXfrm>
    </dsp:sp>
    <dsp:sp modelId="{316CA68D-F053-4017-86EE-D55C09D71939}">
      <dsp:nvSpPr>
        <dsp:cNvPr id="0" name=""/>
        <dsp:cNvSpPr/>
      </dsp:nvSpPr>
      <dsp:spPr>
        <a:xfrm rot="5400000">
          <a:off x="-226852" y="2965398"/>
          <a:ext cx="1512348" cy="1058643"/>
        </a:xfrm>
        <a:prstGeom prst="chevron">
          <a:avLst/>
        </a:prstGeom>
        <a:solidFill>
          <a:schemeClr val="accent1">
            <a:shade val="50000"/>
            <a:hueOff val="402493"/>
            <a:satOff val="-9802"/>
            <a:lumOff val="42896"/>
            <a:alphaOff val="0"/>
          </a:schemeClr>
        </a:solidFill>
        <a:ln w="12700" cap="flat" cmpd="sng" algn="ctr">
          <a:solidFill>
            <a:schemeClr val="accent1">
              <a:shade val="50000"/>
              <a:hueOff val="402493"/>
              <a:satOff val="-9802"/>
              <a:lumOff val="42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/>
              <a:ea typeface="Calibri"/>
              <a:cs typeface="Calibri"/>
            </a:rPr>
            <a:t>Scaling</a:t>
          </a:r>
        </a:p>
      </dsp:txBody>
      <dsp:txXfrm rot="-5400000">
        <a:off x="1" y="3267868"/>
        <a:ext cx="1058643" cy="453705"/>
      </dsp:txXfrm>
    </dsp:sp>
    <dsp:sp modelId="{5ADFEBF8-0066-4A78-8AC0-E045FFCBF289}">
      <dsp:nvSpPr>
        <dsp:cNvPr id="0" name=""/>
        <dsp:cNvSpPr/>
      </dsp:nvSpPr>
      <dsp:spPr>
        <a:xfrm rot="5400000">
          <a:off x="3696385" y="100805"/>
          <a:ext cx="983026" cy="62585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402493"/>
              <a:satOff val="-9802"/>
              <a:lumOff val="42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"/>
              <a:ea typeface="Calibri"/>
              <a:cs typeface="Calibri"/>
            </a:rPr>
            <a:t>Scale all numeric columns to the same range</a:t>
          </a:r>
        </a:p>
      </dsp:txBody>
      <dsp:txXfrm rot="-5400000">
        <a:off x="1058644" y="2786534"/>
        <a:ext cx="6210522" cy="887052"/>
      </dsp:txXfrm>
    </dsp:sp>
    <dsp:sp modelId="{29E69B04-336B-4109-B06F-5D0376725CF2}">
      <dsp:nvSpPr>
        <dsp:cNvPr id="0" name=""/>
        <dsp:cNvSpPr/>
      </dsp:nvSpPr>
      <dsp:spPr>
        <a:xfrm rot="5400000">
          <a:off x="-226852" y="4333625"/>
          <a:ext cx="1512348" cy="1058643"/>
        </a:xfrm>
        <a:prstGeom prst="chevron">
          <a:avLst/>
        </a:prstGeom>
        <a:solidFill>
          <a:schemeClr val="accent1">
            <a:shade val="50000"/>
            <a:hueOff val="201247"/>
            <a:satOff val="-4901"/>
            <a:lumOff val="21448"/>
            <a:alphaOff val="0"/>
          </a:schemeClr>
        </a:solidFill>
        <a:ln w="12700" cap="flat" cmpd="sng" algn="ctr">
          <a:solidFill>
            <a:schemeClr val="accent1">
              <a:shade val="50000"/>
              <a:hueOff val="201247"/>
              <a:satOff val="-4901"/>
              <a:lumOff val="214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/>
              <a:ea typeface="Calibri"/>
              <a:cs typeface="Calibri"/>
            </a:rPr>
            <a:t>Aggregation</a:t>
          </a:r>
        </a:p>
      </dsp:txBody>
      <dsp:txXfrm rot="-5400000">
        <a:off x="1" y="4636095"/>
        <a:ext cx="1058643" cy="453705"/>
      </dsp:txXfrm>
    </dsp:sp>
    <dsp:sp modelId="{3F0E2B45-1928-41D5-9BE9-63C3EDACA07C}">
      <dsp:nvSpPr>
        <dsp:cNvPr id="0" name=""/>
        <dsp:cNvSpPr/>
      </dsp:nvSpPr>
      <dsp:spPr>
        <a:xfrm rot="5400000">
          <a:off x="3696385" y="1469032"/>
          <a:ext cx="983026" cy="62585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01247"/>
              <a:satOff val="-4901"/>
              <a:lumOff val="214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"/>
              <a:ea typeface="Calibri"/>
              <a:cs typeface="Calibri"/>
            </a:rPr>
            <a:t>Count number of amenities -&gt; transform to numeric variables</a:t>
          </a:r>
        </a:p>
      </dsp:txBody>
      <dsp:txXfrm rot="-5400000">
        <a:off x="1058644" y="4154761"/>
        <a:ext cx="6210522" cy="8870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5D139-E2B3-4ED4-9277-E9EB1C1BD6DF}">
      <dsp:nvSpPr>
        <dsp:cNvPr id="0" name=""/>
        <dsp:cNvSpPr/>
      </dsp:nvSpPr>
      <dsp:spPr>
        <a:xfrm>
          <a:off x="0" y="190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CA401-B231-4107-B10A-C172B96687B6}">
      <dsp:nvSpPr>
        <dsp:cNvPr id="0" name=""/>
        <dsp:cNvSpPr/>
      </dsp:nvSpPr>
      <dsp:spPr>
        <a:xfrm>
          <a:off x="245129" y="184229"/>
          <a:ext cx="445690" cy="445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36338-BA54-4D9E-945F-100BB0DE2D31}">
      <dsp:nvSpPr>
        <dsp:cNvPr id="0" name=""/>
        <dsp:cNvSpPr/>
      </dsp:nvSpPr>
      <dsp:spPr>
        <a:xfrm>
          <a:off x="935949" y="190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b="1" i="0" kern="1200"/>
            <a:t>Sufficient Dataset Size</a:t>
          </a:r>
          <a:r>
            <a:rPr lang="es-CO" sz="1900" b="0" i="0" kern="1200"/>
            <a:t>​</a:t>
          </a:r>
          <a:endParaRPr lang="en-US" sz="1900" kern="1200"/>
        </a:p>
      </dsp:txBody>
      <dsp:txXfrm>
        <a:off x="935949" y="1901"/>
        <a:ext cx="5365651" cy="810345"/>
      </dsp:txXfrm>
    </dsp:sp>
    <dsp:sp modelId="{52F5D1DB-4493-44C4-BB84-642D8F15A541}">
      <dsp:nvSpPr>
        <dsp:cNvPr id="0" name=""/>
        <dsp:cNvSpPr/>
      </dsp:nvSpPr>
      <dsp:spPr>
        <a:xfrm>
          <a:off x="0" y="1014833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7ED0F-1B2B-4D24-BBAD-12B6495F9323}">
      <dsp:nvSpPr>
        <dsp:cNvPr id="0" name=""/>
        <dsp:cNvSpPr/>
      </dsp:nvSpPr>
      <dsp:spPr>
        <a:xfrm>
          <a:off x="245129" y="1197161"/>
          <a:ext cx="445690" cy="445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55A65-5CF8-4CAB-9AB1-CE7BFE05EE9E}">
      <dsp:nvSpPr>
        <dsp:cNvPr id="0" name=""/>
        <dsp:cNvSpPr/>
      </dsp:nvSpPr>
      <dsp:spPr>
        <a:xfrm>
          <a:off x="935949" y="1014833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Dataset is large enough to ensure reliable results with a single split.</a:t>
          </a:r>
          <a:r>
            <a:rPr lang="es-CO" sz="1900" b="0" i="0" kern="1200"/>
            <a:t>​</a:t>
          </a:r>
          <a:endParaRPr lang="en-US" sz="1900" kern="1200"/>
        </a:p>
      </dsp:txBody>
      <dsp:txXfrm>
        <a:off x="935949" y="1014833"/>
        <a:ext cx="5365651" cy="810345"/>
      </dsp:txXfrm>
    </dsp:sp>
    <dsp:sp modelId="{B813E85E-5CAE-4ECE-A4E3-81C2709D58B3}">
      <dsp:nvSpPr>
        <dsp:cNvPr id="0" name=""/>
        <dsp:cNvSpPr/>
      </dsp:nvSpPr>
      <dsp:spPr>
        <a:xfrm>
          <a:off x="0" y="2027765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DB0834-E8C4-4BAC-8FA1-9C8610EE4242}">
      <dsp:nvSpPr>
        <dsp:cNvPr id="0" name=""/>
        <dsp:cNvSpPr/>
      </dsp:nvSpPr>
      <dsp:spPr>
        <a:xfrm>
          <a:off x="245129" y="2210093"/>
          <a:ext cx="445690" cy="445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8B84A-2D50-4AC5-AACD-5A1D94CDAA9F}">
      <dsp:nvSpPr>
        <dsp:cNvPr id="0" name=""/>
        <dsp:cNvSpPr/>
      </dsp:nvSpPr>
      <dsp:spPr>
        <a:xfrm>
          <a:off x="935949" y="2027765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b="1" i="0" kern="1200"/>
            <a:t>Real-World Relevance</a:t>
          </a:r>
          <a:r>
            <a:rPr lang="es-CO" sz="1900" b="0" i="0" kern="1200"/>
            <a:t>​</a:t>
          </a:r>
          <a:endParaRPr lang="en-US" sz="1900" kern="1200"/>
        </a:p>
      </dsp:txBody>
      <dsp:txXfrm>
        <a:off x="935949" y="2027765"/>
        <a:ext cx="5365651" cy="810345"/>
      </dsp:txXfrm>
    </dsp:sp>
    <dsp:sp modelId="{95406499-F223-4458-AEB7-4D7286B2E8F1}">
      <dsp:nvSpPr>
        <dsp:cNvPr id="0" name=""/>
        <dsp:cNvSpPr/>
      </dsp:nvSpPr>
      <dsp:spPr>
        <a:xfrm>
          <a:off x="0" y="3040697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89FC7-1977-4E7D-84F3-631C091F2CD2}">
      <dsp:nvSpPr>
        <dsp:cNvPr id="0" name=""/>
        <dsp:cNvSpPr/>
      </dsp:nvSpPr>
      <dsp:spPr>
        <a:xfrm>
          <a:off x="245129" y="3223025"/>
          <a:ext cx="445690" cy="445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09BB9-84EB-4489-8A62-9ED00A2C5181}">
      <dsp:nvSpPr>
        <dsp:cNvPr id="0" name=""/>
        <dsp:cNvSpPr/>
      </dsp:nvSpPr>
      <dsp:spPr>
        <a:xfrm>
          <a:off x="935949" y="3040697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Evaluates on truly unseen data, mimicking practical applications.</a:t>
          </a:r>
          <a:r>
            <a:rPr lang="es-CO" sz="1900" b="0" i="0" kern="1200"/>
            <a:t>​</a:t>
          </a:r>
          <a:endParaRPr lang="en-US" sz="1900" kern="1200"/>
        </a:p>
      </dsp:txBody>
      <dsp:txXfrm>
        <a:off x="935949" y="3040697"/>
        <a:ext cx="5365651" cy="810345"/>
      </dsp:txXfrm>
    </dsp:sp>
    <dsp:sp modelId="{8A179257-1380-4ED2-83C7-07BF76014E32}">
      <dsp:nvSpPr>
        <dsp:cNvPr id="0" name=""/>
        <dsp:cNvSpPr/>
      </dsp:nvSpPr>
      <dsp:spPr>
        <a:xfrm>
          <a:off x="0" y="4053629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76E216-FC39-4F76-8E38-A8064F9F87F3}">
      <dsp:nvSpPr>
        <dsp:cNvPr id="0" name=""/>
        <dsp:cNvSpPr/>
      </dsp:nvSpPr>
      <dsp:spPr>
        <a:xfrm>
          <a:off x="245129" y="4235957"/>
          <a:ext cx="445690" cy="445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03CC2-8549-436D-B2C0-1CB8A831EED2}">
      <dsp:nvSpPr>
        <dsp:cNvPr id="0" name=""/>
        <dsp:cNvSpPr/>
      </dsp:nvSpPr>
      <dsp:spPr>
        <a:xfrm>
          <a:off x="935949" y="4053629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b="1" i="0" kern="1200"/>
            <a:t>Efficiency</a:t>
          </a:r>
          <a:r>
            <a:rPr lang="es-CO" sz="1900" b="0" i="0" kern="1200"/>
            <a:t>​</a:t>
          </a:r>
          <a:endParaRPr lang="en-US" sz="1900" kern="1200"/>
        </a:p>
      </dsp:txBody>
      <dsp:txXfrm>
        <a:off x="935949" y="4053629"/>
        <a:ext cx="5365651" cy="810345"/>
      </dsp:txXfrm>
    </dsp:sp>
    <dsp:sp modelId="{315019EA-641E-422F-A56F-6D3901255735}">
      <dsp:nvSpPr>
        <dsp:cNvPr id="0" name=""/>
        <dsp:cNvSpPr/>
      </dsp:nvSpPr>
      <dsp:spPr>
        <a:xfrm>
          <a:off x="0" y="506656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0E030-EF95-4CBF-9AD7-10621600EB22}">
      <dsp:nvSpPr>
        <dsp:cNvPr id="0" name=""/>
        <dsp:cNvSpPr/>
      </dsp:nvSpPr>
      <dsp:spPr>
        <a:xfrm>
          <a:off x="245129" y="5248889"/>
          <a:ext cx="445690" cy="4456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CD295-6708-47AB-9FDD-11CCF3FE5432}">
      <dsp:nvSpPr>
        <dsp:cNvPr id="0" name=""/>
        <dsp:cNvSpPr/>
      </dsp:nvSpPr>
      <dsp:spPr>
        <a:xfrm>
          <a:off x="935949" y="506656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Saves time and computational resources, aligning with project constraints.</a:t>
          </a:r>
          <a:r>
            <a:rPr lang="es-CO" sz="1900" b="0" i="0" kern="1200"/>
            <a:t>​</a:t>
          </a:r>
          <a:endParaRPr lang="en-US" sz="1900" kern="1200"/>
        </a:p>
      </dsp:txBody>
      <dsp:txXfrm>
        <a:off x="935949" y="5066561"/>
        <a:ext cx="5365651" cy="8103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86581-21ED-41E1-A8B0-6619261BB9D5}">
      <dsp:nvSpPr>
        <dsp:cNvPr id="0" name=""/>
        <dsp:cNvSpPr/>
      </dsp:nvSpPr>
      <dsp:spPr>
        <a:xfrm>
          <a:off x="0" y="22596"/>
          <a:ext cx="3318742" cy="407745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"/>
              <a:ea typeface="Calibri"/>
              <a:cs typeface="Calibri"/>
            </a:rPr>
            <a:t>n_estimators=100</a:t>
          </a:r>
        </a:p>
      </dsp:txBody>
      <dsp:txXfrm>
        <a:off x="19904" y="42500"/>
        <a:ext cx="3278934" cy="367937"/>
      </dsp:txXfrm>
    </dsp:sp>
    <dsp:sp modelId="{EBD0BE94-440F-4E50-9AAA-6ED28D6671D6}">
      <dsp:nvSpPr>
        <dsp:cNvPr id="0" name=""/>
        <dsp:cNvSpPr/>
      </dsp:nvSpPr>
      <dsp:spPr>
        <a:xfrm>
          <a:off x="0" y="479301"/>
          <a:ext cx="3318742" cy="407745"/>
        </a:xfrm>
        <a:prstGeom prst="roundRect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"/>
              <a:ea typeface="Calibri"/>
              <a:cs typeface="Calibri"/>
            </a:rPr>
            <a:t>max_depth=10</a:t>
          </a:r>
        </a:p>
      </dsp:txBody>
      <dsp:txXfrm>
        <a:off x="19904" y="499205"/>
        <a:ext cx="3278934" cy="367937"/>
      </dsp:txXfrm>
    </dsp:sp>
    <dsp:sp modelId="{DE942AB2-603F-44A5-9CD5-32A7AAF9E9A4}">
      <dsp:nvSpPr>
        <dsp:cNvPr id="0" name=""/>
        <dsp:cNvSpPr/>
      </dsp:nvSpPr>
      <dsp:spPr>
        <a:xfrm>
          <a:off x="0" y="936006"/>
          <a:ext cx="3318742" cy="407745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"/>
              <a:ea typeface="Calibri"/>
              <a:cs typeface="Calibri"/>
            </a:rPr>
            <a:t>class_weight='balanced'</a:t>
          </a:r>
        </a:p>
      </dsp:txBody>
      <dsp:txXfrm>
        <a:off x="19904" y="955910"/>
        <a:ext cx="3278934" cy="3679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0BE94-440F-4E50-9AAA-6ED28D6671D6}">
      <dsp:nvSpPr>
        <dsp:cNvPr id="0" name=""/>
        <dsp:cNvSpPr/>
      </dsp:nvSpPr>
      <dsp:spPr>
        <a:xfrm>
          <a:off x="0" y="1727"/>
          <a:ext cx="3318742" cy="31480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>
              <a:latin typeface="Arial"/>
              <a:ea typeface="Calibri"/>
              <a:cs typeface="Arial"/>
            </a:rPr>
            <a:t>max_depth = 15</a:t>
          </a:r>
          <a:endParaRPr lang="en-CA" sz="1200" kern="1200"/>
        </a:p>
      </dsp:txBody>
      <dsp:txXfrm>
        <a:off x="15367" y="17094"/>
        <a:ext cx="3288008" cy="284069"/>
      </dsp:txXfrm>
    </dsp:sp>
    <dsp:sp modelId="{5D423C87-02BA-4973-A08F-61B467AEBD0D}">
      <dsp:nvSpPr>
        <dsp:cNvPr id="0" name=""/>
        <dsp:cNvSpPr/>
      </dsp:nvSpPr>
      <dsp:spPr>
        <a:xfrm>
          <a:off x="0" y="351090"/>
          <a:ext cx="3318742" cy="31480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>
              <a:latin typeface="Arial"/>
              <a:ea typeface="Calibri"/>
              <a:cs typeface="Arial"/>
            </a:rPr>
            <a:t>eta=0.2</a:t>
          </a:r>
          <a:endParaRPr lang="en-US" sz="1200" kern="1200">
            <a:latin typeface="Calibri Light"/>
            <a:ea typeface="Calibri Light"/>
            <a:cs typeface="Calibri Light"/>
          </a:endParaRPr>
        </a:p>
      </dsp:txBody>
      <dsp:txXfrm>
        <a:off x="15367" y="366457"/>
        <a:ext cx="3288008" cy="284069"/>
      </dsp:txXfrm>
    </dsp:sp>
    <dsp:sp modelId="{DE942AB2-603F-44A5-9CD5-32A7AAF9E9A4}">
      <dsp:nvSpPr>
        <dsp:cNvPr id="0" name=""/>
        <dsp:cNvSpPr/>
      </dsp:nvSpPr>
      <dsp:spPr>
        <a:xfrm>
          <a:off x="0" y="700454"/>
          <a:ext cx="3318742" cy="31480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>
              <a:latin typeface="Arial"/>
              <a:ea typeface="Calibri"/>
              <a:cs typeface="Arial"/>
            </a:rPr>
            <a:t>objective= 'multi:softprob'</a:t>
          </a:r>
          <a:endParaRPr lang="en-CA" sz="1200" kern="1200"/>
        </a:p>
      </dsp:txBody>
      <dsp:txXfrm>
        <a:off x="15367" y="715821"/>
        <a:ext cx="3288008" cy="284069"/>
      </dsp:txXfrm>
    </dsp:sp>
    <dsp:sp modelId="{CF58B158-90FC-4184-B352-D6E973DF1A92}">
      <dsp:nvSpPr>
        <dsp:cNvPr id="0" name=""/>
        <dsp:cNvSpPr/>
      </dsp:nvSpPr>
      <dsp:spPr>
        <a:xfrm>
          <a:off x="0" y="1049817"/>
          <a:ext cx="3318742" cy="31480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>
              <a:latin typeface="Arial"/>
              <a:ea typeface="Calibri"/>
              <a:cs typeface="Arial"/>
            </a:rPr>
            <a:t>eval_metric= 'mlogloss'</a:t>
          </a:r>
          <a:endParaRPr lang="en-US" sz="1200" kern="1200">
            <a:latin typeface="Arial"/>
            <a:ea typeface="Calibri"/>
            <a:cs typeface="Arial"/>
          </a:endParaRPr>
        </a:p>
      </dsp:txBody>
      <dsp:txXfrm>
        <a:off x="15367" y="1065184"/>
        <a:ext cx="3288008" cy="284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FA41D-ADFE-451F-B3C4-B1B73EDEC732}" type="datetimeFigureOut">
              <a:rPr lang="en-CA" smtClean="0"/>
              <a:t>2025-04-15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6B77D-30B4-465B-B5D0-3045301E8E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24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0E669-510E-D55A-F37B-3E0E3168D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0C5A85-6F54-A9FC-ECDA-1CCC540A14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97B582-9C4A-F97D-07BC-D74B33A98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C03BA-A2BB-C813-9135-23AE0629CA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6B77D-30B4-465B-B5D0-3045301E8E1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5285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5365C-CF0A-7F41-84B1-5D690ACEC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3DD118-42F0-0E19-3AE2-0ACEB3C4A7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4E6793-4789-CCCC-2E36-9EF37345F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Random Forest Classifier builds an ensemble of 100 decision trees, combining their predictions to improve stability and reduce overfitting. We set a </a:t>
            </a:r>
            <a:r>
              <a:rPr lang="en-US" i="1" dirty="0"/>
              <a:t>maximum depth of 10</a:t>
            </a:r>
            <a:r>
              <a:rPr lang="en-US" dirty="0"/>
              <a:t> and used </a:t>
            </a:r>
            <a:r>
              <a:rPr lang="en-US" i="1" dirty="0" err="1"/>
              <a:t>class_weight</a:t>
            </a:r>
            <a:r>
              <a:rPr lang="en-US" i="1" dirty="0"/>
              <a:t>='balanced'</a:t>
            </a:r>
            <a:r>
              <a:rPr lang="en-US" dirty="0"/>
              <a:t> to better handle class imbalances. One of its strengths is </a:t>
            </a:r>
            <a:r>
              <a:rPr lang="en-US" i="1" dirty="0"/>
              <a:t>recall</a:t>
            </a:r>
            <a:r>
              <a:rPr lang="en-US" dirty="0"/>
              <a:t>—at over 80%, it’s very good at identifying high-priced listings, which is useful when flagging premium rentals. Another advantage is interpretability: it tells us which features—like location or square footage—most affect pricing. While not the most accurate overall, its insights and detection power add real value to the model suite.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3A580-89F1-FEBA-FACD-D6C815E2F4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6B77D-30B4-465B-B5D0-3045301E8E1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3203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A42C5-6E36-912F-BFD2-42E1DF940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3F75CE-F281-F6FD-3AD6-AD6E00946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1BA30-C4A1-260A-2B76-DB751541AC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281F2-4960-148D-C4E0-2971C0A96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6B77D-30B4-465B-B5D0-3045301E8E1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103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2BB81-E150-B305-6230-E6A13BA96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6DF982-42D0-855F-D48F-7ADDFBDF36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CCA7D6-F1DD-F824-FA5F-06AE1525C1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enhance our model's understanding of rental prices, we engineered several new features. </a:t>
            </a:r>
          </a:p>
          <a:p>
            <a:r>
              <a:rPr lang="en-US" dirty="0"/>
              <a:t>Instead of relying on raw prices, we calculated </a:t>
            </a:r>
            <a:r>
              <a:rPr lang="en-US" i="1" dirty="0"/>
              <a:t>price per square foot</a:t>
            </a:r>
            <a:r>
              <a:rPr lang="en-US" dirty="0"/>
              <a:t> to fairly compare units of different sizes. </a:t>
            </a:r>
          </a:p>
          <a:p>
            <a:r>
              <a:rPr lang="en-US" dirty="0"/>
              <a:t>We also introduced </a:t>
            </a:r>
            <a:r>
              <a:rPr lang="en-US" i="1" dirty="0"/>
              <a:t>city-level averages</a:t>
            </a:r>
            <a:r>
              <a:rPr lang="en-US" dirty="0"/>
              <a:t> so we can see whether a listing is priced above or below local trends. </a:t>
            </a:r>
          </a:p>
          <a:p>
            <a:r>
              <a:rPr lang="en-US" dirty="0"/>
              <a:t>Then, we computed the </a:t>
            </a:r>
            <a:r>
              <a:rPr lang="en-US" i="1" dirty="0"/>
              <a:t>deviation from the average</a:t>
            </a:r>
            <a:r>
              <a:rPr lang="en-US" dirty="0"/>
              <a:t>, helping the model recognize overpriced or undervalued units. </a:t>
            </a:r>
          </a:p>
          <a:p>
            <a:r>
              <a:rPr lang="en-US" dirty="0"/>
              <a:t>Finally, we created tier-based variables using quantiles to classify listings into </a:t>
            </a:r>
            <a:r>
              <a:rPr lang="en-US" i="1" dirty="0"/>
              <a:t>low, medium, or high</a:t>
            </a:r>
            <a:r>
              <a:rPr lang="en-US" dirty="0"/>
              <a:t> ranges —</a:t>
            </a:r>
          </a:p>
          <a:p>
            <a:r>
              <a:rPr lang="en-US" dirty="0"/>
              <a:t>this improves both model performance and makes results easier to interpret for users.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42B50-6BD9-817D-A053-CE3264703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6B77D-30B4-465B-B5D0-3045301E8E1C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117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enhance our model's understanding of rental prices, we engineered several new features. </a:t>
            </a:r>
          </a:p>
          <a:p>
            <a:r>
              <a:rPr lang="en-US"/>
              <a:t>Instead of relying on raw prices, we calculated </a:t>
            </a:r>
            <a:r>
              <a:rPr lang="en-US" i="1"/>
              <a:t>price per square foot</a:t>
            </a:r>
            <a:r>
              <a:rPr lang="en-US"/>
              <a:t> to fairly compare units of different sizes. </a:t>
            </a:r>
          </a:p>
          <a:p>
            <a:r>
              <a:rPr lang="en-US"/>
              <a:t>We also introduced </a:t>
            </a:r>
            <a:r>
              <a:rPr lang="en-US" i="1"/>
              <a:t>city-level averages</a:t>
            </a:r>
            <a:r>
              <a:rPr lang="en-US"/>
              <a:t> so we can see whether a listing is priced above or below local trends. </a:t>
            </a:r>
          </a:p>
          <a:p>
            <a:r>
              <a:rPr lang="en-US"/>
              <a:t>Then, we computed the </a:t>
            </a:r>
            <a:r>
              <a:rPr lang="en-US" i="1"/>
              <a:t>deviation from the average</a:t>
            </a:r>
            <a:r>
              <a:rPr lang="en-US"/>
              <a:t>, helping the model recognize overpriced or undervalued units. </a:t>
            </a:r>
          </a:p>
          <a:p>
            <a:r>
              <a:rPr lang="en-US"/>
              <a:t>Finally, we created tier-based variables using quantiles to classify listings into </a:t>
            </a:r>
            <a:r>
              <a:rPr lang="en-US" i="1"/>
              <a:t>low, medium, or high</a:t>
            </a:r>
            <a:r>
              <a:rPr lang="en-US"/>
              <a:t> ranges —</a:t>
            </a:r>
          </a:p>
          <a:p>
            <a:r>
              <a:rPr lang="en-US"/>
              <a:t>this improves both model performance and makes results easier to interpret for users.</a:t>
            </a:r>
            <a:endParaRPr lang="en-CA"/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6B77D-30B4-465B-B5D0-3045301E8E1C}" type="slidenum">
              <a:rPr lang="en-CA" smtClean="0"/>
              <a:t>26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enhance our model's understanding of rental prices, we engineered several new features. </a:t>
            </a:r>
          </a:p>
          <a:p>
            <a:r>
              <a:rPr lang="en-US" dirty="0"/>
              <a:t>Instead of relying on raw prices, we calculated </a:t>
            </a:r>
            <a:r>
              <a:rPr lang="en-US" i="1" dirty="0"/>
              <a:t>price per square foot</a:t>
            </a:r>
            <a:r>
              <a:rPr lang="en-US" dirty="0"/>
              <a:t> to fairly compare units of different sizes. </a:t>
            </a:r>
          </a:p>
          <a:p>
            <a:r>
              <a:rPr lang="en-US" dirty="0"/>
              <a:t>We also introduced </a:t>
            </a:r>
            <a:r>
              <a:rPr lang="en-US" i="1" dirty="0"/>
              <a:t>city-level averages</a:t>
            </a:r>
            <a:r>
              <a:rPr lang="en-US" dirty="0"/>
              <a:t> so we can see whether a listing is priced above or below local trends. </a:t>
            </a:r>
          </a:p>
          <a:p>
            <a:r>
              <a:rPr lang="en-US" dirty="0"/>
              <a:t>Then, we computed the </a:t>
            </a:r>
            <a:r>
              <a:rPr lang="en-US" i="1" dirty="0"/>
              <a:t>deviation from the average</a:t>
            </a:r>
            <a:r>
              <a:rPr lang="en-US" dirty="0"/>
              <a:t>, helping the model recognize overpriced or undervalued units. </a:t>
            </a:r>
          </a:p>
          <a:p>
            <a:r>
              <a:rPr lang="en-US" dirty="0"/>
              <a:t>Finally, we created tier-based variables using quantiles to classify listings into </a:t>
            </a:r>
            <a:r>
              <a:rPr lang="en-US" i="1" dirty="0"/>
              <a:t>low, medium, or high</a:t>
            </a:r>
            <a:r>
              <a:rPr lang="en-US" dirty="0"/>
              <a:t> ranges —</a:t>
            </a:r>
          </a:p>
          <a:p>
            <a:r>
              <a:rPr lang="en-US" dirty="0"/>
              <a:t>this improves both model performance and makes results easier to interpret for users.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6B77D-30B4-465B-B5D0-3045301E8E1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5047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s-CO" sz="12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Alignment</a:t>
            </a:r>
            <a:r>
              <a:rPr lang="es-CO" sz="1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2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s-CO" sz="1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Project </a:t>
            </a:r>
            <a:r>
              <a:rPr lang="es-CO" sz="12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Goals</a:t>
            </a:r>
            <a:endParaRPr lang="es-CO" sz="1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Practical, interpretable, and supports real-world decision-making.</a:t>
            </a:r>
            <a:endParaRPr lang="es-CO" sz="1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Train/Test Split: The Optimal Choice for Reliable, Real-World Accuracy."</a:t>
            </a:r>
            <a:endParaRPr lang="es-CO" sz="1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/>
              <a:t>To evaluate our models, we tested several validation strategies. While </a:t>
            </a:r>
            <a:r>
              <a:rPr lang="en-US" sz="1200" i="1" dirty="0"/>
              <a:t>K-Fold</a:t>
            </a:r>
            <a:r>
              <a:rPr lang="en-US" sz="1200" dirty="0"/>
              <a:t> cross-validation offers robustness and </a:t>
            </a:r>
            <a:r>
              <a:rPr lang="en-US" sz="1200" i="1" dirty="0"/>
              <a:t>Stratified Sampling</a:t>
            </a:r>
            <a:r>
              <a:rPr lang="en-US" sz="1200" dirty="0"/>
              <a:t> ensures class balance, we ultimately chose the classic </a:t>
            </a:r>
            <a:r>
              <a:rPr lang="en-US" sz="1200" i="1" dirty="0"/>
              <a:t>Train/Test Split</a:t>
            </a:r>
            <a:r>
              <a:rPr lang="en-US" sz="1200" dirty="0"/>
              <a:t>, using 80% of the data for training and 20% for testing. This choice fits our goals: the dataset is large enough to give reliable results, and this method allows us to simulate real-world scenarios where the model faces unseen data. It’s also time-efficient and interpretable, which is valuable given the time constraints and scope of the project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6B77D-30B4-465B-B5D0-3045301E8E1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548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context of our project, classification models play a key role in simplifying the decision-making process for users by categorizing rental listings into "low," "medium," or "high" price levels. Rather than predicting the exact rental cost, these models interpret a listing's position within the local market landscape—providing users with an easily digestible insight into how fair or competitive a rental price is.</a:t>
            </a:r>
            <a:endParaRPr lang="es-CO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6B77D-30B4-465B-B5D0-3045301E8E1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320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63A86-3968-F734-222D-6EA590F6E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0002F7-4B68-C9FF-7641-E18E8D530B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63CF97-A2D6-F18D-A9F4-DCD35FFB7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621EB-3887-5B43-C1C2-A4DB7F6EDB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6B77D-30B4-465B-B5D0-3045301E8E1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4510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6B77D-30B4-465B-B5D0-3045301E8E1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0718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Random Forest Classifier builds an ensemble of 100 decision trees, combining their predictions to improve stability and reduce overfitting. We set a </a:t>
            </a:r>
            <a:r>
              <a:rPr lang="en-US" i="1" dirty="0"/>
              <a:t>maximum depth of 10</a:t>
            </a:r>
            <a:r>
              <a:rPr lang="en-US" dirty="0"/>
              <a:t> and used </a:t>
            </a:r>
            <a:r>
              <a:rPr lang="en-US" i="1" dirty="0" err="1"/>
              <a:t>class_weight</a:t>
            </a:r>
            <a:r>
              <a:rPr lang="en-US" i="1" dirty="0"/>
              <a:t>='balanced'</a:t>
            </a:r>
            <a:r>
              <a:rPr lang="en-US" dirty="0"/>
              <a:t> to better handle class imbalances. One of its strengths is </a:t>
            </a:r>
            <a:r>
              <a:rPr lang="en-US" i="1" dirty="0"/>
              <a:t>recall</a:t>
            </a:r>
            <a:r>
              <a:rPr lang="en-US" dirty="0"/>
              <a:t>—at over 80%, it’s very good at identifying high-priced listings, which is useful when flagging premium rentals. Another advantage is interpretability: it tells us which features—like location or square footage—most affect pricing. While not the most accurate overall, its insights and detection power add real value to the model suite.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6B77D-30B4-465B-B5D0-3045301E8E1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2379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75A20-33E4-C7B4-FD15-60ABB0AA6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D3C8BC-DC4F-3C9F-AED4-2CF3702E52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03D273-D741-F94D-5452-0A4FE5A40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Random Forest Classifier builds an ensemble of 100 decision trees, combining their predictions to improve stability and reduce overfitting. We set a </a:t>
            </a:r>
            <a:r>
              <a:rPr lang="en-US" i="1" dirty="0"/>
              <a:t>maximum depth of 10</a:t>
            </a:r>
            <a:r>
              <a:rPr lang="en-US" dirty="0"/>
              <a:t> and used </a:t>
            </a:r>
            <a:r>
              <a:rPr lang="en-US" i="1" dirty="0" err="1"/>
              <a:t>class_weight</a:t>
            </a:r>
            <a:r>
              <a:rPr lang="en-US" i="1" dirty="0"/>
              <a:t>='balanced'</a:t>
            </a:r>
            <a:r>
              <a:rPr lang="en-US" dirty="0"/>
              <a:t> to better handle class imbalances. One of its strengths is </a:t>
            </a:r>
            <a:r>
              <a:rPr lang="en-US" i="1" dirty="0"/>
              <a:t>recall</a:t>
            </a:r>
            <a:r>
              <a:rPr lang="en-US" dirty="0"/>
              <a:t>—at over 80%, it’s very good at identifying high-priced listings, which is useful when flagging premium rentals. Another advantage is interpretability: it tells us which features—like location or square footage—most affect pricing. While not the most accurate overall, its insights and detection power add real value to the model suite.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B85AE-155E-60F6-FDC7-29F869191A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6B77D-30B4-465B-B5D0-3045301E8E1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412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Random Forest Classifier builds an ensemble of 100 decision trees, combining their predictions to improve stability and reduce overfitting. We set a </a:t>
            </a:r>
            <a:r>
              <a:rPr lang="en-US" i="1" dirty="0"/>
              <a:t>maximum depth of 10</a:t>
            </a:r>
            <a:r>
              <a:rPr lang="en-US" dirty="0"/>
              <a:t> and used </a:t>
            </a:r>
            <a:r>
              <a:rPr lang="en-US" i="1" dirty="0" err="1"/>
              <a:t>class_weight</a:t>
            </a:r>
            <a:r>
              <a:rPr lang="en-US" i="1" dirty="0"/>
              <a:t>='balanced'</a:t>
            </a:r>
            <a:r>
              <a:rPr lang="en-US" dirty="0"/>
              <a:t> to better handle class imbalances. One of its strengths is </a:t>
            </a:r>
            <a:r>
              <a:rPr lang="en-US" i="1" dirty="0"/>
              <a:t>recall</a:t>
            </a:r>
            <a:r>
              <a:rPr lang="en-US" dirty="0"/>
              <a:t>—at over 80%, it’s very good at identifying high-priced listings, which is useful when flagging premium rentals. Another advantage is interpretability: it tells us which features—like location or square footage—most affect pricing. While not the most accurate overall, its insights and detection power add real value to the model suite.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6B77D-30B4-465B-B5D0-3045301E8E1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67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08C4-0549-78C8-7015-5340A77FB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3855F-BC9C-9658-C6EC-69303A603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FD6ED-A273-4CD2-6428-9040F003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2F7C-29CE-A34F-B0D8-892C4EA9611E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D9C33-9EA1-4ADB-7827-138F4BF1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C23C1-C1EF-518C-8990-B2E2EF28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3C4F-6D40-854C-9F15-5E198D48C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9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954B-F2A5-3E88-AB45-7464E96A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23A0D-900D-7E86-A5E3-E10D5A090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FBDA2-B304-377E-9EAF-B47EE039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2F7C-29CE-A34F-B0D8-892C4EA9611E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370F0-8E55-FD80-FDB3-71A403F7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D92A2-6AA3-4FF8-DF74-50E06A67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3C4F-6D40-854C-9F15-5E198D48C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1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3092D0-FAAB-BDEA-86B2-37B5BCE1A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0E50A-C45C-C815-E981-44DFCCF3A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D52A2-21A3-A120-8E6C-7C5211A4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2F7C-29CE-A34F-B0D8-892C4EA9611E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44E63-BB31-2B5F-4554-A3A08F96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9F72D-B8D7-4B18-CA2F-74184601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3C4F-6D40-854C-9F15-5E198D48C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4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F35D-FE54-270B-CC54-5900CC54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7DBD0-6301-37AE-52FE-4C9331A0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5A6F0-D2E9-4DFF-333C-7D06E046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2F7C-29CE-A34F-B0D8-892C4EA9611E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153D-60BF-85FC-3446-A7FC3C06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3626A-8EB9-8E3A-649A-0D6A2017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3C4F-6D40-854C-9F15-5E198D48C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7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3C47-DE1D-A2B0-EBBE-17B1B934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14C6F-710A-3772-C81E-063C720D9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9A2AD-24CF-15D2-D3AE-8F668836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2F7C-29CE-A34F-B0D8-892C4EA9611E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FCBCE-CD4B-E0BA-025F-ED012E69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8C4DE-1038-0756-29B4-E581360D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3C4F-6D40-854C-9F15-5E198D48C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4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D2A4-D1F2-FC07-AD11-341BE950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C3D3C-C32C-44F2-FEC0-64DFE746F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728CE-98DC-7C7E-24C3-6C77B801D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9A7DC-6485-8D98-DFF3-A7C90E4A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2F7C-29CE-A34F-B0D8-892C4EA9611E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531D7-FEB9-CA1B-CE0D-4AF5E0A8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D8BC2-7C9A-EFAC-7029-78821FF1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3C4F-6D40-854C-9F15-5E198D48C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5F03-CC29-AF12-DFB5-EF480054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E5E44-5757-755F-11B4-5DD75D4CB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9DD40-2C82-5622-3C4C-B0323E9EB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23561-A512-08A8-745F-76357D34E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D5ABE-7B9A-4A51-0827-18F03F0B1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7EA849-D87E-586C-04EA-6AE0CD71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2F7C-29CE-A34F-B0D8-892C4EA9611E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E905B-9620-ABE4-7F1F-3F0FFE47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C716A-779E-9313-B150-B414950D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3C4F-6D40-854C-9F15-5E198D48C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4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378A-AAFC-264E-2699-CB4D3874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25BF8-2E1F-7A12-169F-81446198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2F7C-29CE-A34F-B0D8-892C4EA9611E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BCF01-7951-2109-D0BA-5DCA1F39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5E39F-C71D-9110-5FF2-536F752A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3C4F-6D40-854C-9F15-5E198D48C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1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031F4-3020-7481-E871-184125C1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2F7C-29CE-A34F-B0D8-892C4EA9611E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E2A82-7381-9C9D-B768-0CF3550F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C3186-05C2-A2A0-A166-245744F5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3C4F-6D40-854C-9F15-5E198D48C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7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4104-6F98-CABC-EA84-AABCC2B61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0567B-9B7A-3702-62A6-5902F9F5D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A6606-413E-F00F-FEB6-AD14CCD67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1FB82-A385-FC41-FEF0-76B5C5D6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2F7C-29CE-A34F-B0D8-892C4EA9611E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2D0DD-8814-5796-0DB4-14196AAE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9843D-0D1B-E3EF-37B3-4AB9A565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3C4F-6D40-854C-9F15-5E198D48C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C708-23ED-BAA1-F7AE-3B4175B7A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538B59-5CB6-BF54-7E84-F9931FE86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A3FA8-848B-DB25-051F-BCE45FB6B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D0BE4-EE07-5623-4B15-A688D4C4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2F7C-29CE-A34F-B0D8-892C4EA9611E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FEC9F-E627-56CE-8118-01FA5746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428B6-4644-04FF-92C7-BE46DEA2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3C4F-6D40-854C-9F15-5E198D48C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2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7B0C3-CE25-E9A9-80E5-729E09F2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20DD2-89E4-43EF-F352-D37B9EE4A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D81CA-90F3-786A-8003-E3B8C8812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D2F7C-29CE-A34F-B0D8-892C4EA9611E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51D1B-1AC1-5C81-FA8C-163738A87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593B1-78E4-67B1-4C61-01F23244A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23C4F-6D40-854C-9F15-5E198D48C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2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4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5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rgbClr val="EBF1FA"/>
          </a:solidFill>
          <a:ln>
            <a:solidFill>
              <a:srgbClr val="EBF1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B0FB2-4912-636E-C912-9E3C570F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97" y="1298399"/>
            <a:ext cx="8965523" cy="11070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600" b="1">
                <a:solidFill>
                  <a:srgbClr val="002060"/>
                </a:solidFill>
              </a:rPr>
              <a:t>Rental</a:t>
            </a:r>
            <a:r>
              <a:rPr lang="en-US" sz="4600" b="1" i="0" u="none" strike="noStrike" kern="1200">
                <a:solidFill>
                  <a:srgbClr val="002060"/>
                </a:solidFill>
                <a:effectLst/>
                <a:latin typeface="+mj-lt"/>
                <a:ea typeface="+mj-ea"/>
                <a:cs typeface="+mj-cs"/>
              </a:rPr>
              <a:t> Price Classification using Machine</a:t>
            </a:r>
            <a:r>
              <a:rPr lang="en-US" sz="4600" b="1">
                <a:solidFill>
                  <a:srgbClr val="002060"/>
                </a:solidFill>
              </a:rPr>
              <a:t> Learning</a:t>
            </a:r>
            <a:endParaRPr lang="en-US" sz="4600" b="1" kern="1200">
              <a:solidFill>
                <a:srgbClr val="002060"/>
              </a:solidFill>
              <a:latin typeface="+mj-lt"/>
              <a:ea typeface="Calibri Light"/>
              <a:cs typeface="Calibri Ligh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C342B8-BE12-5E78-5B2F-D29014A5533D}"/>
              </a:ext>
            </a:extLst>
          </p:cNvPr>
          <p:cNvSpPr txBox="1">
            <a:spLocks/>
          </p:cNvSpPr>
          <p:nvPr/>
        </p:nvSpPr>
        <p:spPr>
          <a:xfrm>
            <a:off x="2034603" y="2599230"/>
            <a:ext cx="8141749" cy="4964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000" i="1">
                <a:latin typeface="+mn-lt"/>
                <a:ea typeface="+mn-ea"/>
                <a:cs typeface="+mn-cs"/>
              </a:rPr>
              <a:t>Fundamentals of Data Analytics – CSIS 3360</a:t>
            </a:r>
            <a:endParaRPr lang="en-US"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AE21C0-4B86-6EA1-D0F6-3719E60839E6}"/>
              </a:ext>
            </a:extLst>
          </p:cNvPr>
          <p:cNvSpPr txBox="1">
            <a:spLocks/>
          </p:cNvSpPr>
          <p:nvPr/>
        </p:nvSpPr>
        <p:spPr>
          <a:xfrm>
            <a:off x="4946423" y="2740563"/>
            <a:ext cx="1951510" cy="7240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1200">
              <a:ea typeface="Calibri" panose="020F0502020204030204"/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sz="1200"/>
              <a:t>Instructor: Nikhil Bharadwaj</a:t>
            </a:r>
            <a:endParaRPr lang="en-US" sz="1200">
              <a:ea typeface="Calibri" panose="020F0502020204030204"/>
              <a:cs typeface="Calibri" panose="020F0502020204030204"/>
            </a:endParaRPr>
          </a:p>
          <a:p>
            <a:pPr algn="ctr"/>
            <a:endParaRPr lang="en-US" sz="1200">
              <a:ea typeface="Calibri" panose="020F0502020204030204"/>
              <a:cs typeface="Calibri" panose="020F0502020204030204"/>
            </a:endParaRPr>
          </a:p>
          <a:p>
            <a:pPr marL="0" algn="ctr"/>
            <a:endParaRPr lang="en-US" sz="12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BFB39-6B32-77B8-B79B-6B3195D6B03C}"/>
              </a:ext>
            </a:extLst>
          </p:cNvPr>
          <p:cNvSpPr txBox="1"/>
          <p:nvPr/>
        </p:nvSpPr>
        <p:spPr>
          <a:xfrm>
            <a:off x="1096914" y="3861255"/>
            <a:ext cx="3897719" cy="1900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/>
              <a:t>Group Members:</a:t>
            </a:r>
            <a:endParaRPr lang="en-US" sz="1600" b="1"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/>
              <a:t>Ricardo Ruiz – 300387021</a:t>
            </a:r>
            <a:endParaRPr lang="en-US" sz="1600">
              <a:ea typeface="Calibri"/>
              <a:cs typeface="Calibri"/>
            </a:endParaRPr>
          </a:p>
          <a:p>
            <a:pPr algn="l" defTabSz="914400">
              <a:lnSpc>
                <a:spcPct val="150000"/>
              </a:lnSpc>
            </a:pPr>
            <a:r>
              <a:rPr lang="en-US" sz="1600"/>
              <a:t>Jarlath Hackman – 300399902</a:t>
            </a:r>
            <a:endParaRPr lang="en-US" sz="1600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600"/>
              <a:t>Demi Le – </a:t>
            </a:r>
            <a:r>
              <a:rPr lang="en-US" sz="1600" i="0" u="none" strike="noStrike">
                <a:effectLst/>
              </a:rPr>
              <a:t>300312139 </a:t>
            </a:r>
            <a:endParaRPr lang="en-US" sz="1600" i="0" u="none" strike="noStrike">
              <a:effectLst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600"/>
              <a:t>Anushka Kshirsagar – 300395615</a:t>
            </a:r>
            <a:endParaRPr lang="en-US" sz="1600">
              <a:ea typeface="Calibri"/>
              <a:cs typeface="Calibri"/>
            </a:endParaRPr>
          </a:p>
        </p:txBody>
      </p:sp>
      <p:pic>
        <p:nvPicPr>
          <p:cNvPr id="12" name="Picture 11" descr="A hand holding a small house&#10;&#10;Description automatically generated">
            <a:extLst>
              <a:ext uri="{FF2B5EF4-FFF2-40B4-BE49-F238E27FC236}">
                <a16:creationId xmlns:a16="http://schemas.microsoft.com/office/drawing/2014/main" id="{FAD30832-96C5-697C-D053-1E21E3E02D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69424" y="2866940"/>
            <a:ext cx="6477364" cy="366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69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54B17-9FDB-6179-871F-57A12FD4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02" y="568588"/>
            <a:ext cx="4465676" cy="4054083"/>
          </a:xfrm>
        </p:spPr>
        <p:txBody>
          <a:bodyPr>
            <a:normAutofit/>
          </a:bodyPr>
          <a:lstStyle/>
          <a:p>
            <a:r>
              <a:rPr lang="es-CO" b="1" i="0" u="none" strike="noStrike" dirty="0" err="1">
                <a:solidFill>
                  <a:schemeClr val="bg1"/>
                </a:solidFill>
                <a:effectLst/>
                <a:latin typeface="Meiryo" panose="020B0604030504040204" pitchFamily="34" charset="-128"/>
              </a:rPr>
              <a:t>Validation</a:t>
            </a:r>
            <a:r>
              <a:rPr lang="es-CO" b="1" i="0" u="none" strike="noStrike" dirty="0">
                <a:solidFill>
                  <a:schemeClr val="bg1"/>
                </a:solidFill>
                <a:effectLst/>
                <a:latin typeface="Meiryo" panose="020B0604030504040204" pitchFamily="34" charset="-128"/>
              </a:rPr>
              <a:t> </a:t>
            </a:r>
            <a:r>
              <a:rPr lang="es-CO" b="1" i="0" u="none" strike="noStrike" dirty="0" err="1">
                <a:solidFill>
                  <a:schemeClr val="bg1"/>
                </a:solidFill>
                <a:effectLst/>
                <a:latin typeface="Meiryo" panose="020B0604030504040204" pitchFamily="34" charset="-128"/>
              </a:rPr>
              <a:t>Strategy</a:t>
            </a:r>
            <a:r>
              <a:rPr lang="es-CO" b="0" i="0" u="none" strike="noStrike" dirty="0">
                <a:solidFill>
                  <a:schemeClr val="bg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​:</a:t>
            </a:r>
            <a:br>
              <a:rPr lang="es-CO" b="0" i="0" u="none" strike="noStrike" dirty="0">
                <a:solidFill>
                  <a:schemeClr val="bg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</a:br>
            <a:br>
              <a:rPr lang="es-CO" b="0" i="0" u="none" strike="noStrike" dirty="0">
                <a:solidFill>
                  <a:schemeClr val="bg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en-US" sz="44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Train/Test Split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5C23FD-BFD3-8222-48C5-9F0DA197B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052206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A4A7CC21-4E21-D61C-D580-9B0F2719310C}"/>
              </a:ext>
            </a:extLst>
          </p:cNvPr>
          <p:cNvGrpSpPr/>
          <p:nvPr/>
        </p:nvGrpSpPr>
        <p:grpSpPr>
          <a:xfrm>
            <a:off x="386685" y="4331342"/>
            <a:ext cx="3731787" cy="1203221"/>
            <a:chOff x="4028819" y="272353"/>
            <a:chExt cx="3731787" cy="12032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135326-13CF-459D-B693-0469229D3F36}"/>
                </a:ext>
              </a:extLst>
            </p:cNvPr>
            <p:cNvSpPr txBox="1"/>
            <p:nvPr/>
          </p:nvSpPr>
          <p:spPr>
            <a:xfrm>
              <a:off x="5199563" y="952354"/>
              <a:ext cx="8114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b="1">
                  <a:solidFill>
                    <a:schemeClr val="bg1"/>
                  </a:solidFill>
                </a:rPr>
                <a:t>80%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BBE1A8-35BF-DB83-93D0-3DC28ABA0438}"/>
                </a:ext>
              </a:extLst>
            </p:cNvPr>
            <p:cNvSpPr txBox="1"/>
            <p:nvPr/>
          </p:nvSpPr>
          <p:spPr>
            <a:xfrm>
              <a:off x="6949165" y="904496"/>
              <a:ext cx="8114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b="1">
                  <a:solidFill>
                    <a:schemeClr val="bg1"/>
                  </a:solidFill>
                </a:rPr>
                <a:t>20%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E24036-9BDA-AE8F-1228-07588FD39A34}"/>
                </a:ext>
              </a:extLst>
            </p:cNvPr>
            <p:cNvSpPr/>
            <p:nvPr/>
          </p:nvSpPr>
          <p:spPr>
            <a:xfrm>
              <a:off x="4028819" y="274866"/>
              <a:ext cx="2880000" cy="72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/>
                <a:t>Train</a:t>
              </a:r>
              <a:endParaRPr lang="en-CA" sz="2000" b="1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38D007-49BC-C1AA-E387-A64F8018BD37}"/>
                </a:ext>
              </a:extLst>
            </p:cNvPr>
            <p:cNvSpPr/>
            <p:nvPr/>
          </p:nvSpPr>
          <p:spPr>
            <a:xfrm>
              <a:off x="6912629" y="272353"/>
              <a:ext cx="720000" cy="7200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/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783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D76753-287F-D1A5-D58D-3FBB6B587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B8ED94-79C5-DFDD-74EC-89274568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rry blue and green background&#10;&#10;Description automatically generated">
            <a:extLst>
              <a:ext uri="{FF2B5EF4-FFF2-40B4-BE49-F238E27FC236}">
                <a16:creationId xmlns:a16="http://schemas.microsoft.com/office/drawing/2014/main" id="{34A76425-A2F8-951A-A989-61341297852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7838" b="7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solidFill>
              <a:srgbClr val="4472C4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0CB44A5-C130-9F43-E8CF-338DE7D44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2638C31-53DE-2A99-C62E-F792EFAC6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5125990-7012-B52F-0184-7BDFB3BB8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6207A14-A180-CB6A-301A-AB28B48F50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CD19F35-90A7-69BC-3A6F-89C0BDD36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0E3DBA-1846-A00C-4F8B-F85B7347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43E0405-1372-B903-DEC0-F1606A6B29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4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C2A182-DCF6-0406-D514-1E5943F8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5" y="718509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Classification</a:t>
            </a:r>
            <a:endParaRPr lang="en-US" sz="66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8B0D9-B714-5B23-248A-4119F7D8F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875" y="3026833"/>
            <a:ext cx="7025753" cy="1012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000" i="1">
                <a:solidFill>
                  <a:schemeClr val="bg1"/>
                </a:solidFill>
              </a:rPr>
              <a:t>Interpreting a listing's position within the local </a:t>
            </a:r>
            <a:r>
              <a:rPr lang="en-US" sz="2000" b="0" i="1" u="none" strike="noStrike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market </a:t>
            </a:r>
            <a:r>
              <a:rPr lang="en-US" sz="2000" i="1">
                <a:solidFill>
                  <a:schemeClr val="bg1"/>
                </a:solidFill>
              </a:rPr>
              <a:t>landscape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i="1" kern="1200">
              <a:solidFill>
                <a:schemeClr val="bg1"/>
              </a:solidFill>
              <a:latin typeface="+mn-l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5482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514951-9632-76D4-A15D-01A7A785F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27B458-4AB4-EAF3-82B5-C47B6BA7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91C17-0CBF-BBEB-F55F-7468441C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u="sng" dirty="0">
                <a:solidFill>
                  <a:schemeClr val="accent1">
                    <a:lumMod val="76000"/>
                  </a:schemeClr>
                </a:solidFill>
                <a:latin typeface="Calibri Light"/>
                <a:ea typeface="Calibri Light"/>
                <a:cs typeface="Calibri Light"/>
              </a:rPr>
              <a:t>Train Test Split – Feature Selection: Code Preview</a:t>
            </a:r>
          </a:p>
        </p:txBody>
      </p:sp>
      <p:pic>
        <p:nvPicPr>
          <p:cNvPr id="8" name="Picture 7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14C48E82-8129-7EEB-C45B-99A03792C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346" y="2466975"/>
            <a:ext cx="8562975" cy="2495550"/>
          </a:xfrm>
          <a:prstGeom prst="rect">
            <a:avLst/>
          </a:prstGeom>
        </p:spPr>
      </p:pic>
      <p:pic>
        <p:nvPicPr>
          <p:cNvPr id="32" name="Graphic 31" descr="Arrow Right with solid fill">
            <a:extLst>
              <a:ext uri="{FF2B5EF4-FFF2-40B4-BE49-F238E27FC236}">
                <a16:creationId xmlns:a16="http://schemas.microsoft.com/office/drawing/2014/main" id="{138619D5-323D-FA9E-B22A-C8E85D460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1468" y="5300134"/>
            <a:ext cx="607483" cy="45931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EFF7171-D382-3A69-D3B7-15247F0A03F7}"/>
              </a:ext>
            </a:extLst>
          </p:cNvPr>
          <p:cNvSpPr txBox="1"/>
          <p:nvPr/>
        </p:nvSpPr>
        <p:spPr>
          <a:xfrm>
            <a:off x="1567235" y="5255680"/>
            <a:ext cx="3466195" cy="4632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b="1" dirty="0">
                <a:solidFill>
                  <a:schemeClr val="bg1"/>
                </a:solidFill>
                <a:latin typeface="Franklin Gothic Book"/>
              </a:rPr>
              <a:t>Imbalanced Class Distribution</a:t>
            </a:r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36" name="Graphic 35" descr="Arrow Right with solid fill">
            <a:extLst>
              <a:ext uri="{FF2B5EF4-FFF2-40B4-BE49-F238E27FC236}">
                <a16:creationId xmlns:a16="http://schemas.microsoft.com/office/drawing/2014/main" id="{19D58823-E238-778A-C57F-6795FC24D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0884" y="5310715"/>
            <a:ext cx="607483" cy="45931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1B10EB1-4B25-81D0-A12D-0788272D8C9E}"/>
              </a:ext>
            </a:extLst>
          </p:cNvPr>
          <p:cNvSpPr txBox="1"/>
          <p:nvPr/>
        </p:nvSpPr>
        <p:spPr>
          <a:xfrm>
            <a:off x="5557150" y="5319179"/>
            <a:ext cx="4027112" cy="3808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b="1" dirty="0">
                <a:solidFill>
                  <a:srgbClr val="FF0000"/>
                </a:solidFill>
                <a:latin typeface="Franklin Gothic Book"/>
              </a:rPr>
              <a:t>Precision &amp; F1-Score is better than Accuracy!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51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F1B12-20E1-8E76-1405-5E5CA1EB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i="0" u="sng" strike="noStrike" kern="1200">
                <a:solidFill>
                  <a:schemeClr val="accent1">
                    <a:lumMod val="76000"/>
                  </a:schemeClr>
                </a:solidFill>
                <a:effectLst/>
                <a:latin typeface="+mj-lt"/>
                <a:ea typeface="+mj-ea"/>
                <a:cs typeface="+mj-cs"/>
              </a:rPr>
              <a:t>Implemented Algorithms​</a:t>
            </a:r>
            <a:endParaRPr lang="en-US" sz="3600" b="1" u="sng" kern="1200">
              <a:solidFill>
                <a:schemeClr val="accent1">
                  <a:lumMod val="76000"/>
                </a:schemeClr>
              </a:solidFill>
              <a:latin typeface="+mj-lt"/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B9AB4-6AC3-7B35-E139-91DA3C819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537" y="2888250"/>
            <a:ext cx="4689730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i="0" u="none" strike="noStrike">
                <a:solidFill>
                  <a:schemeClr val="bg1"/>
                </a:solidFill>
                <a:effectLst/>
              </a:rPr>
              <a:t>Random Forest Classifiers</a:t>
            </a:r>
            <a:r>
              <a:rPr lang="en-US" b="0" i="0" u="none" strike="noStrike">
                <a:solidFill>
                  <a:schemeClr val="bg1"/>
                </a:solidFill>
                <a:effectLst/>
              </a:rPr>
              <a:t>​</a:t>
            </a:r>
            <a:endParaRPr lang="en-US" b="0" i="0" u="none" strike="noStrike">
              <a:solidFill>
                <a:schemeClr val="bg1"/>
              </a:solidFill>
              <a:effectLst/>
              <a:ea typeface="Calibri"/>
              <a:cs typeface="Calibri"/>
            </a:endParaRPr>
          </a:p>
          <a:p>
            <a:pPr fontAlgn="base"/>
            <a:r>
              <a:rPr lang="en-US" sz="2400" b="0" i="0" u="none" strike="noStrike">
                <a:solidFill>
                  <a:schemeClr val="bg1"/>
                </a:solidFill>
                <a:effectLst/>
              </a:rPr>
              <a:t>Robustness to outliers and noise​</a:t>
            </a:r>
            <a:endParaRPr lang="en-US" sz="2400" b="0" i="0" u="none" strike="noStrike">
              <a:solidFill>
                <a:schemeClr val="bg1"/>
              </a:solidFill>
              <a:effectLst/>
              <a:ea typeface="Calibri"/>
              <a:cs typeface="Calibri"/>
            </a:endParaRPr>
          </a:p>
          <a:p>
            <a:pPr fontAlgn="base"/>
            <a:r>
              <a:rPr lang="en-US" sz="2400" b="0" i="0" u="none" strike="noStrike">
                <a:solidFill>
                  <a:schemeClr val="bg1"/>
                </a:solidFill>
                <a:effectLst/>
              </a:rPr>
              <a:t>Handling both numerical &amp; categorical data effectively​</a:t>
            </a:r>
            <a:endParaRPr lang="en-US" sz="2400" b="0" i="0" u="none" strike="noStrike">
              <a:solidFill>
                <a:schemeClr val="bg1"/>
              </a:solidFill>
              <a:effectLst/>
              <a:ea typeface="Calibri"/>
              <a:cs typeface="Calibri"/>
            </a:endParaRPr>
          </a:p>
          <a:p>
            <a:pPr fontAlgn="base"/>
            <a:r>
              <a:rPr lang="en-US" sz="2400" b="0" i="0" u="none" strike="noStrike">
                <a:solidFill>
                  <a:schemeClr val="bg1"/>
                </a:solidFill>
                <a:effectLst/>
              </a:rPr>
              <a:t>High interpretability​</a:t>
            </a:r>
            <a:endParaRPr lang="en-US" sz="2400" b="0" i="0" u="none" strike="noStrike">
              <a:solidFill>
                <a:schemeClr val="bg1"/>
              </a:solidFill>
              <a:effectLst/>
              <a:ea typeface="Calibri"/>
              <a:cs typeface="Calibri"/>
            </a:endParaRPr>
          </a:p>
          <a:p>
            <a:endParaRPr lang="en-US" sz="2000">
              <a:solidFill>
                <a:schemeClr val="bg1"/>
              </a:solidFill>
              <a:ea typeface="Calibri"/>
              <a:cs typeface="Calibr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3B69F2-1DCF-4DB2-CB35-896C18B92414}"/>
              </a:ext>
            </a:extLst>
          </p:cNvPr>
          <p:cNvSpPr txBox="1">
            <a:spLocks/>
          </p:cNvSpPr>
          <p:nvPr/>
        </p:nvSpPr>
        <p:spPr>
          <a:xfrm>
            <a:off x="6417734" y="2888249"/>
            <a:ext cx="4689727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0" u="none" strike="noStrike">
                <a:solidFill>
                  <a:schemeClr val="bg1"/>
                </a:solidFill>
                <a:effectLst/>
              </a:rPr>
              <a:t>XGBoost</a:t>
            </a:r>
            <a:endParaRPr lang="en-US" b="1" i="0" u="none" strike="noStrike">
              <a:solidFill>
                <a:schemeClr val="bg1"/>
              </a:solidFill>
              <a:effectLst/>
              <a:ea typeface="Calibri"/>
              <a:cs typeface="Calibri"/>
            </a:endParaRPr>
          </a:p>
          <a:p>
            <a:pPr fontAlgn="base"/>
            <a:r>
              <a:rPr lang="en-US" sz="2000" b="0" i="0" u="none" strike="noStrike">
                <a:solidFill>
                  <a:schemeClr val="bg1"/>
                </a:solidFill>
                <a:effectLst/>
              </a:rPr>
              <a:t>High predictive performance with imbalanced dataset​</a:t>
            </a:r>
            <a:endParaRPr lang="en-US" sz="2000" b="0" i="0" u="none" strike="noStrike">
              <a:solidFill>
                <a:schemeClr val="bg1"/>
              </a:solidFill>
              <a:effectLst/>
              <a:ea typeface="Calibri"/>
              <a:cs typeface="Calibri"/>
            </a:endParaRPr>
          </a:p>
          <a:p>
            <a:pPr fontAlgn="base"/>
            <a:r>
              <a:rPr lang="en-US" sz="2000" b="0" i="0" u="none" strike="noStrike">
                <a:solidFill>
                  <a:schemeClr val="bg1"/>
                </a:solidFill>
                <a:effectLst/>
              </a:rPr>
              <a:t>Well-performed with complex nonlinear relationships​</a:t>
            </a:r>
            <a:endParaRPr lang="en-US" sz="2000" b="0" i="0" u="none" strike="noStrike">
              <a:solidFill>
                <a:schemeClr val="bg1"/>
              </a:solidFill>
              <a:effectLst/>
              <a:ea typeface="Calibri"/>
              <a:cs typeface="Calibri"/>
            </a:endParaRPr>
          </a:p>
          <a:p>
            <a:pPr fontAlgn="base"/>
            <a:r>
              <a:rPr lang="en-US" sz="2000" b="0" i="0" u="none" strike="noStrike">
                <a:solidFill>
                  <a:schemeClr val="bg1"/>
                </a:solidFill>
                <a:effectLst/>
              </a:rPr>
              <a:t>Improve generalization &amp; model accuracy​</a:t>
            </a:r>
            <a:endParaRPr lang="en-US" sz="2000" b="0" i="0" u="none" strike="noStrike">
              <a:solidFill>
                <a:schemeClr val="bg1"/>
              </a:solidFill>
              <a:effectLst/>
              <a:ea typeface="Calibri"/>
              <a:cs typeface="Calibri"/>
            </a:endParaRPr>
          </a:p>
          <a:p>
            <a:endParaRPr lang="en-US" sz="20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8977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A graph of blue bars&#10;&#10;AI-generated content may be incorrect.">
            <a:extLst>
              <a:ext uri="{FF2B5EF4-FFF2-40B4-BE49-F238E27FC236}">
                <a16:creationId xmlns:a16="http://schemas.microsoft.com/office/drawing/2014/main" id="{E01241BB-06F6-4B56-32C0-428166D267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3" b="1"/>
          <a:stretch/>
        </p:blipFill>
        <p:spPr bwMode="auto">
          <a:xfrm>
            <a:off x="4837127" y="1620444"/>
            <a:ext cx="6896356" cy="409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21FBF-AB72-BCDD-6277-28C4B205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740" y="577208"/>
            <a:ext cx="9114558" cy="1479286"/>
          </a:xfrm>
        </p:spPr>
        <p:txBody>
          <a:bodyPr>
            <a:normAutofit/>
          </a:bodyPr>
          <a:lstStyle/>
          <a:p>
            <a:r>
              <a:rPr lang="en-US" sz="3200" b="1" i="0" u="none" strike="noStrike">
                <a:solidFill>
                  <a:schemeClr val="accent1">
                    <a:lumMod val="76000"/>
                  </a:schemeClr>
                </a:solidFill>
                <a:effectLst/>
                <a:latin typeface="Calibri"/>
                <a:ea typeface="Meiryo"/>
                <a:cs typeface="Calibri"/>
              </a:rPr>
              <a:t>Random Forest Classifier</a:t>
            </a:r>
            <a:r>
              <a:rPr lang="en-US" sz="3200" b="0" i="0" u="none" strike="noStrike">
                <a:solidFill>
                  <a:schemeClr val="accent1">
                    <a:lumMod val="76000"/>
                  </a:schemeClr>
                </a:solidFill>
                <a:effectLst/>
                <a:latin typeface="Calibri"/>
                <a:ea typeface="Meiryo"/>
                <a:cs typeface="Calibri"/>
              </a:rPr>
              <a:t>​</a:t>
            </a:r>
            <a:endParaRPr lang="en-US" sz="3200">
              <a:solidFill>
                <a:schemeClr val="accent1">
                  <a:lumMod val="76000"/>
                </a:schemeClr>
              </a:solidFill>
              <a:latin typeface="Calibri"/>
              <a:ea typeface="Meiryo"/>
              <a:cs typeface="Calibri"/>
            </a:endParaRPr>
          </a:p>
        </p:txBody>
      </p:sp>
      <p:graphicFrame>
        <p:nvGraphicFramePr>
          <p:cNvPr id="2074" name="Content Placeholder 2">
            <a:extLst>
              <a:ext uri="{FF2B5EF4-FFF2-40B4-BE49-F238E27FC236}">
                <a16:creationId xmlns:a16="http://schemas.microsoft.com/office/drawing/2014/main" id="{5EBF1B09-A969-69F8-313D-17E83CDDD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114141"/>
              </p:ext>
            </p:extLst>
          </p:nvPr>
        </p:nvGraphicFramePr>
        <p:xfrm>
          <a:off x="838392" y="2602178"/>
          <a:ext cx="3318742" cy="1366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B11B5C-DBEE-9104-EA62-E5E32D5DED4B}"/>
              </a:ext>
            </a:extLst>
          </p:cNvPr>
          <p:cNvSpPr txBox="1"/>
          <p:nvPr/>
        </p:nvSpPr>
        <p:spPr>
          <a:xfrm>
            <a:off x="815820" y="4218515"/>
            <a:ext cx="3370945" cy="16685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CA" sz="1400" b="1" i="0" u="none" strike="noStrike">
                <a:effectLst/>
                <a:latin typeface="Franklin Gothic Book"/>
              </a:rPr>
              <a:t>Test Score:</a:t>
            </a:r>
          </a:p>
          <a:p>
            <a:pPr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u="none" strike="noStrike">
                <a:effectLst/>
                <a:latin typeface="Franklin Gothic Book"/>
              </a:rPr>
              <a:t>Accuracy: 0.7376​</a:t>
            </a:r>
            <a:endParaRPr lang="en-US" sz="1400" i="0" u="none" strike="noStrike">
              <a:effectLst/>
              <a:latin typeface="Franklin Gothic Book"/>
              <a:cs typeface="Arial"/>
            </a:endParaRPr>
          </a:p>
          <a:p>
            <a:pPr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u="none" strike="noStrike">
                <a:effectLst/>
                <a:latin typeface="Franklin Gothic Book"/>
              </a:rPr>
              <a:t>Precision: 0.7027​</a:t>
            </a:r>
            <a:endParaRPr lang="en-US" sz="1400" i="0" u="none" strike="noStrike">
              <a:effectLst/>
              <a:latin typeface="Franklin Gothic Book"/>
              <a:cs typeface="Arial"/>
            </a:endParaRPr>
          </a:p>
          <a:p>
            <a:pPr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u="none" strike="noStrike">
                <a:effectLst/>
                <a:latin typeface="Franklin Gothic Book"/>
              </a:rPr>
              <a:t>Recall: 0.8094​</a:t>
            </a:r>
            <a:endParaRPr lang="en-US" sz="1400" i="0" u="none" strike="noStrike">
              <a:effectLst/>
              <a:latin typeface="Franklin Gothic Book"/>
              <a:cs typeface="Arial"/>
            </a:endParaRPr>
          </a:p>
          <a:p>
            <a:pPr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u="none" strike="noStrike">
                <a:effectLst/>
                <a:latin typeface="Franklin Gothic Book"/>
              </a:rPr>
              <a:t>F1 Score: 0.7222​</a:t>
            </a:r>
            <a:endParaRPr lang="en-US" sz="1400" i="0" u="none" strike="noStrike">
              <a:effectLst/>
              <a:latin typeface="Franklin Gothic Book"/>
              <a:cs typeface="Arial"/>
            </a:endParaRPr>
          </a:p>
        </p:txBody>
      </p:sp>
      <p:sp>
        <p:nvSpPr>
          <p:cNvPr id="2326" name="TextBox 2325">
            <a:extLst>
              <a:ext uri="{FF2B5EF4-FFF2-40B4-BE49-F238E27FC236}">
                <a16:creationId xmlns:a16="http://schemas.microsoft.com/office/drawing/2014/main" id="{0C8B4076-2478-5937-40C6-EAAA3A7FB3EB}"/>
              </a:ext>
            </a:extLst>
          </p:cNvPr>
          <p:cNvSpPr txBox="1"/>
          <p:nvPr/>
        </p:nvSpPr>
        <p:spPr>
          <a:xfrm>
            <a:off x="762903" y="1869014"/>
            <a:ext cx="3370945" cy="3808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>
                <a:latin typeface="Franklin Gothic Book"/>
              </a:rPr>
              <a:t>Best parameters:</a:t>
            </a:r>
          </a:p>
        </p:txBody>
      </p:sp>
      <p:sp>
        <p:nvSpPr>
          <p:cNvPr id="2340" name="Freeform: Shape 2339">
            <a:extLst>
              <a:ext uri="{FF2B5EF4-FFF2-40B4-BE49-F238E27FC236}">
                <a16:creationId xmlns:a16="http://schemas.microsoft.com/office/drawing/2014/main" id="{19EB63F5-ED9A-2F6F-B24E-A781E0F30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096500" y="371707"/>
            <a:ext cx="1508086" cy="138122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bg1"/>
          </a:solidFill>
          <a:ln w="25320" cap="flat">
            <a:solidFill>
              <a:srgbClr val="00206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42" name="Freeform: Shape 2341">
            <a:extLst>
              <a:ext uri="{FF2B5EF4-FFF2-40B4-BE49-F238E27FC236}">
                <a16:creationId xmlns:a16="http://schemas.microsoft.com/office/drawing/2014/main" id="{CB055EEE-741A-E27D-B93F-4675BB728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222250" y="436322"/>
            <a:ext cx="1508086" cy="138122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bg1"/>
          </a:solidFill>
          <a:ln w="25320" cap="flat">
            <a:solidFill>
              <a:srgbClr val="00206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80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C01392-C2E0-9225-8EA2-9B63DDCDC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0A4B-8BE8-9B42-7A33-65A82688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740" y="577208"/>
            <a:ext cx="9114558" cy="1479286"/>
          </a:xfrm>
        </p:spPr>
        <p:txBody>
          <a:bodyPr>
            <a:normAutofit/>
          </a:bodyPr>
          <a:lstStyle/>
          <a:p>
            <a:r>
              <a:rPr lang="en-US" sz="3200" b="1" i="0" u="none" strike="noStrike" dirty="0">
                <a:solidFill>
                  <a:schemeClr val="accent1">
                    <a:lumMod val="76000"/>
                  </a:schemeClr>
                </a:solidFill>
                <a:effectLst/>
                <a:latin typeface="Calibri"/>
                <a:ea typeface="Meiryo"/>
                <a:cs typeface="Calibri"/>
              </a:rPr>
              <a:t>Random Forest Classifier</a:t>
            </a:r>
            <a:r>
              <a:rPr lang="en-US" sz="3200" b="0" i="0" u="none" strike="noStrike" dirty="0">
                <a:solidFill>
                  <a:schemeClr val="accent1">
                    <a:lumMod val="76000"/>
                  </a:schemeClr>
                </a:solidFill>
                <a:effectLst/>
                <a:latin typeface="Calibri"/>
                <a:ea typeface="Meiryo"/>
                <a:cs typeface="Calibri"/>
              </a:rPr>
              <a:t>​</a:t>
            </a:r>
            <a:r>
              <a:rPr lang="en-US" sz="3200" dirty="0">
                <a:solidFill>
                  <a:schemeClr val="accent1">
                    <a:lumMod val="76000"/>
                  </a:schemeClr>
                </a:solidFill>
                <a:latin typeface="Calibri"/>
                <a:ea typeface="Meiryo"/>
                <a:cs typeface="Calibri"/>
              </a:rPr>
              <a:t>: Code Preview</a:t>
            </a:r>
          </a:p>
        </p:txBody>
      </p:sp>
      <p:sp>
        <p:nvSpPr>
          <p:cNvPr id="2340" name="Freeform: Shape 2339">
            <a:extLst>
              <a:ext uri="{FF2B5EF4-FFF2-40B4-BE49-F238E27FC236}">
                <a16:creationId xmlns:a16="http://schemas.microsoft.com/office/drawing/2014/main" id="{4EB7E79E-9B5E-6225-AD0F-F7EDB3941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096500" y="371707"/>
            <a:ext cx="1508086" cy="138122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bg1"/>
          </a:solidFill>
          <a:ln w="25320" cap="flat">
            <a:solidFill>
              <a:srgbClr val="00206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42" name="Freeform: Shape 2341">
            <a:extLst>
              <a:ext uri="{FF2B5EF4-FFF2-40B4-BE49-F238E27FC236}">
                <a16:creationId xmlns:a16="http://schemas.microsoft.com/office/drawing/2014/main" id="{BBCAF832-3C13-5DFE-5D00-3E4441D24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222250" y="436322"/>
            <a:ext cx="1508086" cy="138122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bg1"/>
          </a:solidFill>
          <a:ln w="25320" cap="flat">
            <a:solidFill>
              <a:srgbClr val="00206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4" name="Content Placeholder 13" descr="A computer code with black and white text&#10;&#10;AI-generated content may be incorrect.">
            <a:extLst>
              <a:ext uri="{FF2B5EF4-FFF2-40B4-BE49-F238E27FC236}">
                <a16:creationId xmlns:a16="http://schemas.microsoft.com/office/drawing/2014/main" id="{B96C8513-4F30-62AA-1E55-559C09E5F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21075" y="2291556"/>
            <a:ext cx="5149850" cy="2805641"/>
          </a:xfrm>
        </p:spPr>
      </p:pic>
    </p:spTree>
    <p:extLst>
      <p:ext uri="{BB962C8B-B14F-4D97-AF65-F5344CB8AC3E}">
        <p14:creationId xmlns:p14="http://schemas.microsoft.com/office/powerpoint/2010/main" val="2513033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79416C-0835-B66F-3BD4-4B958CE2D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!!Rectangle">
            <a:extLst>
              <a:ext uri="{FF2B5EF4-FFF2-40B4-BE49-F238E27FC236}">
                <a16:creationId xmlns:a16="http://schemas.microsoft.com/office/drawing/2014/main" id="{4F8557BA-2772-7384-1BF5-FD26D8FB3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B2410-CA2D-B008-A73B-DD0572147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40" y="238542"/>
            <a:ext cx="9114558" cy="1479286"/>
          </a:xfrm>
        </p:spPr>
        <p:txBody>
          <a:bodyPr>
            <a:normAutofit/>
          </a:bodyPr>
          <a:lstStyle/>
          <a:p>
            <a:r>
              <a:rPr lang="en-US" sz="3200" b="1" err="1">
                <a:solidFill>
                  <a:schemeClr val="accent1">
                    <a:lumMod val="76000"/>
                  </a:schemeClr>
                </a:solidFill>
                <a:latin typeface="Calibri"/>
                <a:ea typeface="Meiryo"/>
                <a:cs typeface="Calibri"/>
              </a:rPr>
              <a:t>XGBoost</a:t>
            </a:r>
            <a:endParaRPr lang="en-US" sz="3200" b="1">
              <a:solidFill>
                <a:schemeClr val="accent1">
                  <a:lumMod val="76000"/>
                </a:schemeClr>
              </a:solidFill>
              <a:latin typeface="Calibri"/>
              <a:ea typeface="Meiryo"/>
              <a:cs typeface="Calibri"/>
            </a:endParaRPr>
          </a:p>
        </p:txBody>
      </p:sp>
      <p:graphicFrame>
        <p:nvGraphicFramePr>
          <p:cNvPr id="2074" name="Content Placeholder 2">
            <a:extLst>
              <a:ext uri="{FF2B5EF4-FFF2-40B4-BE49-F238E27FC236}">
                <a16:creationId xmlns:a16="http://schemas.microsoft.com/office/drawing/2014/main" id="{A48A8DE3-3B1F-602D-3662-7737564F2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322997"/>
              </p:ext>
            </p:extLst>
          </p:nvPr>
        </p:nvGraphicFramePr>
        <p:xfrm>
          <a:off x="817225" y="2422261"/>
          <a:ext cx="3318742" cy="1366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91F4472-5809-ADAC-AFD0-A84C83A1A8B7}"/>
              </a:ext>
            </a:extLst>
          </p:cNvPr>
          <p:cNvSpPr txBox="1"/>
          <p:nvPr/>
        </p:nvSpPr>
        <p:spPr>
          <a:xfrm>
            <a:off x="815820" y="4070348"/>
            <a:ext cx="3370945" cy="16685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CA" sz="1400" b="1" i="0" u="none" strike="noStrike">
                <a:effectLst/>
                <a:latin typeface="Calibri"/>
                <a:ea typeface="Calibri"/>
                <a:cs typeface="Calibri"/>
              </a:rPr>
              <a:t>Test Score:</a:t>
            </a:r>
          </a:p>
          <a:p>
            <a:pPr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u="none" strike="noStrike">
                <a:effectLst/>
                <a:latin typeface="Calibri"/>
                <a:ea typeface="Calibri"/>
                <a:cs typeface="Calibri"/>
              </a:rPr>
              <a:t>Accuracy: 0.7376​</a:t>
            </a:r>
          </a:p>
          <a:p>
            <a:pPr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u="none" strike="noStrike">
                <a:effectLst/>
                <a:latin typeface="Calibri"/>
                <a:ea typeface="Calibri"/>
                <a:cs typeface="Calibri"/>
              </a:rPr>
              <a:t>Precision: 0.7027​</a:t>
            </a:r>
          </a:p>
          <a:p>
            <a:pPr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u="none" strike="noStrike">
                <a:effectLst/>
                <a:latin typeface="Calibri"/>
                <a:ea typeface="Calibri"/>
                <a:cs typeface="Calibri"/>
              </a:rPr>
              <a:t>Recall: 0.8094​</a:t>
            </a:r>
          </a:p>
          <a:p>
            <a:pPr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u="none" strike="noStrike">
                <a:effectLst/>
                <a:latin typeface="Calibri"/>
                <a:ea typeface="Calibri"/>
                <a:cs typeface="Calibri"/>
              </a:rPr>
              <a:t>F1 Score: 0.7222​</a:t>
            </a:r>
          </a:p>
        </p:txBody>
      </p:sp>
      <p:sp>
        <p:nvSpPr>
          <p:cNvPr id="2326" name="TextBox 2325">
            <a:extLst>
              <a:ext uri="{FF2B5EF4-FFF2-40B4-BE49-F238E27FC236}">
                <a16:creationId xmlns:a16="http://schemas.microsoft.com/office/drawing/2014/main" id="{30FAAD8E-A49B-EF67-9A52-34CDF63974B1}"/>
              </a:ext>
            </a:extLst>
          </p:cNvPr>
          <p:cNvSpPr txBox="1"/>
          <p:nvPr/>
        </p:nvSpPr>
        <p:spPr>
          <a:xfrm>
            <a:off x="762903" y="1869014"/>
            <a:ext cx="3370945" cy="3808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>
                <a:latin typeface="Franklin Gothic Book"/>
              </a:rPr>
              <a:t>Best parameters:</a:t>
            </a:r>
          </a:p>
        </p:txBody>
      </p:sp>
      <p:pic>
        <p:nvPicPr>
          <p:cNvPr id="2410" name="Picture 2409" descr="A graph showing the number of metrics&#10;&#10;AI-generated content may be incorrect.">
            <a:extLst>
              <a:ext uri="{FF2B5EF4-FFF2-40B4-BE49-F238E27FC236}">
                <a16:creationId xmlns:a16="http://schemas.microsoft.com/office/drawing/2014/main" id="{BA26B729-A235-BFAD-2261-47A834D7F2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9934" y="1193800"/>
            <a:ext cx="6824133" cy="4544483"/>
          </a:xfrm>
          <a:prstGeom prst="rect">
            <a:avLst/>
          </a:prstGeom>
        </p:spPr>
      </p:pic>
      <p:sp>
        <p:nvSpPr>
          <p:cNvPr id="2437" name="!!Rectangle">
            <a:extLst>
              <a:ext uri="{FF2B5EF4-FFF2-40B4-BE49-F238E27FC236}">
                <a16:creationId xmlns:a16="http://schemas.microsoft.com/office/drawing/2014/main" id="{04C57AB2-6F32-E85A-A01D-450AC5695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43933"/>
            <a:ext cx="12191999" cy="686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9" name="Freeform: Shape 2438">
            <a:extLst>
              <a:ext uri="{FF2B5EF4-FFF2-40B4-BE49-F238E27FC236}">
                <a16:creationId xmlns:a16="http://schemas.microsoft.com/office/drawing/2014/main" id="{45AF7B42-F9D3-CA69-5ADB-DFDCC2FB9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096500" y="371707"/>
            <a:ext cx="1508086" cy="138122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bg1"/>
          </a:solidFill>
          <a:ln w="25320" cap="flat">
            <a:solidFill>
              <a:srgbClr val="00206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9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7D054B-A431-5866-34F6-DF1B91194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F19F-9445-3399-69AF-6E95E997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740" y="577208"/>
            <a:ext cx="9114558" cy="1479286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1">
                    <a:lumMod val="76000"/>
                  </a:schemeClr>
                </a:solidFill>
                <a:latin typeface="Calibri"/>
                <a:ea typeface="Calibri"/>
                <a:cs typeface="Calibri"/>
              </a:rPr>
              <a:t>XGBoost</a:t>
            </a:r>
            <a:r>
              <a:rPr lang="en-US" sz="3200" b="1" dirty="0">
                <a:solidFill>
                  <a:schemeClr val="accent1">
                    <a:lumMod val="76000"/>
                  </a:schemeClr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3200" dirty="0">
                <a:solidFill>
                  <a:schemeClr val="accent1">
                    <a:lumMod val="76000"/>
                  </a:schemeClr>
                </a:solidFill>
                <a:latin typeface="Meiryo"/>
                <a:ea typeface="Meiryo"/>
                <a:cs typeface="Calibri"/>
              </a:rPr>
              <a:t>Code</a:t>
            </a:r>
            <a:r>
              <a:rPr lang="en-US" sz="3200" dirty="0">
                <a:solidFill>
                  <a:schemeClr val="accent1">
                    <a:lumMod val="76000"/>
                  </a:schemeClr>
                </a:solidFill>
                <a:latin typeface="Calibri"/>
                <a:ea typeface="Meiryo"/>
                <a:cs typeface="Calibri"/>
              </a:rPr>
              <a:t> Preview</a:t>
            </a:r>
            <a:endParaRPr lang="en-US" dirty="0">
              <a:solidFill>
                <a:schemeClr val="accent1">
                  <a:lumMod val="76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2340" name="Freeform: Shape 2339">
            <a:extLst>
              <a:ext uri="{FF2B5EF4-FFF2-40B4-BE49-F238E27FC236}">
                <a16:creationId xmlns:a16="http://schemas.microsoft.com/office/drawing/2014/main" id="{2696D4D7-B1F4-8F64-88F0-81DD5FAFC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096500" y="371707"/>
            <a:ext cx="1508086" cy="138122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bg1"/>
          </a:solidFill>
          <a:ln w="25320" cap="flat">
            <a:solidFill>
              <a:srgbClr val="00206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42" name="Freeform: Shape 2341">
            <a:extLst>
              <a:ext uri="{FF2B5EF4-FFF2-40B4-BE49-F238E27FC236}">
                <a16:creationId xmlns:a16="http://schemas.microsoft.com/office/drawing/2014/main" id="{5A198B94-5AF8-259F-5060-50848E132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222250" y="436322"/>
            <a:ext cx="1508086" cy="138122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bg1"/>
          </a:solidFill>
          <a:ln w="25320" cap="flat">
            <a:solidFill>
              <a:srgbClr val="00206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Content Placeholder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25F2376C-3C4E-4863-20C3-880E5805A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52233" y="2148152"/>
            <a:ext cx="5939366" cy="3769783"/>
          </a:xfrm>
        </p:spPr>
      </p:pic>
    </p:spTree>
    <p:extLst>
      <p:ext uri="{BB962C8B-B14F-4D97-AF65-F5344CB8AC3E}">
        <p14:creationId xmlns:p14="http://schemas.microsoft.com/office/powerpoint/2010/main" val="213192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rry blue and green background&#10;&#10;Description automatically generated">
            <a:extLst>
              <a:ext uri="{FF2B5EF4-FFF2-40B4-BE49-F238E27FC236}">
                <a16:creationId xmlns:a16="http://schemas.microsoft.com/office/drawing/2014/main" id="{24112CB9-A613-E03E-E862-3113A98531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7838" b="7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solidFill>
              <a:srgbClr val="4472C4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DC0505-7BD3-D79E-89BF-EDA9D800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5" y="718509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i="0" u="none" strike="noStrike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Regression</a:t>
            </a:r>
            <a:r>
              <a:rPr lang="en-US" sz="7200" b="0" i="0" u="none" strike="noStrike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​</a:t>
            </a:r>
            <a:endParaRPr lang="en-US" sz="7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BB3FB-48DC-54FD-835A-B35BF0BB6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875" y="3026833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0" i="1" u="none" strike="noStrike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Suggest competitive pricing, forecast market trends, and optimize property listings.</a:t>
            </a:r>
            <a:endParaRPr lang="en-US" sz="2000" i="1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351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4FD4C0-D683-B905-7D94-0D6B52A7E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CC0E97-508F-1411-1994-E6BE2B8A3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52F8E-18B0-3216-CB28-77DBC7B7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u="sng" dirty="0">
                <a:solidFill>
                  <a:schemeClr val="accent1">
                    <a:lumMod val="76000"/>
                  </a:schemeClr>
                </a:solidFill>
                <a:latin typeface="Calibri Light"/>
                <a:ea typeface="Calibri Light"/>
                <a:cs typeface="Calibri Light"/>
              </a:rPr>
              <a:t>Train Test Split – Feature Selection: Code Preview</a:t>
            </a:r>
          </a:p>
        </p:txBody>
      </p:sp>
      <p:pic>
        <p:nvPicPr>
          <p:cNvPr id="3" name="Picture 2" descr="A computer code with black and red text&#10;&#10;AI-generated content may be incorrect.">
            <a:extLst>
              <a:ext uri="{FF2B5EF4-FFF2-40B4-BE49-F238E27FC236}">
                <a16:creationId xmlns:a16="http://schemas.microsoft.com/office/drawing/2014/main" id="{CBE2DFC0-1B22-2908-5F94-AD9D7AA8D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463" y="2788180"/>
            <a:ext cx="8378825" cy="158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38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rgbClr val="EBF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23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DA9CCE-170C-C108-58A8-3C3B181D1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384" y="841249"/>
            <a:ext cx="5692953" cy="1878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i="0" u="sng" strike="noStrike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Business Objective</a:t>
            </a:r>
            <a:endParaRPr lang="en-US" sz="5400" b="1" u="sng" kern="1200">
              <a:solidFill>
                <a:schemeClr val="bg1"/>
              </a:solidFill>
              <a:latin typeface="+mj-lt"/>
              <a:ea typeface="Calibri Light"/>
              <a:cs typeface="Calibri Light"/>
            </a:endParaRPr>
          </a:p>
        </p:txBody>
      </p:sp>
      <p:pic>
        <p:nvPicPr>
          <p:cNvPr id="7" name="Picture 6" descr="A group of tall buildings&#10;&#10;Description automatically generated">
            <a:extLst>
              <a:ext uri="{FF2B5EF4-FFF2-40B4-BE49-F238E27FC236}">
                <a16:creationId xmlns:a16="http://schemas.microsoft.com/office/drawing/2014/main" id="{E0CDB65B-0DD2-40C2-F1CA-4AA22F8AF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1239" t="8102" b="15859"/>
          <a:stretch/>
        </p:blipFill>
        <p:spPr>
          <a:xfrm>
            <a:off x="6742499" y="1324785"/>
            <a:ext cx="6458158" cy="553254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C2FFDAB-AB46-6595-F5D3-57D0D5B23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743" y="4415450"/>
            <a:ext cx="6273209" cy="22559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b="1">
                <a:solidFill>
                  <a:schemeClr val="tx2"/>
                </a:solidFill>
              </a:rPr>
              <a:t>Benefits:</a:t>
            </a:r>
            <a:endParaRPr lang="en-US" sz="2000" b="1">
              <a:solidFill>
                <a:schemeClr val="tx2"/>
              </a:solidFill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tx2"/>
                </a:solidFill>
              </a:rPr>
              <a:t>Owners set fair prices</a:t>
            </a:r>
            <a:endParaRPr lang="en-US" sz="1900">
              <a:solidFill>
                <a:schemeClr val="tx2"/>
              </a:solidFill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tx2"/>
                </a:solidFill>
              </a:rPr>
              <a:t>Renters judge affordability</a:t>
            </a:r>
            <a:endParaRPr lang="en-US" sz="1900">
              <a:solidFill>
                <a:schemeClr val="tx2"/>
              </a:solidFill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i="0" u="none" strike="noStrike">
                <a:solidFill>
                  <a:schemeClr val="tx2"/>
                </a:solidFill>
                <a:effectLst/>
              </a:rPr>
              <a:t>Approach: ML classification model</a:t>
            </a:r>
            <a:endParaRPr lang="en-US" sz="1900">
              <a:solidFill>
                <a:schemeClr val="tx2"/>
              </a:solidFill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B6219-8A3C-7404-2AEF-1C273D4FCFB8}"/>
              </a:ext>
            </a:extLst>
          </p:cNvPr>
          <p:cNvSpPr txBox="1"/>
          <p:nvPr/>
        </p:nvSpPr>
        <p:spPr>
          <a:xfrm>
            <a:off x="271063" y="3817998"/>
            <a:ext cx="66556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>
                <a:solidFill>
                  <a:srgbClr val="002060"/>
                </a:solidFill>
                <a:effectLst/>
              </a:rPr>
              <a:t>Objective: Classify rentals as Low, Medium, or High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61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rry blue and green background&#10;&#10;Description automatically generated">
            <a:extLst>
              <a:ext uri="{FF2B5EF4-FFF2-40B4-BE49-F238E27FC236}">
                <a16:creationId xmlns:a16="http://schemas.microsoft.com/office/drawing/2014/main" id="{A25737AC-6862-2B3F-E17C-FDFC76F020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7838" b="7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A40F7F-6592-DE1F-AA90-4EDED5CF5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Training methodology​</a:t>
            </a:r>
            <a:endParaRPr lang="en-US" b="1" kern="1200">
              <a:solidFill>
                <a:srgbClr val="FFFFFF"/>
              </a:solidFill>
              <a:latin typeface="+mj-lt"/>
              <a:ea typeface="Calibri Light"/>
              <a:cs typeface="Calibri Ligh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1572-1CFC-D5A9-686A-6CDF2B591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777" y="450099"/>
            <a:ext cx="3438596" cy="19425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1" i="0" u="none" strike="noStrike">
                <a:effectLst/>
              </a:rPr>
              <a:t>Random Forest Regressor</a:t>
            </a:r>
          </a:p>
          <a:p>
            <a:pPr fontAlgn="base"/>
            <a:r>
              <a:rPr lang="en-US" sz="1800" b="0" i="0" u="none" strike="noStrike">
                <a:effectLst/>
              </a:rPr>
              <a:t>Trained with max depth ranging from 1 to 20​</a:t>
            </a:r>
          </a:p>
          <a:p>
            <a:pPr fontAlgn="base"/>
            <a:r>
              <a:rPr lang="en-US" sz="1800" b="0" i="0" u="none" strike="noStrike">
                <a:effectLst/>
              </a:rPr>
              <a:t>Evaluated using R-squared and MSE​</a:t>
            </a:r>
          </a:p>
          <a:p>
            <a:pPr marL="0"/>
            <a:endParaRPr lang="en-US" sz="180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EA1D23-304F-CA30-D50C-9739A6EE70C0}"/>
              </a:ext>
            </a:extLst>
          </p:cNvPr>
          <p:cNvSpPr txBox="1">
            <a:spLocks/>
          </p:cNvSpPr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0" u="none" strike="noStrike">
                <a:effectLst/>
              </a:rPr>
              <a:t>Linear &amp; Polynomial Regression</a:t>
            </a:r>
          </a:p>
          <a:p>
            <a:pPr fontAlgn="base"/>
            <a:r>
              <a:rPr lang="en-US" sz="2000" b="0" i="0" u="none" strike="noStrike">
                <a:effectLst/>
              </a:rPr>
              <a:t>Linear Regression: Baseline model (degree=1).​</a:t>
            </a:r>
          </a:p>
          <a:p>
            <a:pPr fontAlgn="base"/>
            <a:r>
              <a:rPr lang="en-US" sz="2000" b="0" i="0" u="none" strike="noStrike">
                <a:effectLst/>
              </a:rPr>
              <a:t>Polynomial Regression: Tested degrees 1 to 4.​</a:t>
            </a:r>
          </a:p>
          <a:p>
            <a:pPr marL="0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47031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656F-B987-BD1D-C5E6-FD9C5B89C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9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0" strike="noStrike">
                <a:solidFill>
                  <a:schemeClr val="accent1">
                    <a:lumMod val="76000"/>
                  </a:schemeClr>
                </a:solidFill>
                <a:effectLst/>
                <a:latin typeface="+mn-lt"/>
              </a:rPr>
              <a:t>Random Forest Regressor</a:t>
            </a:r>
            <a:r>
              <a:rPr lang="en-US" sz="3200" b="1" i="0" strike="noStrike">
                <a:solidFill>
                  <a:schemeClr val="accent1">
                    <a:lumMod val="76000"/>
                  </a:schemeClr>
                </a:solidFill>
                <a:effectLst/>
                <a:latin typeface="+mn-lt"/>
                <a:ea typeface="Meiryo"/>
              </a:rPr>
              <a:t>​</a:t>
            </a:r>
            <a:endParaRPr lang="en-US" sz="3200" b="1">
              <a:solidFill>
                <a:schemeClr val="accent1">
                  <a:lumMod val="76000"/>
                </a:schemeClr>
              </a:solidFill>
              <a:latin typeface="+mn-lt"/>
              <a:ea typeface="Meiryo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E8C5B-F757-1499-B0D9-6FC562799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117" y="1349375"/>
            <a:ext cx="4826000" cy="589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2000" b="1" i="0" u="none" strike="noStrike">
                <a:solidFill>
                  <a:srgbClr val="000000"/>
                </a:solidFill>
                <a:effectLst/>
                <a:latin typeface="Franklin Gothic Book"/>
              </a:rPr>
              <a:t>Test results:</a:t>
            </a:r>
          </a:p>
          <a:p>
            <a:pPr marL="0" indent="0">
              <a:buNone/>
            </a:pPr>
            <a:endParaRPr lang="en-US" sz="2000">
              <a:ea typeface="Calibri"/>
              <a:cs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C3D6C9-9E32-49A5-F02C-2E4AA750B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122619"/>
              </p:ext>
            </p:extLst>
          </p:nvPr>
        </p:nvGraphicFramePr>
        <p:xfrm>
          <a:off x="891117" y="2132807"/>
          <a:ext cx="4610100" cy="1371600"/>
        </p:xfrm>
        <a:graphic>
          <a:graphicData uri="http://schemas.openxmlformats.org/drawingml/2006/table">
            <a:tbl>
              <a:tblPr/>
              <a:tblGrid>
                <a:gridCol w="1390650">
                  <a:extLst>
                    <a:ext uri="{9D8B030D-6E8A-4147-A177-3AD203B41FA5}">
                      <a16:colId xmlns:a16="http://schemas.microsoft.com/office/drawing/2014/main" val="1255887964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3216526767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8955466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 Depth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R² Score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MSE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489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0.78​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33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0.62​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0.61​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900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0.732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0.270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84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0.67​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0.56​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93274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54E8F08-7776-035C-CDF7-C802CACE7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117" y="22677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9" name="Picture 3" descr="A graph with a line and a green line&#10;&#10;AI-generated content may be incorrect.">
            <a:extLst>
              <a:ext uri="{FF2B5EF4-FFF2-40B4-BE49-F238E27FC236}">
                <a16:creationId xmlns:a16="http://schemas.microsoft.com/office/drawing/2014/main" id="{77513F10-FD31-7CCE-F024-34E900DB5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644" y="1990725"/>
            <a:ext cx="5770882" cy="363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E0644AC7-AA12-1001-AE11-7651C7942B2F}"/>
              </a:ext>
            </a:extLst>
          </p:cNvPr>
          <p:cNvSpPr txBox="1"/>
          <p:nvPr/>
        </p:nvSpPr>
        <p:spPr>
          <a:xfrm>
            <a:off x="889904" y="4313764"/>
            <a:ext cx="3370945" cy="6924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300" b="1">
                <a:solidFill>
                  <a:srgbClr val="FF0000"/>
                </a:solidFill>
                <a:latin typeface="Franklin Gothic Book"/>
                <a:ea typeface="Calibri"/>
                <a:cs typeface="Calibri"/>
              </a:rPr>
              <a:t>→ </a:t>
            </a:r>
            <a:r>
              <a:rPr lang="en-US" sz="1300" b="1" err="1">
                <a:solidFill>
                  <a:srgbClr val="FF0000"/>
                </a:solidFill>
                <a:latin typeface="Franklin Gothic Book"/>
                <a:ea typeface="Calibri"/>
                <a:cs typeface="Calibri"/>
              </a:rPr>
              <a:t>max_depth</a:t>
            </a:r>
            <a:r>
              <a:rPr lang="en-US" sz="1300" b="1">
                <a:solidFill>
                  <a:srgbClr val="FF0000"/>
                </a:solidFill>
                <a:latin typeface="Franklin Gothic Book"/>
                <a:ea typeface="Calibri"/>
                <a:cs typeface="Calibri"/>
              </a:rPr>
              <a:t> = 10</a:t>
            </a:r>
            <a:br>
              <a:rPr lang="en-US" sz="1300" b="1">
                <a:solidFill>
                  <a:srgbClr val="FF0000"/>
                </a:solidFill>
                <a:latin typeface="Franklin Gothic Book"/>
                <a:ea typeface="Calibri"/>
                <a:cs typeface="Calibri"/>
              </a:rPr>
            </a:br>
            <a:r>
              <a:rPr lang="en-US" sz="1300" b="1">
                <a:solidFill>
                  <a:srgbClr val="FF0000"/>
                </a:solidFill>
                <a:latin typeface="Franklin Gothic Book"/>
                <a:ea typeface="Calibri"/>
                <a:cs typeface="Calibri"/>
              </a:rPr>
              <a:t>→ R² </a:t>
            </a:r>
            <a:r>
              <a:rPr lang="en-US" sz="1300" b="1" i="0" u="none" strike="noStrike">
                <a:solidFill>
                  <a:srgbClr val="FF0000"/>
                </a:solidFill>
                <a:effectLst/>
                <a:latin typeface="Franklin Gothic Book"/>
                <a:ea typeface="Calibri"/>
                <a:cs typeface="Calibri"/>
              </a:rPr>
              <a:t>Score</a:t>
            </a:r>
            <a:r>
              <a:rPr lang="en-US" sz="1300" b="1">
                <a:solidFill>
                  <a:srgbClr val="FF0000"/>
                </a:solidFill>
                <a:latin typeface="Franklin Gothic Book"/>
                <a:ea typeface="Calibri"/>
                <a:cs typeface="Calibri"/>
              </a:rPr>
              <a:t> = 0.7320</a:t>
            </a:r>
            <a:br>
              <a:rPr lang="en-US" sz="1300" b="1">
                <a:solidFill>
                  <a:srgbClr val="FF0000"/>
                </a:solidFill>
                <a:latin typeface="Franklin Gothic Book"/>
                <a:ea typeface="Calibri"/>
                <a:cs typeface="Calibri"/>
              </a:rPr>
            </a:br>
            <a:r>
              <a:rPr lang="en-US" sz="1300" b="1">
                <a:solidFill>
                  <a:srgbClr val="FF0000"/>
                </a:solidFill>
                <a:latin typeface="Franklin Gothic Book"/>
                <a:ea typeface="Calibri"/>
                <a:cs typeface="Calibri"/>
              </a:rPr>
              <a:t>→ MSE = 0.2696</a:t>
            </a:r>
            <a:endParaRPr lang="en-CA" sz="1300" i="0" u="none" strike="noStrike">
              <a:effectLst/>
              <a:latin typeface="Franklin Gothic Book"/>
              <a:ea typeface="Calibri"/>
              <a:cs typeface="Calibri"/>
            </a:endParaRPr>
          </a:p>
        </p:txBody>
      </p:sp>
      <p:sp>
        <p:nvSpPr>
          <p:cNvPr id="4108" name="Content Placeholder 2">
            <a:extLst>
              <a:ext uri="{FF2B5EF4-FFF2-40B4-BE49-F238E27FC236}">
                <a16:creationId xmlns:a16="http://schemas.microsoft.com/office/drawing/2014/main" id="{30D6FD1F-F124-9D90-F835-CF5B9A33C38B}"/>
              </a:ext>
            </a:extLst>
          </p:cNvPr>
          <p:cNvSpPr txBox="1">
            <a:spLocks/>
          </p:cNvSpPr>
          <p:nvPr/>
        </p:nvSpPr>
        <p:spPr>
          <a:xfrm>
            <a:off x="884767" y="3808942"/>
            <a:ext cx="4826000" cy="589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>
                <a:solidFill>
                  <a:srgbClr val="000000"/>
                </a:solidFill>
                <a:latin typeface="Franklin Gothic Book"/>
              </a:rPr>
              <a:t>Best model:</a:t>
            </a:r>
            <a:endParaRPr lang="en-US"/>
          </a:p>
        </p:txBody>
      </p:sp>
      <p:sp>
        <p:nvSpPr>
          <p:cNvPr id="4109" name="TextBox 4108">
            <a:extLst>
              <a:ext uri="{FF2B5EF4-FFF2-40B4-BE49-F238E27FC236}">
                <a16:creationId xmlns:a16="http://schemas.microsoft.com/office/drawing/2014/main" id="{41049A15-9415-7180-57EA-DBD306A88916}"/>
              </a:ext>
            </a:extLst>
          </p:cNvPr>
          <p:cNvSpPr txBox="1"/>
          <p:nvPr/>
        </p:nvSpPr>
        <p:spPr>
          <a:xfrm>
            <a:off x="900487" y="5679013"/>
            <a:ext cx="5244195" cy="9376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1400">
                <a:solidFill>
                  <a:srgbClr val="000000"/>
                </a:solidFill>
                <a:latin typeface="Franklin Gothic Book"/>
                <a:ea typeface="Calibri"/>
                <a:cs typeface="Calibri"/>
              </a:rPr>
              <a:t>Best performance at max depth=10 (R² = 0.68).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1400">
                <a:solidFill>
                  <a:srgbClr val="000000"/>
                </a:solidFill>
                <a:latin typeface="Franklin Gothic Book"/>
                <a:ea typeface="Calibri"/>
                <a:cs typeface="Calibri"/>
              </a:rPr>
              <a:t>Overfitting observed beyond depth=15 (R² plateaus).</a:t>
            </a:r>
          </a:p>
          <a:p>
            <a:endParaRPr lang="en-US" sz="1300" b="1" i="0" u="none" strike="noStrike">
              <a:solidFill>
                <a:srgbClr val="FF0000"/>
              </a:solidFill>
              <a:effectLst/>
              <a:latin typeface="Franklin Gothic Book"/>
              <a:ea typeface="Calibri"/>
              <a:cs typeface="Calibri"/>
            </a:endParaRPr>
          </a:p>
        </p:txBody>
      </p:sp>
      <p:sp>
        <p:nvSpPr>
          <p:cNvPr id="4110" name="Content Placeholder 2">
            <a:extLst>
              <a:ext uri="{FF2B5EF4-FFF2-40B4-BE49-F238E27FC236}">
                <a16:creationId xmlns:a16="http://schemas.microsoft.com/office/drawing/2014/main" id="{54184B93-D905-30C1-CC34-2B21172E001E}"/>
              </a:ext>
            </a:extLst>
          </p:cNvPr>
          <p:cNvSpPr txBox="1">
            <a:spLocks/>
          </p:cNvSpPr>
          <p:nvPr/>
        </p:nvSpPr>
        <p:spPr>
          <a:xfrm>
            <a:off x="895350" y="5174191"/>
            <a:ext cx="4826000" cy="589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b="1">
                <a:solidFill>
                  <a:srgbClr val="000000"/>
                </a:solidFill>
                <a:latin typeface="Franklin Gothic Book"/>
              </a:rPr>
              <a:t>Key observations:</a:t>
            </a:r>
            <a:endParaRPr lang="en-US" sz="1800">
              <a:solidFill>
                <a:srgbClr val="000000"/>
              </a:solidFill>
              <a:latin typeface="Franklin Gothic Book"/>
            </a:endParaRPr>
          </a:p>
          <a:p>
            <a:pPr marL="0" indent="0">
              <a:buNone/>
            </a:pPr>
            <a:endParaRPr lang="en-CA" sz="2000" b="1">
              <a:latin typeface="Franklin Gothic Book"/>
            </a:endParaRPr>
          </a:p>
        </p:txBody>
      </p:sp>
      <p:sp>
        <p:nvSpPr>
          <p:cNvPr id="4112" name="!!Rectangle">
            <a:extLst>
              <a:ext uri="{FF2B5EF4-FFF2-40B4-BE49-F238E27FC236}">
                <a16:creationId xmlns:a16="http://schemas.microsoft.com/office/drawing/2014/main" id="{1587621E-489B-3786-D8EF-FC2BB7EA4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4" name="Freeform: Shape 4113">
            <a:extLst>
              <a:ext uri="{FF2B5EF4-FFF2-40B4-BE49-F238E27FC236}">
                <a16:creationId xmlns:a16="http://schemas.microsoft.com/office/drawing/2014/main" id="{72E50D86-F6A3-3D4D-40E3-DCCDFF7B2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096500" y="371707"/>
            <a:ext cx="1508086" cy="138122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bg1"/>
          </a:solidFill>
          <a:ln w="25320" cap="flat">
            <a:solidFill>
              <a:srgbClr val="00206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26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186BE-E7CE-1A25-9D30-1AE5948EC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8F5E-2070-F33A-3CA1-5FE7F3EED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9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0" strike="noStrike" dirty="0">
                <a:solidFill>
                  <a:schemeClr val="accent1">
                    <a:lumMod val="76000"/>
                  </a:schemeClr>
                </a:solidFill>
                <a:effectLst/>
                <a:latin typeface="+mn-lt"/>
              </a:rPr>
              <a:t>Random Forest Regressor</a:t>
            </a:r>
            <a:r>
              <a:rPr lang="en-US" sz="3200" b="1" i="0" strike="noStrike" dirty="0">
                <a:solidFill>
                  <a:schemeClr val="accent1">
                    <a:lumMod val="76000"/>
                  </a:schemeClr>
                </a:solidFill>
                <a:effectLst/>
                <a:latin typeface="+mn-lt"/>
                <a:ea typeface="Meiryo"/>
              </a:rPr>
              <a:t>​</a:t>
            </a:r>
            <a:r>
              <a:rPr lang="en-US" sz="3200" b="1" dirty="0">
                <a:solidFill>
                  <a:schemeClr val="accent1">
                    <a:lumMod val="76000"/>
                  </a:schemeClr>
                </a:solidFill>
                <a:latin typeface="+mn-lt"/>
                <a:ea typeface="Meiryo"/>
              </a:rPr>
              <a:t>: Code Preview</a:t>
            </a:r>
            <a:endParaRPr lang="en-US" sz="3200" b="1" dirty="0">
              <a:solidFill>
                <a:schemeClr val="accent1">
                  <a:lumMod val="76000"/>
                </a:schemeClr>
              </a:solidFill>
              <a:latin typeface="+mn-lt"/>
              <a:ea typeface="Meiryo"/>
              <a:cs typeface="Calibri"/>
            </a:endParaRPr>
          </a:p>
        </p:txBody>
      </p:sp>
      <p:sp>
        <p:nvSpPr>
          <p:cNvPr id="4114" name="Freeform: Shape 4113">
            <a:extLst>
              <a:ext uri="{FF2B5EF4-FFF2-40B4-BE49-F238E27FC236}">
                <a16:creationId xmlns:a16="http://schemas.microsoft.com/office/drawing/2014/main" id="{0A2B5E12-0A6E-6573-9DC0-5C11ECD7F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096500" y="371707"/>
            <a:ext cx="1508086" cy="138122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bg1"/>
          </a:solidFill>
          <a:ln w="25320" cap="flat">
            <a:solidFill>
              <a:srgbClr val="00206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Content Placeholder 7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3E741294-7891-9986-46FD-EC1031FE4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87" y="1489339"/>
            <a:ext cx="9824507" cy="3436408"/>
          </a:xfrm>
        </p:spPr>
      </p:pic>
    </p:spTree>
    <p:extLst>
      <p:ext uri="{BB962C8B-B14F-4D97-AF65-F5344CB8AC3E}">
        <p14:creationId xmlns:p14="http://schemas.microsoft.com/office/powerpoint/2010/main" val="2737730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0" name="Rectangle 513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42" name="Rectangle 514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44" name="Rectangle 514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959E99-077E-FFA6-67F2-B51BD48074FF}"/>
              </a:ext>
            </a:extLst>
          </p:cNvPr>
          <p:cNvSpPr txBox="1"/>
          <p:nvPr/>
        </p:nvSpPr>
        <p:spPr>
          <a:xfrm>
            <a:off x="6637962" y="640290"/>
            <a:ext cx="2447092" cy="1655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b="1" i="0" u="none" strike="noStrike">
              <a:solidFill>
                <a:srgbClr val="FF0000"/>
              </a:solidFill>
              <a:effectLst/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i="0" u="none" strike="noStrike">
                <a:solidFill>
                  <a:srgbClr val="FF0000"/>
                </a:solidFill>
                <a:effectLst/>
              </a:rPr>
              <a:t>Best model</a:t>
            </a:r>
            <a:r>
              <a:rPr lang="en-US" sz="1400" b="1">
                <a:solidFill>
                  <a:srgbClr val="FF0000"/>
                </a:solidFill>
              </a:rPr>
              <a:t>:</a:t>
            </a:r>
            <a:endParaRPr lang="en-US" sz="1400" b="1" i="0" u="none" strike="noStrike">
              <a:solidFill>
                <a:srgbClr val="FF0000"/>
              </a:solidFill>
              <a:effectLst/>
              <a:ea typeface="Calibri"/>
              <a:cs typeface="Calibri"/>
            </a:endParaRPr>
          </a:p>
          <a:p>
            <a:pPr>
              <a:lnSpc>
                <a:spcPct val="160000"/>
              </a:lnSpc>
              <a:spcAft>
                <a:spcPts val="600"/>
              </a:spcAft>
            </a:pPr>
            <a:r>
              <a:rPr lang="en-US" sz="1400" i="0" u="none" strike="noStrike">
                <a:solidFill>
                  <a:srgbClr val="FF0000"/>
                </a:solidFill>
                <a:effectLst/>
              </a:rPr>
              <a:t>Degree: 3​</a:t>
            </a:r>
            <a:br>
              <a:rPr lang="en-US" sz="1400" i="0" u="none" strike="noStrike">
                <a:effectLst/>
              </a:rPr>
            </a:br>
            <a:r>
              <a:rPr lang="en-US" sz="1400" i="0" u="none" strike="noStrike">
                <a:solidFill>
                  <a:srgbClr val="FF0000"/>
                </a:solidFill>
                <a:effectLst/>
              </a:rPr>
              <a:t>R² Score = 0.6837​</a:t>
            </a:r>
            <a:br>
              <a:rPr lang="en-US" sz="1400" i="0" u="none" strike="noStrike">
                <a:effectLst/>
              </a:rPr>
            </a:br>
            <a:r>
              <a:rPr lang="en-US" sz="1400" i="0" u="none" strike="noStrike">
                <a:solidFill>
                  <a:srgbClr val="FF0000"/>
                </a:solidFill>
                <a:effectLst/>
              </a:rPr>
              <a:t>MSE = 0.564</a:t>
            </a:r>
            <a:endParaRPr lang="en-US" sz="1400" i="0" u="none" strike="noStrike">
              <a:solidFill>
                <a:srgbClr val="FF0000"/>
              </a:solidFill>
              <a:effectLst/>
              <a:ea typeface="Calibri"/>
              <a:cs typeface="Calibri"/>
            </a:endParaRPr>
          </a:p>
          <a:p>
            <a:pPr>
              <a:lnSpc>
                <a:spcPct val="160000"/>
              </a:lnSpc>
              <a:spcAft>
                <a:spcPts val="600"/>
              </a:spcAft>
            </a:pPr>
            <a:endParaRPr lang="en-US" sz="1400" b="0" i="0" u="none" strike="noStrike">
              <a:solidFill>
                <a:srgbClr val="FF0000"/>
              </a:solidFill>
              <a:effectLst/>
              <a:ea typeface="Calibri"/>
              <a:cs typeface="Calibri"/>
            </a:endParaRPr>
          </a:p>
        </p:txBody>
      </p:sp>
      <p:pic>
        <p:nvPicPr>
          <p:cNvPr id="5124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DE39992-0F28-6C91-C18F-8AA678124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4150" y="3173896"/>
            <a:ext cx="4620109" cy="295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A30BE6-945C-C8DF-3440-DBFED52ADA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389453"/>
              </p:ext>
            </p:extLst>
          </p:nvPr>
        </p:nvGraphicFramePr>
        <p:xfrm>
          <a:off x="557864" y="2701954"/>
          <a:ext cx="5523083" cy="2689700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65000"/>
                    <a:lumOff val="35000"/>
                  </a:schemeClr>
                </a:solidFill>
              </a:tblPr>
              <a:tblGrid>
                <a:gridCol w="1578446">
                  <a:extLst>
                    <a:ext uri="{9D8B030D-6E8A-4147-A177-3AD203B41FA5}">
                      <a16:colId xmlns:a16="http://schemas.microsoft.com/office/drawing/2014/main" val="255537973"/>
                    </a:ext>
                  </a:extLst>
                </a:gridCol>
                <a:gridCol w="2399951">
                  <a:extLst>
                    <a:ext uri="{9D8B030D-6E8A-4147-A177-3AD203B41FA5}">
                      <a16:colId xmlns:a16="http://schemas.microsoft.com/office/drawing/2014/main" val="3436025078"/>
                    </a:ext>
                  </a:extLst>
                </a:gridCol>
                <a:gridCol w="1544686">
                  <a:extLst>
                    <a:ext uri="{9D8B030D-6E8A-4147-A177-3AD203B41FA5}">
                      <a16:colId xmlns:a16="http://schemas.microsoft.com/office/drawing/2014/main" val="2545876261"/>
                    </a:ext>
                  </a:extLst>
                </a:gridCol>
              </a:tblGrid>
              <a:tr h="29903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cap="none" spc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Degree</a:t>
                      </a:r>
                      <a:r>
                        <a:rPr lang="en-US" sz="1800" b="0" i="0" cap="none" spc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​</a:t>
                      </a:r>
                    </a:p>
                  </a:txBody>
                  <a:tcPr marL="267961" marR="267961" marT="133980" marB="1296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cap="none" spc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R² Score</a:t>
                      </a:r>
                      <a:r>
                        <a:rPr lang="en-US" sz="1800" b="0" i="0" cap="none" spc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​</a:t>
                      </a:r>
                    </a:p>
                  </a:txBody>
                  <a:tcPr marL="267961" marR="267961" marT="133980" marB="1296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cap="none" spc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RMSE</a:t>
                      </a:r>
                      <a:r>
                        <a:rPr lang="en-US" sz="1800" b="0" i="0" cap="none" spc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​</a:t>
                      </a:r>
                    </a:p>
                  </a:txBody>
                  <a:tcPr marL="267961" marR="267961" marT="133980" marB="1296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86251"/>
                  </a:ext>
                </a:extLst>
              </a:tr>
              <a:tr h="29903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1​</a:t>
                      </a:r>
                    </a:p>
                  </a:txBody>
                  <a:tcPr marL="267961" marR="267961" marT="133980" marB="1296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0.627​</a:t>
                      </a:r>
                    </a:p>
                  </a:txBody>
                  <a:tcPr marL="267961" marR="267961" marT="133980" marB="1296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0.612​</a:t>
                      </a:r>
                    </a:p>
                  </a:txBody>
                  <a:tcPr marL="267961" marR="267961" marT="133980" marB="1296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802831"/>
                  </a:ext>
                </a:extLst>
              </a:tr>
              <a:tr h="29903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2​</a:t>
                      </a:r>
                    </a:p>
                  </a:txBody>
                  <a:tcPr marL="267961" marR="267961" marT="133980" marB="1296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0.672​</a:t>
                      </a:r>
                    </a:p>
                  </a:txBody>
                  <a:tcPr marL="267961" marR="267961" marT="133980" marB="1296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0.574​</a:t>
                      </a:r>
                    </a:p>
                  </a:txBody>
                  <a:tcPr marL="267961" marR="267961" marT="133980" marB="1296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427893"/>
                  </a:ext>
                </a:extLst>
              </a:tr>
              <a:tr h="29903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cap="none" spc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3</a:t>
                      </a:r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​</a:t>
                      </a:r>
                    </a:p>
                  </a:txBody>
                  <a:tcPr marL="267961" marR="267961" marT="133980" marB="1296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cap="none" spc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0.684</a:t>
                      </a:r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​</a:t>
                      </a:r>
                    </a:p>
                  </a:txBody>
                  <a:tcPr marL="267961" marR="267961" marT="133980" marB="1296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cap="none" spc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0.564</a:t>
                      </a:r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​</a:t>
                      </a:r>
                    </a:p>
                  </a:txBody>
                  <a:tcPr marL="267961" marR="267961" marT="133980" marB="1296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16886"/>
                  </a:ext>
                </a:extLst>
              </a:tr>
              <a:tr h="29903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4​</a:t>
                      </a:r>
                    </a:p>
                  </a:txBody>
                  <a:tcPr marL="267961" marR="267961" marT="133980" marB="1296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-7.59 (Invalid)​</a:t>
                      </a:r>
                    </a:p>
                  </a:txBody>
                  <a:tcPr marL="267961" marR="267961" marT="133980" marB="1296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2.94​</a:t>
                      </a:r>
                    </a:p>
                  </a:txBody>
                  <a:tcPr marL="267961" marR="267961" marT="133980" marB="1296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67022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5377D7C-CB35-85BC-9AD2-A2D2554AB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09887" y="-1681643"/>
            <a:ext cx="12192000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D2F28-98B2-AE65-7F26-0EFE197C7619}"/>
              </a:ext>
            </a:extLst>
          </p:cNvPr>
          <p:cNvSpPr txBox="1"/>
          <p:nvPr/>
        </p:nvSpPr>
        <p:spPr>
          <a:xfrm>
            <a:off x="563128" y="5614456"/>
            <a:ext cx="6341758" cy="8616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i="0" u="none" strike="noStrike">
                <a:effectLst/>
              </a:rPr>
              <a:t>Key observations:</a:t>
            </a:r>
            <a:endParaRPr lang="en-US" sz="1400" b="1" i="0" u="none" strike="noStrike">
              <a:effectLst/>
              <a:ea typeface="Calibri"/>
              <a:cs typeface="Calibri"/>
            </a:endParaRP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>
                <a:effectLst/>
              </a:rPr>
              <a:t>Degree-3 polynomial performs best (R² = 0.684).​</a:t>
            </a:r>
            <a:endParaRPr lang="en-US" sz="1400" b="0" i="0" u="none" strike="noStrike">
              <a:effectLst/>
              <a:ea typeface="Calibri"/>
              <a:cs typeface="Calibri"/>
            </a:endParaRP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>
                <a:effectLst/>
              </a:rPr>
              <a:t>Degree-4 fails due to overfitting (negative R²).</a:t>
            </a:r>
            <a:endParaRPr lang="en-US" sz="1400" b="0" i="0" u="none" strike="noStrike">
              <a:effectLst/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ea typeface="Calibri"/>
              <a:cs typeface="Calibri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37F66BA-81FA-A490-D089-771912BE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70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6000"/>
                  </a:schemeClr>
                </a:solidFill>
                <a:latin typeface="+mn-lt"/>
              </a:rPr>
              <a:t>Linear/Polynomial Regression</a:t>
            </a:r>
            <a:endParaRPr lang="en-US" dirty="0">
              <a:solidFill>
                <a:schemeClr val="accent1">
                  <a:lumMod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96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C46AC-E77F-A038-028F-937568891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Freeform: Shape 4113">
            <a:extLst>
              <a:ext uri="{FF2B5EF4-FFF2-40B4-BE49-F238E27FC236}">
                <a16:creationId xmlns:a16="http://schemas.microsoft.com/office/drawing/2014/main" id="{486A66FA-3E67-DC99-2A23-89E201359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096500" y="371707"/>
            <a:ext cx="1508086" cy="138122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bg1"/>
          </a:solidFill>
          <a:ln w="25320" cap="flat">
            <a:solidFill>
              <a:srgbClr val="00206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B4B554-CC12-3E78-8D15-D634730F96FF}"/>
              </a:ext>
            </a:extLst>
          </p:cNvPr>
          <p:cNvSpPr txBox="1">
            <a:spLocks/>
          </p:cNvSpPr>
          <p:nvPr/>
        </p:nvSpPr>
        <p:spPr>
          <a:xfrm>
            <a:off x="838200" y="1534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>
                    <a:lumMod val="76000"/>
                  </a:schemeClr>
                </a:solidFill>
                <a:latin typeface="+mn-lt"/>
              </a:rPr>
              <a:t>Linear/Polynomial Regression: Code Preview</a:t>
            </a:r>
            <a:endParaRPr lang="en-US" dirty="0">
              <a:solidFill>
                <a:schemeClr val="accent1">
                  <a:lumMod val="76000"/>
                </a:schemeClr>
              </a:solidFill>
            </a:endParaRPr>
          </a:p>
        </p:txBody>
      </p:sp>
      <p:pic>
        <p:nvPicPr>
          <p:cNvPr id="11" name="Content Placeholder 10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566D3071-2D55-4A6A-E1B5-C34C72889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87" y="1715823"/>
            <a:ext cx="8935508" cy="3872441"/>
          </a:xfrm>
        </p:spPr>
      </p:pic>
    </p:spTree>
    <p:extLst>
      <p:ext uri="{BB962C8B-B14F-4D97-AF65-F5344CB8AC3E}">
        <p14:creationId xmlns:p14="http://schemas.microsoft.com/office/powerpoint/2010/main" val="4144484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B717BA-DDF4-CB12-F482-31982F2B2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3D00680-8676-BA8B-5CB9-5CA49BC99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5DCAC6A-54E6-C7D6-8656-4F41B0CC2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9D7B28-0AA1-A27A-475F-D1EB25FE6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6B5C7C-6940-F3C8-BAAD-04831C5E3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5C421-D0C0-168F-E71D-0F790D65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Feature Importance Score</a:t>
            </a:r>
            <a:endParaRPr lang="en-US" sz="4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5CE67F8-B130-147C-E28A-67A6EF464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12192000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B58A3B-DA52-E4C2-1CED-3B15B49A5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966" y="2010234"/>
            <a:ext cx="7802064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15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Model Evaluation</a:t>
            </a:r>
            <a:r>
              <a:rPr lang="en-US" sz="40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 </a:t>
            </a:r>
            <a:endParaRPr lang="en-US" sz="40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361637"/>
            <a:ext cx="12192000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graphicFrame>
        <p:nvGraphicFramePr>
          <p:cNvPr id="8" name="Content Placeholder 3"/>
          <p:cNvGraphicFramePr/>
          <p:nvPr/>
        </p:nvGraphicFramePr>
        <p:xfrm>
          <a:off x="613833" y="1979083"/>
          <a:ext cx="11252004" cy="4062190"/>
        </p:xfrm>
        <a:graphic>
          <a:graphicData uri="http://schemas.openxmlformats.org/drawingml/2006/table">
            <a:tbl>
              <a:tblPr firstRow="1" bandRow="1"/>
              <a:tblGrid>
                <a:gridCol w="1761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38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3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625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77333"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Franklin Gothic Book" panose="020B0503020102020204"/>
                        </a:rPr>
                        <a:t>Task​</a:t>
                      </a:r>
                      <a:endParaRPr lang="en-US" sz="2300" b="0" i="0" u="none" strike="noStrike"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8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9C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Franklin Gothic Book" panose="020B0503020102020204"/>
                        </a:rPr>
                        <a:t>Model​</a:t>
                      </a:r>
                      <a:endParaRPr lang="en-US" sz="2300" b="0" i="0" u="none" strike="noStrike"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8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9C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Franklin Gothic Book" panose="020B0503020102020204"/>
                        </a:rPr>
                        <a:t>R-squared​</a:t>
                      </a:r>
                      <a:endParaRPr lang="en-US" sz="2300" b="0" i="0" u="none" strike="noStrike"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8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9C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Franklin Gothic Book" panose="020B0503020102020204"/>
                        </a:rPr>
                        <a:t>RMSE​</a:t>
                      </a:r>
                      <a:endParaRPr lang="en-US" sz="2300" b="0" i="0" u="none" strike="noStrike"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8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9C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Franklin Gothic Book" panose="020B0503020102020204"/>
                        </a:rPr>
                        <a:t>Precision​</a:t>
                      </a:r>
                      <a:endParaRPr lang="en-US" sz="2300" b="0" i="0" u="none" strike="noStrike"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8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9C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Franklin Gothic Book" panose="020B0503020102020204"/>
                        </a:rPr>
                        <a:t>Recall​</a:t>
                      </a:r>
                      <a:endParaRPr lang="en-US" sz="2300" b="0" i="0" u="none" strike="noStrike"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8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9C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Franklin Gothic Book" panose="020B0503020102020204"/>
                        </a:rPr>
                        <a:t>F1-Score​</a:t>
                      </a:r>
                      <a:endParaRPr lang="en-US" sz="2300" b="0" i="0" u="none" strike="noStrike"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8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9C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Franklin Gothic Book" panose="020B0503020102020204"/>
                        </a:rPr>
                        <a:t>Avg. Prediction Time per sample​</a:t>
                      </a:r>
                      <a:endParaRPr lang="en-US" sz="2300" b="0" i="0" u="none" strike="noStrike"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8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9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6013"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/>
                        </a:rPr>
                        <a:t>Regression​</a:t>
                      </a:r>
                      <a:endParaRPr lang="en-US" sz="2300" b="0" i="0" u="none" strike="noStrike"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8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/>
                        </a:rPr>
                        <a:t>Polynomial Regression​</a:t>
                      </a:r>
                      <a:b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/>
                        </a:rPr>
                      </a:b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/>
                        </a:rPr>
                        <a:t>(degree=3)​</a:t>
                      </a:r>
                      <a:endParaRPr lang="en-US" sz="2300" b="0" i="0" u="none" strike="noStrike"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8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/>
                        </a:rPr>
                        <a:t>0.68​</a:t>
                      </a:r>
                      <a:endParaRPr lang="en-US" sz="2300" b="0" i="0" u="none" strike="noStrike"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8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/>
                        </a:rPr>
                        <a:t>0.564​</a:t>
                      </a:r>
                      <a:endParaRPr lang="en-US" sz="2300" b="0" i="0" u="none" strike="noStrike"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8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/>
                        </a:rPr>
                        <a:t>-​</a:t>
                      </a:r>
                      <a:endParaRPr lang="en-US" sz="2300" b="0" i="0" u="none" strike="noStrike"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8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/>
                        </a:rPr>
                        <a:t>-​</a:t>
                      </a:r>
                      <a:endParaRPr lang="en-US" sz="2300" b="0" i="0" u="none" strike="noStrike"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8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/>
                        </a:rPr>
                        <a:t>-​</a:t>
                      </a:r>
                      <a:endParaRPr lang="en-US" sz="2300" b="0" i="0" u="none" strike="noStrike"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8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/>
                        </a:rPr>
                        <a:t>0.00000040s​</a:t>
                      </a:r>
                      <a:endParaRPr lang="en-US" sz="2300" b="0" i="0" u="none" strike="noStrike"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8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214"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Franklin Gothic Book" panose="020B0503020102020204"/>
                        </a:rPr>
                        <a:t>Regression</a:t>
                      </a:r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Book" panose="020B0503020102020204"/>
                        </a:rPr>
                        <a:t>​</a:t>
                      </a:r>
                      <a:endParaRPr lang="en-US" sz="2300" b="0" i="0" u="none" strike="noStrike">
                        <a:solidFill>
                          <a:srgbClr val="FF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Franklin Gothic Book" panose="020B0503020102020204"/>
                        </a:rPr>
                        <a:t>Random Forest</a:t>
                      </a:r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Book" panose="020B0503020102020204"/>
                        </a:rPr>
                        <a:t>​</a:t>
                      </a:r>
                      <a:endParaRPr lang="en-US" sz="2300" b="0" i="0" u="none" strike="noStrike">
                        <a:solidFill>
                          <a:srgbClr val="FF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Franklin Gothic Book" panose="020B0503020102020204"/>
                        </a:rPr>
                        <a:t>0.732</a:t>
                      </a:r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Book" panose="020B0503020102020204"/>
                        </a:rPr>
                        <a:t>​</a:t>
                      </a:r>
                      <a:endParaRPr lang="en-US" sz="2300" b="0" i="0" u="none" strike="noStrike">
                        <a:solidFill>
                          <a:srgbClr val="FF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Franklin Gothic Book" panose="020B0503020102020204"/>
                        </a:rPr>
                        <a:t>0.2696</a:t>
                      </a:r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Book" panose="020B0503020102020204"/>
                        </a:rPr>
                        <a:t>​</a:t>
                      </a:r>
                      <a:endParaRPr lang="en-US" sz="2300" b="0" i="0" u="none" strike="noStrike">
                        <a:solidFill>
                          <a:srgbClr val="FF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Franklin Gothic Book" panose="020B0503020102020204"/>
                        </a:rPr>
                        <a:t>-</a:t>
                      </a:r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Book" panose="020B0503020102020204"/>
                        </a:rPr>
                        <a:t>​</a:t>
                      </a:r>
                      <a:endParaRPr lang="en-US" sz="2300" b="0" i="0" u="none" strike="noStrike">
                        <a:solidFill>
                          <a:srgbClr val="FF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Franklin Gothic Book" panose="020B0503020102020204"/>
                        </a:rPr>
                        <a:t>-</a:t>
                      </a:r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Book" panose="020B0503020102020204"/>
                        </a:rPr>
                        <a:t>​</a:t>
                      </a:r>
                      <a:endParaRPr lang="en-US" sz="2300" b="0" i="0" u="none" strike="noStrike">
                        <a:solidFill>
                          <a:srgbClr val="FF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Franklin Gothic Book" panose="020B0503020102020204"/>
                        </a:rPr>
                        <a:t>-</a:t>
                      </a:r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Book" panose="020B0503020102020204"/>
                        </a:rPr>
                        <a:t>​</a:t>
                      </a:r>
                      <a:endParaRPr lang="en-US" sz="2300" b="0" i="0" u="none" strike="noStrike">
                        <a:solidFill>
                          <a:srgbClr val="FF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Franklin Gothic Book" panose="020B0503020102020204"/>
                        </a:rPr>
                        <a:t>0.00000812s</a:t>
                      </a:r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Book" panose="020B0503020102020204"/>
                        </a:rPr>
                        <a:t>​</a:t>
                      </a:r>
                      <a:endParaRPr lang="en-US" sz="2300" b="0" i="0" u="none" strike="noStrike">
                        <a:solidFill>
                          <a:srgbClr val="FF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214"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/>
                        </a:rPr>
                        <a:t>Classification​</a:t>
                      </a:r>
                      <a:endParaRPr lang="en-US" sz="2300" b="0" i="0" u="none" strike="noStrike"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/>
                        </a:rPr>
                        <a:t>Random Forest​</a:t>
                      </a:r>
                      <a:endParaRPr lang="en-US" sz="2300" b="0" i="0" u="none" strike="noStrike"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/>
                        </a:rPr>
                        <a:t>-​</a:t>
                      </a:r>
                      <a:endParaRPr lang="en-US" sz="2300" b="0" i="0" u="none" strike="noStrike"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/>
                        </a:rPr>
                        <a:t>-​</a:t>
                      </a:r>
                      <a:endParaRPr lang="en-US" sz="2300" b="0" i="0" u="none" strike="noStrike"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/>
                        </a:rPr>
                        <a:t>0.7027​</a:t>
                      </a:r>
                      <a:endParaRPr lang="en-US" sz="2300" b="0" i="0" u="none" strike="noStrike"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/>
                        </a:rPr>
                        <a:t>0.8094​</a:t>
                      </a:r>
                      <a:endParaRPr lang="en-US" sz="2300" b="0" i="0" u="none" strike="noStrike"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/>
                        </a:rPr>
                        <a:t>0.7222​</a:t>
                      </a:r>
                      <a:endParaRPr lang="en-US" sz="2300" b="0" i="0" u="none" strike="noStrike"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/>
                        </a:rPr>
                        <a:t>0.00000822s​</a:t>
                      </a:r>
                      <a:endParaRPr lang="en-US" sz="2300" b="0" i="0" u="none" strike="noStrike"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416"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Franklin Gothic Book" panose="020B0503020102020204"/>
                        </a:rPr>
                        <a:t>Classification</a:t>
                      </a:r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Book" panose="020B0503020102020204"/>
                        </a:rPr>
                        <a:t>​</a:t>
                      </a:r>
                      <a:endParaRPr lang="en-US" sz="2300" b="0" i="0" u="none" strike="noStrike">
                        <a:solidFill>
                          <a:srgbClr val="FF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Franklin Gothic Book" panose="020B0503020102020204"/>
                        </a:rPr>
                        <a:t>XGBoost</a:t>
                      </a:r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Book" panose="020B0503020102020204"/>
                        </a:rPr>
                        <a:t>​</a:t>
                      </a:r>
                      <a:endParaRPr lang="en-US" sz="2300" b="0" i="0" u="none" strike="noStrike">
                        <a:solidFill>
                          <a:srgbClr val="FF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Franklin Gothic Book" panose="020B0503020102020204"/>
                        </a:rPr>
                        <a:t>-</a:t>
                      </a:r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Book" panose="020B0503020102020204"/>
                        </a:rPr>
                        <a:t>​</a:t>
                      </a:r>
                      <a:endParaRPr lang="en-US" sz="2300" b="0" i="0" u="none" strike="noStrike">
                        <a:solidFill>
                          <a:srgbClr val="FF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Franklin Gothic Book" panose="020B0503020102020204"/>
                        </a:rPr>
                        <a:t>-</a:t>
                      </a:r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Book" panose="020B0503020102020204"/>
                        </a:rPr>
                        <a:t>​</a:t>
                      </a:r>
                      <a:endParaRPr lang="en-US" sz="2300" b="0" i="0" u="none" strike="noStrike">
                        <a:solidFill>
                          <a:srgbClr val="FF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Franklin Gothic Book" panose="020B0503020102020204"/>
                        </a:rPr>
                        <a:t>0.8096</a:t>
                      </a:r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Book" panose="020B0503020102020204"/>
                        </a:rPr>
                        <a:t>​</a:t>
                      </a:r>
                      <a:endParaRPr lang="en-US" sz="2300" b="0" i="0" u="none" strike="noStrike">
                        <a:solidFill>
                          <a:srgbClr val="FF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Franklin Gothic Book" panose="020B0503020102020204"/>
                        </a:rPr>
                        <a:t>0.7735</a:t>
                      </a:r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Book" panose="020B0503020102020204"/>
                        </a:rPr>
                        <a:t>​</a:t>
                      </a:r>
                      <a:endParaRPr lang="en-US" sz="2300" b="0" i="0" u="none" strike="noStrike">
                        <a:solidFill>
                          <a:srgbClr val="FF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Franklin Gothic Book" panose="020B0503020102020204"/>
                        </a:rPr>
                        <a:t>0.7893</a:t>
                      </a:r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Book" panose="020B0503020102020204"/>
                        </a:rPr>
                        <a:t>​</a:t>
                      </a:r>
                      <a:endParaRPr lang="en-US" sz="2300" b="0" i="0" u="none" strike="noStrike">
                        <a:solidFill>
                          <a:srgbClr val="FF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Franklin Gothic Book" panose="020B0503020102020204"/>
                        </a:rPr>
                        <a:t>0.00000009s</a:t>
                      </a:r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Franklin Gothic Book" panose="020B0503020102020204"/>
                        </a:rPr>
                        <a:t>​</a:t>
                      </a:r>
                      <a:endParaRPr lang="en-US" sz="2300" b="0" i="0" u="none" strike="noStrike">
                        <a:solidFill>
                          <a:srgbClr val="FF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117334" marR="117334" marT="58667" marB="5866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A8886-C069-5966-17FA-1BBD42AF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99" y="290491"/>
            <a:ext cx="10710827" cy="996050"/>
          </a:xfrm>
        </p:spPr>
        <p:txBody>
          <a:bodyPr>
            <a:normAutofit/>
          </a:bodyPr>
          <a:lstStyle/>
          <a:p>
            <a:pPr algn="ctr"/>
            <a:r>
              <a:rPr lang="en-US" sz="4000" b="1" i="0" strike="noStrike">
                <a:solidFill>
                  <a:schemeClr val="accent1">
                    <a:lumMod val="76000"/>
                  </a:schemeClr>
                </a:solidFill>
                <a:effectLst/>
                <a:latin typeface="+mn-lt"/>
              </a:rPr>
              <a:t>Final Model Selection</a:t>
            </a:r>
            <a:r>
              <a:rPr lang="en-US" sz="4000" b="0" i="0" strike="noStrike">
                <a:solidFill>
                  <a:schemeClr val="accent1">
                    <a:lumMod val="76000"/>
                  </a:schemeClr>
                </a:solidFill>
                <a:effectLst/>
                <a:latin typeface="+mn-lt"/>
                <a:ea typeface="Meiryo"/>
              </a:rPr>
              <a:t>​</a:t>
            </a:r>
            <a:endParaRPr lang="en-US" sz="8000">
              <a:solidFill>
                <a:schemeClr val="accent1">
                  <a:lumMod val="76000"/>
                </a:schemeClr>
              </a:solidFill>
              <a:latin typeface="+mn-lt"/>
              <a:ea typeface="Meiryo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55B0F-B228-08C9-7302-5D44696A6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413828"/>
            <a:ext cx="5160630" cy="158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0" u="none" strike="noStrike">
                <a:solidFill>
                  <a:srgbClr val="000000"/>
                </a:solidFill>
                <a:effectLst/>
              </a:rPr>
              <a:t>Regression:</a:t>
            </a:r>
            <a:r>
              <a:rPr lang="en-US" sz="2000" b="0" i="0" u="none" strike="noStrike">
                <a:solidFill>
                  <a:srgbClr val="000000"/>
                </a:solidFill>
                <a:effectLst/>
              </a:rPr>
              <a:t> Random Forest Regressor</a:t>
            </a:r>
            <a:r>
              <a:rPr lang="en-US" sz="2000" b="0" i="0" u="none" strike="noStrike">
                <a:effectLst/>
              </a:rPr>
              <a:t>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u="none" strike="noStrike">
                <a:solidFill>
                  <a:srgbClr val="000000"/>
                </a:solidFill>
                <a:effectLst/>
              </a:rPr>
              <a:t>→ Best for estimating exact rental prices</a:t>
            </a:r>
            <a:r>
              <a:rPr lang="en-US" sz="2000" b="0" i="0" u="none" strike="noStrike">
                <a:effectLst/>
              </a:rPr>
              <a:t>​</a:t>
            </a:r>
            <a:br>
              <a:rPr lang="en-US" sz="2000" b="0" i="0" u="none" strike="noStrike">
                <a:effectLst/>
              </a:rPr>
            </a:br>
            <a:r>
              <a:rPr lang="en-US" sz="2000" b="0" i="0" u="none" strike="noStrike">
                <a:solidFill>
                  <a:srgbClr val="000000"/>
                </a:solidFill>
                <a:effectLst/>
              </a:rPr>
              <a:t>→ Higher R² and lower RMSE</a:t>
            </a:r>
            <a:r>
              <a:rPr lang="en-US" sz="2000" b="0" i="0" u="none" strike="noStrike">
                <a:effectLst/>
              </a:rPr>
              <a:t>​</a:t>
            </a:r>
            <a:endParaRPr lang="en-US" sz="32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46DC1E-F3D2-175C-A613-3025F910EA87}"/>
              </a:ext>
            </a:extLst>
          </p:cNvPr>
          <p:cNvSpPr txBox="1">
            <a:spLocks/>
          </p:cNvSpPr>
          <p:nvPr/>
        </p:nvSpPr>
        <p:spPr>
          <a:xfrm>
            <a:off x="5676900" y="1413828"/>
            <a:ext cx="5402226" cy="1669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0" u="none" strike="noStrike">
                <a:solidFill>
                  <a:srgbClr val="000000"/>
                </a:solidFill>
                <a:effectLst/>
              </a:rPr>
              <a:t>Classification:</a:t>
            </a:r>
            <a:r>
              <a:rPr lang="en-US" sz="2000" b="0" i="0" u="none" strike="noStrike">
                <a:solidFill>
                  <a:srgbClr val="000000"/>
                </a:solidFill>
                <a:effectLst/>
              </a:rPr>
              <a:t> XGBoost </a:t>
            </a:r>
            <a:r>
              <a:rPr lang="en-CA" sz="2000" b="0" i="0" u="none" strike="noStrike">
                <a:solidFill>
                  <a:srgbClr val="000000"/>
                </a:solidFill>
                <a:effectLst/>
              </a:rPr>
              <a:t>Classifier</a:t>
            </a:r>
            <a:endParaRPr lang="en-US" sz="3200" b="0" i="0" u="none" strike="noStrike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→ Best for categorizing prices into tiers</a:t>
            </a:r>
            <a:r>
              <a:rPr lang="en-US" sz="2000" b="0" i="0" u="none" strike="noStrike">
                <a:effectLst/>
                <a:latin typeface="Franklin Gothic Book" panose="020B0503020102020204" pitchFamily="34" charset="0"/>
              </a:rPr>
              <a:t>​</a:t>
            </a:r>
            <a:br>
              <a:rPr lang="en-US" sz="2000" b="0" i="0" u="none" strike="noStrike">
                <a:effectLst/>
                <a:latin typeface="Franklin Gothic Book" panose="020B0503020102020204" pitchFamily="34" charset="0"/>
              </a:rPr>
            </a:br>
            <a:r>
              <a:rPr lang="en-US" sz="2000" b="0" i="0" u="none" strike="noStrike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→ Highest F1 Score &amp; fastest inference</a:t>
            </a:r>
            <a:r>
              <a:rPr lang="en-US" sz="2000" b="0" i="0" u="none" strike="noStrike">
                <a:effectLst/>
                <a:latin typeface="Franklin Gothic Book" panose="020B0503020102020204" pitchFamily="34" charset="0"/>
              </a:rPr>
              <a:t>​</a:t>
            </a:r>
            <a:endParaRPr lang="en-US" sz="3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293A69-2085-1A0C-8670-3A8BD1F3B5CE}"/>
              </a:ext>
            </a:extLst>
          </p:cNvPr>
          <p:cNvSpPr txBox="1"/>
          <p:nvPr/>
        </p:nvSpPr>
        <p:spPr>
          <a:xfrm>
            <a:off x="373124" y="3370175"/>
            <a:ext cx="36957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2800" b="1" i="0" strike="noStrike">
                <a:solidFill>
                  <a:schemeClr val="accent1">
                    <a:lumMod val="76000"/>
                  </a:schemeClr>
                </a:solidFill>
                <a:effectLst/>
                <a:latin typeface="Franklin Gothic Book"/>
              </a:rPr>
              <a:t>Real-life Applications:</a:t>
            </a:r>
            <a:endParaRPr lang="en-US" sz="2800">
              <a:solidFill>
                <a:schemeClr val="accent1">
                  <a:lumMod val="76000"/>
                </a:schemeClr>
              </a:solidFill>
              <a:latin typeface="Franklin Gothic Book"/>
              <a:ea typeface="Calibri"/>
              <a:cs typeface="Calibri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1996480-83EC-D921-263F-B849B71BA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958692"/>
              </p:ext>
            </p:extLst>
          </p:nvPr>
        </p:nvGraphicFramePr>
        <p:xfrm>
          <a:off x="368299" y="4021376"/>
          <a:ext cx="11582696" cy="2236437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619248">
                  <a:extLst>
                    <a:ext uri="{9D8B030D-6E8A-4147-A177-3AD203B41FA5}">
                      <a16:colId xmlns:a16="http://schemas.microsoft.com/office/drawing/2014/main" val="219116298"/>
                    </a:ext>
                  </a:extLst>
                </a:gridCol>
                <a:gridCol w="4839718">
                  <a:extLst>
                    <a:ext uri="{9D8B030D-6E8A-4147-A177-3AD203B41FA5}">
                      <a16:colId xmlns:a16="http://schemas.microsoft.com/office/drawing/2014/main" val="617529720"/>
                    </a:ext>
                  </a:extLst>
                </a:gridCol>
                <a:gridCol w="4123730">
                  <a:extLst>
                    <a:ext uri="{9D8B030D-6E8A-4147-A177-3AD203B41FA5}">
                      <a16:colId xmlns:a16="http://schemas.microsoft.com/office/drawing/2014/main" val="2267388875"/>
                    </a:ext>
                  </a:extLst>
                </a:gridCol>
              </a:tblGrid>
              <a:tr h="48506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Stakeholder​</a:t>
                      </a:r>
                      <a:endParaRPr lang="en-US" sz="2000" b="1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8990" marR="78990" marT="39495" marB="3949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How They Benefit​</a:t>
                      </a:r>
                      <a:endParaRPr lang="en-US" sz="2000" b="1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8990" marR="78990" marT="39495" marB="3949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Recommended Model​</a:t>
                      </a:r>
                      <a:endParaRPr lang="en-US" sz="2000" b="1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8990" marR="78990" marT="39495" marB="3949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787331"/>
                  </a:ext>
                </a:extLst>
              </a:tr>
              <a:tr h="46637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Property Owners​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8990" marR="78990" marT="39495" marB="3949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Set optimal pricing → higher occupancy​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8990" marR="78990" marT="39495" marB="3949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Regression (Random Forest)​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8990" marR="78990" marT="39495" marB="3949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621337"/>
                  </a:ext>
                </a:extLst>
              </a:tr>
              <a:tr h="46637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Renters​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8990" marR="78990" marT="39495" marB="3949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Quickly judge if a listing is overpriced or fair​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8990" marR="78990" marT="39495" marB="3949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Classification (XGBoost)​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8990" marR="78990" marT="39495" marB="3949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EB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698278"/>
                  </a:ext>
                </a:extLst>
              </a:tr>
              <a:tr h="81863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Rental Platforms​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8990" marR="78990" marT="39495" marB="3949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Suggest fair price ranges, detect pricing outliers, enhance search functionality​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8990" marR="78990" marT="39495" marB="3949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Both (Regression + Classification)​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8990" marR="78990" marT="39495" marB="3949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86783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A9DA70C4-AA86-25E3-0E10-DF86B197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943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245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B7C0C-1D4F-0DAF-5639-9BEB8578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1" i="0" strike="noStrike">
                <a:solidFill>
                  <a:srgbClr val="FFFFFF"/>
                </a:solidFill>
                <a:effectLst/>
              </a:rPr>
              <a:t>Thank You</a:t>
            </a:r>
            <a:endParaRPr lang="en-US" sz="7200" b="1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pic>
        <p:nvPicPr>
          <p:cNvPr id="9" name="Picture 8" descr="A blurry blue and green background&#10;&#10;Description automatically generated">
            <a:extLst>
              <a:ext uri="{FF2B5EF4-FFF2-40B4-BE49-F238E27FC236}">
                <a16:creationId xmlns:a16="http://schemas.microsoft.com/office/drawing/2014/main" id="{18E4453A-016E-99E7-45C9-D217F2A27B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7838" b="7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1179190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blurry blue and green background&#10;&#10;Description automatically generated">
            <a:extLst>
              <a:ext uri="{FF2B5EF4-FFF2-40B4-BE49-F238E27FC236}">
                <a16:creationId xmlns:a16="http://schemas.microsoft.com/office/drawing/2014/main" id="{FBF74894-8A7A-C95B-1C30-49C5DCD771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7838" b="7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B41471-6762-7C5C-8CD9-B18046BA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b="1">
                <a:latin typeface="Calibri"/>
                <a:ea typeface="Calibri"/>
                <a:cs typeface="Calibri"/>
              </a:rPr>
              <a:t>Dataset Overview</a:t>
            </a:r>
            <a:endParaRPr lang="en-US" b="1">
              <a:latin typeface="Calibri"/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8E6F16-F3D4-C0BC-695A-95984A63952D}"/>
              </a:ext>
            </a:extLst>
          </p:cNvPr>
          <p:cNvSpPr txBox="1"/>
          <p:nvPr/>
        </p:nvSpPr>
        <p:spPr>
          <a:xfrm>
            <a:off x="758092" y="6170246"/>
            <a:ext cx="84484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https://archive.ics.uci.edu/dataset/555/apartment+for+rent+classified</a:t>
            </a:r>
            <a:endParaRPr lang="en-US" i="1" dirty="0">
              <a:ea typeface="Calibri"/>
              <a:cs typeface="Calibri"/>
            </a:endParaRPr>
          </a:p>
        </p:txBody>
      </p:sp>
      <p:graphicFrame>
        <p:nvGraphicFramePr>
          <p:cNvPr id="625" name="Content Placeholder 624">
            <a:extLst>
              <a:ext uri="{FF2B5EF4-FFF2-40B4-BE49-F238E27FC236}">
                <a16:creationId xmlns:a16="http://schemas.microsoft.com/office/drawing/2014/main" id="{A8C76A00-1CFC-ABD9-69C9-CDB941E44E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306118"/>
              </p:ext>
            </p:extLst>
          </p:nvPr>
        </p:nvGraphicFramePr>
        <p:xfrm>
          <a:off x="906439" y="1916610"/>
          <a:ext cx="9855938" cy="3657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66029">
                  <a:extLst>
                    <a:ext uri="{9D8B030D-6E8A-4147-A177-3AD203B41FA5}">
                      <a16:colId xmlns:a16="http://schemas.microsoft.com/office/drawing/2014/main" val="4236642540"/>
                    </a:ext>
                  </a:extLst>
                </a:gridCol>
                <a:gridCol w="6989909">
                  <a:extLst>
                    <a:ext uri="{9D8B030D-6E8A-4147-A177-3AD203B41FA5}">
                      <a16:colId xmlns:a16="http://schemas.microsoft.com/office/drawing/2014/main" val="32189370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Feature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9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8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amenities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Types of amenities available in the apartment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237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bathrooms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bathrooms in the apartment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621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bedrooms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bedrooms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138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Indicates if there is an additional fee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120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Pets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Yes/No – Indicates whether pets are allowed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796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price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Rental price in USD (the main numerical feature for categorization)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881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square_feet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area of the apartment in square feet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28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cityname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city where the apartment is located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534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U.S. state where the apartment is located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076083"/>
                  </a:ext>
                </a:extLst>
              </a:tr>
            </a:tbl>
          </a:graphicData>
        </a:graphic>
      </p:graphicFrame>
      <p:graphicFrame>
        <p:nvGraphicFramePr>
          <p:cNvPr id="626" name="Diagram 625">
            <a:extLst>
              <a:ext uri="{FF2B5EF4-FFF2-40B4-BE49-F238E27FC236}">
                <a16:creationId xmlns:a16="http://schemas.microsoft.com/office/drawing/2014/main" id="{A4FA61A8-435B-8C7A-09AA-5BDC82888D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7910654"/>
              </p:ext>
            </p:extLst>
          </p:nvPr>
        </p:nvGraphicFramePr>
        <p:xfrm>
          <a:off x="8632209" y="997424"/>
          <a:ext cx="3184477" cy="1610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8904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F0DDA-EE2D-967F-5559-0B4A68FB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CA" sz="4000" b="1" i="0" u="none" strike="noStrike">
                <a:solidFill>
                  <a:srgbClr val="FFFFFF"/>
                </a:solidFill>
                <a:effectLst/>
                <a:latin typeface="Calibri Light"/>
                <a:ea typeface="Calibri Light"/>
                <a:cs typeface="Calibri Light"/>
              </a:rPr>
              <a:t>Data Cleaning &amp; Feature Selection</a:t>
            </a:r>
            <a:endParaRPr lang="en-US" sz="4000" b="1">
              <a:solidFill>
                <a:srgbClr val="FFFFFF"/>
              </a:solidFill>
              <a:latin typeface="Calibri Light"/>
              <a:ea typeface="Calibri Light"/>
              <a:cs typeface="Calibri Light"/>
            </a:endParaRPr>
          </a:p>
        </p:txBody>
      </p:sp>
      <p:graphicFrame>
        <p:nvGraphicFramePr>
          <p:cNvPr id="457" name="Diagram 456">
            <a:extLst>
              <a:ext uri="{FF2B5EF4-FFF2-40B4-BE49-F238E27FC236}">
                <a16:creationId xmlns:a16="http://schemas.microsoft.com/office/drawing/2014/main" id="{ECB3AE8C-0B34-EBE1-ABE4-58AECB6154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2431694"/>
              </p:ext>
            </p:extLst>
          </p:nvPr>
        </p:nvGraphicFramePr>
        <p:xfrm>
          <a:off x="4542693" y="916354"/>
          <a:ext cx="7317153" cy="5621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901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814EC6-C640-7EC8-FE1E-738023478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AEE2F48-19AB-2777-D24A-86AA2B74A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D031B-EE82-2ADF-C6AB-61E9BFCE5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6000"/>
                  </a:schemeClr>
                </a:solidFill>
                <a:latin typeface="Calibri Light"/>
                <a:ea typeface="Calibri Light"/>
                <a:cs typeface="Calibri Light"/>
              </a:rPr>
              <a:t>Outlier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4A7AD7-A138-42B4-D957-B090DED24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92" y="2838450"/>
            <a:ext cx="3738034" cy="2631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D107CA-E747-39F9-7D23-70100745E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492" y="2726266"/>
            <a:ext cx="4123267" cy="27707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68BF41-91EC-43B1-7FAA-E230574CBB47}"/>
              </a:ext>
            </a:extLst>
          </p:cNvPr>
          <p:cNvSpPr txBox="1"/>
          <p:nvPr/>
        </p:nvSpPr>
        <p:spPr>
          <a:xfrm>
            <a:off x="551237" y="5647264"/>
            <a:ext cx="3370945" cy="3808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b="1">
                <a:solidFill>
                  <a:schemeClr val="bg1"/>
                </a:solidFill>
                <a:latin typeface="Franklin Gothic Book"/>
              </a:rPr>
              <a:t>BEFORE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AA6EC-6437-5B06-97BC-0E26F89698BA}"/>
              </a:ext>
            </a:extLst>
          </p:cNvPr>
          <p:cNvSpPr txBox="1"/>
          <p:nvPr/>
        </p:nvSpPr>
        <p:spPr>
          <a:xfrm>
            <a:off x="8075986" y="5647263"/>
            <a:ext cx="3370945" cy="3808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b="1" dirty="0">
                <a:solidFill>
                  <a:schemeClr val="bg1"/>
                </a:solidFill>
                <a:latin typeface="Franklin Gothic Book"/>
              </a:rPr>
              <a:t>AFTER</a:t>
            </a:r>
            <a:endParaRPr lang="en-US" dirty="0"/>
          </a:p>
        </p:txBody>
      </p:sp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FEC5F26D-EDD8-5B74-593F-EB4C0FD3FB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2301" y="3987800"/>
            <a:ext cx="2978149" cy="9673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4D5C54-4804-113B-4037-E5B17E0BA393}"/>
              </a:ext>
            </a:extLst>
          </p:cNvPr>
          <p:cNvSpPr txBox="1"/>
          <p:nvPr/>
        </p:nvSpPr>
        <p:spPr>
          <a:xfrm>
            <a:off x="4519986" y="3414180"/>
            <a:ext cx="2968778" cy="7039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>
                <a:solidFill>
                  <a:schemeClr val="bg1"/>
                </a:solidFill>
                <a:latin typeface="Franklin Gothic Book"/>
              </a:rPr>
              <a:t>Drop all data points lie above upper bound and below lower bound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DA721E-DDE3-7AF3-34B9-CC4DB25406B6}"/>
              </a:ext>
            </a:extLst>
          </p:cNvPr>
          <p:cNvSpPr/>
          <p:nvPr/>
        </p:nvSpPr>
        <p:spPr>
          <a:xfrm>
            <a:off x="1926167" y="2846916"/>
            <a:ext cx="751416" cy="2106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44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AF6708-A04E-406C-D2D1-EFFB660D1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720A802-ECBA-6A44-8668-B88FCD8A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blurry blue and green background&#10;&#10;Description automatically generated">
            <a:extLst>
              <a:ext uri="{FF2B5EF4-FFF2-40B4-BE49-F238E27FC236}">
                <a16:creationId xmlns:a16="http://schemas.microsoft.com/office/drawing/2014/main" id="{D3B2041C-FBA3-D39A-29A7-00590F5B3F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7838" b="7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B789B0-19AF-EC47-C03F-C6B4B15B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3200" b="1" dirty="0">
                <a:latin typeface="Calibri"/>
                <a:ea typeface="Calibri"/>
                <a:cs typeface="Calibri"/>
              </a:rPr>
              <a:t>Exploratory Data Analysis: Price Distribution</a:t>
            </a:r>
            <a:endParaRPr lang="en-US" sz="3200" dirty="0"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63" name="Content Placeholder 62">
            <a:extLst>
              <a:ext uri="{FF2B5EF4-FFF2-40B4-BE49-F238E27FC236}">
                <a16:creationId xmlns:a16="http://schemas.microsoft.com/office/drawing/2014/main" id="{AE5A6E1A-CF63-F23B-2B05-FC7EC8C8A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7046" y="1966118"/>
            <a:ext cx="6315076" cy="4398433"/>
          </a:xfrm>
        </p:spPr>
      </p:pic>
      <p:sp>
        <p:nvSpPr>
          <p:cNvPr id="66" name="Title 1">
            <a:extLst>
              <a:ext uri="{FF2B5EF4-FFF2-40B4-BE49-F238E27FC236}">
                <a16:creationId xmlns:a16="http://schemas.microsoft.com/office/drawing/2014/main" id="{D7BA0857-12EA-7C1B-ED46-5096E5CAF74D}"/>
              </a:ext>
            </a:extLst>
          </p:cNvPr>
          <p:cNvSpPr txBox="1">
            <a:spLocks/>
          </p:cNvSpPr>
          <p:nvPr/>
        </p:nvSpPr>
        <p:spPr>
          <a:xfrm>
            <a:off x="7753350" y="2549524"/>
            <a:ext cx="2969684" cy="51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800" b="1" dirty="0">
                <a:latin typeface="Calibri"/>
                <a:ea typeface="Calibri"/>
                <a:cs typeface="Calibri"/>
              </a:rPr>
              <a:t>Key Observation</a:t>
            </a: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D3C93C-5194-0A5B-13BA-7270F3BD57C7}"/>
              </a:ext>
            </a:extLst>
          </p:cNvPr>
          <p:cNvSpPr txBox="1">
            <a:spLocks/>
          </p:cNvSpPr>
          <p:nvPr/>
        </p:nvSpPr>
        <p:spPr>
          <a:xfrm>
            <a:off x="7753349" y="3248023"/>
            <a:ext cx="3879851" cy="2034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CA" sz="1400" dirty="0">
                <a:ea typeface="+mj-lt"/>
                <a:cs typeface="+mj-lt"/>
              </a:rPr>
              <a:t>The distribution is right-skewed (positively skewed)</a:t>
            </a:r>
          </a:p>
          <a:p>
            <a:endParaRPr lang="en-CA" sz="1400" dirty="0"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CA" sz="1400" dirty="0">
                <a:ea typeface="+mj-lt"/>
                <a:cs typeface="+mj-lt"/>
              </a:rPr>
              <a:t>The peak (mode) occurs around $1000–$1300, indicating this is the most common rental price range.</a:t>
            </a:r>
            <a:endParaRPr lang="en-CA" sz="1400" dirty="0">
              <a:ea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endParaRPr lang="en-CA" sz="1400" dirty="0">
              <a:ea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CA" sz="1400" dirty="0">
                <a:ea typeface="+mj-lt"/>
                <a:cs typeface="+mj-lt"/>
              </a:rPr>
              <a:t>Very few listings fall below $500, suggesting a natural market floor or minimum threshold for rentals</a:t>
            </a:r>
            <a:endParaRPr lang="en-CA" sz="1400" dirty="0"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  <a:p>
            <a:endParaRPr lang="en-CA" sz="1400" dirty="0"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  <a:p>
            <a:endParaRPr lang="en-CA" sz="14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5896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732853-69C1-DB7B-05F5-245D9D12D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6969E82-B154-CFC8-07E2-36349683F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19CE7-AE7A-7C29-AB5E-204F730E6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3200" b="1" dirty="0">
                <a:solidFill>
                  <a:schemeClr val="accent1">
                    <a:lumMod val="76000"/>
                  </a:schemeClr>
                </a:solidFill>
                <a:latin typeface="Calibri"/>
                <a:ea typeface="Calibri"/>
                <a:cs typeface="Calibri"/>
              </a:rPr>
              <a:t>Exploratory Data Analysis: Feature Correlation</a:t>
            </a:r>
            <a:endParaRPr lang="en-US" sz="3200">
              <a:solidFill>
                <a:schemeClr val="accent1">
                  <a:lumMod val="76000"/>
                </a:schemeClr>
              </a:solidFill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00708063-ED31-7E46-997C-59A121FE2A7B}"/>
              </a:ext>
            </a:extLst>
          </p:cNvPr>
          <p:cNvSpPr txBox="1">
            <a:spLocks/>
          </p:cNvSpPr>
          <p:nvPr/>
        </p:nvSpPr>
        <p:spPr>
          <a:xfrm>
            <a:off x="6790267" y="1702857"/>
            <a:ext cx="2969684" cy="51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800" b="1" dirty="0">
                <a:ea typeface="+mj-lt"/>
                <a:cs typeface="+mj-lt"/>
              </a:rPr>
              <a:t>Top Predictors of </a:t>
            </a:r>
            <a:r>
              <a:rPr lang="en-CA" sz="1800" b="1" dirty="0">
                <a:latin typeface="Consolas"/>
                <a:ea typeface="+mj-lt"/>
                <a:cs typeface="+mj-lt"/>
              </a:rPr>
              <a:t>price</a:t>
            </a:r>
            <a:endParaRPr lang="en-US" b="1" dirty="0">
              <a:latin typeface="Consolas"/>
            </a:endParaRP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29EBA4B1-FFCC-7C0A-2805-867FED9E9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422" y="1709208"/>
            <a:ext cx="5948988" cy="4774671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844686-45E9-F8D7-E226-FE3D31C82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73926"/>
              </p:ext>
            </p:extLst>
          </p:nvPr>
        </p:nvGraphicFramePr>
        <p:xfrm>
          <a:off x="698500" y="2211917"/>
          <a:ext cx="5206967" cy="3017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9416">
                  <a:extLst>
                    <a:ext uri="{9D8B030D-6E8A-4147-A177-3AD203B41FA5}">
                      <a16:colId xmlns:a16="http://schemas.microsoft.com/office/drawing/2014/main" val="4189951885"/>
                    </a:ext>
                  </a:extLst>
                </a:gridCol>
                <a:gridCol w="1333489">
                  <a:extLst>
                    <a:ext uri="{9D8B030D-6E8A-4147-A177-3AD203B41FA5}">
                      <a16:colId xmlns:a16="http://schemas.microsoft.com/office/drawing/2014/main" val="1785411673"/>
                    </a:ext>
                  </a:extLst>
                </a:gridCol>
                <a:gridCol w="2614062">
                  <a:extLst>
                    <a:ext uri="{9D8B030D-6E8A-4147-A177-3AD203B41FA5}">
                      <a16:colId xmlns:a16="http://schemas.microsoft.com/office/drawing/2014/main" val="25340270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Feature</a:t>
                      </a:r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Correlation with price</a:t>
                      </a:r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Interpretation</a:t>
                      </a:r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29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square_feet</a:t>
                      </a:r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0.73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Strongest organic feature — bigger unit = higher price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524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costRange</a:t>
                      </a:r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0.67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Engineered cost level label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628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average_price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sqft_city</a:t>
                      </a:r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0.67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Location/context-aware pricing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129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costSqrtft</a:t>
                      </a:r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0.64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Likely = </a:t>
                      </a: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square_feet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× </a:t>
                      </a: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price_per_sqft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(formula-driven)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168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bedrooms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0.64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Larger apartments = more rooms = more expensive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571803"/>
                  </a:ext>
                </a:extLst>
              </a:tr>
              <a:tr h="45508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bathrooms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0.60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Similar to bedrooms, but slightly less predictive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480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693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4AB754-E3D2-57F6-A330-C055910FA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ED246F1-6797-8E4E-A4EA-FE46E8F3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CE0E8-8505-2404-52D1-D6462AAC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3200" b="1" dirty="0">
                <a:solidFill>
                  <a:schemeClr val="accent1">
                    <a:lumMod val="76000"/>
                  </a:schemeClr>
                </a:solidFill>
                <a:latin typeface="Calibri"/>
                <a:ea typeface="Calibri"/>
                <a:cs typeface="Calibri"/>
              </a:rPr>
              <a:t>Exploratory Data Analysis: Feature Correlation</a:t>
            </a:r>
            <a:endParaRPr lang="en-US" sz="3200">
              <a:solidFill>
                <a:schemeClr val="accent1">
                  <a:lumMod val="76000"/>
                </a:schemeClr>
              </a:solidFill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21B85384-2E4B-78F3-6C46-CE9816731C68}"/>
              </a:ext>
            </a:extLst>
          </p:cNvPr>
          <p:cNvSpPr txBox="1">
            <a:spLocks/>
          </p:cNvSpPr>
          <p:nvPr/>
        </p:nvSpPr>
        <p:spPr>
          <a:xfrm>
            <a:off x="6790267" y="1702857"/>
            <a:ext cx="2969684" cy="51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800" b="1" dirty="0">
                <a:ea typeface="+mj-lt"/>
                <a:cs typeface="+mj-lt"/>
              </a:rPr>
              <a:t>Top Predictors of </a:t>
            </a:r>
            <a:r>
              <a:rPr lang="en-CA" sz="1800" b="1" dirty="0">
                <a:latin typeface="Consolas"/>
                <a:ea typeface="+mj-lt"/>
                <a:cs typeface="+mj-lt"/>
              </a:rPr>
              <a:t>price</a:t>
            </a:r>
            <a:endParaRPr lang="en-US" b="1" dirty="0">
              <a:latin typeface="Consolas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514BF45-DEC4-EA3F-8A52-1DD863552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623189"/>
              </p:ext>
            </p:extLst>
          </p:nvPr>
        </p:nvGraphicFramePr>
        <p:xfrm>
          <a:off x="889000" y="1957917"/>
          <a:ext cx="5206967" cy="3017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9416">
                  <a:extLst>
                    <a:ext uri="{9D8B030D-6E8A-4147-A177-3AD203B41FA5}">
                      <a16:colId xmlns:a16="http://schemas.microsoft.com/office/drawing/2014/main" val="4189951885"/>
                    </a:ext>
                  </a:extLst>
                </a:gridCol>
                <a:gridCol w="1333489">
                  <a:extLst>
                    <a:ext uri="{9D8B030D-6E8A-4147-A177-3AD203B41FA5}">
                      <a16:colId xmlns:a16="http://schemas.microsoft.com/office/drawing/2014/main" val="1785411673"/>
                    </a:ext>
                  </a:extLst>
                </a:gridCol>
                <a:gridCol w="2614062">
                  <a:extLst>
                    <a:ext uri="{9D8B030D-6E8A-4147-A177-3AD203B41FA5}">
                      <a16:colId xmlns:a16="http://schemas.microsoft.com/office/drawing/2014/main" val="25340270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Feature</a:t>
                      </a:r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Correlation with price</a:t>
                      </a:r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Interpretation</a:t>
                      </a:r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29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square_feet</a:t>
                      </a:r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0.73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Strongest organic feature — bigger unit = higher price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524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costRange</a:t>
                      </a:r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0.67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Engineered cost level label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628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average_price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sqft_city</a:t>
                      </a:r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0.67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Location/context-aware pricing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129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costSqrtft</a:t>
                      </a:r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0.64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Likely = </a:t>
                      </a: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square_feet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× </a:t>
                      </a: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price_per_sqft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(formula-driven)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168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bedrooms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0.64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Larger apartments = more rooms = more expensive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571803"/>
                  </a:ext>
                </a:extLst>
              </a:tr>
              <a:tr h="45508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bathrooms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0.60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Similar to bedrooms, but slightly less predictive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480915"/>
                  </a:ext>
                </a:extLst>
              </a:tr>
            </a:tbl>
          </a:graphicData>
        </a:graphic>
      </p:graphicFrame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B81E5D83-61F5-E594-4A86-97E0CE770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3802" y="3141133"/>
            <a:ext cx="607483" cy="4593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0D7B16-CF68-F96D-8F99-20FD3DDE8D93}"/>
              </a:ext>
            </a:extLst>
          </p:cNvPr>
          <p:cNvSpPr txBox="1"/>
          <p:nvPr/>
        </p:nvSpPr>
        <p:spPr>
          <a:xfrm>
            <a:off x="7007069" y="3139013"/>
            <a:ext cx="2534862" cy="5291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000" dirty="0">
                <a:solidFill>
                  <a:schemeClr val="bg1"/>
                </a:solidFill>
                <a:latin typeface="Franklin Gothic Book"/>
              </a:rPr>
              <a:t>High risk of multicollinearity (Target variable is included in the formulas)</a:t>
            </a:r>
            <a:endParaRPr lang="en-US" sz="1000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17" name="Graphic 16" descr="Arrow Right with solid fill">
            <a:extLst>
              <a:ext uri="{FF2B5EF4-FFF2-40B4-BE49-F238E27FC236}">
                <a16:creationId xmlns:a16="http://schemas.microsoft.com/office/drawing/2014/main" id="{4109932A-D4F9-4F07-C078-25A243CAB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4968" y="3723216"/>
            <a:ext cx="607483" cy="4593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91BD0B-88F2-0C5F-293F-893F0E636FCD}"/>
              </a:ext>
            </a:extLst>
          </p:cNvPr>
          <p:cNvSpPr txBox="1"/>
          <p:nvPr/>
        </p:nvSpPr>
        <p:spPr>
          <a:xfrm>
            <a:off x="7028235" y="3721096"/>
            <a:ext cx="2534862" cy="5291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000" dirty="0">
                <a:solidFill>
                  <a:schemeClr val="bg1"/>
                </a:solidFill>
                <a:latin typeface="Franklin Gothic Book"/>
              </a:rPr>
              <a:t>High risk of multicollinearity (Target variable is included in the formulas)</a:t>
            </a:r>
            <a:endParaRPr lang="en-US" sz="1000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19" name="Graphic 18" descr="Arrow Right with solid fill">
            <a:extLst>
              <a:ext uri="{FF2B5EF4-FFF2-40B4-BE49-F238E27FC236}">
                <a16:creationId xmlns:a16="http://schemas.microsoft.com/office/drawing/2014/main" id="{A90F0BFD-5A06-A1DC-CDE0-88944ABFE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5718" y="3204632"/>
            <a:ext cx="607483" cy="459317"/>
          </a:xfrm>
          <a:prstGeom prst="rect">
            <a:avLst/>
          </a:prstGeom>
        </p:spPr>
      </p:pic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1530C4D0-7D11-B047-8C19-26747C5DC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5717" y="3723215"/>
            <a:ext cx="607483" cy="45931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3132DF2-0216-6D9B-4D56-30AEE429B2F7}"/>
              </a:ext>
            </a:extLst>
          </p:cNvPr>
          <p:cNvSpPr txBox="1"/>
          <p:nvPr/>
        </p:nvSpPr>
        <p:spPr>
          <a:xfrm>
            <a:off x="10446651" y="3181346"/>
            <a:ext cx="1137862" cy="3808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b="1" dirty="0">
                <a:solidFill>
                  <a:srgbClr val="FF0000"/>
                </a:solidFill>
                <a:latin typeface="Franklin Gothic Book"/>
              </a:rPr>
              <a:t>Removed!</a:t>
            </a:r>
            <a:endParaRPr lang="en-US" sz="1400" b="1">
              <a:solidFill>
                <a:srgbClr val="FF0000"/>
              </a:solidFill>
              <a:ea typeface="Calibri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196E4B-C113-7248-6BBD-66565ABB664C}"/>
              </a:ext>
            </a:extLst>
          </p:cNvPr>
          <p:cNvSpPr txBox="1"/>
          <p:nvPr/>
        </p:nvSpPr>
        <p:spPr>
          <a:xfrm>
            <a:off x="10446651" y="3795179"/>
            <a:ext cx="1741112" cy="3808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b="1" dirty="0">
                <a:solidFill>
                  <a:srgbClr val="FF0000"/>
                </a:solidFill>
                <a:latin typeface="Franklin Gothic Book"/>
              </a:rPr>
              <a:t>Binning into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61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7A68A-39FE-EEF9-0D0A-561ED65E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Feature Engineering</a:t>
            </a:r>
            <a:r>
              <a:rPr lang="en-US" sz="4000" b="0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​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9F3A5EB-AF6F-3B4A-590A-F30B343D5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12192000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3F6131-30F4-2B1D-E927-B767122196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783059"/>
              </p:ext>
            </p:extLst>
          </p:nvPr>
        </p:nvGraphicFramePr>
        <p:xfrm>
          <a:off x="432222" y="1641613"/>
          <a:ext cx="11327551" cy="474159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2896776">
                  <a:extLst>
                    <a:ext uri="{9D8B030D-6E8A-4147-A177-3AD203B41FA5}">
                      <a16:colId xmlns:a16="http://schemas.microsoft.com/office/drawing/2014/main" val="2001211804"/>
                    </a:ext>
                  </a:extLst>
                </a:gridCol>
                <a:gridCol w="4288949">
                  <a:extLst>
                    <a:ext uri="{9D8B030D-6E8A-4147-A177-3AD203B41FA5}">
                      <a16:colId xmlns:a16="http://schemas.microsoft.com/office/drawing/2014/main" val="2862956884"/>
                    </a:ext>
                  </a:extLst>
                </a:gridCol>
                <a:gridCol w="4141826">
                  <a:extLst>
                    <a:ext uri="{9D8B030D-6E8A-4147-A177-3AD203B41FA5}">
                      <a16:colId xmlns:a16="http://schemas.microsoft.com/office/drawing/2014/main" val="1868777164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just" fontAlgn="base"/>
                      <a:r>
                        <a:rPr lang="en-CA" sz="1900" b="0" i="0" cap="none" spc="0">
                          <a:solidFill>
                            <a:schemeClr val="bg1"/>
                          </a:solidFill>
                          <a:effectLst/>
                          <a:latin typeface="Franklin Gothic Book"/>
                        </a:rPr>
                        <a:t>Feature​</a:t>
                      </a:r>
                    </a:p>
                  </a:txBody>
                  <a:tcPr marL="164426" marR="52965" marT="126481" marB="1264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CA" sz="1900" b="0" i="0" cap="none" spc="0">
                          <a:solidFill>
                            <a:schemeClr val="bg1"/>
                          </a:solidFill>
                          <a:effectLst/>
                          <a:latin typeface="Franklin Gothic Book"/>
                        </a:rPr>
                        <a:t>Calculation​</a:t>
                      </a:r>
                    </a:p>
                  </a:txBody>
                  <a:tcPr marL="164426" marR="52965" marT="126481" marB="1264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CA" sz="1900" b="0" i="0" cap="none" spc="0">
                          <a:solidFill>
                            <a:schemeClr val="bg1"/>
                          </a:solidFill>
                          <a:effectLst/>
                          <a:latin typeface="Franklin Gothic Book"/>
                        </a:rPr>
                        <a:t>Purpose​</a:t>
                      </a:r>
                    </a:p>
                  </a:txBody>
                  <a:tcPr marL="164426" marR="52965" marT="126481" marB="1264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711040"/>
                  </a:ext>
                </a:extLst>
              </a:tr>
              <a:tr h="726705">
                <a:tc>
                  <a:txBody>
                    <a:bodyPr/>
                    <a:lstStyle/>
                    <a:p>
                      <a:pPr algn="just" fontAlgn="base"/>
                      <a:r>
                        <a:rPr lang="en-CA" sz="1700" b="1" i="0" cap="none" spc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price/sqft​</a:t>
                      </a:r>
                      <a:endParaRPr lang="en-CA" sz="1700" b="1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4426" marR="52965" marT="126481" marB="1264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CA" sz="1700" b="0" i="0" cap="none" spc="0">
                          <a:solidFill>
                            <a:schemeClr val="tx1"/>
                          </a:solidFill>
                          <a:effectLst/>
                          <a:latin typeface="Franklin Gothic Book"/>
                        </a:rPr>
                        <a:t>price / square_feet​</a:t>
                      </a:r>
                    </a:p>
                  </a:txBody>
                  <a:tcPr marL="164426" marR="52965" marT="126481" marB="12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CA" sz="1700" b="0" i="0" cap="none" spc="0">
                          <a:solidFill>
                            <a:schemeClr val="tx1"/>
                          </a:solidFill>
                          <a:effectLst/>
                          <a:latin typeface="Franklin Gothic Book"/>
                        </a:rPr>
                        <a:t>Normalize price across different unit sizes.​</a:t>
                      </a:r>
                    </a:p>
                  </a:txBody>
                  <a:tcPr marL="164426" marR="52965" marT="126481" marB="12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84164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just" fontAlgn="base"/>
                      <a:r>
                        <a:rPr lang="en-CA" sz="1700" b="1" i="0" cap="none" spc="0" err="1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average_price</a:t>
                      </a:r>
                      <a:r>
                        <a:rPr lang="en-CA" sz="1700" b="1" i="0" cap="none" spc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/ </a:t>
                      </a:r>
                      <a:r>
                        <a:rPr lang="en-CA" sz="1700" b="1" i="0" cap="none" spc="0" err="1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sqft_city</a:t>
                      </a:r>
                      <a:r>
                        <a:rPr lang="en-CA" sz="1700" b="1" i="0" cap="none" spc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​</a:t>
                      </a:r>
                      <a:endParaRPr lang="en-CA" sz="1700" b="1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4426" marR="52965" marT="126481" marB="12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CA" sz="1700" b="0" i="0" cap="none" spc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City-level mean of price/</a:t>
                      </a:r>
                      <a:r>
                        <a:rPr lang="en-CA" sz="1700" b="0" i="0" cap="none" spc="0" err="1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sqft</a:t>
                      </a:r>
                      <a:r>
                        <a:rPr lang="en-CA" sz="1700" b="0" i="0" cap="none" spc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​</a:t>
                      </a:r>
                      <a:endParaRPr lang="en-CA" sz="1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4426" marR="52965" marT="126481" marB="12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CA" sz="1700" b="0" i="0" cap="none" spc="0">
                          <a:solidFill>
                            <a:schemeClr val="tx1"/>
                          </a:solidFill>
                          <a:effectLst/>
                          <a:latin typeface="Franklin Gothic Book"/>
                        </a:rPr>
                        <a:t>Capture geographic price variation and trends.​</a:t>
                      </a:r>
                    </a:p>
                  </a:txBody>
                  <a:tcPr marL="164426" marR="52965" marT="126481" marB="12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33764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algn="just" fontAlgn="base"/>
                      <a:r>
                        <a:rPr lang="en-CA" sz="1700" b="1" i="0" cap="none" spc="0" err="1">
                          <a:solidFill>
                            <a:schemeClr val="tx1"/>
                          </a:solidFill>
                          <a:effectLst/>
                          <a:latin typeface="Franklin Gothic Book"/>
                        </a:rPr>
                        <a:t>deviation_avg</a:t>
                      </a:r>
                      <a:r>
                        <a:rPr lang="en-CA" sz="1700" b="1" i="0" cap="none" spc="0">
                          <a:solidFill>
                            <a:schemeClr val="tx1"/>
                          </a:solidFill>
                          <a:effectLst/>
                          <a:latin typeface="Franklin Gothic Book"/>
                        </a:rPr>
                        <a:t>-price/</a:t>
                      </a:r>
                      <a:r>
                        <a:rPr lang="en-CA" sz="1700" b="1" i="0" cap="none" spc="0" err="1">
                          <a:solidFill>
                            <a:schemeClr val="tx1"/>
                          </a:solidFill>
                          <a:effectLst/>
                          <a:latin typeface="Franklin Gothic Book"/>
                        </a:rPr>
                        <a:t>sqft</a:t>
                      </a:r>
                      <a:r>
                        <a:rPr lang="en-CA" sz="1700" b="1" i="0" cap="none" spc="0">
                          <a:solidFill>
                            <a:schemeClr val="tx1"/>
                          </a:solidFill>
                          <a:effectLst/>
                          <a:latin typeface="Franklin Gothic Book"/>
                        </a:rPr>
                        <a:t>​</a:t>
                      </a:r>
                    </a:p>
                  </a:txBody>
                  <a:tcPr marL="164426" marR="52965" marT="126481" marB="1264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CA" sz="1700" b="0" i="0" cap="none" spc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price/</a:t>
                      </a:r>
                      <a:r>
                        <a:rPr lang="en-CA" sz="1700" b="0" i="0" cap="none" spc="0" err="1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sqft</a:t>
                      </a:r>
                      <a:r>
                        <a:rPr lang="en-CA" sz="1700" b="0" i="0" cap="none" spc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 - </a:t>
                      </a:r>
                      <a:r>
                        <a:rPr lang="en-CA" sz="1700" b="0" i="0" cap="none" spc="0" err="1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average_price</a:t>
                      </a:r>
                      <a:r>
                        <a:rPr lang="en-CA" sz="1700" b="0" i="0" cap="none" spc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/</a:t>
                      </a:r>
                      <a:r>
                        <a:rPr lang="en-CA" sz="1700" b="0" i="0" cap="none" spc="0" err="1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sqft_city</a:t>
                      </a:r>
                      <a:r>
                        <a:rPr lang="en-CA" sz="1700" b="0" i="0" cap="none" spc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​</a:t>
                      </a:r>
                      <a:endParaRPr lang="en-CA" sz="1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4426" marR="52965" marT="126481" marB="12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CA" sz="1700" b="0" i="0" cap="none" spc="0">
                          <a:solidFill>
                            <a:schemeClr val="tx1"/>
                          </a:solidFill>
                          <a:effectLst/>
                          <a:latin typeface="Franklin Gothic Book"/>
                        </a:rPr>
                        <a:t>Measure how far a listing deviates from the local average.​</a:t>
                      </a:r>
                    </a:p>
                  </a:txBody>
                  <a:tcPr marL="164426" marR="52965" marT="126481" marB="12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514720"/>
                  </a:ext>
                </a:extLst>
              </a:tr>
              <a:tr h="893802">
                <a:tc>
                  <a:txBody>
                    <a:bodyPr/>
                    <a:lstStyle/>
                    <a:p>
                      <a:pPr algn="just" fontAlgn="base"/>
                      <a:r>
                        <a:rPr lang="en-CA" sz="1700" b="1" i="0" cap="none" spc="0" err="1">
                          <a:solidFill>
                            <a:schemeClr val="tx1"/>
                          </a:solidFill>
                          <a:effectLst/>
                          <a:latin typeface="Franklin Gothic Book"/>
                        </a:rPr>
                        <a:t>Cost_of_the_City</a:t>
                      </a:r>
                      <a:endParaRPr lang="en-CA" sz="1700" b="1" i="0" cap="none" spc="0">
                        <a:solidFill>
                          <a:schemeClr val="tx1"/>
                        </a:solidFill>
                        <a:effectLst/>
                        <a:latin typeface="Franklin Gothic Book"/>
                      </a:endParaRPr>
                    </a:p>
                  </a:txBody>
                  <a:tcPr marL="164426" marR="52965" marT="126481" marB="12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700" b="0" i="0" cap="none" spc="0">
                          <a:solidFill>
                            <a:schemeClr val="tx1"/>
                          </a:solidFill>
                          <a:effectLst/>
                          <a:latin typeface="Franklin Gothic Book"/>
                        </a:rPr>
                        <a:t>Using percentile of 33% and 66% the </a:t>
                      </a:r>
                      <a:r>
                        <a:rPr lang="en-CA" sz="1700" b="0" i="0" cap="none" spc="0" err="1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average_price</a:t>
                      </a:r>
                      <a:r>
                        <a:rPr lang="en-CA" sz="1700" b="0" i="0" cap="none" spc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/ </a:t>
                      </a:r>
                      <a:r>
                        <a:rPr lang="en-CA" sz="1700" b="0" i="0" cap="none" spc="0" err="1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sqft_city</a:t>
                      </a:r>
                      <a:r>
                        <a:rPr lang="en-CA" sz="1700" b="0" i="0" cap="none" spc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​ is divide in 3 categories </a:t>
                      </a:r>
                      <a:endParaRPr lang="en-CA" sz="1700" b="0" i="0" cap="none" spc="0">
                        <a:solidFill>
                          <a:schemeClr val="tx1"/>
                        </a:solidFill>
                        <a:effectLst/>
                        <a:latin typeface="Franklin Gothic Book"/>
                      </a:endParaRPr>
                    </a:p>
                  </a:txBody>
                  <a:tcPr marL="164426" marR="52965" marT="126481" marB="12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CA" sz="1700" b="0" i="0" cap="none" spc="0">
                          <a:solidFill>
                            <a:schemeClr val="tx1"/>
                          </a:solidFill>
                          <a:effectLst/>
                        </a:rPr>
                        <a:t>Evaluate the performance of the cities according to the general distribution of prices in the dataset.</a:t>
                      </a:r>
                    </a:p>
                  </a:txBody>
                  <a:tcPr marL="164426" marR="52965" marT="126481" marB="12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683510"/>
                  </a:ext>
                </a:extLst>
              </a:tr>
              <a:tr h="893802">
                <a:tc>
                  <a:txBody>
                    <a:bodyPr/>
                    <a:lstStyle/>
                    <a:p>
                      <a:pPr algn="just" fontAlgn="base"/>
                      <a:r>
                        <a:rPr lang="en-CA" sz="1700" b="1" i="0" cap="none" spc="0" err="1">
                          <a:solidFill>
                            <a:schemeClr val="tx1"/>
                          </a:solidFill>
                          <a:effectLst/>
                          <a:latin typeface="Franklin Gothic Book"/>
                        </a:rPr>
                        <a:t>costRange_rent</a:t>
                      </a:r>
                      <a:r>
                        <a:rPr lang="en-CA" sz="1700" b="1" i="0" cap="none" spc="0">
                          <a:solidFill>
                            <a:schemeClr val="tx1"/>
                          </a:solidFill>
                          <a:effectLst/>
                          <a:latin typeface="Franklin Gothic Book"/>
                        </a:rPr>
                        <a:t>​</a:t>
                      </a:r>
                    </a:p>
                  </a:txBody>
                  <a:tcPr marL="164426" marR="52965" marT="126481" marB="12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CA" sz="1700" b="0" i="0" cap="none" spc="0">
                          <a:solidFill>
                            <a:schemeClr val="tx1"/>
                          </a:solidFill>
                          <a:effectLst/>
                          <a:latin typeface="Franklin Gothic Book"/>
                        </a:rPr>
                        <a:t>Binned price into 3 quantiles (25%, 75%)​</a:t>
                      </a:r>
                    </a:p>
                  </a:txBody>
                  <a:tcPr marL="164426" marR="52965" marT="126481" marB="12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CA" sz="1700" b="0" i="0" cap="none" spc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Simplifies classification into low, medium, and high tiers.​</a:t>
                      </a:r>
                      <a:endParaRPr lang="en-CA" sz="1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4426" marR="52965" marT="126481" marB="12648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473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84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2344</Words>
  <Application>Microsoft Office PowerPoint</Application>
  <PresentationFormat>Widescreen</PresentationFormat>
  <Paragraphs>339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Meiryo</vt:lpstr>
      <vt:lpstr>Aptos</vt:lpstr>
      <vt:lpstr>Arial</vt:lpstr>
      <vt:lpstr>Arial,Sans-Serif</vt:lpstr>
      <vt:lpstr>Calibri</vt:lpstr>
      <vt:lpstr>Calibri Light</vt:lpstr>
      <vt:lpstr>Consolas</vt:lpstr>
      <vt:lpstr>Courier New</vt:lpstr>
      <vt:lpstr>Franklin Gothic Book</vt:lpstr>
      <vt:lpstr>Times New Roman</vt:lpstr>
      <vt:lpstr>-webkit-standard</vt:lpstr>
      <vt:lpstr>Office Theme</vt:lpstr>
      <vt:lpstr>Rental Price Classification using Machine Learning</vt:lpstr>
      <vt:lpstr>Business Objective</vt:lpstr>
      <vt:lpstr>Dataset Overview</vt:lpstr>
      <vt:lpstr>Data Cleaning &amp; Feature Selection</vt:lpstr>
      <vt:lpstr>Outlier Detection</vt:lpstr>
      <vt:lpstr>Exploratory Data Analysis: Price Distribution</vt:lpstr>
      <vt:lpstr>Exploratory Data Analysis: Feature Correlation</vt:lpstr>
      <vt:lpstr>Exploratory Data Analysis: Feature Correlation</vt:lpstr>
      <vt:lpstr>Feature Engineering​</vt:lpstr>
      <vt:lpstr>Validation Strategy​:  Train/Test Split</vt:lpstr>
      <vt:lpstr>Classification</vt:lpstr>
      <vt:lpstr>Train Test Split – Feature Selection: Code Preview</vt:lpstr>
      <vt:lpstr>Implemented Algorithms​</vt:lpstr>
      <vt:lpstr>Random Forest Classifier​</vt:lpstr>
      <vt:lpstr>Random Forest Classifier​: Code Preview</vt:lpstr>
      <vt:lpstr>XGBoost</vt:lpstr>
      <vt:lpstr>XGBoost: Code Preview</vt:lpstr>
      <vt:lpstr>Regression​</vt:lpstr>
      <vt:lpstr>Train Test Split – Feature Selection: Code Preview</vt:lpstr>
      <vt:lpstr>Training methodology​</vt:lpstr>
      <vt:lpstr>Random Forest Regressor​</vt:lpstr>
      <vt:lpstr>Random Forest Regressor​: Code Preview</vt:lpstr>
      <vt:lpstr>Linear/Polynomial Regression</vt:lpstr>
      <vt:lpstr>PowerPoint Presentation</vt:lpstr>
      <vt:lpstr>Feature Importance Score</vt:lpstr>
      <vt:lpstr>Model Evaluation </vt:lpstr>
      <vt:lpstr>Final Model Selection​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ANUSHKA KSHIRSAGAR</dc:creator>
  <cp:lastModifiedBy>Le, Demi</cp:lastModifiedBy>
  <cp:revision>1368</cp:revision>
  <dcterms:created xsi:type="dcterms:W3CDTF">2025-04-15T18:44:41Z</dcterms:created>
  <dcterms:modified xsi:type="dcterms:W3CDTF">2025-04-16T01:07:35Z</dcterms:modified>
</cp:coreProperties>
</file>