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4" r:id="rId69"/>
    <p:sldId id="323" r:id="rId70"/>
    <p:sldId id="325" r:id="rId71"/>
    <p:sldId id="326" r:id="rId72"/>
    <p:sldId id="327" r:id="rId73"/>
    <p:sldId id="328" r:id="rId74"/>
    <p:sldId id="329" r:id="rId75"/>
    <p:sldId id="330" r:id="rId76"/>
    <p:sldId id="331"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1" d="100"/>
          <a:sy n="91" d="100"/>
        </p:scale>
        <p:origin x="-74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E65A2-B7AF-A444-8D7C-196A445FDB29}" type="datetimeFigureOut">
              <a:rPr lang="en-US" smtClean="0"/>
              <a:t>9/22/12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EBAE4-F4E4-9944-B77A-C33D5527A05E}" type="slidenum">
              <a:rPr lang="en-US" smtClean="0"/>
              <a:t>‹#›</a:t>
            </a:fld>
            <a:endParaRPr lang="en-US"/>
          </a:p>
        </p:txBody>
      </p:sp>
    </p:spTree>
    <p:extLst>
      <p:ext uri="{BB962C8B-B14F-4D97-AF65-F5344CB8AC3E}">
        <p14:creationId xmlns:p14="http://schemas.microsoft.com/office/powerpoint/2010/main" val="36039232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 Id="rId3" Type="http://schemas.openxmlformats.org/officeDocument/2006/relationships/hyperlink" Target="http://docs.python.org/tutorial/datastructures.html%23id2"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reference/simple_stmts.html%23break" TargetMode="External"/><Relationship Id="rId4" Type="http://schemas.openxmlformats.org/officeDocument/2006/relationships/hyperlink" Target="http://docs.python.org/reference/compound_stmts.html%23for" TargetMode="External"/><Relationship Id="rId5" Type="http://schemas.openxmlformats.org/officeDocument/2006/relationships/hyperlink" Target="http://docs.python.org/reference/compound_stmts.html%23while" TargetMode="External"/><Relationship Id="rId6" Type="http://schemas.openxmlformats.org/officeDocument/2006/relationships/hyperlink" Target="http://docs.python.org/reference/simple_stmts.html%23continue" TargetMode="External"/><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 Id="rId3" Type="http://schemas.openxmlformats.org/officeDocument/2006/relationships/hyperlink" Target="http://docs.python.org/reference/expressions.html%23lambd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Interpreter can be used interactively, which makes it easy to experiment with features of the language, to write throw-away programs, or to test functions during bottom-up program development. It is also a handy desk calculator.</a:t>
            </a:r>
          </a:p>
        </p:txBody>
      </p:sp>
      <p:sp>
        <p:nvSpPr>
          <p:cNvPr id="4" name="Slide Number Placeholder 3"/>
          <p:cNvSpPr>
            <a:spLocks noGrp="1"/>
          </p:cNvSpPr>
          <p:nvPr>
            <p:ph type="sldNum" sz="quarter" idx="10"/>
          </p:nvPr>
        </p:nvSpPr>
        <p:spPr/>
        <p:txBody>
          <a:bodyPr/>
          <a:lstStyle/>
          <a:p>
            <a:fld id="{954EBAE4-F4E4-9944-B77A-C33D5527A05E}" type="slidenum">
              <a:rPr lang="en-US" smtClean="0"/>
              <a:t>7</a:t>
            </a:fld>
            <a:endParaRPr lang="en-US"/>
          </a:p>
        </p:txBody>
      </p:sp>
    </p:spTree>
    <p:extLst>
      <p:ext uri="{BB962C8B-B14F-4D97-AF65-F5344CB8AC3E}">
        <p14:creationId xmlns:p14="http://schemas.microsoft.com/office/powerpoint/2010/main" val="297339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can this be </a:t>
            </a:r>
            <a:r>
              <a:rPr lang="en-US" dirty="0" err="1" smtClean="0"/>
              <a:t>Pythonic</a:t>
            </a:r>
            <a:r>
              <a:rPr lang="en-US" dirty="0" smtClean="0"/>
              <a:t>?</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60</a:t>
            </a:fld>
            <a:endParaRPr lang="en-US"/>
          </a:p>
        </p:txBody>
      </p:sp>
    </p:spTree>
    <p:extLst>
      <p:ext uri="{BB962C8B-B14F-4D97-AF65-F5344CB8AC3E}">
        <p14:creationId xmlns:p14="http://schemas.microsoft.com/office/powerpoint/2010/main" val="3194177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del a</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62</a:t>
            </a:fld>
            <a:endParaRPr lang="en-US"/>
          </a:p>
        </p:txBody>
      </p:sp>
    </p:spTree>
    <p:extLst>
      <p:ext uri="{BB962C8B-B14F-4D97-AF65-F5344CB8AC3E}">
        <p14:creationId xmlns:p14="http://schemas.microsoft.com/office/powerpoint/2010/main" val="3824444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 [1,2,3]</a:t>
            </a:r>
          </a:p>
          <a:p>
            <a:r>
              <a:rPr lang="en-US" dirty="0" smtClean="0"/>
              <a:t>B = [4,5,6]</a:t>
            </a:r>
          </a:p>
          <a:p>
            <a:r>
              <a:rPr lang="en-US" dirty="0" smtClean="0"/>
              <a:t>C = zip(A,B)</a:t>
            </a:r>
          </a:p>
          <a:p>
            <a:r>
              <a:rPr lang="en-US" dirty="0" smtClean="0"/>
              <a:t>F,G</a:t>
            </a:r>
            <a:r>
              <a:rPr lang="en-US" baseline="0" dirty="0" smtClean="0"/>
              <a:t> = zip(*C) #this is unzipping</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73</a:t>
            </a:fld>
            <a:endParaRPr lang="en-US"/>
          </a:p>
        </p:txBody>
      </p:sp>
    </p:spTree>
    <p:extLst>
      <p:ext uri="{BB962C8B-B14F-4D97-AF65-F5344CB8AC3E}">
        <p14:creationId xmlns:p14="http://schemas.microsoft.com/office/powerpoint/2010/main" val="3928205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comparing objects of different types is legal. The outcome is deterministic but arbitrary: the types are ordered by their name. Thus, a list is always smaller than a string, a string is always smaller than a tuple, etc. </a:t>
            </a:r>
            <a:r>
              <a:rPr lang="en-US" smtClean="0">
                <a:hlinkClick r:id="rId3"/>
              </a:rPr>
              <a:t>[1]</a:t>
            </a:r>
            <a:r>
              <a:rPr lang="en-US" smtClean="0"/>
              <a:t> Mixed numeric types are compared according to their numeric value, so 0 equals 0.0, etc.</a:t>
            </a:r>
            <a:endParaRPr lang="en-US"/>
          </a:p>
        </p:txBody>
      </p:sp>
      <p:sp>
        <p:nvSpPr>
          <p:cNvPr id="4" name="Slide Number Placeholder 3"/>
          <p:cNvSpPr>
            <a:spLocks noGrp="1"/>
          </p:cNvSpPr>
          <p:nvPr>
            <p:ph type="sldNum" sz="quarter" idx="10"/>
          </p:nvPr>
        </p:nvSpPr>
        <p:spPr/>
        <p:txBody>
          <a:bodyPr/>
          <a:lstStyle/>
          <a:p>
            <a:fld id="{954EBAE4-F4E4-9944-B77A-C33D5527A05E}" type="slidenum">
              <a:rPr lang="en-US" smtClean="0"/>
              <a:t>76</a:t>
            </a:fld>
            <a:endParaRPr lang="en-US"/>
          </a:p>
        </p:txBody>
      </p:sp>
    </p:spTree>
    <p:extLst>
      <p:ext uri="{BB962C8B-B14F-4D97-AF65-F5344CB8AC3E}">
        <p14:creationId xmlns:p14="http://schemas.microsoft.com/office/powerpoint/2010/main" val="388643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r in front</a:t>
            </a:r>
            <a:r>
              <a:rPr lang="en-US" baseline="0" dirty="0" smtClean="0"/>
              <a:t> of string means: Raw String – string will not be processed</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17</a:t>
            </a:fld>
            <a:endParaRPr lang="en-US"/>
          </a:p>
        </p:txBody>
      </p:sp>
    </p:spTree>
    <p:extLst>
      <p:ext uri="{BB962C8B-B14F-4D97-AF65-F5344CB8AC3E}">
        <p14:creationId xmlns:p14="http://schemas.microsoft.com/office/powerpoint/2010/main" val="256412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Strings, Lists are Mutable</a:t>
            </a:r>
          </a:p>
          <a:p>
            <a:r>
              <a:rPr lang="en-US" dirty="0" smtClean="0"/>
              <a:t>We can Apply </a:t>
            </a:r>
            <a:r>
              <a:rPr lang="en-US" dirty="0" err="1" smtClean="0"/>
              <a:t>len</a:t>
            </a:r>
            <a:r>
              <a:rPr lang="en-US" dirty="0" smtClean="0"/>
              <a:t>() on lists</a:t>
            </a:r>
          </a:p>
          <a:p>
            <a:r>
              <a:rPr lang="en-US" dirty="0" smtClean="0"/>
              <a:t>It</a:t>
            </a:r>
            <a:r>
              <a:rPr lang="en-US" baseline="0" dirty="0" smtClean="0"/>
              <a:t> is possible to Nest Lists</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25</a:t>
            </a:fld>
            <a:endParaRPr lang="en-US"/>
          </a:p>
        </p:txBody>
      </p:sp>
    </p:spTree>
    <p:extLst>
      <p:ext uri="{BB962C8B-B14F-4D97-AF65-F5344CB8AC3E}">
        <p14:creationId xmlns:p14="http://schemas.microsoft.com/office/powerpoint/2010/main" val="34295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hlinkClick r:id="rId3"/>
              </a:rPr>
              <a:t>break</a:t>
            </a:r>
            <a:r>
              <a:rPr lang="en-US" dirty="0" smtClean="0"/>
              <a:t> statement, like in C, breaks out of the smallest enclosing </a:t>
            </a:r>
            <a:r>
              <a:rPr lang="en-US" dirty="0" smtClean="0">
                <a:hlinkClick r:id="rId4"/>
              </a:rPr>
              <a:t>for</a:t>
            </a:r>
            <a:r>
              <a:rPr lang="en-US" dirty="0" smtClean="0"/>
              <a:t> or </a:t>
            </a:r>
            <a:r>
              <a:rPr lang="en-US" dirty="0" smtClean="0">
                <a:hlinkClick r:id="rId5"/>
              </a:rPr>
              <a:t>while</a:t>
            </a:r>
            <a:r>
              <a:rPr lang="en-US" dirty="0" smtClean="0"/>
              <a:t> loop.</a:t>
            </a:r>
          </a:p>
          <a:p>
            <a:r>
              <a:rPr lang="en-US" dirty="0" smtClean="0"/>
              <a:t>The </a:t>
            </a:r>
            <a:r>
              <a:rPr lang="en-US" dirty="0" smtClean="0">
                <a:hlinkClick r:id="rId6"/>
              </a:rPr>
              <a:t>continue</a:t>
            </a:r>
            <a:r>
              <a:rPr lang="en-US" dirty="0" smtClean="0"/>
              <a:t> statement, also borrowed from C, continues with the next iteration of the loop.</a:t>
            </a:r>
          </a:p>
          <a:p>
            <a:r>
              <a:rPr lang="en-US" dirty="0" smtClean="0"/>
              <a:t>Loop statements may have an else clause; it is executed when the loop terminates through exhaustion of the list (with </a:t>
            </a:r>
            <a:r>
              <a:rPr lang="en-US" dirty="0" smtClean="0">
                <a:hlinkClick r:id="rId4"/>
              </a:rPr>
              <a:t>for</a:t>
            </a:r>
            <a:r>
              <a:rPr lang="en-US" dirty="0" smtClean="0"/>
              <a:t>) or when the condition becomes false (with </a:t>
            </a:r>
            <a:r>
              <a:rPr lang="en-US" dirty="0" smtClean="0">
                <a:hlinkClick r:id="rId5"/>
              </a:rPr>
              <a:t>while</a:t>
            </a:r>
            <a:r>
              <a:rPr lang="en-US" dirty="0" smtClean="0"/>
              <a:t>), but not when the loop is terminated by a </a:t>
            </a:r>
            <a:r>
              <a:rPr lang="en-US" dirty="0" smtClean="0">
                <a:hlinkClick r:id="rId3"/>
              </a:rPr>
              <a:t>break</a:t>
            </a:r>
            <a:r>
              <a:rPr lang="en-US" dirty="0" smtClean="0"/>
              <a:t> statement.</a:t>
            </a:r>
          </a:p>
          <a:p>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32</a:t>
            </a:fld>
            <a:endParaRPr lang="en-US"/>
          </a:p>
        </p:txBody>
      </p:sp>
    </p:spTree>
    <p:extLst>
      <p:ext uri="{BB962C8B-B14F-4D97-AF65-F5344CB8AC3E}">
        <p14:creationId xmlns:p14="http://schemas.microsoft.com/office/powerpoint/2010/main" val="670996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Block: Function Declaration</a:t>
            </a:r>
          </a:p>
          <a:p>
            <a:r>
              <a:rPr lang="en-US" dirty="0" smtClean="0"/>
              <a:t>Second Block: Valid</a:t>
            </a:r>
          </a:p>
          <a:p>
            <a:r>
              <a:rPr lang="en-US" dirty="0" smtClean="0"/>
              <a:t>Third</a:t>
            </a:r>
            <a:r>
              <a:rPr lang="en-US" baseline="0" dirty="0" smtClean="0"/>
              <a:t> Block: Non-Valid</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37</a:t>
            </a:fld>
            <a:endParaRPr lang="en-US"/>
          </a:p>
        </p:txBody>
      </p:sp>
    </p:spTree>
    <p:extLst>
      <p:ext uri="{BB962C8B-B14F-4D97-AF65-F5344CB8AC3E}">
        <p14:creationId xmlns:p14="http://schemas.microsoft.com/office/powerpoint/2010/main" val="3377938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popular demand, a few features commonly found in functional programming languages like Lisp have been added to Python. With the </a:t>
            </a:r>
            <a:r>
              <a:rPr lang="en-US" dirty="0" smtClean="0">
                <a:hlinkClick r:id="rId3"/>
              </a:rPr>
              <a:t>lambda</a:t>
            </a:r>
            <a:r>
              <a:rPr lang="en-US" dirty="0" smtClean="0"/>
              <a:t> keyword, small anonymous functions can be created. Here’s a function that returns the sum of its two arguments: lambda a, b: </a:t>
            </a:r>
            <a:r>
              <a:rPr lang="en-US" dirty="0" err="1" smtClean="0"/>
              <a:t>a+b</a:t>
            </a:r>
            <a:r>
              <a:rPr lang="en-US" dirty="0" smtClean="0"/>
              <a:t>. Lambda forms can be used wherever function objects are required. They are syntactically restricted to a single expression. Semantically, they are just syntactic sugar for a normal function definition. Like nested function definitions, lambda forms can reference variables from the containing scope:</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42</a:t>
            </a:fld>
            <a:endParaRPr lang="en-US"/>
          </a:p>
        </p:txBody>
      </p:sp>
    </p:spTree>
    <p:extLst>
      <p:ext uri="{BB962C8B-B14F-4D97-AF65-F5344CB8AC3E}">
        <p14:creationId xmlns:p14="http://schemas.microsoft.com/office/powerpoint/2010/main" val="360392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in Last Out, The list methods make it very easy to use a list as a stack, where the last element added is the first element retrieved (“last-in, first-out”). To add an item to the top of the stack, use append(). To retrieve an item from the top of the stack, use pop() without an explicit index.</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49</a:t>
            </a:fld>
            <a:endParaRPr lang="en-US"/>
          </a:p>
        </p:txBody>
      </p:sp>
    </p:spTree>
    <p:extLst>
      <p:ext uri="{BB962C8B-B14F-4D97-AF65-F5344CB8AC3E}">
        <p14:creationId xmlns:p14="http://schemas.microsoft.com/office/powerpoint/2010/main" val="169709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possible to use a list as a queue, where the first element added is the first element retrieved (“first-in, first-out”); however, lists are not efficient for this purpose. While appends and pops from the end of list are fast, doing inserts or pops from the beginning of a list is slow (because all of the other elements have to be shifted by one).</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50</a:t>
            </a:fld>
            <a:endParaRPr lang="en-US"/>
          </a:p>
        </p:txBody>
      </p:sp>
    </p:spTree>
    <p:extLst>
      <p:ext uri="{BB962C8B-B14F-4D97-AF65-F5344CB8AC3E}">
        <p14:creationId xmlns:p14="http://schemas.microsoft.com/office/powerpoint/2010/main" val="112598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Pythonic</a:t>
            </a:r>
            <a:r>
              <a:rPr lang="en-US" dirty="0" smtClean="0"/>
              <a:t> Style</a:t>
            </a:r>
          </a:p>
          <a:p>
            <a:r>
              <a:rPr lang="en-US" dirty="0" smtClean="0"/>
              <a:t>Another way: </a:t>
            </a:r>
            <a:r>
              <a:rPr lang="fr-FR" dirty="0" smtClean="0"/>
              <a:t>squares = </a:t>
            </a:r>
            <a:r>
              <a:rPr lang="fr-FR" dirty="0" err="1" smtClean="0"/>
              <a:t>map</a:t>
            </a:r>
            <a:r>
              <a:rPr lang="fr-FR" dirty="0" smtClean="0"/>
              <a:t>(lambda x: x**2, range(10))</a:t>
            </a:r>
            <a:endParaRPr lang="en-US" dirty="0"/>
          </a:p>
        </p:txBody>
      </p:sp>
      <p:sp>
        <p:nvSpPr>
          <p:cNvPr id="4" name="Slide Number Placeholder 3"/>
          <p:cNvSpPr>
            <a:spLocks noGrp="1"/>
          </p:cNvSpPr>
          <p:nvPr>
            <p:ph type="sldNum" sz="quarter" idx="10"/>
          </p:nvPr>
        </p:nvSpPr>
        <p:spPr/>
        <p:txBody>
          <a:bodyPr/>
          <a:lstStyle/>
          <a:p>
            <a:fld id="{954EBAE4-F4E4-9944-B77A-C33D5527A05E}" type="slidenum">
              <a:rPr lang="en-US" smtClean="0"/>
              <a:t>58</a:t>
            </a:fld>
            <a:endParaRPr lang="en-US"/>
          </a:p>
        </p:txBody>
      </p:sp>
    </p:spTree>
    <p:extLst>
      <p:ext uri="{BB962C8B-B14F-4D97-AF65-F5344CB8AC3E}">
        <p14:creationId xmlns:p14="http://schemas.microsoft.com/office/powerpoint/2010/main" val="261608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A7B4B1-2187-7B42-8E63-13ACC9A9CD87}" type="datetimeFigureOut">
              <a:rPr lang="en-US" smtClean="0"/>
              <a:t>9/22/12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72726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7B4B1-2187-7B42-8E63-13ACC9A9CD87}" type="datetimeFigureOut">
              <a:rPr lang="en-US" smtClean="0"/>
              <a:t>9/22/12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429219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7B4B1-2187-7B42-8E63-13ACC9A9CD87}" type="datetimeFigureOut">
              <a:rPr lang="en-US" smtClean="0"/>
              <a:t>9/22/12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309675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7B4B1-2187-7B42-8E63-13ACC9A9CD87}" type="datetimeFigureOut">
              <a:rPr lang="en-US" smtClean="0"/>
              <a:t>9/22/12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4250697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A7B4B1-2187-7B42-8E63-13ACC9A9CD87}" type="datetimeFigureOut">
              <a:rPr lang="en-US" smtClean="0"/>
              <a:t>9/22/12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2647584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A7B4B1-2187-7B42-8E63-13ACC9A9CD87}" type="datetimeFigureOut">
              <a:rPr lang="en-US" smtClean="0"/>
              <a:t>9/22/12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137483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A7B4B1-2187-7B42-8E63-13ACC9A9CD87}" type="datetimeFigureOut">
              <a:rPr lang="en-US" smtClean="0"/>
              <a:t>9/22/12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126675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A7B4B1-2187-7B42-8E63-13ACC9A9CD87}" type="datetimeFigureOut">
              <a:rPr lang="en-US" smtClean="0"/>
              <a:t>9/22/12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289712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7B4B1-2187-7B42-8E63-13ACC9A9CD87}" type="datetimeFigureOut">
              <a:rPr lang="en-US" smtClean="0"/>
              <a:t>9/22/12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214195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A7B4B1-2187-7B42-8E63-13ACC9A9CD87}" type="datetimeFigureOut">
              <a:rPr lang="en-US" smtClean="0"/>
              <a:t>9/22/12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56609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A7B4B1-2187-7B42-8E63-13ACC9A9CD87}" type="datetimeFigureOut">
              <a:rPr lang="en-US" smtClean="0"/>
              <a:t>9/22/12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2122B-CE33-5648-BB0A-3EFBE7875EE1}" type="slidenum">
              <a:rPr lang="en-US" smtClean="0"/>
              <a:t>‹#›</a:t>
            </a:fld>
            <a:endParaRPr lang="en-US"/>
          </a:p>
        </p:txBody>
      </p:sp>
    </p:spTree>
    <p:extLst>
      <p:ext uri="{BB962C8B-B14F-4D97-AF65-F5344CB8AC3E}">
        <p14:creationId xmlns:p14="http://schemas.microsoft.com/office/powerpoint/2010/main" val="891288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A7B4B1-2187-7B42-8E63-13ACC9A9CD87}" type="datetimeFigureOut">
              <a:rPr lang="en-US" smtClean="0"/>
              <a:t>9/22/12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2122B-CE33-5648-BB0A-3EFBE7875EE1}" type="slidenum">
              <a:rPr lang="en-US" smtClean="0"/>
              <a:t>‹#›</a:t>
            </a:fld>
            <a:endParaRPr lang="en-US"/>
          </a:p>
        </p:txBody>
      </p:sp>
    </p:spTree>
    <p:extLst>
      <p:ext uri="{BB962C8B-B14F-4D97-AF65-F5344CB8AC3E}">
        <p14:creationId xmlns:p14="http://schemas.microsoft.com/office/powerpoint/2010/main" val="250468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Tutorial</a:t>
            </a:r>
            <a:endParaRPr lang="en-US" dirty="0"/>
          </a:p>
        </p:txBody>
      </p:sp>
      <p:sp>
        <p:nvSpPr>
          <p:cNvPr id="3" name="Subtitle 2"/>
          <p:cNvSpPr>
            <a:spLocks noGrp="1"/>
          </p:cNvSpPr>
          <p:nvPr>
            <p:ph type="subTitle" idx="1"/>
          </p:nvPr>
        </p:nvSpPr>
        <p:spPr/>
        <p:txBody>
          <a:bodyPr/>
          <a:lstStyle/>
          <a:p>
            <a:r>
              <a:rPr lang="en-US" dirty="0" smtClean="0"/>
              <a:t>Haitham El-</a:t>
            </a:r>
            <a:r>
              <a:rPr lang="en-US" dirty="0" err="1" smtClean="0"/>
              <a:t>Ghareeb</a:t>
            </a:r>
            <a:r>
              <a:rPr lang="en-US" dirty="0" smtClean="0"/>
              <a:t>, Ph.D.</a:t>
            </a:r>
          </a:p>
          <a:p>
            <a:r>
              <a:rPr lang="en-US" dirty="0" smtClean="0"/>
              <a:t>May 2012</a:t>
            </a:r>
          </a:p>
          <a:p>
            <a:r>
              <a:rPr lang="en-US" dirty="0" smtClean="0"/>
              <a:t>Twitter: @</a:t>
            </a:r>
            <a:r>
              <a:rPr lang="en-US" dirty="0" err="1" smtClean="0"/>
              <a:t>helghareeb</a:t>
            </a:r>
            <a:endParaRPr lang="en-US" dirty="0"/>
          </a:p>
        </p:txBody>
      </p:sp>
    </p:spTree>
    <p:extLst>
      <p:ext uri="{BB962C8B-B14F-4D97-AF65-F5344CB8AC3E}">
        <p14:creationId xmlns:p14="http://schemas.microsoft.com/office/powerpoint/2010/main" val="376246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Python Interpreter</a:t>
            </a:r>
            <a:endParaRPr lang="en-US" dirty="0"/>
          </a:p>
        </p:txBody>
      </p:sp>
      <p:sp>
        <p:nvSpPr>
          <p:cNvPr id="3" name="Content Placeholder 2"/>
          <p:cNvSpPr>
            <a:spLocks noGrp="1"/>
          </p:cNvSpPr>
          <p:nvPr>
            <p:ph idx="1"/>
          </p:nvPr>
        </p:nvSpPr>
        <p:spPr/>
        <p:txBody>
          <a:bodyPr/>
          <a:lstStyle/>
          <a:p>
            <a:r>
              <a:rPr lang="en-US" dirty="0" smtClean="0"/>
              <a:t>Argument Passing</a:t>
            </a:r>
          </a:p>
          <a:p>
            <a:r>
              <a:rPr lang="en-US" dirty="0" smtClean="0"/>
              <a:t>Interactive Mode</a:t>
            </a:r>
          </a:p>
          <a:p>
            <a:endParaRPr lang="en-US" dirty="0" smtClean="0"/>
          </a:p>
          <a:p>
            <a:endParaRPr lang="en-US" dirty="0"/>
          </a:p>
          <a:p>
            <a:endParaRPr lang="en-US" dirty="0" smtClean="0"/>
          </a:p>
          <a:p>
            <a:endParaRPr lang="en-US" dirty="0"/>
          </a:p>
          <a:p>
            <a:r>
              <a:rPr lang="en-US" dirty="0" smtClean="0"/>
              <a:t>Error Handling</a:t>
            </a:r>
            <a:endParaRPr lang="en-US" dirty="0"/>
          </a:p>
        </p:txBody>
      </p:sp>
      <p:pic>
        <p:nvPicPr>
          <p:cNvPr id="4" name="Picture 3"/>
          <p:cNvPicPr>
            <a:picLocks noChangeAspect="1"/>
          </p:cNvPicPr>
          <p:nvPr/>
        </p:nvPicPr>
        <p:blipFill>
          <a:blip r:embed="rId2"/>
          <a:stretch>
            <a:fillRect/>
          </a:stretch>
        </p:blipFill>
        <p:spPr>
          <a:xfrm>
            <a:off x="1003300" y="2769906"/>
            <a:ext cx="7137400" cy="1130300"/>
          </a:xfrm>
          <a:prstGeom prst="rect">
            <a:avLst/>
          </a:prstGeom>
        </p:spPr>
      </p:pic>
      <p:pic>
        <p:nvPicPr>
          <p:cNvPr id="5" name="Picture 4"/>
          <p:cNvPicPr>
            <a:picLocks noChangeAspect="1"/>
          </p:cNvPicPr>
          <p:nvPr/>
        </p:nvPicPr>
        <p:blipFill>
          <a:blip r:embed="rId3"/>
          <a:stretch>
            <a:fillRect/>
          </a:stretch>
        </p:blipFill>
        <p:spPr>
          <a:xfrm>
            <a:off x="2273300" y="3900206"/>
            <a:ext cx="4597400" cy="1346200"/>
          </a:xfrm>
          <a:prstGeom prst="rect">
            <a:avLst/>
          </a:prstGeom>
        </p:spPr>
      </p:pic>
    </p:spTree>
    <p:extLst>
      <p:ext uri="{BB962C8B-B14F-4D97-AF65-F5344CB8AC3E}">
        <p14:creationId xmlns:p14="http://schemas.microsoft.com/office/powerpoint/2010/main" val="297456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Python Scripts</a:t>
            </a:r>
            <a:endParaRPr lang="en-US" dirty="0"/>
          </a:p>
        </p:txBody>
      </p:sp>
      <p:pic>
        <p:nvPicPr>
          <p:cNvPr id="5" name="Content Placeholder 4"/>
          <p:cNvPicPr>
            <a:picLocks noGrp="1" noChangeAspect="1"/>
          </p:cNvPicPr>
          <p:nvPr>
            <p:ph idx="1"/>
          </p:nvPr>
        </p:nvPicPr>
        <p:blipFill rotWithShape="1">
          <a:blip r:embed="rId2"/>
          <a:srcRect l="-7103" r="-10666" b="-228019"/>
          <a:stretch/>
        </p:blipFill>
        <p:spPr/>
      </p:pic>
      <p:pic>
        <p:nvPicPr>
          <p:cNvPr id="6" name="Picture 5"/>
          <p:cNvPicPr>
            <a:picLocks noChangeAspect="1"/>
          </p:cNvPicPr>
          <p:nvPr/>
        </p:nvPicPr>
        <p:blipFill>
          <a:blip r:embed="rId3"/>
          <a:stretch>
            <a:fillRect/>
          </a:stretch>
        </p:blipFill>
        <p:spPr>
          <a:xfrm>
            <a:off x="1949466" y="3136899"/>
            <a:ext cx="5036132" cy="1199079"/>
          </a:xfrm>
          <a:prstGeom prst="rect">
            <a:avLst/>
          </a:prstGeom>
        </p:spPr>
      </p:pic>
    </p:spTree>
    <p:extLst>
      <p:ext uri="{BB962C8B-B14F-4D97-AF65-F5344CB8AC3E}">
        <p14:creationId xmlns:p14="http://schemas.microsoft.com/office/powerpoint/2010/main" val="321278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Encoding</a:t>
            </a:r>
            <a:endParaRPr lang="en-US" dirty="0"/>
          </a:p>
        </p:txBody>
      </p:sp>
      <p:sp>
        <p:nvSpPr>
          <p:cNvPr id="3" name="Content Placeholder 2"/>
          <p:cNvSpPr>
            <a:spLocks noGrp="1"/>
          </p:cNvSpPr>
          <p:nvPr>
            <p:ph idx="1"/>
          </p:nvPr>
        </p:nvSpPr>
        <p:spPr/>
        <p:txBody>
          <a:bodyPr/>
          <a:lstStyle/>
          <a:p>
            <a:r>
              <a:rPr lang="en-US" dirty="0" smtClean="0"/>
              <a:t>It is possible to use encodings different than ASCII in Python source files. </a:t>
            </a:r>
          </a:p>
          <a:p>
            <a:r>
              <a:rPr lang="en-US" dirty="0" smtClean="0"/>
              <a:t>The best way to do it is to put one more special comment line right after the #! line to define the source file encoding:</a:t>
            </a:r>
            <a:endParaRPr lang="en-US" dirty="0"/>
          </a:p>
        </p:txBody>
      </p:sp>
      <p:pic>
        <p:nvPicPr>
          <p:cNvPr id="4" name="Picture 3"/>
          <p:cNvPicPr>
            <a:picLocks noChangeAspect="1"/>
          </p:cNvPicPr>
          <p:nvPr/>
        </p:nvPicPr>
        <p:blipFill>
          <a:blip r:embed="rId2"/>
          <a:stretch>
            <a:fillRect/>
          </a:stretch>
        </p:blipFill>
        <p:spPr>
          <a:xfrm>
            <a:off x="2046413" y="4381519"/>
            <a:ext cx="4975361" cy="1921379"/>
          </a:xfrm>
          <a:prstGeom prst="rect">
            <a:avLst/>
          </a:prstGeom>
        </p:spPr>
      </p:pic>
    </p:spTree>
    <p:extLst>
      <p:ext uri="{BB962C8B-B14F-4D97-AF65-F5344CB8AC3E}">
        <p14:creationId xmlns:p14="http://schemas.microsoft.com/office/powerpoint/2010/main" val="86780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Introduction</a:t>
            </a:r>
            <a:endParaRPr lang="en-US" dirty="0"/>
          </a:p>
        </p:txBody>
      </p:sp>
      <p:pic>
        <p:nvPicPr>
          <p:cNvPr id="4" name="Content Placeholder 3"/>
          <p:cNvPicPr>
            <a:picLocks noGrp="1" noChangeAspect="1"/>
          </p:cNvPicPr>
          <p:nvPr>
            <p:ph idx="1"/>
          </p:nvPr>
        </p:nvPicPr>
        <p:blipFill>
          <a:blip r:embed="rId2"/>
          <a:srcRect t="-82955" b="-82955"/>
          <a:stretch>
            <a:fillRect/>
          </a:stretch>
        </p:blipFill>
        <p:spPr/>
      </p:pic>
    </p:spTree>
    <p:extLst>
      <p:ext uri="{BB962C8B-B14F-4D97-AF65-F5344CB8AC3E}">
        <p14:creationId xmlns:p14="http://schemas.microsoft.com/office/powerpoint/2010/main" val="406889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Python as a Calculator</a:t>
            </a:r>
            <a:endParaRPr lang="en-US" dirty="0"/>
          </a:p>
        </p:txBody>
      </p:sp>
      <p:pic>
        <p:nvPicPr>
          <p:cNvPr id="4" name="Content Placeholder 3"/>
          <p:cNvPicPr>
            <a:picLocks noGrp="1" noChangeAspect="1"/>
          </p:cNvPicPr>
          <p:nvPr>
            <p:ph idx="1"/>
          </p:nvPr>
        </p:nvPicPr>
        <p:blipFill>
          <a:blip r:embed="rId2"/>
          <a:srcRect l="-6239" r="-6239"/>
          <a:stretch>
            <a:fillRect/>
          </a:stretch>
        </p:blipFill>
        <p:spPr/>
      </p:pic>
    </p:spTree>
    <p:extLst>
      <p:ext uri="{BB962C8B-B14F-4D97-AF65-F5344CB8AC3E}">
        <p14:creationId xmlns:p14="http://schemas.microsoft.com/office/powerpoint/2010/main" val="281601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4" name="Content Placeholder 3"/>
          <p:cNvPicPr>
            <a:picLocks noGrp="1" noChangeAspect="1"/>
          </p:cNvPicPr>
          <p:nvPr>
            <p:ph idx="1"/>
          </p:nvPr>
        </p:nvPicPr>
        <p:blipFill>
          <a:blip r:embed="rId2"/>
          <a:srcRect l="-4321" r="-4321"/>
          <a:stretch>
            <a:fillRect/>
          </a:stretch>
        </p:blipFill>
        <p:spPr>
          <a:xfrm>
            <a:off x="457201" y="1600201"/>
            <a:ext cx="2827414" cy="1554969"/>
          </a:xfrm>
        </p:spPr>
      </p:pic>
      <p:pic>
        <p:nvPicPr>
          <p:cNvPr id="5" name="Picture 4"/>
          <p:cNvPicPr>
            <a:picLocks noChangeAspect="1"/>
          </p:cNvPicPr>
          <p:nvPr/>
        </p:nvPicPr>
        <p:blipFill>
          <a:blip r:embed="rId3"/>
          <a:stretch>
            <a:fillRect/>
          </a:stretch>
        </p:blipFill>
        <p:spPr>
          <a:xfrm>
            <a:off x="3869754" y="1574800"/>
            <a:ext cx="3886200" cy="1854200"/>
          </a:xfrm>
          <a:prstGeom prst="rect">
            <a:avLst/>
          </a:prstGeom>
        </p:spPr>
      </p:pic>
      <p:pic>
        <p:nvPicPr>
          <p:cNvPr id="6" name="Picture 5"/>
          <p:cNvPicPr>
            <a:picLocks noChangeAspect="1"/>
          </p:cNvPicPr>
          <p:nvPr/>
        </p:nvPicPr>
        <p:blipFill>
          <a:blip r:embed="rId4"/>
          <a:stretch>
            <a:fillRect/>
          </a:stretch>
        </p:blipFill>
        <p:spPr>
          <a:xfrm>
            <a:off x="632009" y="3429000"/>
            <a:ext cx="4305300" cy="1397000"/>
          </a:xfrm>
          <a:prstGeom prst="rect">
            <a:avLst/>
          </a:prstGeom>
        </p:spPr>
      </p:pic>
      <p:pic>
        <p:nvPicPr>
          <p:cNvPr id="7" name="Picture 6"/>
          <p:cNvPicPr>
            <a:picLocks noChangeAspect="1"/>
          </p:cNvPicPr>
          <p:nvPr/>
        </p:nvPicPr>
        <p:blipFill>
          <a:blip r:embed="rId5"/>
          <a:stretch>
            <a:fillRect/>
          </a:stretch>
        </p:blipFill>
        <p:spPr>
          <a:xfrm>
            <a:off x="5446772" y="3619500"/>
            <a:ext cx="2133600" cy="1206500"/>
          </a:xfrm>
          <a:prstGeom prst="rect">
            <a:avLst/>
          </a:prstGeom>
        </p:spPr>
      </p:pic>
      <p:pic>
        <p:nvPicPr>
          <p:cNvPr id="8" name="Picture 7"/>
          <p:cNvPicPr>
            <a:picLocks noChangeAspect="1"/>
          </p:cNvPicPr>
          <p:nvPr/>
        </p:nvPicPr>
        <p:blipFill>
          <a:blip r:embed="rId6"/>
          <a:stretch>
            <a:fillRect/>
          </a:stretch>
        </p:blipFill>
        <p:spPr>
          <a:xfrm>
            <a:off x="3128315" y="4826000"/>
            <a:ext cx="1701800" cy="1397000"/>
          </a:xfrm>
          <a:prstGeom prst="rect">
            <a:avLst/>
          </a:prstGeom>
        </p:spPr>
      </p:pic>
    </p:spTree>
    <p:extLst>
      <p:ext uri="{BB962C8B-B14F-4D97-AF65-F5344CB8AC3E}">
        <p14:creationId xmlns:p14="http://schemas.microsoft.com/office/powerpoint/2010/main" val="386125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pic>
        <p:nvPicPr>
          <p:cNvPr id="4" name="Content Placeholder 3"/>
          <p:cNvPicPr>
            <a:picLocks noGrp="1" noChangeAspect="1"/>
          </p:cNvPicPr>
          <p:nvPr>
            <p:ph idx="1"/>
          </p:nvPr>
        </p:nvPicPr>
        <p:blipFill>
          <a:blip r:embed="rId2"/>
          <a:srcRect l="-42623" r="-42623"/>
          <a:stretch>
            <a:fillRect/>
          </a:stretch>
        </p:blipFill>
        <p:spPr>
          <a:xfrm>
            <a:off x="-336301" y="1600201"/>
            <a:ext cx="9480301" cy="4122707"/>
          </a:xfrm>
        </p:spPr>
      </p:pic>
    </p:spTree>
    <p:extLst>
      <p:ext uri="{BB962C8B-B14F-4D97-AF65-F5344CB8AC3E}">
        <p14:creationId xmlns:p14="http://schemas.microsoft.com/office/powerpoint/2010/main" val="1902217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pic>
        <p:nvPicPr>
          <p:cNvPr id="4" name="Content Placeholder 3"/>
          <p:cNvPicPr>
            <a:picLocks noGrp="1" noChangeAspect="1"/>
          </p:cNvPicPr>
          <p:nvPr>
            <p:ph idx="1"/>
          </p:nvPr>
        </p:nvPicPr>
        <p:blipFill>
          <a:blip r:embed="rId3"/>
          <a:srcRect t="-54403" b="-54403"/>
          <a:stretch>
            <a:fillRect/>
          </a:stretch>
        </p:blipFill>
        <p:spPr>
          <a:xfrm>
            <a:off x="457200" y="0"/>
            <a:ext cx="8229600" cy="4525963"/>
          </a:xfrm>
        </p:spPr>
      </p:pic>
      <p:pic>
        <p:nvPicPr>
          <p:cNvPr id="5" name="Picture 4"/>
          <p:cNvPicPr>
            <a:picLocks noChangeAspect="1"/>
          </p:cNvPicPr>
          <p:nvPr/>
        </p:nvPicPr>
        <p:blipFill>
          <a:blip r:embed="rId4"/>
          <a:stretch>
            <a:fillRect/>
          </a:stretch>
        </p:blipFill>
        <p:spPr>
          <a:xfrm>
            <a:off x="544970" y="3243373"/>
            <a:ext cx="8141830" cy="1939363"/>
          </a:xfrm>
          <a:prstGeom prst="rect">
            <a:avLst/>
          </a:prstGeom>
        </p:spPr>
      </p:pic>
      <p:pic>
        <p:nvPicPr>
          <p:cNvPr id="6" name="Picture 5"/>
          <p:cNvPicPr>
            <a:picLocks noChangeAspect="1"/>
          </p:cNvPicPr>
          <p:nvPr/>
        </p:nvPicPr>
        <p:blipFill>
          <a:blip r:embed="rId5"/>
          <a:stretch>
            <a:fillRect/>
          </a:stretch>
        </p:blipFill>
        <p:spPr>
          <a:xfrm>
            <a:off x="544970" y="5182736"/>
            <a:ext cx="8141830" cy="1444195"/>
          </a:xfrm>
          <a:prstGeom prst="rect">
            <a:avLst/>
          </a:prstGeom>
        </p:spPr>
      </p:pic>
    </p:spTree>
    <p:extLst>
      <p:ext uri="{BB962C8B-B14F-4D97-AF65-F5344CB8AC3E}">
        <p14:creationId xmlns:p14="http://schemas.microsoft.com/office/powerpoint/2010/main" val="115321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pic>
        <p:nvPicPr>
          <p:cNvPr id="4" name="Content Placeholder 3"/>
          <p:cNvPicPr>
            <a:picLocks noGrp="1" noChangeAspect="1"/>
          </p:cNvPicPr>
          <p:nvPr>
            <p:ph idx="1"/>
          </p:nvPr>
        </p:nvPicPr>
        <p:blipFill>
          <a:blip r:embed="rId2"/>
          <a:srcRect t="-19073" b="-19073"/>
          <a:stretch>
            <a:fillRect/>
          </a:stretch>
        </p:blipFill>
        <p:spPr/>
      </p:pic>
    </p:spTree>
    <p:extLst>
      <p:ext uri="{BB962C8B-B14F-4D97-AF65-F5344CB8AC3E}">
        <p14:creationId xmlns:p14="http://schemas.microsoft.com/office/powerpoint/2010/main" val="124483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Indexing</a:t>
            </a:r>
            <a:endParaRPr lang="en-US" dirty="0"/>
          </a:p>
        </p:txBody>
      </p:sp>
      <p:pic>
        <p:nvPicPr>
          <p:cNvPr id="4" name="Content Placeholder 3"/>
          <p:cNvPicPr>
            <a:picLocks noGrp="1" noChangeAspect="1"/>
          </p:cNvPicPr>
          <p:nvPr>
            <p:ph idx="1"/>
          </p:nvPr>
        </p:nvPicPr>
        <p:blipFill>
          <a:blip r:embed="rId2"/>
          <a:srcRect l="-40915" r="-40915"/>
          <a:stretch>
            <a:fillRect/>
          </a:stretch>
        </p:blipFill>
        <p:spPr/>
      </p:pic>
    </p:spTree>
    <p:extLst>
      <p:ext uri="{BB962C8B-B14F-4D97-AF65-F5344CB8AC3E}">
        <p14:creationId xmlns:p14="http://schemas.microsoft.com/office/powerpoint/2010/main" val="208776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One - Agenda</a:t>
            </a:r>
            <a:endParaRPr lang="en-US" dirty="0"/>
          </a:p>
        </p:txBody>
      </p:sp>
      <p:sp>
        <p:nvSpPr>
          <p:cNvPr id="3" name="Content Placeholder 2"/>
          <p:cNvSpPr>
            <a:spLocks noGrp="1"/>
          </p:cNvSpPr>
          <p:nvPr>
            <p:ph idx="1"/>
          </p:nvPr>
        </p:nvSpPr>
        <p:spPr/>
        <p:txBody>
          <a:bodyPr/>
          <a:lstStyle/>
          <a:p>
            <a:r>
              <a:rPr lang="en-US" dirty="0" smtClean="0"/>
              <a:t>Whetting Your Appetite</a:t>
            </a:r>
          </a:p>
          <a:p>
            <a:r>
              <a:rPr lang="en-US" dirty="0" smtClean="0"/>
              <a:t>Using Python Interpreter</a:t>
            </a:r>
          </a:p>
          <a:p>
            <a:r>
              <a:rPr lang="en-US" dirty="0" smtClean="0"/>
              <a:t>Informal Introduction to Python</a:t>
            </a:r>
          </a:p>
          <a:p>
            <a:r>
              <a:rPr lang="en-US" dirty="0" smtClean="0"/>
              <a:t>More Control Flows</a:t>
            </a:r>
          </a:p>
        </p:txBody>
      </p:sp>
    </p:spTree>
    <p:extLst>
      <p:ext uri="{BB962C8B-B14F-4D97-AF65-F5344CB8AC3E}">
        <p14:creationId xmlns:p14="http://schemas.microsoft.com/office/powerpoint/2010/main" val="382574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Slicing</a:t>
            </a:r>
            <a:endParaRPr lang="en-US" dirty="0"/>
          </a:p>
        </p:txBody>
      </p:sp>
      <p:pic>
        <p:nvPicPr>
          <p:cNvPr id="4" name="Content Placeholder 3"/>
          <p:cNvPicPr>
            <a:picLocks noGrp="1" noChangeAspect="1"/>
          </p:cNvPicPr>
          <p:nvPr>
            <p:ph idx="1"/>
          </p:nvPr>
        </p:nvPicPr>
        <p:blipFill>
          <a:blip r:embed="rId2"/>
          <a:srcRect t="-97354" b="-97354"/>
          <a:stretch>
            <a:fillRect/>
          </a:stretch>
        </p:blipFill>
        <p:spPr/>
      </p:pic>
    </p:spTree>
    <p:extLst>
      <p:ext uri="{BB962C8B-B14F-4D97-AF65-F5344CB8AC3E}">
        <p14:creationId xmlns:p14="http://schemas.microsoft.com/office/powerpoint/2010/main" val="24987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are Immutable!</a:t>
            </a:r>
            <a:endParaRPr lang="en-US" dirty="0"/>
          </a:p>
        </p:txBody>
      </p:sp>
      <p:pic>
        <p:nvPicPr>
          <p:cNvPr id="4" name="Content Placeholder 3"/>
          <p:cNvPicPr>
            <a:picLocks noGrp="1" noChangeAspect="1"/>
          </p:cNvPicPr>
          <p:nvPr>
            <p:ph idx="1"/>
          </p:nvPr>
        </p:nvPicPr>
        <p:blipFill>
          <a:blip r:embed="rId2"/>
          <a:srcRect t="-23912" b="-23912"/>
          <a:stretch>
            <a:fillRect/>
          </a:stretch>
        </p:blipFill>
        <p:spPr/>
      </p:pic>
    </p:spTree>
    <p:extLst>
      <p:ext uri="{BB962C8B-B14F-4D97-AF65-F5344CB8AC3E}">
        <p14:creationId xmlns:p14="http://schemas.microsoft.com/office/powerpoint/2010/main" val="127983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Indices May be Negative</a:t>
            </a:r>
            <a:endParaRPr lang="en-US" dirty="0"/>
          </a:p>
        </p:txBody>
      </p:sp>
      <p:pic>
        <p:nvPicPr>
          <p:cNvPr id="4" name="Content Placeholder 3"/>
          <p:cNvPicPr>
            <a:picLocks noGrp="1" noChangeAspect="1"/>
          </p:cNvPicPr>
          <p:nvPr>
            <p:ph idx="1"/>
          </p:nvPr>
        </p:nvPicPr>
        <p:blipFill>
          <a:blip r:embed="rId2"/>
          <a:srcRect t="-38349" b="-38349"/>
          <a:stretch>
            <a:fillRect/>
          </a:stretch>
        </p:blipFill>
        <p:spPr/>
      </p:pic>
    </p:spTree>
    <p:extLst>
      <p:ext uri="{BB962C8B-B14F-4D97-AF65-F5344CB8AC3E}">
        <p14:creationId xmlns:p14="http://schemas.microsoft.com/office/powerpoint/2010/main" val="2020900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Come?!</a:t>
            </a:r>
            <a:endParaRPr lang="en-US" dirty="0"/>
          </a:p>
        </p:txBody>
      </p:sp>
      <p:pic>
        <p:nvPicPr>
          <p:cNvPr id="4" name="Content Placeholder 3"/>
          <p:cNvPicPr>
            <a:picLocks noGrp="1" noChangeAspect="1"/>
          </p:cNvPicPr>
          <p:nvPr>
            <p:ph idx="1"/>
          </p:nvPr>
        </p:nvPicPr>
        <p:blipFill>
          <a:blip r:embed="rId2"/>
          <a:srcRect l="-96" r="-96"/>
          <a:stretch>
            <a:fillRect/>
          </a:stretch>
        </p:blipFill>
        <p:spPr/>
      </p:pic>
    </p:spTree>
    <p:extLst>
      <p:ext uri="{BB962C8B-B14F-4D97-AF65-F5344CB8AC3E}">
        <p14:creationId xmlns:p14="http://schemas.microsoft.com/office/powerpoint/2010/main" val="195837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i="1" dirty="0" smtClean="0"/>
              <a:t>compound</a:t>
            </a:r>
            <a:r>
              <a:rPr lang="en-US" dirty="0" smtClean="0"/>
              <a:t> data type</a:t>
            </a:r>
          </a:p>
          <a:p>
            <a:r>
              <a:rPr lang="en-US" dirty="0" smtClean="0"/>
              <a:t>used to group together other values </a:t>
            </a:r>
          </a:p>
          <a:p>
            <a:r>
              <a:rPr lang="en-US" dirty="0" smtClean="0"/>
              <a:t>The most versatile</a:t>
            </a:r>
          </a:p>
          <a:p>
            <a:r>
              <a:rPr lang="en-US" dirty="0" smtClean="0"/>
              <a:t>can be written as a list of comma-separated values (items) between square brackets. </a:t>
            </a:r>
          </a:p>
          <a:p>
            <a:r>
              <a:rPr lang="en-US" dirty="0" smtClean="0"/>
              <a:t>List items need not all have the same type.</a:t>
            </a:r>
            <a:endParaRPr lang="en-US" dirty="0"/>
          </a:p>
        </p:txBody>
      </p:sp>
    </p:spTree>
    <p:extLst>
      <p:ext uri="{BB962C8B-B14F-4D97-AF65-F5344CB8AC3E}">
        <p14:creationId xmlns:p14="http://schemas.microsoft.com/office/powerpoint/2010/main" val="88780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a:t>
            </a:r>
            <a:endParaRPr lang="en-US" dirty="0"/>
          </a:p>
        </p:txBody>
      </p:sp>
      <p:pic>
        <p:nvPicPr>
          <p:cNvPr id="4" name="Content Placeholder 3"/>
          <p:cNvPicPr>
            <a:picLocks noGrp="1" noChangeAspect="1"/>
          </p:cNvPicPr>
          <p:nvPr>
            <p:ph idx="1"/>
          </p:nvPr>
        </p:nvPicPr>
        <p:blipFill>
          <a:blip r:embed="rId3"/>
          <a:srcRect t="-46740" b="-46740"/>
          <a:stretch>
            <a:fillRect/>
          </a:stretch>
        </p:blipFill>
        <p:spPr>
          <a:xfrm>
            <a:off x="340414" y="423378"/>
            <a:ext cx="8229600" cy="3749455"/>
          </a:xfrm>
        </p:spPr>
      </p:pic>
      <p:pic>
        <p:nvPicPr>
          <p:cNvPr id="5" name="Picture 4"/>
          <p:cNvPicPr>
            <a:picLocks noChangeAspect="1"/>
          </p:cNvPicPr>
          <p:nvPr/>
        </p:nvPicPr>
        <p:blipFill>
          <a:blip r:embed="rId4"/>
          <a:stretch>
            <a:fillRect/>
          </a:stretch>
        </p:blipFill>
        <p:spPr>
          <a:xfrm>
            <a:off x="2049621" y="3035299"/>
            <a:ext cx="4869965" cy="1290333"/>
          </a:xfrm>
          <a:prstGeom prst="rect">
            <a:avLst/>
          </a:prstGeom>
        </p:spPr>
      </p:pic>
      <p:pic>
        <p:nvPicPr>
          <p:cNvPr id="6" name="Picture 5"/>
          <p:cNvPicPr>
            <a:picLocks noChangeAspect="1"/>
          </p:cNvPicPr>
          <p:nvPr/>
        </p:nvPicPr>
        <p:blipFill>
          <a:blip r:embed="rId5"/>
          <a:stretch>
            <a:fillRect/>
          </a:stretch>
        </p:blipFill>
        <p:spPr>
          <a:xfrm>
            <a:off x="2049621" y="4172833"/>
            <a:ext cx="4855366" cy="2188040"/>
          </a:xfrm>
          <a:prstGeom prst="rect">
            <a:avLst/>
          </a:prstGeom>
        </p:spPr>
      </p:pic>
    </p:spTree>
    <p:extLst>
      <p:ext uri="{BB962C8B-B14F-4D97-AF65-F5344CB8AC3E}">
        <p14:creationId xmlns:p14="http://schemas.microsoft.com/office/powerpoint/2010/main" val="76027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Steps toward Programming</a:t>
            </a:r>
            <a:endParaRPr lang="en-US" dirty="0"/>
          </a:p>
        </p:txBody>
      </p:sp>
      <p:pic>
        <p:nvPicPr>
          <p:cNvPr id="4" name="Content Placeholder 3"/>
          <p:cNvPicPr>
            <a:picLocks noGrp="1" noChangeAspect="1"/>
          </p:cNvPicPr>
          <p:nvPr>
            <p:ph idx="1"/>
          </p:nvPr>
        </p:nvPicPr>
        <p:blipFill>
          <a:blip r:embed="rId2"/>
          <a:srcRect t="5067" b="5067"/>
          <a:stretch>
            <a:fillRect/>
          </a:stretch>
        </p:blipFill>
        <p:spPr/>
      </p:pic>
    </p:spTree>
    <p:extLst>
      <p:ext uri="{BB962C8B-B14F-4D97-AF65-F5344CB8AC3E}">
        <p14:creationId xmlns:p14="http://schemas.microsoft.com/office/powerpoint/2010/main" val="283390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Control Flow Tools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3037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pic>
        <p:nvPicPr>
          <p:cNvPr id="4" name="Content Placeholder 3"/>
          <p:cNvPicPr>
            <a:picLocks noGrp="1" noChangeAspect="1"/>
          </p:cNvPicPr>
          <p:nvPr>
            <p:ph idx="1"/>
          </p:nvPr>
        </p:nvPicPr>
        <p:blipFill>
          <a:blip r:embed="rId2"/>
          <a:srcRect t="972" b="972"/>
          <a:stretch>
            <a:fillRect/>
          </a:stretch>
        </p:blipFill>
        <p:spPr/>
      </p:pic>
    </p:spTree>
    <p:extLst>
      <p:ext uri="{BB962C8B-B14F-4D97-AF65-F5344CB8AC3E}">
        <p14:creationId xmlns:p14="http://schemas.microsoft.com/office/powerpoint/2010/main" val="3977493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a:t>
            </a:r>
            <a:endParaRPr lang="en-US" dirty="0"/>
          </a:p>
        </p:txBody>
      </p:sp>
      <p:pic>
        <p:nvPicPr>
          <p:cNvPr id="4" name="Content Placeholder 3"/>
          <p:cNvPicPr>
            <a:picLocks noGrp="1" noChangeAspect="1"/>
          </p:cNvPicPr>
          <p:nvPr>
            <p:ph idx="1"/>
          </p:nvPr>
        </p:nvPicPr>
        <p:blipFill>
          <a:blip r:embed="rId2"/>
          <a:srcRect t="-12052" b="-12052"/>
          <a:stretch>
            <a:fillRect/>
          </a:stretch>
        </p:blipFill>
        <p:spPr/>
      </p:pic>
    </p:spTree>
    <p:extLst>
      <p:ext uri="{BB962C8B-B14F-4D97-AF65-F5344CB8AC3E}">
        <p14:creationId xmlns:p14="http://schemas.microsoft.com/office/powerpoint/2010/main" val="325073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Two - Agenda</a:t>
            </a:r>
            <a:endParaRPr lang="en-US" dirty="0"/>
          </a:p>
        </p:txBody>
      </p:sp>
      <p:sp>
        <p:nvSpPr>
          <p:cNvPr id="3" name="Content Placeholder 2"/>
          <p:cNvSpPr>
            <a:spLocks noGrp="1"/>
          </p:cNvSpPr>
          <p:nvPr>
            <p:ph idx="1"/>
          </p:nvPr>
        </p:nvSpPr>
        <p:spPr/>
        <p:txBody>
          <a:bodyPr/>
          <a:lstStyle/>
          <a:p>
            <a:r>
              <a:rPr lang="en-US" dirty="0" smtClean="0"/>
              <a:t>Data Structures</a:t>
            </a:r>
          </a:p>
          <a:p>
            <a:r>
              <a:rPr lang="en-US" dirty="0" smtClean="0"/>
              <a:t>Modules</a:t>
            </a:r>
          </a:p>
          <a:p>
            <a:r>
              <a:rPr lang="en-US" dirty="0" smtClean="0"/>
              <a:t>Input and Output</a:t>
            </a:r>
          </a:p>
          <a:p>
            <a:r>
              <a:rPr lang="en-US" dirty="0" smtClean="0"/>
              <a:t>Errors and Exceptions</a:t>
            </a:r>
          </a:p>
          <a:p>
            <a:r>
              <a:rPr lang="en-US" dirty="0" smtClean="0"/>
              <a:t>Classes</a:t>
            </a:r>
          </a:p>
        </p:txBody>
      </p:sp>
    </p:spTree>
    <p:extLst>
      <p:ext uri="{BB962C8B-B14F-4D97-AF65-F5344CB8AC3E}">
        <p14:creationId xmlns:p14="http://schemas.microsoft.com/office/powerpoint/2010/main" val="292145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Statement with Shallow Copy</a:t>
            </a:r>
            <a:endParaRPr lang="en-US" dirty="0"/>
          </a:p>
        </p:txBody>
      </p:sp>
      <p:pic>
        <p:nvPicPr>
          <p:cNvPr id="4" name="Content Placeholder 3"/>
          <p:cNvPicPr>
            <a:picLocks noGrp="1" noChangeAspect="1"/>
          </p:cNvPicPr>
          <p:nvPr>
            <p:ph idx="1"/>
          </p:nvPr>
        </p:nvPicPr>
        <p:blipFill>
          <a:blip r:embed="rId2"/>
          <a:srcRect t="-64166" b="-64166"/>
          <a:stretch>
            <a:fillRect/>
          </a:stretch>
        </p:blipFill>
        <p:spPr/>
      </p:pic>
    </p:spTree>
    <p:extLst>
      <p:ext uri="{BB962C8B-B14F-4D97-AF65-F5344CB8AC3E}">
        <p14:creationId xmlns:p14="http://schemas.microsoft.com/office/powerpoint/2010/main" val="3657068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Function</a:t>
            </a:r>
            <a:endParaRPr lang="en-US" dirty="0"/>
          </a:p>
        </p:txBody>
      </p:sp>
      <p:pic>
        <p:nvPicPr>
          <p:cNvPr id="4" name="Content Placeholder 3"/>
          <p:cNvPicPr>
            <a:picLocks noGrp="1" noChangeAspect="1"/>
          </p:cNvPicPr>
          <p:nvPr>
            <p:ph idx="1"/>
          </p:nvPr>
        </p:nvPicPr>
        <p:blipFill>
          <a:blip r:embed="rId2"/>
          <a:srcRect l="-45" r="-45"/>
          <a:stretch>
            <a:fillRect/>
          </a:stretch>
        </p:blipFill>
        <p:spPr/>
      </p:pic>
    </p:spTree>
    <p:extLst>
      <p:ext uri="{BB962C8B-B14F-4D97-AF65-F5344CB8AC3E}">
        <p14:creationId xmlns:p14="http://schemas.microsoft.com/office/powerpoint/2010/main" val="224813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Continue, Else</a:t>
            </a:r>
            <a:endParaRPr lang="en-US" dirty="0"/>
          </a:p>
        </p:txBody>
      </p:sp>
      <p:pic>
        <p:nvPicPr>
          <p:cNvPr id="4" name="Content Placeholder 3"/>
          <p:cNvPicPr>
            <a:picLocks noGrp="1" noChangeAspect="1"/>
          </p:cNvPicPr>
          <p:nvPr>
            <p:ph idx="1"/>
          </p:nvPr>
        </p:nvPicPr>
        <p:blipFill>
          <a:blip r:embed="rId3"/>
          <a:srcRect l="-7749" r="-7749"/>
          <a:stretch>
            <a:fillRect/>
          </a:stretch>
        </p:blipFill>
        <p:spPr/>
      </p:pic>
    </p:spTree>
    <p:extLst>
      <p:ext uri="{BB962C8B-B14F-4D97-AF65-F5344CB8AC3E}">
        <p14:creationId xmlns:p14="http://schemas.microsoft.com/office/powerpoint/2010/main" val="1901878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t>
            </a:r>
            <a:endParaRPr lang="en-US" dirty="0"/>
          </a:p>
        </p:txBody>
      </p:sp>
      <p:sp>
        <p:nvSpPr>
          <p:cNvPr id="3" name="Content Placeholder 2"/>
          <p:cNvSpPr>
            <a:spLocks noGrp="1"/>
          </p:cNvSpPr>
          <p:nvPr>
            <p:ph idx="1"/>
          </p:nvPr>
        </p:nvSpPr>
        <p:spPr/>
        <p:txBody>
          <a:bodyPr/>
          <a:lstStyle/>
          <a:p>
            <a:r>
              <a:rPr lang="en-US" dirty="0" smtClean="0"/>
              <a:t>Does Nothing!</a:t>
            </a:r>
            <a:endParaRPr lang="en-US" dirty="0"/>
          </a:p>
        </p:txBody>
      </p:sp>
      <p:pic>
        <p:nvPicPr>
          <p:cNvPr id="4" name="Picture 3"/>
          <p:cNvPicPr>
            <a:picLocks noChangeAspect="1"/>
          </p:cNvPicPr>
          <p:nvPr/>
        </p:nvPicPr>
        <p:blipFill>
          <a:blip r:embed="rId2"/>
          <a:stretch>
            <a:fillRect/>
          </a:stretch>
        </p:blipFill>
        <p:spPr>
          <a:xfrm>
            <a:off x="1676400" y="2209800"/>
            <a:ext cx="5969000" cy="901700"/>
          </a:xfrm>
          <a:prstGeom prst="rect">
            <a:avLst/>
          </a:prstGeom>
        </p:spPr>
      </p:pic>
      <p:pic>
        <p:nvPicPr>
          <p:cNvPr id="5" name="Picture 4"/>
          <p:cNvPicPr>
            <a:picLocks noChangeAspect="1"/>
          </p:cNvPicPr>
          <p:nvPr/>
        </p:nvPicPr>
        <p:blipFill>
          <a:blip r:embed="rId3"/>
          <a:stretch>
            <a:fillRect/>
          </a:stretch>
        </p:blipFill>
        <p:spPr>
          <a:xfrm>
            <a:off x="3276600" y="3111500"/>
            <a:ext cx="2578100" cy="990600"/>
          </a:xfrm>
          <a:prstGeom prst="rect">
            <a:avLst/>
          </a:prstGeom>
        </p:spPr>
      </p:pic>
      <p:pic>
        <p:nvPicPr>
          <p:cNvPr id="6" name="Picture 5"/>
          <p:cNvPicPr>
            <a:picLocks noChangeAspect="1"/>
          </p:cNvPicPr>
          <p:nvPr/>
        </p:nvPicPr>
        <p:blipFill>
          <a:blip r:embed="rId4"/>
          <a:stretch>
            <a:fillRect/>
          </a:stretch>
        </p:blipFill>
        <p:spPr>
          <a:xfrm>
            <a:off x="2158412" y="4102100"/>
            <a:ext cx="4622800" cy="1003300"/>
          </a:xfrm>
          <a:prstGeom prst="rect">
            <a:avLst/>
          </a:prstGeom>
        </p:spPr>
      </p:pic>
    </p:spTree>
    <p:extLst>
      <p:ext uri="{BB962C8B-B14F-4D97-AF65-F5344CB8AC3E}">
        <p14:creationId xmlns:p14="http://schemas.microsoft.com/office/powerpoint/2010/main" val="102413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pic>
        <p:nvPicPr>
          <p:cNvPr id="4" name="Content Placeholder 3"/>
          <p:cNvPicPr>
            <a:picLocks noGrp="1" noChangeAspect="1"/>
          </p:cNvPicPr>
          <p:nvPr>
            <p:ph idx="1"/>
          </p:nvPr>
        </p:nvPicPr>
        <p:blipFill>
          <a:blip r:embed="rId2"/>
          <a:srcRect t="-14955" b="-14955"/>
          <a:stretch>
            <a:fillRect/>
          </a:stretch>
        </p:blipFill>
        <p:spPr/>
      </p:pic>
    </p:spTree>
    <p:extLst>
      <p:ext uri="{BB962C8B-B14F-4D97-AF65-F5344CB8AC3E}">
        <p14:creationId xmlns:p14="http://schemas.microsoft.com/office/powerpoint/2010/main" val="83364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Statement </a:t>
            </a:r>
            <a:endParaRPr lang="en-US" dirty="0"/>
          </a:p>
        </p:txBody>
      </p:sp>
      <p:pic>
        <p:nvPicPr>
          <p:cNvPr id="4" name="Content Placeholder 3"/>
          <p:cNvPicPr>
            <a:picLocks noGrp="1" noChangeAspect="1"/>
          </p:cNvPicPr>
          <p:nvPr>
            <p:ph idx="1"/>
          </p:nvPr>
        </p:nvPicPr>
        <p:blipFill>
          <a:blip r:embed="rId2"/>
          <a:srcRect t="-20836" b="-20836"/>
          <a:stretch>
            <a:fillRect/>
          </a:stretch>
        </p:blipFill>
        <p:spPr/>
      </p:pic>
    </p:spTree>
    <p:extLst>
      <p:ext uri="{BB962C8B-B14F-4D97-AF65-F5344CB8AC3E}">
        <p14:creationId xmlns:p14="http://schemas.microsoft.com/office/powerpoint/2010/main" val="1476024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 Value</a:t>
            </a:r>
            <a:endParaRPr lang="en-US" dirty="0"/>
          </a:p>
        </p:txBody>
      </p:sp>
      <p:pic>
        <p:nvPicPr>
          <p:cNvPr id="4" name="Content Placeholder 3"/>
          <p:cNvPicPr>
            <a:picLocks noGrp="1" noChangeAspect="1"/>
          </p:cNvPicPr>
          <p:nvPr>
            <p:ph idx="1"/>
          </p:nvPr>
        </p:nvPicPr>
        <p:blipFill>
          <a:blip r:embed="rId2"/>
          <a:srcRect t="-19154" b="-19154"/>
          <a:stretch>
            <a:fillRect/>
          </a:stretch>
        </p:blipFill>
        <p:spPr/>
      </p:pic>
    </p:spTree>
    <p:extLst>
      <p:ext uri="{BB962C8B-B14F-4D97-AF65-F5344CB8AC3E}">
        <p14:creationId xmlns:p14="http://schemas.microsoft.com/office/powerpoint/2010/main" val="152120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a:t>
            </a:r>
            <a:endParaRPr lang="en-US" dirty="0"/>
          </a:p>
        </p:txBody>
      </p:sp>
      <p:pic>
        <p:nvPicPr>
          <p:cNvPr id="4" name="Content Placeholder 3"/>
          <p:cNvPicPr>
            <a:picLocks noGrp="1" noChangeAspect="1"/>
          </p:cNvPicPr>
          <p:nvPr>
            <p:ph idx="1"/>
          </p:nvPr>
        </p:nvPicPr>
        <p:blipFill>
          <a:blip r:embed="rId3"/>
          <a:srcRect t="-98784" b="-98784"/>
          <a:stretch>
            <a:fillRect/>
          </a:stretch>
        </p:blipFill>
        <p:spPr>
          <a:xfrm>
            <a:off x="457200" y="423378"/>
            <a:ext cx="8229600" cy="4377223"/>
          </a:xfrm>
        </p:spPr>
      </p:pic>
      <p:pic>
        <p:nvPicPr>
          <p:cNvPr id="5" name="Picture 4"/>
          <p:cNvPicPr>
            <a:picLocks noChangeAspect="1"/>
          </p:cNvPicPr>
          <p:nvPr/>
        </p:nvPicPr>
        <p:blipFill>
          <a:blip r:embed="rId4"/>
          <a:stretch>
            <a:fillRect/>
          </a:stretch>
        </p:blipFill>
        <p:spPr>
          <a:xfrm>
            <a:off x="457200" y="3276601"/>
            <a:ext cx="8115300" cy="1524000"/>
          </a:xfrm>
          <a:prstGeom prst="rect">
            <a:avLst/>
          </a:prstGeom>
        </p:spPr>
      </p:pic>
      <p:pic>
        <p:nvPicPr>
          <p:cNvPr id="6" name="Picture 5"/>
          <p:cNvPicPr>
            <a:picLocks noChangeAspect="1"/>
          </p:cNvPicPr>
          <p:nvPr/>
        </p:nvPicPr>
        <p:blipFill>
          <a:blip r:embed="rId5"/>
          <a:stretch>
            <a:fillRect/>
          </a:stretch>
        </p:blipFill>
        <p:spPr>
          <a:xfrm>
            <a:off x="457200" y="4800601"/>
            <a:ext cx="7785100" cy="1231900"/>
          </a:xfrm>
          <a:prstGeom prst="rect">
            <a:avLst/>
          </a:prstGeom>
        </p:spPr>
      </p:pic>
    </p:spTree>
    <p:extLst>
      <p:ext uri="{BB962C8B-B14F-4D97-AF65-F5344CB8AC3E}">
        <p14:creationId xmlns:p14="http://schemas.microsoft.com/office/powerpoint/2010/main" val="4051747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Arguments</a:t>
            </a:r>
            <a:endParaRPr lang="en-US" dirty="0"/>
          </a:p>
        </p:txBody>
      </p:sp>
      <p:sp>
        <p:nvSpPr>
          <p:cNvPr id="3" name="Content Placeholder 2"/>
          <p:cNvSpPr>
            <a:spLocks noGrp="1"/>
          </p:cNvSpPr>
          <p:nvPr>
            <p:ph idx="1"/>
          </p:nvPr>
        </p:nvSpPr>
        <p:spPr/>
        <p:txBody>
          <a:bodyPr>
            <a:normAutofit lnSpcReduction="10000"/>
          </a:bodyPr>
          <a:lstStyle/>
          <a:p>
            <a:r>
              <a:rPr lang="en-US" dirty="0" smtClean="0"/>
              <a:t>When a final formal parameter of the form **name is present, it receives a dictionary containing all keyword arguments except for those corresponding to a formal parameter.</a:t>
            </a:r>
          </a:p>
          <a:p>
            <a:r>
              <a:rPr lang="en-US" dirty="0" smtClean="0"/>
              <a:t>This may be combined with a formal parameter of the form *name which receives a tuple containing the positional arguments beyond the formal parameter list. </a:t>
            </a:r>
          </a:p>
          <a:p>
            <a:r>
              <a:rPr lang="en-US" dirty="0" smtClean="0"/>
              <a:t>(*name must occur before **name.) </a:t>
            </a:r>
            <a:endParaRPr lang="en-US" dirty="0"/>
          </a:p>
        </p:txBody>
      </p:sp>
    </p:spTree>
    <p:extLst>
      <p:ext uri="{BB962C8B-B14F-4D97-AF65-F5344CB8AC3E}">
        <p14:creationId xmlns:p14="http://schemas.microsoft.com/office/powerpoint/2010/main" val="3817570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a:t>
            </a:r>
            <a:endParaRPr lang="en-US" dirty="0"/>
          </a:p>
        </p:txBody>
      </p:sp>
      <p:pic>
        <p:nvPicPr>
          <p:cNvPr id="4" name="Content Placeholder 3"/>
          <p:cNvPicPr>
            <a:picLocks noGrp="1" noChangeAspect="1"/>
          </p:cNvPicPr>
          <p:nvPr>
            <p:ph idx="1"/>
          </p:nvPr>
        </p:nvPicPr>
        <p:blipFill>
          <a:blip r:embed="rId2"/>
          <a:srcRect t="-14484" b="-14484"/>
          <a:stretch>
            <a:fillRect/>
          </a:stretch>
        </p:blipFill>
        <p:spPr/>
      </p:pic>
    </p:spTree>
    <p:extLst>
      <p:ext uri="{BB962C8B-B14F-4D97-AF65-F5344CB8AC3E}">
        <p14:creationId xmlns:p14="http://schemas.microsoft.com/office/powerpoint/2010/main" val="286355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Session - Agenda</a:t>
            </a:r>
            <a:endParaRPr lang="en-US" dirty="0"/>
          </a:p>
        </p:txBody>
      </p:sp>
      <p:sp>
        <p:nvSpPr>
          <p:cNvPr id="3" name="Content Placeholder 2"/>
          <p:cNvSpPr>
            <a:spLocks noGrp="1"/>
          </p:cNvSpPr>
          <p:nvPr>
            <p:ph idx="1"/>
          </p:nvPr>
        </p:nvSpPr>
        <p:spPr/>
        <p:txBody>
          <a:bodyPr/>
          <a:lstStyle/>
          <a:p>
            <a:r>
              <a:rPr lang="en-US" dirty="0" smtClean="0"/>
              <a:t>Unit Testing</a:t>
            </a:r>
          </a:p>
          <a:p>
            <a:pPr lvl="1"/>
            <a:r>
              <a:rPr lang="en-US" dirty="0" smtClean="0"/>
              <a:t>Hopefully!</a:t>
            </a:r>
            <a:endParaRPr lang="en-US" dirty="0"/>
          </a:p>
        </p:txBody>
      </p:sp>
    </p:spTree>
    <p:extLst>
      <p:ext uri="{BB962C8B-B14F-4D97-AF65-F5344CB8AC3E}">
        <p14:creationId xmlns:p14="http://schemas.microsoft.com/office/powerpoint/2010/main" val="556192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a:t>
            </a:r>
            <a:endParaRPr lang="en-US" dirty="0"/>
          </a:p>
        </p:txBody>
      </p:sp>
      <p:pic>
        <p:nvPicPr>
          <p:cNvPr id="4" name="Content Placeholder 3"/>
          <p:cNvPicPr>
            <a:picLocks noGrp="1" noChangeAspect="1"/>
          </p:cNvPicPr>
          <p:nvPr>
            <p:ph idx="1"/>
          </p:nvPr>
        </p:nvPicPr>
        <p:blipFill>
          <a:blip r:embed="rId2"/>
          <a:srcRect t="-47854" b="-47854"/>
          <a:stretch>
            <a:fillRect/>
          </a:stretch>
        </p:blipFill>
        <p:spPr/>
      </p:pic>
    </p:spTree>
    <p:extLst>
      <p:ext uri="{BB962C8B-B14F-4D97-AF65-F5344CB8AC3E}">
        <p14:creationId xmlns:p14="http://schemas.microsoft.com/office/powerpoint/2010/main" val="695658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p:cNvPicPr>
            <a:picLocks noGrp="1" noChangeAspect="1"/>
          </p:cNvPicPr>
          <p:nvPr>
            <p:ph idx="1"/>
          </p:nvPr>
        </p:nvPicPr>
        <p:blipFill>
          <a:blip r:embed="rId2"/>
          <a:srcRect t="-12009" b="-12009"/>
          <a:stretch>
            <a:fillRect/>
          </a:stretch>
        </p:blipFill>
        <p:spPr/>
      </p:pic>
    </p:spTree>
    <p:extLst>
      <p:ext uri="{BB962C8B-B14F-4D97-AF65-F5344CB8AC3E}">
        <p14:creationId xmlns:p14="http://schemas.microsoft.com/office/powerpoint/2010/main" val="180204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Strings</a:t>
            </a:r>
            <a:endParaRPr lang="en-US" dirty="0"/>
          </a:p>
        </p:txBody>
      </p:sp>
      <p:pic>
        <p:nvPicPr>
          <p:cNvPr id="4" name="Content Placeholder 3"/>
          <p:cNvPicPr>
            <a:picLocks noGrp="1" noChangeAspect="1"/>
          </p:cNvPicPr>
          <p:nvPr>
            <p:ph idx="1"/>
          </p:nvPr>
        </p:nvPicPr>
        <p:blipFill>
          <a:blip r:embed="rId3"/>
          <a:srcRect l="-3644" r="-3644"/>
          <a:stretch>
            <a:fillRect/>
          </a:stretch>
        </p:blipFill>
        <p:spPr/>
      </p:pic>
    </p:spTree>
    <p:extLst>
      <p:ext uri="{BB962C8B-B14F-4D97-AF65-F5344CB8AC3E}">
        <p14:creationId xmlns:p14="http://schemas.microsoft.com/office/powerpoint/2010/main" val="902187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String</a:t>
            </a:r>
            <a:endParaRPr lang="en-US" dirty="0"/>
          </a:p>
        </p:txBody>
      </p:sp>
      <p:pic>
        <p:nvPicPr>
          <p:cNvPr id="4" name="Content Placeholder 3"/>
          <p:cNvPicPr>
            <a:picLocks noGrp="1" noChangeAspect="1"/>
          </p:cNvPicPr>
          <p:nvPr>
            <p:ph idx="1"/>
          </p:nvPr>
        </p:nvPicPr>
        <p:blipFill>
          <a:blip r:embed="rId2"/>
          <a:srcRect l="-1365" r="-1365"/>
          <a:stretch>
            <a:fillRect/>
          </a:stretch>
        </p:blipFill>
        <p:spPr/>
      </p:pic>
    </p:spTree>
    <p:extLst>
      <p:ext uri="{BB962C8B-B14F-4D97-AF65-F5344CB8AC3E}">
        <p14:creationId xmlns:p14="http://schemas.microsoft.com/office/powerpoint/2010/main" val="3348368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 - PEP8</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4-space indentation, and no tabs.</a:t>
            </a:r>
          </a:p>
          <a:p>
            <a:r>
              <a:rPr lang="en-US" dirty="0" smtClean="0"/>
              <a:t>4 spaces are a good compromise between small indentation (allows greater nesting depth) and large indentation (easier to read). Tabs introduce confusion, and are best left out.</a:t>
            </a:r>
          </a:p>
          <a:p>
            <a:r>
              <a:rPr lang="en-US" dirty="0" smtClean="0"/>
              <a:t>Wrap lines so that they don’t exceed 79 characters.</a:t>
            </a:r>
          </a:p>
          <a:p>
            <a:r>
              <a:rPr lang="en-US" dirty="0" smtClean="0"/>
              <a:t>This helps users with small displays and makes it possible to have several code files side-by-side on larger displays.</a:t>
            </a:r>
          </a:p>
          <a:p>
            <a:r>
              <a:rPr lang="en-US" dirty="0" smtClean="0"/>
              <a:t>Use blank lines to separate functions and classes, and larger blocks of code inside functions.</a:t>
            </a:r>
          </a:p>
        </p:txBody>
      </p:sp>
    </p:spTree>
    <p:extLst>
      <p:ext uri="{BB962C8B-B14F-4D97-AF65-F5344CB8AC3E}">
        <p14:creationId xmlns:p14="http://schemas.microsoft.com/office/powerpoint/2010/main" val="1766933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Style - PEP8</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possible, put comments on a line of their own.</a:t>
            </a:r>
          </a:p>
          <a:p>
            <a:r>
              <a:rPr lang="en-US" dirty="0" smtClean="0"/>
              <a:t>Use </a:t>
            </a:r>
            <a:r>
              <a:rPr lang="en-US" dirty="0" err="1" smtClean="0"/>
              <a:t>docstrings</a:t>
            </a:r>
            <a:r>
              <a:rPr lang="en-US" dirty="0" smtClean="0"/>
              <a:t>.</a:t>
            </a:r>
          </a:p>
          <a:p>
            <a:r>
              <a:rPr lang="en-US" dirty="0" smtClean="0"/>
              <a:t>Use spaces around operators and after commas, but not directly inside bracketing constructs: a = f(1, 2) + g(3, 4).</a:t>
            </a:r>
          </a:p>
          <a:p>
            <a:r>
              <a:rPr lang="en-US" dirty="0" smtClean="0"/>
              <a:t>Name your classes and functions consistently; the convention is to use </a:t>
            </a:r>
            <a:r>
              <a:rPr lang="en-US" dirty="0" err="1" smtClean="0"/>
              <a:t>CamelCase</a:t>
            </a:r>
            <a:r>
              <a:rPr lang="en-US" dirty="0" smtClean="0"/>
              <a:t> for classes and </a:t>
            </a:r>
            <a:r>
              <a:rPr lang="en-US" dirty="0" err="1" smtClean="0"/>
              <a:t>lower_case_with_underscores</a:t>
            </a:r>
            <a:r>
              <a:rPr lang="en-US" dirty="0" smtClean="0"/>
              <a:t> for functions and methods. Always use self as the name for the first method argument.</a:t>
            </a:r>
          </a:p>
          <a:p>
            <a:r>
              <a:rPr lang="en-US" dirty="0" smtClean="0"/>
              <a:t>Don’t use fancy encodings if your code is meant to be used in international environments. Plain ASCII works best in any case.</a:t>
            </a:r>
          </a:p>
        </p:txBody>
      </p:sp>
    </p:spTree>
    <p:extLst>
      <p:ext uri="{BB962C8B-B14F-4D97-AF65-F5344CB8AC3E}">
        <p14:creationId xmlns:p14="http://schemas.microsoft.com/office/powerpoint/2010/main" val="1766933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list.append</a:t>
            </a:r>
            <a:r>
              <a:rPr lang="en-US" dirty="0" smtClean="0"/>
              <a:t>(</a:t>
            </a:r>
            <a:r>
              <a:rPr lang="en-US" i="1" dirty="0" smtClean="0"/>
              <a:t>x</a:t>
            </a:r>
            <a:r>
              <a:rPr lang="en-US" dirty="0" smtClean="0"/>
              <a:t>) Add an item to the end of the list.</a:t>
            </a:r>
          </a:p>
          <a:p>
            <a:r>
              <a:rPr lang="en-US" dirty="0" err="1" smtClean="0"/>
              <a:t>list.extend</a:t>
            </a:r>
            <a:r>
              <a:rPr lang="en-US" dirty="0" smtClean="0"/>
              <a:t>(</a:t>
            </a:r>
            <a:r>
              <a:rPr lang="en-US" i="1" dirty="0" smtClean="0"/>
              <a:t>L</a:t>
            </a:r>
            <a:r>
              <a:rPr lang="en-US" dirty="0" smtClean="0"/>
              <a:t>) Extend the list by appending all the items in the given list.</a:t>
            </a:r>
          </a:p>
          <a:p>
            <a:r>
              <a:rPr lang="en-US" dirty="0" err="1" smtClean="0"/>
              <a:t>list.insert</a:t>
            </a:r>
            <a:r>
              <a:rPr lang="en-US" dirty="0" smtClean="0"/>
              <a:t>(</a:t>
            </a:r>
            <a:r>
              <a:rPr lang="en-US" i="1" dirty="0" err="1" smtClean="0"/>
              <a:t>i</a:t>
            </a:r>
            <a:r>
              <a:rPr lang="en-US" dirty="0" smtClean="0"/>
              <a:t>, </a:t>
            </a:r>
            <a:r>
              <a:rPr lang="en-US" i="1" dirty="0" smtClean="0"/>
              <a:t>x</a:t>
            </a:r>
            <a:r>
              <a:rPr lang="en-US" dirty="0" smtClean="0"/>
              <a:t>) Insert an item at a given position. The first argument is the index of the element before which to insert, so </a:t>
            </a:r>
            <a:r>
              <a:rPr lang="en-US" dirty="0" err="1" smtClean="0"/>
              <a:t>a.insert</a:t>
            </a:r>
            <a:r>
              <a:rPr lang="en-US" dirty="0" smtClean="0"/>
              <a:t>(0, x) inserts at the front of the list, and </a:t>
            </a:r>
            <a:r>
              <a:rPr lang="en-US" dirty="0" err="1" smtClean="0"/>
              <a:t>a.insert</a:t>
            </a:r>
            <a:r>
              <a:rPr lang="en-US" dirty="0" smtClean="0"/>
              <a:t>(</a:t>
            </a:r>
            <a:r>
              <a:rPr lang="en-US" dirty="0" err="1" smtClean="0"/>
              <a:t>len</a:t>
            </a:r>
            <a:r>
              <a:rPr lang="en-US" dirty="0" smtClean="0"/>
              <a:t>(a), x) is equivalent to </a:t>
            </a:r>
            <a:r>
              <a:rPr lang="en-US" dirty="0" err="1" smtClean="0"/>
              <a:t>a.append</a:t>
            </a:r>
            <a:r>
              <a:rPr lang="en-US" dirty="0" smtClean="0"/>
              <a:t>(x).</a:t>
            </a:r>
          </a:p>
          <a:p>
            <a:r>
              <a:rPr lang="en-US" dirty="0" err="1" smtClean="0"/>
              <a:t>list.remove</a:t>
            </a:r>
            <a:r>
              <a:rPr lang="en-US" dirty="0" smtClean="0"/>
              <a:t>(</a:t>
            </a:r>
            <a:r>
              <a:rPr lang="en-US" i="1" dirty="0" smtClean="0"/>
              <a:t>x</a:t>
            </a:r>
            <a:r>
              <a:rPr lang="en-US" dirty="0" smtClean="0"/>
              <a:t>) Remove the first item from the list whose value is </a:t>
            </a:r>
            <a:r>
              <a:rPr lang="en-US" i="1" dirty="0" smtClean="0"/>
              <a:t>x</a:t>
            </a:r>
            <a:r>
              <a:rPr lang="en-US" dirty="0" smtClean="0"/>
              <a:t>. It is an error if there is no such item.</a:t>
            </a:r>
          </a:p>
        </p:txBody>
      </p:sp>
    </p:spTree>
    <p:extLst>
      <p:ext uri="{BB962C8B-B14F-4D97-AF65-F5344CB8AC3E}">
        <p14:creationId xmlns:p14="http://schemas.microsoft.com/office/powerpoint/2010/main" val="2054108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 Lists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list.pop</a:t>
            </a:r>
            <a:r>
              <a:rPr lang="en-US" dirty="0" smtClean="0"/>
              <a:t>([</a:t>
            </a:r>
            <a:r>
              <a:rPr lang="en-US" i="1" dirty="0" err="1" smtClean="0"/>
              <a:t>i</a:t>
            </a:r>
            <a:r>
              <a:rPr lang="en-US" dirty="0" smtClean="0"/>
              <a:t>]) Remove the item at the given position in the list, and return it. If no index is specified, </a:t>
            </a:r>
            <a:r>
              <a:rPr lang="en-US" dirty="0" err="1" smtClean="0"/>
              <a:t>a.pop</a:t>
            </a:r>
            <a:r>
              <a:rPr lang="en-US" dirty="0" smtClean="0"/>
              <a:t>() removes and returns the last item in the list. </a:t>
            </a:r>
          </a:p>
          <a:p>
            <a:r>
              <a:rPr lang="en-US" dirty="0" err="1" smtClean="0"/>
              <a:t>list.index</a:t>
            </a:r>
            <a:r>
              <a:rPr lang="en-US" dirty="0" smtClean="0"/>
              <a:t>(</a:t>
            </a:r>
            <a:r>
              <a:rPr lang="en-US" i="1" dirty="0" smtClean="0"/>
              <a:t>x</a:t>
            </a:r>
            <a:r>
              <a:rPr lang="en-US" dirty="0" smtClean="0"/>
              <a:t>) Return the index in the list of the first item whose value is </a:t>
            </a:r>
            <a:r>
              <a:rPr lang="en-US" i="1" dirty="0" smtClean="0"/>
              <a:t>x</a:t>
            </a:r>
            <a:r>
              <a:rPr lang="en-US" dirty="0" smtClean="0"/>
              <a:t>. It is an error if there is no such item.</a:t>
            </a:r>
          </a:p>
          <a:p>
            <a:r>
              <a:rPr lang="en-US" dirty="0" err="1" smtClean="0"/>
              <a:t>list.count</a:t>
            </a:r>
            <a:r>
              <a:rPr lang="en-US" dirty="0" smtClean="0"/>
              <a:t>(</a:t>
            </a:r>
            <a:r>
              <a:rPr lang="en-US" i="1" dirty="0" smtClean="0"/>
              <a:t>x</a:t>
            </a:r>
            <a:r>
              <a:rPr lang="en-US" dirty="0" smtClean="0"/>
              <a:t>) Return the number of times </a:t>
            </a:r>
            <a:r>
              <a:rPr lang="en-US" i="1" dirty="0" smtClean="0"/>
              <a:t>x</a:t>
            </a:r>
            <a:r>
              <a:rPr lang="en-US" dirty="0" smtClean="0"/>
              <a:t> appears in the list.</a:t>
            </a:r>
          </a:p>
          <a:p>
            <a:r>
              <a:rPr lang="en-US" dirty="0" err="1" smtClean="0"/>
              <a:t>list.sort</a:t>
            </a:r>
            <a:r>
              <a:rPr lang="en-US" dirty="0" smtClean="0"/>
              <a:t>() Sort the items of the list, in place.</a:t>
            </a:r>
          </a:p>
          <a:p>
            <a:r>
              <a:rPr lang="en-US" dirty="0" err="1" smtClean="0"/>
              <a:t>list.reverse</a:t>
            </a:r>
            <a:r>
              <a:rPr lang="en-US" dirty="0" smtClean="0"/>
              <a:t>() Reverse the elements of the list, in place.</a:t>
            </a:r>
          </a:p>
          <a:p>
            <a:endParaRPr lang="en-US" dirty="0"/>
          </a:p>
        </p:txBody>
      </p:sp>
    </p:spTree>
    <p:extLst>
      <p:ext uri="{BB962C8B-B14F-4D97-AF65-F5344CB8AC3E}">
        <p14:creationId xmlns:p14="http://schemas.microsoft.com/office/powerpoint/2010/main" val="2054108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Example</a:t>
            </a:r>
            <a:endParaRPr lang="en-US" dirty="0"/>
          </a:p>
        </p:txBody>
      </p:sp>
      <p:pic>
        <p:nvPicPr>
          <p:cNvPr id="4" name="Content Placeholder 3"/>
          <p:cNvPicPr>
            <a:picLocks noGrp="1" noChangeAspect="1"/>
          </p:cNvPicPr>
          <p:nvPr>
            <p:ph idx="1"/>
          </p:nvPr>
        </p:nvPicPr>
        <p:blipFill>
          <a:blip r:embed="rId2"/>
          <a:srcRect l="-17069" r="-17069"/>
          <a:stretch>
            <a:fillRect/>
          </a:stretch>
        </p:blipFill>
        <p:spPr/>
      </p:pic>
    </p:spTree>
    <p:extLst>
      <p:ext uri="{BB962C8B-B14F-4D97-AF65-F5344CB8AC3E}">
        <p14:creationId xmlns:p14="http://schemas.microsoft.com/office/powerpoint/2010/main" val="3860404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Lists as Stack</a:t>
            </a:r>
            <a:endParaRPr lang="en-US" dirty="0"/>
          </a:p>
        </p:txBody>
      </p:sp>
      <p:pic>
        <p:nvPicPr>
          <p:cNvPr id="4" name="Content Placeholder 3"/>
          <p:cNvPicPr>
            <a:picLocks noGrp="1" noChangeAspect="1"/>
          </p:cNvPicPr>
          <p:nvPr>
            <p:ph idx="1"/>
          </p:nvPr>
        </p:nvPicPr>
        <p:blipFill>
          <a:blip r:embed="rId3"/>
          <a:srcRect l="-77282" r="-77282"/>
          <a:stretch>
            <a:fillRect/>
          </a:stretch>
        </p:blipFill>
        <p:spPr/>
      </p:pic>
    </p:spTree>
    <p:extLst>
      <p:ext uri="{BB962C8B-B14F-4D97-AF65-F5344CB8AC3E}">
        <p14:creationId xmlns:p14="http://schemas.microsoft.com/office/powerpoint/2010/main" val="303513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easy to learn, powerful programming language.</a:t>
            </a:r>
          </a:p>
          <a:p>
            <a:r>
              <a:rPr lang="en-US" dirty="0" smtClean="0"/>
              <a:t>has efficient high-level data structures and a simple but effective approach to object-oriented programming.</a:t>
            </a:r>
          </a:p>
          <a:p>
            <a:pPr lvl="1"/>
            <a:r>
              <a:rPr lang="en-US" dirty="0" smtClean="0"/>
              <a:t>elegant syntax </a:t>
            </a:r>
          </a:p>
          <a:p>
            <a:pPr lvl="1"/>
            <a:r>
              <a:rPr lang="en-US" dirty="0" smtClean="0"/>
              <a:t>dynamic typing</a:t>
            </a:r>
          </a:p>
          <a:p>
            <a:pPr lvl="1"/>
            <a:r>
              <a:rPr lang="en-US" dirty="0" smtClean="0"/>
              <a:t>interpreted nature,</a:t>
            </a:r>
          </a:p>
          <a:p>
            <a:endParaRPr lang="en-US" dirty="0"/>
          </a:p>
        </p:txBody>
      </p:sp>
    </p:spTree>
    <p:extLst>
      <p:ext uri="{BB962C8B-B14F-4D97-AF65-F5344CB8AC3E}">
        <p14:creationId xmlns:p14="http://schemas.microsoft.com/office/powerpoint/2010/main" val="827752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List as a Queue</a:t>
            </a:r>
            <a:endParaRPr lang="en-US" dirty="0"/>
          </a:p>
        </p:txBody>
      </p:sp>
      <p:pic>
        <p:nvPicPr>
          <p:cNvPr id="4" name="Content Placeholder 3"/>
          <p:cNvPicPr>
            <a:picLocks noGrp="1" noChangeAspect="1"/>
          </p:cNvPicPr>
          <p:nvPr>
            <p:ph idx="1"/>
          </p:nvPr>
        </p:nvPicPr>
        <p:blipFill>
          <a:blip r:embed="rId3"/>
          <a:srcRect t="-41711" b="-41711"/>
          <a:stretch>
            <a:fillRect/>
          </a:stretch>
        </p:blipFill>
        <p:spPr/>
      </p:pic>
    </p:spTree>
    <p:extLst>
      <p:ext uri="{BB962C8B-B14F-4D97-AF65-F5344CB8AC3E}">
        <p14:creationId xmlns:p14="http://schemas.microsoft.com/office/powerpoint/2010/main" val="391901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Programming Tools</a:t>
            </a:r>
            <a:endParaRPr lang="en-US" dirty="0"/>
          </a:p>
        </p:txBody>
      </p:sp>
      <p:sp>
        <p:nvSpPr>
          <p:cNvPr id="3" name="Content Placeholder 2"/>
          <p:cNvSpPr>
            <a:spLocks noGrp="1"/>
          </p:cNvSpPr>
          <p:nvPr>
            <p:ph idx="1"/>
          </p:nvPr>
        </p:nvSpPr>
        <p:spPr/>
        <p:txBody>
          <a:bodyPr/>
          <a:lstStyle/>
          <a:p>
            <a:r>
              <a:rPr lang="en-US" dirty="0" smtClean="0"/>
              <a:t>There are three built-in functions that are very useful when used with lists: filter(), map(), and reduce().</a:t>
            </a:r>
          </a:p>
          <a:p>
            <a:endParaRPr lang="en-US" dirty="0"/>
          </a:p>
        </p:txBody>
      </p:sp>
    </p:spTree>
    <p:extLst>
      <p:ext uri="{BB962C8B-B14F-4D97-AF65-F5344CB8AC3E}">
        <p14:creationId xmlns:p14="http://schemas.microsoft.com/office/powerpoint/2010/main" val="21599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p:txBody>
          <a:bodyPr/>
          <a:lstStyle/>
          <a:p>
            <a:r>
              <a:rPr lang="en-US" dirty="0" smtClean="0"/>
              <a:t>filter(function, sequence) returns a sequence consisting of those items from the sequence for which function(item) is true. </a:t>
            </a:r>
          </a:p>
          <a:p>
            <a:r>
              <a:rPr lang="en-US" dirty="0" smtClean="0"/>
              <a:t>If sequence is a string or tuple, the result will be of the same type; otherwise, it is always a list. </a:t>
            </a:r>
          </a:p>
          <a:p>
            <a:r>
              <a:rPr lang="en-US" dirty="0" smtClean="0"/>
              <a:t>For example, to compute a sequence of numbers not divisible by 2 and 3:</a:t>
            </a:r>
            <a:endParaRPr lang="en-US" dirty="0"/>
          </a:p>
        </p:txBody>
      </p:sp>
    </p:spTree>
    <p:extLst>
      <p:ext uri="{BB962C8B-B14F-4D97-AF65-F5344CB8AC3E}">
        <p14:creationId xmlns:p14="http://schemas.microsoft.com/office/powerpoint/2010/main" val="159493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pic>
        <p:nvPicPr>
          <p:cNvPr id="4" name="Content Placeholder 3"/>
          <p:cNvPicPr>
            <a:picLocks noGrp="1" noChangeAspect="1"/>
          </p:cNvPicPr>
          <p:nvPr>
            <p:ph idx="1"/>
          </p:nvPr>
        </p:nvPicPr>
        <p:blipFill>
          <a:blip r:embed="rId2"/>
          <a:srcRect t="-62333" b="-62333"/>
          <a:stretch>
            <a:fillRect/>
          </a:stretch>
        </p:blipFill>
        <p:spPr/>
      </p:pic>
    </p:spTree>
    <p:extLst>
      <p:ext uri="{BB962C8B-B14F-4D97-AF65-F5344CB8AC3E}">
        <p14:creationId xmlns:p14="http://schemas.microsoft.com/office/powerpoint/2010/main" val="3076656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map(function, sequence) calls function(item) for each of the sequence’s items and returns a list of the return values. </a:t>
            </a:r>
          </a:p>
          <a:p>
            <a:r>
              <a:rPr lang="en-US" dirty="0" smtClean="0"/>
              <a:t>For example, to compute some cubes:</a:t>
            </a:r>
          </a:p>
          <a:p>
            <a:endParaRPr lang="en-US" dirty="0"/>
          </a:p>
        </p:txBody>
      </p:sp>
      <p:pic>
        <p:nvPicPr>
          <p:cNvPr id="4" name="Picture 3"/>
          <p:cNvPicPr>
            <a:picLocks noChangeAspect="1"/>
          </p:cNvPicPr>
          <p:nvPr/>
        </p:nvPicPr>
        <p:blipFill>
          <a:blip r:embed="rId2"/>
          <a:stretch>
            <a:fillRect/>
          </a:stretch>
        </p:blipFill>
        <p:spPr>
          <a:xfrm>
            <a:off x="673182" y="3962399"/>
            <a:ext cx="7755527" cy="1775107"/>
          </a:xfrm>
          <a:prstGeom prst="rect">
            <a:avLst/>
          </a:prstGeom>
        </p:spPr>
      </p:pic>
    </p:spTree>
    <p:extLst>
      <p:ext uri="{BB962C8B-B14F-4D97-AF65-F5344CB8AC3E}">
        <p14:creationId xmlns:p14="http://schemas.microsoft.com/office/powerpoint/2010/main" val="1106659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lstStyle/>
          <a:p>
            <a:r>
              <a:rPr lang="en-US" dirty="0" smtClean="0"/>
              <a:t>More than one sequence may be passed; the function must then have as many arguments as there are sequences and is called with the corresponding item from each sequence (or None if some sequence is shorter than another). For example:</a:t>
            </a:r>
          </a:p>
          <a:p>
            <a:endParaRPr lang="en-US" dirty="0"/>
          </a:p>
        </p:txBody>
      </p:sp>
      <p:pic>
        <p:nvPicPr>
          <p:cNvPr id="4" name="Picture 3"/>
          <p:cNvPicPr>
            <a:picLocks noChangeAspect="1"/>
          </p:cNvPicPr>
          <p:nvPr/>
        </p:nvPicPr>
        <p:blipFill>
          <a:blip r:embed="rId2"/>
          <a:stretch>
            <a:fillRect/>
          </a:stretch>
        </p:blipFill>
        <p:spPr>
          <a:xfrm>
            <a:off x="583931" y="4566206"/>
            <a:ext cx="8102869" cy="2130995"/>
          </a:xfrm>
          <a:prstGeom prst="rect">
            <a:avLst/>
          </a:prstGeom>
        </p:spPr>
      </p:pic>
    </p:spTree>
    <p:extLst>
      <p:ext uri="{BB962C8B-B14F-4D97-AF65-F5344CB8AC3E}">
        <p14:creationId xmlns:p14="http://schemas.microsoft.com/office/powerpoint/2010/main" val="1794393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p:txBody>
          <a:bodyPr/>
          <a:lstStyle/>
          <a:p>
            <a:r>
              <a:rPr lang="en-US" dirty="0" smtClean="0"/>
              <a:t>reduce(function, sequence) returns a single value constructed by calling the binary function </a:t>
            </a:r>
            <a:r>
              <a:rPr lang="en-US" i="1" dirty="0" smtClean="0"/>
              <a:t>function</a:t>
            </a:r>
            <a:r>
              <a:rPr lang="en-US" dirty="0" smtClean="0"/>
              <a:t> on the first two items of the sequence, then on the result and the next item, and so on. </a:t>
            </a:r>
          </a:p>
          <a:p>
            <a:r>
              <a:rPr lang="en-US" dirty="0" smtClean="0"/>
              <a:t>For example, to compute the sum of the numbers 1 through 10:</a:t>
            </a:r>
          </a:p>
          <a:p>
            <a:endParaRPr lang="en-US" dirty="0"/>
          </a:p>
        </p:txBody>
      </p:sp>
      <p:pic>
        <p:nvPicPr>
          <p:cNvPr id="4" name="Picture 3"/>
          <p:cNvPicPr>
            <a:picLocks noChangeAspect="1"/>
          </p:cNvPicPr>
          <p:nvPr/>
        </p:nvPicPr>
        <p:blipFill>
          <a:blip r:embed="rId2"/>
          <a:stretch>
            <a:fillRect/>
          </a:stretch>
        </p:blipFill>
        <p:spPr>
          <a:xfrm>
            <a:off x="4692498" y="4609411"/>
            <a:ext cx="3994301" cy="1143000"/>
          </a:xfrm>
          <a:prstGeom prst="rect">
            <a:avLst/>
          </a:prstGeom>
        </p:spPr>
      </p:pic>
    </p:spTree>
    <p:extLst>
      <p:ext uri="{BB962C8B-B14F-4D97-AF65-F5344CB8AC3E}">
        <p14:creationId xmlns:p14="http://schemas.microsoft.com/office/powerpoint/2010/main" val="1177988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p:txBody>
          <a:bodyPr/>
          <a:lstStyle/>
          <a:p>
            <a:r>
              <a:rPr lang="en-US" dirty="0" smtClean="0"/>
              <a:t>List comprehensions provide a concise way to create lists. </a:t>
            </a:r>
          </a:p>
          <a:p>
            <a:r>
              <a:rPr lang="en-US" dirty="0" smtClean="0"/>
              <a:t>Common applications are to make new lists where each element is the result of some operations applied to each member of another sequence or </a:t>
            </a:r>
            <a:r>
              <a:rPr lang="en-US" dirty="0" err="1" smtClean="0"/>
              <a:t>iterable</a:t>
            </a:r>
            <a:r>
              <a:rPr lang="en-US" dirty="0" smtClean="0"/>
              <a:t>, or to create a subsequence of those elements that satisfy a certain condition.</a:t>
            </a:r>
            <a:endParaRPr lang="en-US" dirty="0"/>
          </a:p>
        </p:txBody>
      </p:sp>
    </p:spTree>
    <p:extLst>
      <p:ext uri="{BB962C8B-B14F-4D97-AF65-F5344CB8AC3E}">
        <p14:creationId xmlns:p14="http://schemas.microsoft.com/office/powerpoint/2010/main" val="2929258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Squares</a:t>
            </a:r>
            <a:endParaRPr lang="en-US" dirty="0"/>
          </a:p>
        </p:txBody>
      </p:sp>
      <p:pic>
        <p:nvPicPr>
          <p:cNvPr id="4" name="Content Placeholder 3"/>
          <p:cNvPicPr>
            <a:picLocks noGrp="1" noChangeAspect="1"/>
          </p:cNvPicPr>
          <p:nvPr>
            <p:ph idx="1"/>
          </p:nvPr>
        </p:nvPicPr>
        <p:blipFill>
          <a:blip r:embed="rId3"/>
          <a:srcRect t="-20247" b="-20247"/>
          <a:stretch>
            <a:fillRect/>
          </a:stretch>
        </p:blipFill>
        <p:spPr>
          <a:xfrm>
            <a:off x="457200" y="753444"/>
            <a:ext cx="8229600" cy="4525963"/>
          </a:xfrm>
        </p:spPr>
      </p:pic>
      <p:pic>
        <p:nvPicPr>
          <p:cNvPr id="5" name="Picture 4"/>
          <p:cNvPicPr>
            <a:picLocks noChangeAspect="1"/>
          </p:cNvPicPr>
          <p:nvPr/>
        </p:nvPicPr>
        <p:blipFill>
          <a:blip r:embed="rId4"/>
          <a:stretch>
            <a:fillRect/>
          </a:stretch>
        </p:blipFill>
        <p:spPr>
          <a:xfrm>
            <a:off x="457200" y="4780808"/>
            <a:ext cx="8229600" cy="997198"/>
          </a:xfrm>
          <a:prstGeom prst="rect">
            <a:avLst/>
          </a:prstGeom>
        </p:spPr>
      </p:pic>
    </p:spTree>
    <p:extLst>
      <p:ext uri="{BB962C8B-B14F-4D97-AF65-F5344CB8AC3E}">
        <p14:creationId xmlns:p14="http://schemas.microsoft.com/office/powerpoint/2010/main" val="3875909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p:txBody>
          <a:bodyPr/>
          <a:lstStyle/>
          <a:p>
            <a:r>
              <a:rPr lang="en-US" dirty="0" smtClean="0"/>
              <a:t>A list comprehension consists of brackets containing an expression followed by a for clause, then zero or more for or if clauses. The result will be a new list resulting from evaluating the expression in the context of the for and if clauses which follow it.</a:t>
            </a:r>
          </a:p>
          <a:p>
            <a:r>
              <a:rPr lang="en-US" dirty="0" smtClean="0"/>
              <a:t>For example, this </a:t>
            </a:r>
            <a:r>
              <a:rPr lang="en-US" dirty="0" err="1" smtClean="0"/>
              <a:t>listcomp</a:t>
            </a:r>
            <a:r>
              <a:rPr lang="en-US" dirty="0" smtClean="0"/>
              <a:t> combines the elements of two lists if they are not equal:</a:t>
            </a:r>
            <a:endParaRPr lang="en-US" dirty="0"/>
          </a:p>
        </p:txBody>
      </p:sp>
    </p:spTree>
    <p:extLst>
      <p:ext uri="{BB962C8B-B14F-4D97-AF65-F5344CB8AC3E}">
        <p14:creationId xmlns:p14="http://schemas.microsoft.com/office/powerpoint/2010/main" val="119624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Whetting Your Appetite</a:t>
            </a:r>
            <a:endParaRPr lang="en-US" dirty="0"/>
          </a:p>
        </p:txBody>
      </p:sp>
      <p:sp>
        <p:nvSpPr>
          <p:cNvPr id="3" name="Content Placeholder 2"/>
          <p:cNvSpPr>
            <a:spLocks noGrp="1"/>
          </p:cNvSpPr>
          <p:nvPr>
            <p:ph idx="1"/>
          </p:nvPr>
        </p:nvSpPr>
        <p:spPr/>
        <p:txBody>
          <a:bodyPr>
            <a:normAutofit/>
          </a:bodyPr>
          <a:lstStyle/>
          <a:p>
            <a:r>
              <a:rPr lang="en-US" dirty="0" smtClean="0"/>
              <a:t>You could write a Unix shell script or Windows batch files for some tasks, but:</a:t>
            </a:r>
          </a:p>
          <a:p>
            <a:pPr lvl="1"/>
            <a:r>
              <a:rPr lang="en-US" dirty="0" smtClean="0"/>
              <a:t>Shell scripts are best at moving around files and changing text data, not well-suited for GUI applications or games. </a:t>
            </a:r>
          </a:p>
          <a:p>
            <a:r>
              <a:rPr lang="en-US" dirty="0" smtClean="0"/>
              <a:t>You could write a C/C++/Java program, but:</a:t>
            </a:r>
          </a:p>
          <a:p>
            <a:pPr lvl="1"/>
            <a:r>
              <a:rPr lang="en-US" dirty="0" smtClean="0"/>
              <a:t>It can take a lot of development time to get even a first-draft program.</a:t>
            </a:r>
            <a:endParaRPr lang="en-US" dirty="0"/>
          </a:p>
        </p:txBody>
      </p:sp>
    </p:spTree>
    <p:extLst>
      <p:ext uri="{BB962C8B-B14F-4D97-AF65-F5344CB8AC3E}">
        <p14:creationId xmlns:p14="http://schemas.microsoft.com/office/powerpoint/2010/main" val="3420785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rcRect t="-33786" b="-33786"/>
          <a:stretch>
            <a:fillRect/>
          </a:stretch>
        </p:blipFill>
        <p:spPr/>
      </p:pic>
    </p:spTree>
    <p:extLst>
      <p:ext uri="{BB962C8B-B14F-4D97-AF65-F5344CB8AC3E}">
        <p14:creationId xmlns:p14="http://schemas.microsoft.com/office/powerpoint/2010/main" val="9591530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3756" b="-143756"/>
          <a:stretch>
            <a:fillRect/>
          </a:stretch>
        </p:blipFill>
        <p:spPr/>
      </p:pic>
    </p:spTree>
    <p:extLst>
      <p:ext uri="{BB962C8B-B14F-4D97-AF65-F5344CB8AC3E}">
        <p14:creationId xmlns:p14="http://schemas.microsoft.com/office/powerpoint/2010/main" val="424994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t>
            </a:r>
            <a:endParaRPr lang="en-US" dirty="0"/>
          </a:p>
        </p:txBody>
      </p:sp>
      <p:pic>
        <p:nvPicPr>
          <p:cNvPr id="4" name="Content Placeholder 3"/>
          <p:cNvPicPr>
            <a:picLocks noGrp="1" noChangeAspect="1"/>
          </p:cNvPicPr>
          <p:nvPr>
            <p:ph idx="1"/>
          </p:nvPr>
        </p:nvPicPr>
        <p:blipFill>
          <a:blip r:embed="rId3"/>
          <a:srcRect l="-1723" r="-1723"/>
          <a:stretch>
            <a:fillRect/>
          </a:stretch>
        </p:blipFill>
        <p:spPr/>
      </p:pic>
    </p:spTree>
    <p:extLst>
      <p:ext uri="{BB962C8B-B14F-4D97-AF65-F5344CB8AC3E}">
        <p14:creationId xmlns:p14="http://schemas.microsoft.com/office/powerpoint/2010/main" val="4044082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and Sequences</a:t>
            </a:r>
            <a:endParaRPr lang="en-US" dirty="0"/>
          </a:p>
        </p:txBody>
      </p:sp>
      <p:pic>
        <p:nvPicPr>
          <p:cNvPr id="4" name="Content Placeholder 3"/>
          <p:cNvPicPr>
            <a:picLocks noGrp="1" noChangeAspect="1"/>
          </p:cNvPicPr>
          <p:nvPr>
            <p:ph idx="1"/>
          </p:nvPr>
        </p:nvPicPr>
        <p:blipFill>
          <a:blip r:embed="rId2"/>
          <a:srcRect t="-7422" b="-7422"/>
          <a:stretch>
            <a:fillRect/>
          </a:stretch>
        </p:blipFill>
        <p:spPr/>
      </p:pic>
    </p:spTree>
    <p:extLst>
      <p:ext uri="{BB962C8B-B14F-4D97-AF65-F5344CB8AC3E}">
        <p14:creationId xmlns:p14="http://schemas.microsoft.com/office/powerpoint/2010/main" val="4016005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 at the end!</a:t>
            </a:r>
            <a:endParaRPr lang="en-US" dirty="0"/>
          </a:p>
        </p:txBody>
      </p:sp>
      <p:pic>
        <p:nvPicPr>
          <p:cNvPr id="4" name="Content Placeholder 3"/>
          <p:cNvPicPr>
            <a:picLocks noGrp="1" noChangeAspect="1"/>
          </p:cNvPicPr>
          <p:nvPr>
            <p:ph idx="1"/>
          </p:nvPr>
        </p:nvPicPr>
        <p:blipFill>
          <a:blip r:embed="rId2"/>
          <a:srcRect t="-29439" b="-29439"/>
          <a:stretch>
            <a:fillRect/>
          </a:stretch>
        </p:blipFill>
        <p:spPr/>
      </p:pic>
    </p:spTree>
    <p:extLst>
      <p:ext uri="{BB962C8B-B14F-4D97-AF65-F5344CB8AC3E}">
        <p14:creationId xmlns:p14="http://schemas.microsoft.com/office/powerpoint/2010/main" val="776966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a:t>
            </a:r>
            <a:endParaRPr lang="en-US" dirty="0"/>
          </a:p>
        </p:txBody>
      </p:sp>
      <p:sp>
        <p:nvSpPr>
          <p:cNvPr id="3" name="Content Placeholder 2"/>
          <p:cNvSpPr>
            <a:spLocks noGrp="1"/>
          </p:cNvSpPr>
          <p:nvPr>
            <p:ph idx="1"/>
          </p:nvPr>
        </p:nvSpPr>
        <p:spPr/>
        <p:txBody>
          <a:bodyPr/>
          <a:lstStyle/>
          <a:p>
            <a:r>
              <a:rPr lang="en-US" dirty="0" smtClean="0"/>
              <a:t>A set is an unordered collection with no duplicate elements. </a:t>
            </a:r>
          </a:p>
          <a:p>
            <a:r>
              <a:rPr lang="en-US" dirty="0" smtClean="0"/>
              <a:t>Basic uses include membership testing and eliminating duplicate entries. </a:t>
            </a:r>
          </a:p>
          <a:p>
            <a:r>
              <a:rPr lang="en-US" dirty="0" smtClean="0"/>
              <a:t>Set objects also support mathematical operations like union, intersection, difference, and symmetric difference.</a:t>
            </a:r>
            <a:endParaRPr lang="en-US" dirty="0"/>
          </a:p>
        </p:txBody>
      </p:sp>
    </p:spTree>
    <p:extLst>
      <p:ext uri="{BB962C8B-B14F-4D97-AF65-F5344CB8AC3E}">
        <p14:creationId xmlns:p14="http://schemas.microsoft.com/office/powerpoint/2010/main" val="1516860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10506" r="-10506"/>
          <a:stretch>
            <a:fillRect/>
          </a:stretch>
        </p:blipFill>
        <p:spPr/>
      </p:pic>
    </p:spTree>
    <p:extLst>
      <p:ext uri="{BB962C8B-B14F-4D97-AF65-F5344CB8AC3E}">
        <p14:creationId xmlns:p14="http://schemas.microsoft.com/office/powerpoint/2010/main" val="3552457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Dictionaries are sometimes found in other languages as “associative memories” or “associative arrays”. </a:t>
            </a:r>
          </a:p>
          <a:p>
            <a:r>
              <a:rPr lang="en-US" dirty="0" smtClean="0"/>
              <a:t>Unlike sequences, which are indexed by a range of numbers, dictionaries are indexed by </a:t>
            </a:r>
            <a:r>
              <a:rPr lang="en-US" i="1" dirty="0" smtClean="0"/>
              <a:t>keys</a:t>
            </a:r>
            <a:r>
              <a:rPr lang="en-US" dirty="0" smtClean="0"/>
              <a:t>, which can be any immutable type; strings and numbers can always be keys. </a:t>
            </a:r>
          </a:p>
          <a:p>
            <a:r>
              <a:rPr lang="en-US" dirty="0" smtClean="0"/>
              <a:t>Tuples can be used as keys if they contain only strings, numbers, or tuples; if a tuple contains any mutable object either directly or indirectly, it cannot be used as a key. </a:t>
            </a:r>
          </a:p>
        </p:txBody>
      </p:sp>
    </p:spTree>
    <p:extLst>
      <p:ext uri="{BB962C8B-B14F-4D97-AF65-F5344CB8AC3E}">
        <p14:creationId xmlns:p14="http://schemas.microsoft.com/office/powerpoint/2010/main" val="2704401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You </a:t>
            </a:r>
            <a:r>
              <a:rPr lang="en-US" dirty="0" smtClean="0"/>
              <a:t>can’t use lists as keys, since lists can be modified in place using index assignments, slice assignments, or methods like append() and extend().</a:t>
            </a:r>
          </a:p>
          <a:p>
            <a:r>
              <a:rPr lang="en-US" dirty="0" smtClean="0"/>
              <a:t>It is best to think of a dictionary as an unordered set of </a:t>
            </a:r>
            <a:r>
              <a:rPr lang="en-US" i="1" dirty="0" smtClean="0"/>
              <a:t>key: value</a:t>
            </a:r>
            <a:r>
              <a:rPr lang="en-US" dirty="0" smtClean="0"/>
              <a:t> pairs, with the requirement that the keys are unique (within one dictionary)</a:t>
            </a:r>
            <a:r>
              <a:rPr lang="en-US" smtClean="0"/>
              <a:t>. </a:t>
            </a:r>
          </a:p>
          <a:p>
            <a:r>
              <a:rPr lang="en-US" smtClean="0"/>
              <a:t>A </a:t>
            </a:r>
            <a:r>
              <a:rPr lang="en-US" dirty="0" smtClean="0"/>
              <a:t>pair of braces creates an empty dictionary: {}. Placing a comma-separated list of </a:t>
            </a:r>
            <a:r>
              <a:rPr lang="en-US" dirty="0" err="1" smtClean="0"/>
              <a:t>key:value</a:t>
            </a:r>
            <a:r>
              <a:rPr lang="en-US" dirty="0" smtClean="0"/>
              <a:t> pairs within the braces adds initial </a:t>
            </a:r>
            <a:r>
              <a:rPr lang="en-US" dirty="0" err="1" smtClean="0"/>
              <a:t>key:value</a:t>
            </a:r>
            <a:r>
              <a:rPr lang="en-US" dirty="0" smtClean="0"/>
              <a:t> pairs to the dictionary; this is also the way dictionaries are written on output.</a:t>
            </a:r>
          </a:p>
        </p:txBody>
      </p:sp>
    </p:spTree>
    <p:extLst>
      <p:ext uri="{BB962C8B-B14F-4D97-AF65-F5344CB8AC3E}">
        <p14:creationId xmlns:p14="http://schemas.microsoft.com/office/powerpoint/2010/main" val="27044011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main operations on a dictionary are storing a value with some key and extracting the value given the key.</a:t>
            </a:r>
          </a:p>
          <a:p>
            <a:r>
              <a:rPr lang="en-US" dirty="0" smtClean="0"/>
              <a:t>It is also possible to delete a </a:t>
            </a:r>
            <a:r>
              <a:rPr lang="en-US" dirty="0" err="1" smtClean="0"/>
              <a:t>key:value</a:t>
            </a:r>
            <a:r>
              <a:rPr lang="en-US" dirty="0" smtClean="0"/>
              <a:t> pair with del. If you store using a key that is already in use, the old value associated with that key is forgotten. It is an error to extract a value using a non-existent key.</a:t>
            </a:r>
          </a:p>
          <a:p>
            <a:r>
              <a:rPr lang="en-US" dirty="0" smtClean="0"/>
              <a:t>The keys() method of a dictionary object returns a list of all the keys used in the dictionary, in arbitrary order (if you want it sorted, just apply the sorted() function to it). </a:t>
            </a:r>
          </a:p>
          <a:p>
            <a:r>
              <a:rPr lang="en-US" dirty="0" smtClean="0"/>
              <a:t>To check whether a single key is in the dictionary, use the in keyword.</a:t>
            </a:r>
          </a:p>
          <a:p>
            <a:endParaRPr lang="en-US" dirty="0"/>
          </a:p>
        </p:txBody>
      </p:sp>
    </p:spTree>
    <p:extLst>
      <p:ext uri="{BB962C8B-B14F-4D97-AF65-F5344CB8AC3E}">
        <p14:creationId xmlns:p14="http://schemas.microsoft.com/office/powerpoint/2010/main" val="270440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dirty="0" smtClean="0"/>
              <a:t>Simpler to use</a:t>
            </a:r>
          </a:p>
          <a:p>
            <a:pPr marL="342900" lvl="1" indent="-342900">
              <a:buFont typeface="Arial"/>
              <a:buChar char="•"/>
            </a:pPr>
            <a:r>
              <a:rPr lang="en-US" dirty="0" smtClean="0"/>
              <a:t>Available on Windows, Mac OS X, and Unix</a:t>
            </a:r>
          </a:p>
          <a:p>
            <a:pPr marL="342900" lvl="1" indent="-342900">
              <a:buFont typeface="Arial"/>
              <a:buChar char="•"/>
            </a:pPr>
            <a:r>
              <a:rPr lang="en-US" dirty="0" smtClean="0"/>
              <a:t>Help you get the job done more quickly</a:t>
            </a:r>
          </a:p>
          <a:p>
            <a:pPr marL="342900" lvl="1" indent="-342900">
              <a:buFont typeface="Arial"/>
              <a:buChar char="•"/>
            </a:pPr>
            <a:r>
              <a:rPr lang="en-US" dirty="0" smtClean="0"/>
              <a:t>Split your program into modules that can be reused</a:t>
            </a:r>
          </a:p>
          <a:p>
            <a:r>
              <a:rPr lang="en-US" dirty="0" smtClean="0"/>
              <a:t>Python is an interpreted language:</a:t>
            </a:r>
          </a:p>
          <a:p>
            <a:pPr lvl="1"/>
            <a:r>
              <a:rPr lang="en-US" dirty="0" smtClean="0"/>
              <a:t>Save you considerable time during program development because no compilation and linking is necessary. </a:t>
            </a:r>
          </a:p>
          <a:p>
            <a:pPr lvl="1"/>
            <a:r>
              <a:rPr lang="en-US" dirty="0" smtClean="0"/>
              <a:t>Interpreter can be used interactively</a:t>
            </a:r>
            <a:endParaRPr lang="en-US" dirty="0"/>
          </a:p>
        </p:txBody>
      </p:sp>
    </p:spTree>
    <p:extLst>
      <p:ext uri="{BB962C8B-B14F-4D97-AF65-F5344CB8AC3E}">
        <p14:creationId xmlns:p14="http://schemas.microsoft.com/office/powerpoint/2010/main" val="724191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13538" r="-13538"/>
          <a:stretch>
            <a:fillRect/>
          </a:stretch>
        </p:blipFill>
        <p:spPr/>
      </p:pic>
    </p:spTree>
    <p:extLst>
      <p:ext uri="{BB962C8B-B14F-4D97-AF65-F5344CB8AC3E}">
        <p14:creationId xmlns:p14="http://schemas.microsoft.com/office/powerpoint/2010/main" val="227316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Dict</a:t>
            </a:r>
            <a:r>
              <a:rPr lang="en-US" dirty="0" smtClean="0"/>
              <a:t>() Constructor</a:t>
            </a:r>
            <a:endParaRPr lang="en-US" dirty="0"/>
          </a:p>
        </p:txBody>
      </p:sp>
      <p:pic>
        <p:nvPicPr>
          <p:cNvPr id="4" name="Content Placeholder 3"/>
          <p:cNvPicPr>
            <a:picLocks noGrp="1" noChangeAspect="1"/>
          </p:cNvPicPr>
          <p:nvPr>
            <p:ph idx="1"/>
          </p:nvPr>
        </p:nvPicPr>
        <p:blipFill>
          <a:blip r:embed="rId2"/>
          <a:srcRect t="-110030" b="-110030"/>
          <a:stretch>
            <a:fillRect/>
          </a:stretch>
        </p:blipFill>
        <p:spPr/>
      </p:pic>
    </p:spTree>
    <p:extLst>
      <p:ext uri="{BB962C8B-B14F-4D97-AF65-F5344CB8AC3E}">
        <p14:creationId xmlns:p14="http://schemas.microsoft.com/office/powerpoint/2010/main" val="4023305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Techniques</a:t>
            </a:r>
            <a:endParaRPr lang="en-US" dirty="0"/>
          </a:p>
        </p:txBody>
      </p:sp>
      <p:pic>
        <p:nvPicPr>
          <p:cNvPr id="4" name="Content Placeholder 3"/>
          <p:cNvPicPr>
            <a:picLocks noGrp="1" noChangeAspect="1"/>
          </p:cNvPicPr>
          <p:nvPr>
            <p:ph idx="1"/>
          </p:nvPr>
        </p:nvPicPr>
        <p:blipFill>
          <a:blip r:embed="rId2"/>
          <a:srcRect t="-37041" b="-37041"/>
          <a:stretch>
            <a:fillRect/>
          </a:stretch>
        </p:blipFill>
        <p:spPr/>
      </p:pic>
    </p:spTree>
    <p:extLst>
      <p:ext uri="{BB962C8B-B14F-4D97-AF65-F5344CB8AC3E}">
        <p14:creationId xmlns:p14="http://schemas.microsoft.com/office/powerpoint/2010/main" val="944201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over </a:t>
            </a:r>
            <a:r>
              <a:rPr lang="en-US" dirty="0"/>
              <a:t>T</a:t>
            </a:r>
            <a:r>
              <a:rPr lang="en-US" dirty="0" smtClean="0"/>
              <a:t>wo Sequences</a:t>
            </a:r>
            <a:endParaRPr lang="en-US" dirty="0"/>
          </a:p>
        </p:txBody>
      </p:sp>
      <p:pic>
        <p:nvPicPr>
          <p:cNvPr id="4" name="Content Placeholder 3"/>
          <p:cNvPicPr>
            <a:picLocks noGrp="1" noChangeAspect="1"/>
          </p:cNvPicPr>
          <p:nvPr>
            <p:ph idx="1"/>
          </p:nvPr>
        </p:nvPicPr>
        <p:blipFill>
          <a:blip r:embed="rId3"/>
          <a:srcRect t="-31299" b="-31299"/>
          <a:stretch>
            <a:fillRect/>
          </a:stretch>
        </p:blipFill>
        <p:spPr/>
      </p:pic>
    </p:spTree>
    <p:extLst>
      <p:ext uri="{BB962C8B-B14F-4D97-AF65-F5344CB8AC3E}">
        <p14:creationId xmlns:p14="http://schemas.microsoft.com/office/powerpoint/2010/main" val="6234883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in Reverse</a:t>
            </a:r>
            <a:endParaRPr lang="en-US" dirty="0"/>
          </a:p>
        </p:txBody>
      </p:sp>
      <p:pic>
        <p:nvPicPr>
          <p:cNvPr id="4" name="Content Placeholder 3"/>
          <p:cNvPicPr>
            <a:picLocks noGrp="1" noChangeAspect="1"/>
          </p:cNvPicPr>
          <p:nvPr>
            <p:ph idx="1"/>
          </p:nvPr>
        </p:nvPicPr>
        <p:blipFill>
          <a:blip r:embed="rId2"/>
          <a:srcRect t="-6061" b="-6061"/>
          <a:stretch>
            <a:fillRect/>
          </a:stretch>
        </p:blipFill>
        <p:spPr/>
      </p:pic>
    </p:spTree>
    <p:extLst>
      <p:ext uri="{BB962C8B-B14F-4D97-AF65-F5344CB8AC3E}">
        <p14:creationId xmlns:p14="http://schemas.microsoft.com/office/powerpoint/2010/main" val="730193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Conditions</a:t>
            </a:r>
            <a:endParaRPr lang="en-US" dirty="0"/>
          </a:p>
        </p:txBody>
      </p:sp>
      <p:sp>
        <p:nvSpPr>
          <p:cNvPr id="3" name="Content Placeholder 2"/>
          <p:cNvSpPr>
            <a:spLocks noGrp="1"/>
          </p:cNvSpPr>
          <p:nvPr>
            <p:ph idx="1"/>
          </p:nvPr>
        </p:nvSpPr>
        <p:spPr/>
        <p:txBody>
          <a:bodyPr/>
          <a:lstStyle/>
          <a:p>
            <a:r>
              <a:rPr lang="en-US" dirty="0" smtClean="0"/>
              <a:t>Include and, or</a:t>
            </a:r>
          </a:p>
          <a:p>
            <a:endParaRPr lang="en-US" dirty="0"/>
          </a:p>
        </p:txBody>
      </p:sp>
      <p:pic>
        <p:nvPicPr>
          <p:cNvPr id="4" name="Picture 3"/>
          <p:cNvPicPr>
            <a:picLocks noChangeAspect="1"/>
          </p:cNvPicPr>
          <p:nvPr/>
        </p:nvPicPr>
        <p:blipFill>
          <a:blip r:embed="rId2"/>
          <a:stretch>
            <a:fillRect/>
          </a:stretch>
        </p:blipFill>
        <p:spPr>
          <a:xfrm>
            <a:off x="457200" y="2235429"/>
            <a:ext cx="8370767" cy="1560376"/>
          </a:xfrm>
          <a:prstGeom prst="rect">
            <a:avLst/>
          </a:prstGeom>
        </p:spPr>
      </p:pic>
    </p:spTree>
    <p:extLst>
      <p:ext uri="{BB962C8B-B14F-4D97-AF65-F5344CB8AC3E}">
        <p14:creationId xmlns:p14="http://schemas.microsoft.com/office/powerpoint/2010/main" val="31174268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Comparing Objects of Different Types</a:t>
            </a:r>
            <a:endParaRPr lang="en-US" dirty="0"/>
          </a:p>
        </p:txBody>
      </p:sp>
      <p:pic>
        <p:nvPicPr>
          <p:cNvPr id="4" name="Content Placeholder 3"/>
          <p:cNvPicPr>
            <a:picLocks noGrp="1" noChangeAspect="1"/>
          </p:cNvPicPr>
          <p:nvPr>
            <p:ph idx="1"/>
          </p:nvPr>
        </p:nvPicPr>
        <p:blipFill>
          <a:blip r:embed="rId3"/>
          <a:srcRect t="-26878" b="-26878"/>
          <a:stretch>
            <a:fillRect/>
          </a:stretch>
        </p:blipFill>
        <p:spPr/>
      </p:pic>
    </p:spTree>
    <p:extLst>
      <p:ext uri="{BB962C8B-B14F-4D97-AF65-F5344CB8AC3E}">
        <p14:creationId xmlns:p14="http://schemas.microsoft.com/office/powerpoint/2010/main" val="110470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t>
            </a:r>
            <a:r>
              <a:rPr lang="en-US" i="1" dirty="0" smtClean="0"/>
              <a:t>extensible</a:t>
            </a:r>
            <a:r>
              <a:rPr lang="en-US" dirty="0" smtClean="0"/>
              <a:t>: if you know how to program in C it is easy to add a new built-in function or module to the interpreter,</a:t>
            </a:r>
          </a:p>
          <a:p>
            <a:r>
              <a:rPr lang="en-US" dirty="0" smtClean="0"/>
              <a:t>Named after the BBC show “Monty Python’s Flying Circus” and has nothing to do with reptiles.</a:t>
            </a:r>
          </a:p>
        </p:txBody>
      </p:sp>
    </p:spTree>
    <p:extLst>
      <p:ext uri="{BB962C8B-B14F-4D97-AF65-F5344CB8AC3E}">
        <p14:creationId xmlns:p14="http://schemas.microsoft.com/office/powerpoint/2010/main" val="51840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the Python Interpreter</a:t>
            </a:r>
            <a:endParaRPr lang="en-US" dirty="0"/>
          </a:p>
        </p:txBody>
      </p:sp>
      <p:sp>
        <p:nvSpPr>
          <p:cNvPr id="3" name="Content Placeholder 2"/>
          <p:cNvSpPr>
            <a:spLocks noGrp="1"/>
          </p:cNvSpPr>
          <p:nvPr>
            <p:ph idx="1"/>
          </p:nvPr>
        </p:nvSpPr>
        <p:spPr/>
        <p:txBody>
          <a:bodyPr/>
          <a:lstStyle/>
          <a:p>
            <a:r>
              <a:rPr lang="en-US" dirty="0" smtClean="0"/>
              <a:t>Python interpreter is usually installed as /</a:t>
            </a:r>
            <a:r>
              <a:rPr lang="en-US" dirty="0" err="1" smtClean="0"/>
              <a:t>usr</a:t>
            </a:r>
            <a:r>
              <a:rPr lang="en-US" dirty="0" smtClean="0"/>
              <a:t>/local/bin/python</a:t>
            </a:r>
          </a:p>
          <a:p>
            <a:r>
              <a:rPr lang="en-US" dirty="0" smtClean="0"/>
              <a:t>Invoking the Interpreter</a:t>
            </a:r>
          </a:p>
          <a:p>
            <a:pPr lvl="1"/>
            <a:r>
              <a:rPr lang="en-US" dirty="0" smtClean="0"/>
              <a:t>A second way of starting the interpreter is python -c command [</a:t>
            </a:r>
            <a:r>
              <a:rPr lang="en-US" dirty="0" err="1" smtClean="0"/>
              <a:t>arg</a:t>
            </a:r>
            <a:r>
              <a:rPr lang="en-US" dirty="0" smtClean="0"/>
              <a:t>] ..., which executes the statement(s) in </a:t>
            </a:r>
            <a:r>
              <a:rPr lang="en-US" i="1" dirty="0" smtClean="0"/>
              <a:t>command</a:t>
            </a:r>
            <a:endParaRPr lang="en-US" dirty="0"/>
          </a:p>
          <a:p>
            <a:pPr lvl="1"/>
            <a:r>
              <a:rPr lang="en-US" dirty="0" smtClean="0"/>
              <a:t>Some Python modules are also useful as scripts. These can be invoked using python -m module [</a:t>
            </a:r>
            <a:r>
              <a:rPr lang="en-US" dirty="0" err="1" smtClean="0"/>
              <a:t>arg</a:t>
            </a:r>
            <a:r>
              <a:rPr lang="en-US" dirty="0" smtClean="0"/>
              <a:t>] ..., which executes the source file for </a:t>
            </a:r>
            <a:r>
              <a:rPr lang="en-US" i="1" dirty="0" smtClean="0"/>
              <a:t>module</a:t>
            </a:r>
            <a:endParaRPr lang="en-US" dirty="0"/>
          </a:p>
        </p:txBody>
      </p:sp>
      <p:pic>
        <p:nvPicPr>
          <p:cNvPr id="4" name="Picture 3"/>
          <p:cNvPicPr>
            <a:picLocks noChangeAspect="1"/>
          </p:cNvPicPr>
          <p:nvPr/>
        </p:nvPicPr>
        <p:blipFill>
          <a:blip r:embed="rId2"/>
          <a:stretch>
            <a:fillRect/>
          </a:stretch>
        </p:blipFill>
        <p:spPr>
          <a:xfrm>
            <a:off x="5032996" y="2724323"/>
            <a:ext cx="863600" cy="533400"/>
          </a:xfrm>
          <a:prstGeom prst="rect">
            <a:avLst/>
          </a:prstGeom>
        </p:spPr>
      </p:pic>
    </p:spTree>
    <p:extLst>
      <p:ext uri="{BB962C8B-B14F-4D97-AF65-F5344CB8AC3E}">
        <p14:creationId xmlns:p14="http://schemas.microsoft.com/office/powerpoint/2010/main" val="337476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405</TotalTime>
  <Words>2403</Words>
  <Application>Microsoft Macintosh PowerPoint</Application>
  <PresentationFormat>On-screen Show (4:3)</PresentationFormat>
  <Paragraphs>208</Paragraphs>
  <Slides>76</Slides>
  <Notes>13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Python Tutorial</vt:lpstr>
      <vt:lpstr>Session One - Agenda</vt:lpstr>
      <vt:lpstr>Session Two - Agenda</vt:lpstr>
      <vt:lpstr>Bonus Session - Agenda</vt:lpstr>
      <vt:lpstr>Python</vt:lpstr>
      <vt:lpstr>Whetting Your Appetite</vt:lpstr>
      <vt:lpstr>Python</vt:lpstr>
      <vt:lpstr>Python</vt:lpstr>
      <vt:lpstr>Using the Python Interpreter</vt:lpstr>
      <vt:lpstr>Using Python Interpreter</vt:lpstr>
      <vt:lpstr>Executable Python Scripts</vt:lpstr>
      <vt:lpstr>Source Code Encoding</vt:lpstr>
      <vt:lpstr>Informal Introduction</vt:lpstr>
      <vt:lpstr>Using Python as a Calculator</vt:lpstr>
      <vt:lpstr>Numbers</vt:lpstr>
      <vt:lpstr>Strings</vt:lpstr>
      <vt:lpstr>Strings</vt:lpstr>
      <vt:lpstr>String Concatenation</vt:lpstr>
      <vt:lpstr>String Indexing</vt:lpstr>
      <vt:lpstr>String Slicing</vt:lpstr>
      <vt:lpstr>Strings are Immutable!</vt:lpstr>
      <vt:lpstr>Indices May be Negative</vt:lpstr>
      <vt:lpstr>How Come?!</vt:lpstr>
      <vt:lpstr>Lists</vt:lpstr>
      <vt:lpstr>Shallow Copy</vt:lpstr>
      <vt:lpstr>First Steps toward Programming</vt:lpstr>
      <vt:lpstr>More Control Flow Tools</vt:lpstr>
      <vt:lpstr>If Statement</vt:lpstr>
      <vt:lpstr>For Statement</vt:lpstr>
      <vt:lpstr>For Statement with Shallow Copy</vt:lpstr>
      <vt:lpstr>Range Function</vt:lpstr>
      <vt:lpstr>Break, Continue, Else</vt:lpstr>
      <vt:lpstr>Pass</vt:lpstr>
      <vt:lpstr>Functions</vt:lpstr>
      <vt:lpstr>Return Statement </vt:lpstr>
      <vt:lpstr>Default Argument Value</vt:lpstr>
      <vt:lpstr>Keyword Arguments</vt:lpstr>
      <vt:lpstr>Keyword Arguments</vt:lpstr>
      <vt:lpstr>Declaration</vt:lpstr>
      <vt:lpstr>Calling</vt:lpstr>
      <vt:lpstr>Output</vt:lpstr>
      <vt:lpstr>Lambda Strings</vt:lpstr>
      <vt:lpstr>Documentation String</vt:lpstr>
      <vt:lpstr>Coding Style - PEP8</vt:lpstr>
      <vt:lpstr>Coding Style - PEP8</vt:lpstr>
      <vt:lpstr>Data Structures - Lists</vt:lpstr>
      <vt:lpstr>Data Structures - Lists</vt:lpstr>
      <vt:lpstr>Lists Example</vt:lpstr>
      <vt:lpstr>Using Lists as Stack</vt:lpstr>
      <vt:lpstr>Using List as a Queue</vt:lpstr>
      <vt:lpstr>Functional Programming Tools</vt:lpstr>
      <vt:lpstr>Filter()</vt:lpstr>
      <vt:lpstr>Filter()</vt:lpstr>
      <vt:lpstr>Map()</vt:lpstr>
      <vt:lpstr>Map()</vt:lpstr>
      <vt:lpstr>Reduce()</vt:lpstr>
      <vt:lpstr>List Comprehension</vt:lpstr>
      <vt:lpstr>List of Squares</vt:lpstr>
      <vt:lpstr>List Comprehension</vt:lpstr>
      <vt:lpstr>PowerPoint Presentation</vt:lpstr>
      <vt:lpstr>PowerPoint Presentation</vt:lpstr>
      <vt:lpstr>Del()</vt:lpstr>
      <vt:lpstr>Tuples and Sequences</vt:lpstr>
      <vt:lpstr>Comma at the end!</vt:lpstr>
      <vt:lpstr>Sets</vt:lpstr>
      <vt:lpstr>PowerPoint Presentation</vt:lpstr>
      <vt:lpstr>Dictionaries</vt:lpstr>
      <vt:lpstr>Dictionaries</vt:lpstr>
      <vt:lpstr>Dictionaries</vt:lpstr>
      <vt:lpstr>PowerPoint Presentation</vt:lpstr>
      <vt:lpstr>Dict() Constructor</vt:lpstr>
      <vt:lpstr>Looping Techniques</vt:lpstr>
      <vt:lpstr>Looping over Two Sequences</vt:lpstr>
      <vt:lpstr>Loop in Reverse</vt:lpstr>
      <vt:lpstr>More on Conditions</vt:lpstr>
      <vt:lpstr>Comparing Objects of Different Types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Tutorial</dc:title>
  <dc:creator>haitham</dc:creator>
  <cp:lastModifiedBy>haitham</cp:lastModifiedBy>
  <cp:revision>10</cp:revision>
  <dcterms:created xsi:type="dcterms:W3CDTF">2012-05-12T04:04:20Z</dcterms:created>
  <dcterms:modified xsi:type="dcterms:W3CDTF">2012-09-22T19:05:00Z</dcterms:modified>
</cp:coreProperties>
</file>