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76" r:id="rId3"/>
    <p:sldId id="259" r:id="rId4"/>
    <p:sldId id="258" r:id="rId5"/>
    <p:sldId id="260" r:id="rId6"/>
    <p:sldId id="261" r:id="rId7"/>
    <p:sldId id="262" r:id="rId8"/>
    <p:sldId id="286" r:id="rId9"/>
    <p:sldId id="263" r:id="rId10"/>
    <p:sldId id="264" r:id="rId11"/>
    <p:sldId id="265" r:id="rId12"/>
    <p:sldId id="266" r:id="rId13"/>
    <p:sldId id="277" r:id="rId14"/>
    <p:sldId id="287" r:id="rId15"/>
    <p:sldId id="267" r:id="rId16"/>
    <p:sldId id="268" r:id="rId17"/>
    <p:sldId id="278" r:id="rId18"/>
    <p:sldId id="269" r:id="rId19"/>
    <p:sldId id="283" r:id="rId20"/>
    <p:sldId id="289" r:id="rId21"/>
    <p:sldId id="270" r:id="rId22"/>
    <p:sldId id="279" r:id="rId23"/>
    <p:sldId id="271" r:id="rId24"/>
    <p:sldId id="280" r:id="rId25"/>
    <p:sldId id="272" r:id="rId26"/>
    <p:sldId id="281" r:id="rId27"/>
    <p:sldId id="288" r:id="rId28"/>
    <p:sldId id="284" r:id="rId29"/>
    <p:sldId id="285" r:id="rId30"/>
    <p:sldId id="273" r:id="rId31"/>
    <p:sldId id="282" r:id="rId32"/>
    <p:sldId id="290" r:id="rId33"/>
    <p:sldId id="274"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E58F1-D85D-44F9-A5A0-33FA876764E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DBC6C1FB-AF43-4847-A7A2-9D4BA7CA36EB}">
      <dgm:prSet/>
      <dgm:spPr/>
      <dgm:t>
        <a:bodyPr/>
        <a:lstStyle/>
        <a:p>
          <a:pPr rtl="0"/>
          <a:r>
            <a:rPr lang="en-US" b="1" dirty="0" smtClean="0"/>
            <a:t>Contents </a:t>
          </a:r>
          <a:endParaRPr lang="en-US" dirty="0"/>
        </a:p>
      </dgm:t>
    </dgm:pt>
    <dgm:pt modelId="{9204E502-B946-4804-8E9C-082393B1C5A7}" type="parTrans" cxnId="{581BB288-A228-41E5-83BD-9403851904DC}">
      <dgm:prSet/>
      <dgm:spPr/>
      <dgm:t>
        <a:bodyPr/>
        <a:lstStyle/>
        <a:p>
          <a:endParaRPr lang="en-US"/>
        </a:p>
      </dgm:t>
    </dgm:pt>
    <dgm:pt modelId="{70FBA2F6-C7A5-412C-853A-85C109DE4728}" type="sibTrans" cxnId="{581BB288-A228-41E5-83BD-9403851904DC}">
      <dgm:prSet/>
      <dgm:spPr/>
      <dgm:t>
        <a:bodyPr/>
        <a:lstStyle/>
        <a:p>
          <a:endParaRPr lang="en-US"/>
        </a:p>
      </dgm:t>
    </dgm:pt>
    <dgm:pt modelId="{0844B47F-356F-4E03-9A5B-626749CA8F17}" type="pres">
      <dgm:prSet presAssocID="{B74E58F1-D85D-44F9-A5A0-33FA876764EC}" presName="compositeShape" presStyleCnt="0">
        <dgm:presLayoutVars>
          <dgm:chMax val="7"/>
          <dgm:dir/>
          <dgm:resizeHandles val="exact"/>
        </dgm:presLayoutVars>
      </dgm:prSet>
      <dgm:spPr/>
      <dgm:t>
        <a:bodyPr/>
        <a:lstStyle/>
        <a:p>
          <a:endParaRPr lang="en-US"/>
        </a:p>
      </dgm:t>
    </dgm:pt>
    <dgm:pt modelId="{3A2453FC-8A40-447C-804F-7D8B99385B0F}" type="pres">
      <dgm:prSet presAssocID="{DBC6C1FB-AF43-4847-A7A2-9D4BA7CA36EB}" presName="circ1TxSh" presStyleLbl="vennNode1" presStyleIdx="0" presStyleCnt="1" custLinFactY="3448" custLinFactNeighborX="-4655" custLinFactNeighborY="100000"/>
      <dgm:spPr/>
      <dgm:t>
        <a:bodyPr/>
        <a:lstStyle/>
        <a:p>
          <a:endParaRPr lang="en-US"/>
        </a:p>
      </dgm:t>
    </dgm:pt>
  </dgm:ptLst>
  <dgm:cxnLst>
    <dgm:cxn modelId="{581BB288-A228-41E5-83BD-9403851904DC}" srcId="{B74E58F1-D85D-44F9-A5A0-33FA876764EC}" destId="{DBC6C1FB-AF43-4847-A7A2-9D4BA7CA36EB}" srcOrd="0" destOrd="0" parTransId="{9204E502-B946-4804-8E9C-082393B1C5A7}" sibTransId="{70FBA2F6-C7A5-412C-853A-85C109DE4728}"/>
    <dgm:cxn modelId="{9E297660-3CE2-49A8-B9F3-C5926744A611}" type="presOf" srcId="{B74E58F1-D85D-44F9-A5A0-33FA876764EC}" destId="{0844B47F-356F-4E03-9A5B-626749CA8F17}" srcOrd="0" destOrd="0" presId="urn:microsoft.com/office/officeart/2005/8/layout/venn1"/>
    <dgm:cxn modelId="{FDECF149-0CD6-474A-B95D-759E2F58994B}" type="presOf" srcId="{DBC6C1FB-AF43-4847-A7A2-9D4BA7CA36EB}" destId="{3A2453FC-8A40-447C-804F-7D8B99385B0F}" srcOrd="0" destOrd="0" presId="urn:microsoft.com/office/officeart/2005/8/layout/venn1"/>
    <dgm:cxn modelId="{3AA69C2C-29A1-4B27-92AC-CCB0438F86F4}" type="presParOf" srcId="{0844B47F-356F-4E03-9A5B-626749CA8F17}" destId="{3A2453FC-8A40-447C-804F-7D8B99385B0F}"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453FC-8A40-447C-804F-7D8B99385B0F}">
      <dsp:nvSpPr>
        <dsp:cNvPr id="0" name=""/>
        <dsp:cNvSpPr/>
      </dsp:nvSpPr>
      <dsp:spPr>
        <a:xfrm>
          <a:off x="0" y="2338788"/>
          <a:ext cx="2213534" cy="2213534"/>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44600" rtl="0">
            <a:lnSpc>
              <a:spcPct val="90000"/>
            </a:lnSpc>
            <a:spcBef>
              <a:spcPct val="0"/>
            </a:spcBef>
            <a:spcAft>
              <a:spcPct val="35000"/>
            </a:spcAft>
          </a:pPr>
          <a:r>
            <a:rPr lang="en-US" sz="2800" b="1" kern="1200" dirty="0" smtClean="0"/>
            <a:t>Contents </a:t>
          </a:r>
          <a:endParaRPr lang="en-US" sz="2800" kern="1200" dirty="0"/>
        </a:p>
      </dsp:txBody>
      <dsp:txXfrm>
        <a:off x="324165" y="2662953"/>
        <a:ext cx="1565204" cy="156520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21385-1985-4908-B46A-E8BEB7BD8BD8}" type="datetimeFigureOut">
              <a:rPr lang="en-US" smtClean="0"/>
              <a:t>7/12/2018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572FC-BE52-4DBA-AC1E-13460823F854}" type="slidenum">
              <a:rPr lang="en-US" smtClean="0"/>
              <a:t>‹#›</a:t>
            </a:fld>
            <a:endParaRPr lang="en-US"/>
          </a:p>
        </p:txBody>
      </p:sp>
    </p:spTree>
    <p:extLst>
      <p:ext uri="{BB962C8B-B14F-4D97-AF65-F5344CB8AC3E}">
        <p14:creationId xmlns:p14="http://schemas.microsoft.com/office/powerpoint/2010/main" val="357035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572FC-BE52-4DBA-AC1E-13460823F854}" type="slidenum">
              <a:rPr lang="en-US" smtClean="0"/>
              <a:t>10</a:t>
            </a:fld>
            <a:endParaRPr lang="en-US"/>
          </a:p>
        </p:txBody>
      </p:sp>
    </p:spTree>
    <p:extLst>
      <p:ext uri="{BB962C8B-B14F-4D97-AF65-F5344CB8AC3E}">
        <p14:creationId xmlns:p14="http://schemas.microsoft.com/office/powerpoint/2010/main" val="176491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CAD1A5-23FC-4E87-B670-1E640BFB707E}"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173ECF4-0277-40B9-BDE0-0DCD1C19525C}" type="datetime1">
              <a:rPr lang="en-US" smtClean="0"/>
              <a:t>7/12/2018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6C7E20-1BD7-4238-9C86-B43C6E9790E2}"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A825E-DA7D-4C7B-AD8E-5858BAA3E0EF}"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75ABD-BD38-475A-8296-1C97452496B6}"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2DDC5-E156-409F-8C58-41D0ABCEF6D6}"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607D54-4B83-4926-9082-308AEE95A2A4}"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530A2-2400-4B11-9C1C-3A57ADEC0E81}"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AF3387-FAE2-47A2-BDD0-469D6BBE6B4E}"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E00F6-A11C-4B06-BF40-5EB2F1A0DEBE}"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77292F-861E-490A-8CCF-E8AC35DA1339}" type="datetime1">
              <a:rPr lang="en-US" smtClean="0"/>
              <a:t>7/12/2018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6180D0-1D5C-4745-A1FB-F8CD6E04F519}" type="datetime1">
              <a:rPr lang="en-US" smtClean="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ADE5EC-9D30-41F1-B76A-7DAD120A8723}" type="datetime1">
              <a:rPr lang="en-US" smtClean="0"/>
              <a:t>7/12/2018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A0B03F-43F9-4542-8EEA-5CC670CB3D2F}" type="datetime1">
              <a:rPr lang="en-US" smtClean="0"/>
              <a:t>7/12/2018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F3A4C-9462-4A92-9382-6C27147C7B86}" type="datetime1">
              <a:rPr lang="en-US" smtClean="0"/>
              <a:t>7/12/2018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9988D-D40B-4522-BB5D-522F4AF2E51A}" type="datetime1">
              <a:rPr lang="en-US" smtClean="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F0340-16C3-48B6-8C71-35AF6E3EC7B1}" type="datetime1">
              <a:rPr lang="en-US" smtClean="0"/>
              <a:t>7/12/2018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5F037DF-1DAB-44EB-914A-26B250E896C9}" type="datetime1">
              <a:rPr lang="en-US" smtClean="0"/>
              <a:t>7/12/2018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www.umass.edu/it/support/hardware/recommended-minimum-computer-configurations-window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88455"/>
          </a:xfrm>
        </p:spPr>
        <p:txBody>
          <a:bodyPr>
            <a:normAutofit/>
          </a:bodyPr>
          <a:lstStyle/>
          <a:p>
            <a:r>
              <a:rPr lang="en-US" b="1" dirty="0" smtClean="0"/>
              <a:t>Project - Plain editor</a:t>
            </a:r>
            <a:endParaRPr lang="en-US" b="1" dirty="0"/>
          </a:p>
        </p:txBody>
      </p:sp>
      <p:sp>
        <p:nvSpPr>
          <p:cNvPr id="3" name="Subtitle 2"/>
          <p:cNvSpPr>
            <a:spLocks noGrp="1"/>
          </p:cNvSpPr>
          <p:nvPr>
            <p:ph type="subTitle" idx="1"/>
          </p:nvPr>
        </p:nvSpPr>
        <p:spPr>
          <a:xfrm>
            <a:off x="7070501" y="3644720"/>
            <a:ext cx="4610636" cy="2382592"/>
          </a:xfrm>
        </p:spPr>
        <p:txBody>
          <a:bodyPr>
            <a:normAutofit/>
          </a:bodyPr>
          <a:lstStyle/>
          <a:p>
            <a:r>
              <a:rPr lang="en-US" b="1" dirty="0" smtClean="0">
                <a:solidFill>
                  <a:schemeClr val="bg1">
                    <a:lumMod val="95000"/>
                    <a:lumOff val="5000"/>
                  </a:schemeClr>
                </a:solidFill>
              </a:rPr>
              <a:t>Presented to - </a:t>
            </a:r>
          </a:p>
          <a:p>
            <a:r>
              <a:rPr lang="fr-FR" b="1" dirty="0" smtClean="0"/>
              <a:t>Md</a:t>
            </a:r>
            <a:r>
              <a:rPr lang="fr-FR" b="1" dirty="0"/>
              <a:t>. </a:t>
            </a:r>
            <a:r>
              <a:rPr lang="fr-FR" b="1" dirty="0" err="1"/>
              <a:t>Mahbubul</a:t>
            </a:r>
            <a:r>
              <a:rPr lang="fr-FR" b="1" dirty="0"/>
              <a:t> Islam</a:t>
            </a:r>
            <a:br>
              <a:rPr lang="fr-FR" b="1" dirty="0"/>
            </a:br>
            <a:r>
              <a:rPr lang="fr-FR" b="1" dirty="0"/>
              <a:t>Assistant </a:t>
            </a:r>
            <a:r>
              <a:rPr lang="fr-FR" b="1" dirty="0" err="1" smtClean="0"/>
              <a:t>Professor</a:t>
            </a:r>
            <a:r>
              <a:rPr lang="fr-FR" b="1" dirty="0" smtClean="0"/>
              <a:t> </a:t>
            </a:r>
          </a:p>
          <a:p>
            <a:r>
              <a:rPr lang="en-US" b="1" dirty="0" smtClean="0">
                <a:solidFill>
                  <a:schemeClr val="bg1">
                    <a:lumMod val="95000"/>
                    <a:lumOff val="5000"/>
                  </a:schemeClr>
                </a:solidFill>
              </a:rPr>
              <a:t>Department </a:t>
            </a:r>
            <a:r>
              <a:rPr lang="en-US" b="1" dirty="0">
                <a:solidFill>
                  <a:schemeClr val="bg1">
                    <a:lumMod val="95000"/>
                    <a:lumOff val="5000"/>
                  </a:schemeClr>
                </a:solidFill>
              </a:rPr>
              <a:t>of Computer Science and Engineering , University of Chittagong </a:t>
            </a:r>
          </a:p>
        </p:txBody>
      </p:sp>
    </p:spTree>
    <p:extLst>
      <p:ext uri="{BB962C8B-B14F-4D97-AF65-F5344CB8AC3E}">
        <p14:creationId xmlns:p14="http://schemas.microsoft.com/office/powerpoint/2010/main" val="109878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8534401" cy="940156"/>
          </a:xfrm>
        </p:spPr>
        <p:txBody>
          <a:bodyPr>
            <a:normAutofit/>
          </a:bodyPr>
          <a:lstStyle/>
          <a:p>
            <a:r>
              <a:rPr lang="en-US" b="1" dirty="0" smtClean="0">
                <a:solidFill>
                  <a:schemeClr val="bg1"/>
                </a:solidFill>
              </a:rPr>
              <a:t>Architecture of Plain editor</a:t>
            </a:r>
            <a:endParaRPr lang="en-US" b="1" dirty="0"/>
          </a:p>
        </p:txBody>
      </p:sp>
      <p:sp>
        <p:nvSpPr>
          <p:cNvPr id="5" name="Rectangle 4"/>
          <p:cNvSpPr/>
          <p:nvPr/>
        </p:nvSpPr>
        <p:spPr>
          <a:xfrm>
            <a:off x="697093" y="1725770"/>
            <a:ext cx="1427922" cy="1275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Input</a:t>
            </a:r>
          </a:p>
          <a:p>
            <a:pPr algn="ctr"/>
            <a:r>
              <a:rPr lang="en-US" b="1" dirty="0" smtClean="0"/>
              <a:t>-Key-board</a:t>
            </a:r>
          </a:p>
          <a:p>
            <a:pPr algn="ctr"/>
            <a:r>
              <a:rPr lang="en-US" b="1" dirty="0" smtClean="0"/>
              <a:t>-Mouse</a:t>
            </a:r>
            <a:endParaRPr lang="en-US" b="1" dirty="0"/>
          </a:p>
        </p:txBody>
      </p:sp>
      <p:sp>
        <p:nvSpPr>
          <p:cNvPr id="6" name="Rectangle 5"/>
          <p:cNvSpPr/>
          <p:nvPr/>
        </p:nvSpPr>
        <p:spPr>
          <a:xfrm>
            <a:off x="684213" y="4940971"/>
            <a:ext cx="1172491" cy="1275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Output</a:t>
            </a:r>
          </a:p>
          <a:p>
            <a:pPr algn="ctr"/>
            <a:r>
              <a:rPr lang="en-US" b="1" dirty="0" smtClean="0"/>
              <a:t>-Monitor</a:t>
            </a:r>
            <a:endParaRPr lang="en-US" b="1" dirty="0"/>
          </a:p>
        </p:txBody>
      </p:sp>
      <p:sp>
        <p:nvSpPr>
          <p:cNvPr id="7" name="Oval 6"/>
          <p:cNvSpPr/>
          <p:nvPr/>
        </p:nvSpPr>
        <p:spPr>
          <a:xfrm>
            <a:off x="2884868" y="1931832"/>
            <a:ext cx="2305318" cy="94015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Editing Component</a:t>
            </a:r>
            <a:endParaRPr lang="en-US" b="1" dirty="0"/>
          </a:p>
        </p:txBody>
      </p:sp>
      <p:sp>
        <p:nvSpPr>
          <p:cNvPr id="8" name="Oval 7"/>
          <p:cNvSpPr/>
          <p:nvPr/>
        </p:nvSpPr>
        <p:spPr>
          <a:xfrm>
            <a:off x="2884868" y="5044001"/>
            <a:ext cx="2305318" cy="106894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Display</a:t>
            </a:r>
          </a:p>
          <a:p>
            <a:pPr algn="ctr"/>
            <a:r>
              <a:rPr lang="en-US" b="1" dirty="0" smtClean="0"/>
              <a:t>Component</a:t>
            </a:r>
            <a:endParaRPr lang="en-US" b="1" dirty="0"/>
          </a:p>
        </p:txBody>
      </p:sp>
      <p:cxnSp>
        <p:nvCxnSpPr>
          <p:cNvPr id="10" name="Straight Arrow Connector 9"/>
          <p:cNvCxnSpPr/>
          <p:nvPr/>
        </p:nvCxnSpPr>
        <p:spPr>
          <a:xfrm>
            <a:off x="2228045" y="2363274"/>
            <a:ext cx="656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own Arrow 11"/>
          <p:cNvSpPr/>
          <p:nvPr/>
        </p:nvSpPr>
        <p:spPr>
          <a:xfrm rot="19531220">
            <a:off x="2037188" y="3002753"/>
            <a:ext cx="378790" cy="33383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b="1" dirty="0"/>
          </a:p>
        </p:txBody>
      </p:sp>
      <p:sp>
        <p:nvSpPr>
          <p:cNvPr id="13" name="Down Arrow 12"/>
          <p:cNvSpPr/>
          <p:nvPr/>
        </p:nvSpPr>
        <p:spPr>
          <a:xfrm rot="5400000">
            <a:off x="2081548" y="5382071"/>
            <a:ext cx="557011" cy="3928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b="1" dirty="0"/>
          </a:p>
        </p:txBody>
      </p:sp>
      <p:sp>
        <p:nvSpPr>
          <p:cNvPr id="14" name="Rectangle 13"/>
          <p:cNvSpPr/>
          <p:nvPr/>
        </p:nvSpPr>
        <p:spPr>
          <a:xfrm>
            <a:off x="10427594" y="1493949"/>
            <a:ext cx="1142245" cy="15068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Main Memory</a:t>
            </a:r>
            <a:endParaRPr lang="en-US" b="1" dirty="0"/>
          </a:p>
        </p:txBody>
      </p:sp>
      <p:sp>
        <p:nvSpPr>
          <p:cNvPr id="15" name="Rectangle 14"/>
          <p:cNvSpPr/>
          <p:nvPr/>
        </p:nvSpPr>
        <p:spPr>
          <a:xfrm>
            <a:off x="10427594" y="4649272"/>
            <a:ext cx="1142245" cy="14636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File System</a:t>
            </a:r>
          </a:p>
        </p:txBody>
      </p:sp>
      <p:sp>
        <p:nvSpPr>
          <p:cNvPr id="18" name="Flowchart: Document 17"/>
          <p:cNvSpPr/>
          <p:nvPr/>
        </p:nvSpPr>
        <p:spPr>
          <a:xfrm>
            <a:off x="8538693" y="2500649"/>
            <a:ext cx="1030310" cy="970745"/>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Filters</a:t>
            </a:r>
            <a:endParaRPr lang="en-US" b="1" dirty="0"/>
          </a:p>
        </p:txBody>
      </p:sp>
      <p:sp>
        <p:nvSpPr>
          <p:cNvPr id="19" name="Up-Down Arrow 18"/>
          <p:cNvSpPr/>
          <p:nvPr/>
        </p:nvSpPr>
        <p:spPr>
          <a:xfrm>
            <a:off x="10844011" y="3218108"/>
            <a:ext cx="334851" cy="1147830"/>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0" name="Flowchart: Punched Tape 19"/>
          <p:cNvSpPr/>
          <p:nvPr/>
        </p:nvSpPr>
        <p:spPr>
          <a:xfrm>
            <a:off x="8564451" y="3230987"/>
            <a:ext cx="1004552" cy="759853"/>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Editing Filter</a:t>
            </a:r>
            <a:endParaRPr lang="en-US" b="1" dirty="0"/>
          </a:p>
        </p:txBody>
      </p:sp>
      <p:sp>
        <p:nvSpPr>
          <p:cNvPr id="21" name="Flowchart: Punched Tape 20"/>
          <p:cNvSpPr/>
          <p:nvPr/>
        </p:nvSpPr>
        <p:spPr>
          <a:xfrm>
            <a:off x="8564451" y="3821805"/>
            <a:ext cx="1071093" cy="759853"/>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Viewing Filter</a:t>
            </a:r>
            <a:endParaRPr lang="en-US" b="1" dirty="0"/>
          </a:p>
        </p:txBody>
      </p:sp>
      <p:sp>
        <p:nvSpPr>
          <p:cNvPr id="22" name="Rectangle 21"/>
          <p:cNvSpPr/>
          <p:nvPr/>
        </p:nvSpPr>
        <p:spPr>
          <a:xfrm>
            <a:off x="6091707" y="1931832"/>
            <a:ext cx="1596980" cy="7888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Editing Buffer</a:t>
            </a:r>
            <a:endParaRPr lang="en-US" b="1" dirty="0"/>
          </a:p>
        </p:txBody>
      </p:sp>
      <p:sp>
        <p:nvSpPr>
          <p:cNvPr id="23" name="Right Arrow 22"/>
          <p:cNvSpPr/>
          <p:nvPr/>
        </p:nvSpPr>
        <p:spPr>
          <a:xfrm>
            <a:off x="5302876" y="2260242"/>
            <a:ext cx="669701" cy="35738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5" name="Curved Down Arrow 24"/>
          <p:cNvSpPr/>
          <p:nvPr/>
        </p:nvSpPr>
        <p:spPr>
          <a:xfrm>
            <a:off x="7585657" y="1255376"/>
            <a:ext cx="3474076" cy="636003"/>
          </a:xfrm>
          <a:prstGeom prst="curved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solidFill>
                <a:schemeClr val="tx1"/>
              </a:solidFill>
            </a:endParaRPr>
          </a:p>
        </p:txBody>
      </p:sp>
      <p:sp>
        <p:nvSpPr>
          <p:cNvPr id="26" name="Down Arrow 25"/>
          <p:cNvSpPr/>
          <p:nvPr/>
        </p:nvSpPr>
        <p:spPr>
          <a:xfrm rot="1468203">
            <a:off x="9809001" y="2155475"/>
            <a:ext cx="292322" cy="136639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7" name="Down Arrow 26"/>
          <p:cNvSpPr/>
          <p:nvPr/>
        </p:nvSpPr>
        <p:spPr>
          <a:xfrm rot="1468203">
            <a:off x="9881652" y="2927714"/>
            <a:ext cx="292322" cy="136639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8" name="Rectangle 27"/>
          <p:cNvSpPr/>
          <p:nvPr/>
        </p:nvSpPr>
        <p:spPr>
          <a:xfrm>
            <a:off x="6130344" y="5184058"/>
            <a:ext cx="1596980" cy="7888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Viewing Buffer</a:t>
            </a:r>
            <a:endParaRPr lang="en-US" b="1" dirty="0"/>
          </a:p>
        </p:txBody>
      </p:sp>
      <p:sp>
        <p:nvSpPr>
          <p:cNvPr id="29" name="Right Arrow 28"/>
          <p:cNvSpPr/>
          <p:nvPr/>
        </p:nvSpPr>
        <p:spPr>
          <a:xfrm rot="10800000">
            <a:off x="5325414" y="5399778"/>
            <a:ext cx="669701" cy="35738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30" name="Down Arrow 29"/>
          <p:cNvSpPr/>
          <p:nvPr/>
        </p:nvSpPr>
        <p:spPr>
          <a:xfrm rot="2212322">
            <a:off x="7917211" y="4319219"/>
            <a:ext cx="396073" cy="100274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31" name="Rectangle 30"/>
          <p:cNvSpPr/>
          <p:nvPr/>
        </p:nvSpPr>
        <p:spPr>
          <a:xfrm>
            <a:off x="2224827" y="3410799"/>
            <a:ext cx="1427922" cy="12750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Command Processor</a:t>
            </a:r>
            <a:endParaRPr lang="en-US" b="1" dirty="0"/>
          </a:p>
        </p:txBody>
      </p:sp>
      <p:sp>
        <p:nvSpPr>
          <p:cNvPr id="32" name="Down Arrow 31"/>
          <p:cNvSpPr/>
          <p:nvPr/>
        </p:nvSpPr>
        <p:spPr>
          <a:xfrm rot="10800000">
            <a:off x="3307390" y="2936125"/>
            <a:ext cx="378790" cy="33383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r"/>
            <a:endParaRPr lang="en-US" b="1" dirty="0"/>
          </a:p>
        </p:txBody>
      </p:sp>
    </p:spTree>
    <p:extLst>
      <p:ext uri="{BB962C8B-B14F-4D97-AF65-F5344CB8AC3E}">
        <p14:creationId xmlns:p14="http://schemas.microsoft.com/office/powerpoint/2010/main" val="2685135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8534401" cy="940156"/>
          </a:xfrm>
        </p:spPr>
        <p:txBody>
          <a:bodyPr>
            <a:normAutofit fontScale="90000"/>
          </a:bodyPr>
          <a:lstStyle/>
          <a:p>
            <a:r>
              <a:rPr lang="en-US" dirty="0">
                <a:solidFill>
                  <a:schemeClr val="bg1"/>
                </a:solidFill>
              </a:rPr>
              <a:t>Architecture of Plain </a:t>
            </a:r>
            <a:r>
              <a:rPr lang="en-US" dirty="0" smtClean="0">
                <a:solidFill>
                  <a:schemeClr val="bg1"/>
                </a:solidFill>
              </a:rPr>
              <a:t>editor </a:t>
            </a:r>
            <a:r>
              <a:rPr lang="en-US" b="1" dirty="0" smtClean="0">
                <a:solidFill>
                  <a:schemeClr val="bg1"/>
                </a:solidFill>
              </a:rPr>
              <a:t>- Explanation</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400" b="1" dirty="0" smtClean="0">
                <a:solidFill>
                  <a:schemeClr val="tx1"/>
                </a:solidFill>
              </a:rPr>
              <a:t>First Plain Editor(PE) takes input from input(Key-board , Mouse) . Then it sends it to the command processor. This takes care of all of the commands - like what will happen when . Then it passes data to the editing components , this is where data internally takes new appearance . Now these all data put into a buffer . Through this buffer PE , talks with File System through Main Memory(RAM) . Main memory </a:t>
            </a:r>
            <a:r>
              <a:rPr lang="en-US" sz="2400" b="1" dirty="0">
                <a:solidFill>
                  <a:schemeClr val="tx1"/>
                </a:solidFill>
              </a:rPr>
              <a:t>also works as the </a:t>
            </a:r>
            <a:r>
              <a:rPr lang="en-US" sz="2400" b="1" dirty="0" smtClean="0">
                <a:solidFill>
                  <a:schemeClr val="tx1"/>
                </a:solidFill>
              </a:rPr>
              <a:t>communicator of viewing filter and editing filter . Viewing filter then passes the data to the display component .For this case components are JAVA swing components . Then output are displayed to the output( Monitor)</a:t>
            </a:r>
            <a:endParaRPr lang="en-US" sz="2400" b="1" dirty="0">
              <a:solidFill>
                <a:schemeClr val="tx1"/>
              </a:solidFill>
            </a:endParaRPr>
          </a:p>
        </p:txBody>
      </p:sp>
    </p:spTree>
    <p:extLst>
      <p:ext uri="{BB962C8B-B14F-4D97-AF65-F5344CB8AC3E}">
        <p14:creationId xmlns:p14="http://schemas.microsoft.com/office/powerpoint/2010/main" val="3650351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43945"/>
            <a:ext cx="10996925" cy="721216"/>
          </a:xfrm>
        </p:spPr>
        <p:txBody>
          <a:bodyPr>
            <a:normAutofit/>
          </a:bodyPr>
          <a:lstStyle/>
          <a:p>
            <a:pPr algn="ctr"/>
            <a:r>
              <a:rPr lang="en-US" b="1" dirty="0">
                <a:solidFill>
                  <a:schemeClr val="bg1"/>
                </a:solidFill>
              </a:rPr>
              <a:t>Detailed features of plain </a:t>
            </a:r>
            <a:r>
              <a:rPr lang="en-US" b="1" dirty="0" smtClean="0">
                <a:solidFill>
                  <a:schemeClr val="bg1"/>
                </a:solidFill>
              </a:rPr>
              <a:t>editor</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2400" b="1" dirty="0" smtClean="0">
                <a:solidFill>
                  <a:schemeClr val="tx1"/>
                </a:solidFill>
              </a:rPr>
              <a:t>Features of PE is distributed in three parts .</a:t>
            </a:r>
          </a:p>
          <a:p>
            <a:pPr algn="ctr"/>
            <a:r>
              <a:rPr lang="en-US" sz="2400" b="1" dirty="0">
                <a:solidFill>
                  <a:schemeClr val="tx1"/>
                </a:solidFill>
              </a:rPr>
              <a:t>	</a:t>
            </a:r>
            <a:r>
              <a:rPr lang="en-US" sz="2400" b="1" dirty="0" smtClean="0">
                <a:solidFill>
                  <a:schemeClr val="tx1"/>
                </a:solidFill>
              </a:rPr>
              <a:t>- Menu bar</a:t>
            </a:r>
          </a:p>
          <a:p>
            <a:pPr algn="ctr"/>
            <a:r>
              <a:rPr lang="en-US" sz="2400" b="1" dirty="0">
                <a:solidFill>
                  <a:schemeClr val="tx1"/>
                </a:solidFill>
              </a:rPr>
              <a:t>	</a:t>
            </a:r>
            <a:r>
              <a:rPr lang="en-US" sz="2400" b="1" dirty="0" smtClean="0">
                <a:solidFill>
                  <a:schemeClr val="tx1"/>
                </a:solidFill>
              </a:rPr>
              <a:t>- Popup menu</a:t>
            </a:r>
          </a:p>
          <a:p>
            <a:pPr algn="ctr"/>
            <a:r>
              <a:rPr lang="en-US" sz="2400" b="1" dirty="0">
                <a:solidFill>
                  <a:schemeClr val="tx1"/>
                </a:solidFill>
              </a:rPr>
              <a:t>	</a:t>
            </a:r>
            <a:r>
              <a:rPr lang="en-US" sz="2400" b="1" dirty="0" smtClean="0">
                <a:solidFill>
                  <a:schemeClr val="tx1"/>
                </a:solidFill>
              </a:rPr>
              <a:t>- Keyboard shortcut </a:t>
            </a:r>
          </a:p>
          <a:p>
            <a:pPr algn="ctr"/>
            <a:endParaRPr lang="en-US" sz="2400" b="1" dirty="0" smtClean="0">
              <a:solidFill>
                <a:schemeClr val="tx1"/>
              </a:solidFill>
            </a:endParaRPr>
          </a:p>
          <a:p>
            <a:pPr algn="ctr"/>
            <a:r>
              <a:rPr lang="en-US" sz="2400" b="1" dirty="0" smtClean="0">
                <a:solidFill>
                  <a:schemeClr val="tx1"/>
                </a:solidFill>
              </a:rPr>
              <a:t>Some are in Menu-bar , some are in pop-up menu . Pop-up menu features are given to quickly access the features . Keyboard shortcut has been created for almost all the features , which are needed to be implemented quickly .</a:t>
            </a:r>
          </a:p>
        </p:txBody>
      </p:sp>
    </p:spTree>
    <p:extLst>
      <p:ext uri="{BB962C8B-B14F-4D97-AF65-F5344CB8AC3E}">
        <p14:creationId xmlns:p14="http://schemas.microsoft.com/office/powerpoint/2010/main" val="881902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a:bodyPr>
          <a:lstStyle/>
          <a:p>
            <a:r>
              <a:rPr lang="en-US" dirty="0" smtClean="0"/>
              <a:t> </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000" b="1" dirty="0" smtClean="0">
                <a:solidFill>
                  <a:schemeClr val="tx1"/>
                </a:solidFill>
              </a:rPr>
              <a:t> </a:t>
            </a:r>
          </a:p>
        </p:txBody>
      </p:sp>
    </p:spTree>
    <p:extLst>
      <p:ext uri="{BB962C8B-B14F-4D97-AF65-F5344CB8AC3E}">
        <p14:creationId xmlns:p14="http://schemas.microsoft.com/office/powerpoint/2010/main" val="2459598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-File </a:t>
            </a:r>
            <a:r>
              <a:rPr lang="en-US" b="1" dirty="0">
                <a:solidFill>
                  <a:schemeClr val="bg1"/>
                </a:solidFill>
              </a:rPr>
              <a:t>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000" b="1" dirty="0" smtClean="0">
                <a:solidFill>
                  <a:schemeClr val="tx1"/>
                </a:solidFill>
              </a:rPr>
              <a:t>File Menu contains “New” , ”Open” , “Save” </a:t>
            </a:r>
            <a:r>
              <a:rPr lang="en-US" sz="2000" b="1" smtClean="0">
                <a:solidFill>
                  <a:schemeClr val="tx1"/>
                </a:solidFill>
              </a:rPr>
              <a:t>, ”To PDF” </a:t>
            </a:r>
            <a:r>
              <a:rPr lang="en-US" sz="2000" b="1" dirty="0" smtClean="0">
                <a:solidFill>
                  <a:schemeClr val="tx1"/>
                </a:solidFill>
              </a:rPr>
              <a:t>, "Exit" , "Exit All” command.</a:t>
            </a:r>
          </a:p>
          <a:p>
            <a:endParaRPr lang="en-US" sz="20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214" y="2156006"/>
            <a:ext cx="5611008" cy="3839111"/>
          </a:xfrm>
          <a:prstGeom prst="rect">
            <a:avLst/>
          </a:prstGeom>
        </p:spPr>
      </p:pic>
    </p:spTree>
    <p:extLst>
      <p:ext uri="{BB962C8B-B14F-4D97-AF65-F5344CB8AC3E}">
        <p14:creationId xmlns:p14="http://schemas.microsoft.com/office/powerpoint/2010/main" val="3642825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-File </a:t>
            </a:r>
            <a:r>
              <a:rPr lang="en-US" b="1" dirty="0">
                <a:solidFill>
                  <a:schemeClr val="bg1"/>
                </a:solidFill>
              </a:rPr>
              <a:t>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000" b="1" dirty="0" smtClean="0">
                <a:solidFill>
                  <a:schemeClr val="tx1"/>
                </a:solidFill>
              </a:rPr>
              <a:t>New command – This creates a new instance of PE, containing nothing .</a:t>
            </a:r>
          </a:p>
          <a:p>
            <a:r>
              <a:rPr lang="en-US" sz="2000" b="1" dirty="0" smtClean="0">
                <a:solidFill>
                  <a:schemeClr val="tx1"/>
                </a:solidFill>
              </a:rPr>
              <a:t>Open command – This gives user the ability to open UTF-8 encoded files . Using a Input Stream Buffer this command is completed . Which includes JAVA, C/C++,Text and much more . </a:t>
            </a:r>
            <a:endParaRPr lang="en-US" sz="2000" b="1" dirty="0">
              <a:solidFill>
                <a:schemeClr val="tx1"/>
              </a:solidFill>
            </a:endParaRPr>
          </a:p>
          <a:p>
            <a:r>
              <a:rPr lang="en-US" sz="2000" b="1" dirty="0" smtClean="0">
                <a:solidFill>
                  <a:schemeClr val="tx1"/>
                </a:solidFill>
              </a:rPr>
              <a:t>Save command – This gives user the ability to save file to disc, on a specific location and name .</a:t>
            </a:r>
          </a:p>
          <a:p>
            <a:r>
              <a:rPr lang="en-US" sz="2000" b="1" dirty="0" smtClean="0">
                <a:solidFill>
                  <a:schemeClr val="tx1"/>
                </a:solidFill>
              </a:rPr>
              <a:t>Print command – This gives user the ability to print the content of PE of that instance . This converts documents to PDF , then it prints documents .</a:t>
            </a:r>
          </a:p>
          <a:p>
            <a:r>
              <a:rPr lang="en-US" sz="2000" b="1" dirty="0" smtClean="0">
                <a:solidFill>
                  <a:schemeClr val="tx1"/>
                </a:solidFill>
              </a:rPr>
              <a:t>Exit command – This command exit the specific instance of PE.</a:t>
            </a:r>
          </a:p>
          <a:p>
            <a:r>
              <a:rPr lang="en-US" sz="2000" b="1" dirty="0" smtClean="0">
                <a:solidFill>
                  <a:schemeClr val="tx1"/>
                </a:solidFill>
              </a:rPr>
              <a:t>Exit All command – This command exit all instance of PE. </a:t>
            </a:r>
            <a:endParaRPr lang="en-US" sz="2000" b="1" dirty="0">
              <a:solidFill>
                <a:schemeClr val="tx1"/>
              </a:solidFill>
            </a:endParaRPr>
          </a:p>
        </p:txBody>
      </p:sp>
    </p:spTree>
    <p:extLst>
      <p:ext uri="{BB962C8B-B14F-4D97-AF65-F5344CB8AC3E}">
        <p14:creationId xmlns:p14="http://schemas.microsoft.com/office/powerpoint/2010/main" val="956548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43945"/>
            <a:ext cx="10352981"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-Edit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b="1" dirty="0" smtClean="0">
                <a:solidFill>
                  <a:schemeClr val="tx1"/>
                </a:solidFill>
              </a:rPr>
              <a:t>Edit Menu contains – “Undo”, “Redo" , "Cut" , "Copy" , "Paste" , "Delete" , "Find" , "Replace" , "Go to" , "Time/Date Stamp” .</a:t>
            </a:r>
          </a:p>
          <a:p>
            <a:endParaRPr lang="en-US"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856" y="2250245"/>
            <a:ext cx="5677692" cy="3877216"/>
          </a:xfrm>
          <a:prstGeom prst="rect">
            <a:avLst/>
          </a:prstGeom>
        </p:spPr>
      </p:pic>
    </p:spTree>
    <p:extLst>
      <p:ext uri="{BB962C8B-B14F-4D97-AF65-F5344CB8AC3E}">
        <p14:creationId xmlns:p14="http://schemas.microsoft.com/office/powerpoint/2010/main" val="4183829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43945"/>
            <a:ext cx="10352981"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-Edit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b="1" dirty="0" smtClean="0">
                <a:solidFill>
                  <a:schemeClr val="tx1"/>
                </a:solidFill>
              </a:rPr>
              <a:t>Undo command – This command uses JAVA swing Undo Listener , this gives a smooth undo command execution .</a:t>
            </a:r>
          </a:p>
          <a:p>
            <a:r>
              <a:rPr lang="en-US" b="1" dirty="0" smtClean="0">
                <a:solidFill>
                  <a:schemeClr val="tx1"/>
                </a:solidFill>
              </a:rPr>
              <a:t>Redo command – Like Undo command this command uses JAVA swing’s Undo Listener , this also gives smooth and fast redo.</a:t>
            </a:r>
          </a:p>
          <a:p>
            <a:r>
              <a:rPr lang="en-US" b="1" dirty="0" smtClean="0">
                <a:solidFill>
                  <a:schemeClr val="tx1"/>
                </a:solidFill>
              </a:rPr>
              <a:t>Cut command – This cut the specifically selected text from the PE and puts it into system clipboard for further uses .</a:t>
            </a:r>
          </a:p>
          <a:p>
            <a:r>
              <a:rPr lang="en-US" b="1" dirty="0" smtClean="0">
                <a:solidFill>
                  <a:schemeClr val="tx1"/>
                </a:solidFill>
              </a:rPr>
              <a:t>Copy command – This copies the specifically selected text form the PE and puts it into the system clipboard for further uses .</a:t>
            </a:r>
          </a:p>
          <a:p>
            <a:r>
              <a:rPr lang="en-US" b="1" dirty="0" smtClean="0">
                <a:solidFill>
                  <a:schemeClr val="tx1"/>
                </a:solidFill>
              </a:rPr>
              <a:t>Paste command – This paste data from system clipboard to the PE , where mouse caret is placed .</a:t>
            </a:r>
          </a:p>
        </p:txBody>
      </p:sp>
    </p:spTree>
    <p:extLst>
      <p:ext uri="{BB962C8B-B14F-4D97-AF65-F5344CB8AC3E}">
        <p14:creationId xmlns:p14="http://schemas.microsoft.com/office/powerpoint/2010/main" val="3154239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b="1" dirty="0">
                <a:solidFill>
                  <a:schemeClr val="bg1"/>
                </a:solidFill>
              </a:rPr>
              <a:t>Detailed features of plain </a:t>
            </a:r>
            <a:r>
              <a:rPr lang="en-US" b="1" dirty="0" smtClean="0">
                <a:solidFill>
                  <a:schemeClr val="bg1"/>
                </a:solidFill>
              </a:rPr>
              <a:t>editor-Edit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000" b="1" dirty="0">
                <a:solidFill>
                  <a:schemeClr val="tx1"/>
                </a:solidFill>
              </a:rPr>
              <a:t>Find command – PE uses find as user type method . It can find and mark 100 million keyword within second , on any </a:t>
            </a:r>
            <a:r>
              <a:rPr lang="en-US" sz="2000" b="1" dirty="0">
                <a:solidFill>
                  <a:schemeClr val="tx1"/>
                </a:solidFill>
                <a:hlinkClick r:id="rId2"/>
              </a:rPr>
              <a:t>standard computer </a:t>
            </a:r>
            <a:r>
              <a:rPr lang="en-US" sz="2000" b="1" dirty="0">
                <a:solidFill>
                  <a:schemeClr val="tx1"/>
                </a:solidFill>
              </a:rPr>
              <a:t>. Find command is also equipped with is word and match case methods </a:t>
            </a:r>
            <a:r>
              <a:rPr lang="en-US" sz="2000" b="1" dirty="0" smtClean="0">
                <a:solidFill>
                  <a:schemeClr val="tx1"/>
                </a:solidFill>
              </a:rPr>
              <a:t>.</a:t>
            </a:r>
            <a:endParaRPr lang="en-US" sz="2000" b="1"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604" y="2787432"/>
            <a:ext cx="5335867" cy="3690641"/>
          </a:xfrm>
          <a:prstGeom prst="rect">
            <a:avLst/>
          </a:prstGeom>
        </p:spPr>
      </p:pic>
    </p:spTree>
    <p:extLst>
      <p:ext uri="{BB962C8B-B14F-4D97-AF65-F5344CB8AC3E}">
        <p14:creationId xmlns:p14="http://schemas.microsoft.com/office/powerpoint/2010/main" val="4165191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b="1" dirty="0">
                <a:solidFill>
                  <a:schemeClr val="bg1"/>
                </a:solidFill>
              </a:rPr>
              <a:t>Detailed features of plain </a:t>
            </a:r>
            <a:r>
              <a:rPr lang="en-US" b="1" dirty="0" smtClean="0">
                <a:solidFill>
                  <a:schemeClr val="bg1"/>
                </a:solidFill>
              </a:rPr>
              <a:t>editor-Edit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000" b="1" dirty="0" smtClean="0">
                <a:solidFill>
                  <a:schemeClr val="tx1"/>
                </a:solidFill>
              </a:rPr>
              <a:t>Replace command – This command replace specific keyword via one click or it gives user to select a or multiple instance then , replace it . It is also equipped with is word and match case method . During replacing procedure it also shows all the keyword highlighted , so user gets a better view . It also has go to next and go to previous method .</a:t>
            </a:r>
          </a:p>
          <a:p>
            <a:r>
              <a:rPr lang="en-US" sz="2000" b="1" dirty="0" smtClean="0">
                <a:solidFill>
                  <a:schemeClr val="tx1"/>
                </a:solidFill>
              </a:rPr>
              <a:t>Go to command – This command is mainly for huge documents , but user can use it anywhere . Using this user can go to an specific line .</a:t>
            </a:r>
          </a:p>
          <a:p>
            <a:r>
              <a:rPr lang="en-US" sz="2000" b="1" dirty="0" smtClean="0">
                <a:solidFill>
                  <a:schemeClr val="tx1"/>
                </a:solidFill>
              </a:rPr>
              <a:t>Time/Date Stamp command – This puts a time/date stamp into PE .</a:t>
            </a:r>
            <a:endParaRPr lang="en-US" sz="2000" b="1" dirty="0">
              <a:solidFill>
                <a:schemeClr val="tx1"/>
              </a:solidFill>
            </a:endParaRPr>
          </a:p>
        </p:txBody>
      </p:sp>
    </p:spTree>
    <p:extLst>
      <p:ext uri="{BB962C8B-B14F-4D97-AF65-F5344CB8AC3E}">
        <p14:creationId xmlns:p14="http://schemas.microsoft.com/office/powerpoint/2010/main" val="2528551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988455"/>
          </a:xfrm>
        </p:spPr>
        <p:txBody>
          <a:bodyPr>
            <a:normAutofit/>
          </a:bodyPr>
          <a:lstStyle/>
          <a:p>
            <a:r>
              <a:rPr lang="en-US" b="1" dirty="0" smtClean="0"/>
              <a:t>Project - Plain editor</a:t>
            </a:r>
            <a:endParaRPr lang="en-US" b="1" dirty="0"/>
          </a:p>
        </p:txBody>
      </p:sp>
      <p:sp>
        <p:nvSpPr>
          <p:cNvPr id="3" name="Subtitle 2"/>
          <p:cNvSpPr>
            <a:spLocks noGrp="1"/>
          </p:cNvSpPr>
          <p:nvPr>
            <p:ph type="subTitle" idx="1"/>
          </p:nvPr>
        </p:nvSpPr>
        <p:spPr>
          <a:xfrm>
            <a:off x="7212169" y="2511381"/>
            <a:ext cx="4610636" cy="3872249"/>
          </a:xfrm>
        </p:spPr>
        <p:txBody>
          <a:bodyPr>
            <a:normAutofit fontScale="92500" lnSpcReduction="10000"/>
          </a:bodyPr>
          <a:lstStyle/>
          <a:p>
            <a:r>
              <a:rPr lang="en-US" b="1" dirty="0" smtClean="0">
                <a:solidFill>
                  <a:schemeClr val="bg1">
                    <a:lumMod val="95000"/>
                    <a:lumOff val="5000"/>
                  </a:schemeClr>
                </a:solidFill>
              </a:rPr>
              <a:t>Coordinator – </a:t>
            </a:r>
            <a:r>
              <a:rPr lang="en-US" b="1" dirty="0" err="1" smtClean="0"/>
              <a:t>Arif</a:t>
            </a:r>
            <a:r>
              <a:rPr lang="en-US" b="1" dirty="0" smtClean="0"/>
              <a:t> Reza</a:t>
            </a:r>
            <a:endParaRPr lang="en-US" b="1" dirty="0" smtClean="0">
              <a:solidFill>
                <a:schemeClr val="bg1">
                  <a:lumMod val="95000"/>
                  <a:lumOff val="5000"/>
                </a:schemeClr>
              </a:solidFill>
            </a:endParaRPr>
          </a:p>
          <a:p>
            <a:r>
              <a:rPr lang="en-US" b="1" dirty="0" smtClean="0">
                <a:solidFill>
                  <a:schemeClr val="bg1">
                    <a:lumMod val="95000"/>
                    <a:lumOff val="5000"/>
                  </a:schemeClr>
                </a:solidFill>
              </a:rPr>
              <a:t>Team Members - </a:t>
            </a:r>
            <a:endParaRPr lang="en-US" b="1" dirty="0">
              <a:solidFill>
                <a:schemeClr val="bg1">
                  <a:lumMod val="95000"/>
                  <a:lumOff val="5000"/>
                </a:schemeClr>
              </a:solidFill>
            </a:endParaRPr>
          </a:p>
          <a:p>
            <a:r>
              <a:rPr lang="en-US" b="1" dirty="0" err="1" smtClean="0">
                <a:solidFill>
                  <a:schemeClr val="bg1">
                    <a:lumMod val="95000"/>
                    <a:lumOff val="5000"/>
                  </a:schemeClr>
                </a:solidFill>
              </a:rPr>
              <a:t>Maifee</a:t>
            </a:r>
            <a:r>
              <a:rPr lang="en-US" b="1" dirty="0" smtClean="0">
                <a:solidFill>
                  <a:schemeClr val="bg1">
                    <a:lumMod val="95000"/>
                    <a:lumOff val="5000"/>
                  </a:schemeClr>
                </a:solidFill>
              </a:rPr>
              <a:t> </a:t>
            </a:r>
            <a:r>
              <a:rPr lang="en-US" b="1" dirty="0" err="1">
                <a:solidFill>
                  <a:schemeClr val="bg1">
                    <a:lumMod val="95000"/>
                    <a:lumOff val="5000"/>
                  </a:schemeClr>
                </a:solidFill>
              </a:rPr>
              <a:t>Ul</a:t>
            </a:r>
            <a:r>
              <a:rPr lang="en-US" b="1" dirty="0">
                <a:solidFill>
                  <a:schemeClr val="bg1">
                    <a:lumMod val="95000"/>
                    <a:lumOff val="5000"/>
                  </a:schemeClr>
                </a:solidFill>
              </a:rPr>
              <a:t> </a:t>
            </a:r>
            <a:r>
              <a:rPr lang="en-US" b="1" dirty="0" err="1" smtClean="0">
                <a:solidFill>
                  <a:schemeClr val="bg1">
                    <a:lumMod val="95000"/>
                    <a:lumOff val="5000"/>
                  </a:schemeClr>
                </a:solidFill>
              </a:rPr>
              <a:t>Asad</a:t>
            </a:r>
            <a:r>
              <a:rPr lang="en-US" b="1" dirty="0" smtClean="0">
                <a:solidFill>
                  <a:schemeClr val="bg1">
                    <a:lumMod val="95000"/>
                    <a:lumOff val="5000"/>
                  </a:schemeClr>
                </a:solidFill>
              </a:rPr>
              <a:t>(17701086)</a:t>
            </a:r>
          </a:p>
          <a:p>
            <a:r>
              <a:rPr lang="en-US" b="1" dirty="0" err="1" smtClean="0">
                <a:solidFill>
                  <a:schemeClr val="bg1">
                    <a:lumMod val="95000"/>
                    <a:lumOff val="5000"/>
                  </a:schemeClr>
                </a:solidFill>
              </a:rPr>
              <a:t>Monjurul</a:t>
            </a:r>
            <a:r>
              <a:rPr lang="en-US" b="1" dirty="0" smtClean="0">
                <a:solidFill>
                  <a:schemeClr val="bg1">
                    <a:lumMod val="95000"/>
                    <a:lumOff val="5000"/>
                  </a:schemeClr>
                </a:solidFill>
              </a:rPr>
              <a:t> </a:t>
            </a:r>
            <a:r>
              <a:rPr lang="en-US" b="1" dirty="0" err="1" smtClean="0">
                <a:solidFill>
                  <a:schemeClr val="bg1">
                    <a:lumMod val="95000"/>
                    <a:lumOff val="5000"/>
                  </a:schemeClr>
                </a:solidFill>
              </a:rPr>
              <a:t>Hasan</a:t>
            </a:r>
            <a:r>
              <a:rPr lang="en-US" b="1" dirty="0" smtClean="0">
                <a:solidFill>
                  <a:schemeClr val="bg1">
                    <a:lumMod val="95000"/>
                    <a:lumOff val="5000"/>
                  </a:schemeClr>
                </a:solidFill>
              </a:rPr>
              <a:t> </a:t>
            </a:r>
            <a:r>
              <a:rPr lang="en-US" b="1" dirty="0" err="1" smtClean="0">
                <a:solidFill>
                  <a:schemeClr val="bg1">
                    <a:lumMod val="95000"/>
                    <a:lumOff val="5000"/>
                  </a:schemeClr>
                </a:solidFill>
              </a:rPr>
              <a:t>Sakeer</a:t>
            </a:r>
            <a:r>
              <a:rPr lang="en-US" b="1" dirty="0" smtClean="0">
                <a:solidFill>
                  <a:schemeClr val="bg1">
                    <a:lumMod val="95000"/>
                    <a:lumOff val="5000"/>
                  </a:schemeClr>
                </a:solidFill>
              </a:rPr>
              <a:t>(17701094)</a:t>
            </a:r>
          </a:p>
          <a:p>
            <a:r>
              <a:rPr lang="en-US" b="1" dirty="0" err="1" smtClean="0">
                <a:solidFill>
                  <a:schemeClr val="bg1">
                    <a:lumMod val="95000"/>
                    <a:lumOff val="5000"/>
                  </a:schemeClr>
                </a:solidFill>
              </a:rPr>
              <a:t>Md</a:t>
            </a:r>
            <a:r>
              <a:rPr lang="en-US" b="1" dirty="0" smtClean="0">
                <a:solidFill>
                  <a:schemeClr val="bg1">
                    <a:lumMod val="95000"/>
                    <a:lumOff val="5000"/>
                  </a:schemeClr>
                </a:solidFill>
              </a:rPr>
              <a:t> </a:t>
            </a:r>
            <a:r>
              <a:rPr lang="en-US" b="1" dirty="0" err="1" smtClean="0">
                <a:solidFill>
                  <a:schemeClr val="bg1">
                    <a:lumMod val="95000"/>
                    <a:lumOff val="5000"/>
                  </a:schemeClr>
                </a:solidFill>
              </a:rPr>
              <a:t>Rizuan</a:t>
            </a:r>
            <a:r>
              <a:rPr lang="en-US" b="1" dirty="0" smtClean="0">
                <a:solidFill>
                  <a:schemeClr val="bg1">
                    <a:lumMod val="95000"/>
                    <a:lumOff val="5000"/>
                  </a:schemeClr>
                </a:solidFill>
              </a:rPr>
              <a:t>(17701100)</a:t>
            </a:r>
          </a:p>
          <a:p>
            <a:r>
              <a:rPr lang="en-US" b="1" dirty="0" err="1" smtClean="0">
                <a:solidFill>
                  <a:schemeClr val="bg1">
                    <a:lumMod val="95000"/>
                    <a:lumOff val="5000"/>
                  </a:schemeClr>
                </a:solidFill>
              </a:rPr>
              <a:t>Sajib</a:t>
            </a:r>
            <a:r>
              <a:rPr lang="en-US" b="1" dirty="0" smtClean="0">
                <a:solidFill>
                  <a:schemeClr val="bg1">
                    <a:lumMod val="95000"/>
                    <a:lumOff val="5000"/>
                  </a:schemeClr>
                </a:solidFill>
              </a:rPr>
              <a:t> Kumar Das(17701030)</a:t>
            </a:r>
          </a:p>
          <a:p>
            <a:r>
              <a:rPr lang="en-US" b="1" dirty="0" smtClean="0">
                <a:solidFill>
                  <a:schemeClr val="bg1">
                    <a:lumMod val="95000"/>
                    <a:lumOff val="5000"/>
                  </a:schemeClr>
                </a:solidFill>
              </a:rPr>
              <a:t>Md. </a:t>
            </a:r>
            <a:r>
              <a:rPr lang="en-US" b="1" dirty="0" err="1" smtClean="0">
                <a:solidFill>
                  <a:schemeClr val="bg1">
                    <a:lumMod val="95000"/>
                    <a:lumOff val="5000"/>
                  </a:schemeClr>
                </a:solidFill>
              </a:rPr>
              <a:t>Rashedul</a:t>
            </a:r>
            <a:r>
              <a:rPr lang="en-US" b="1" dirty="0" smtClean="0">
                <a:solidFill>
                  <a:schemeClr val="bg1">
                    <a:lumMod val="95000"/>
                    <a:lumOff val="5000"/>
                  </a:schemeClr>
                </a:solidFill>
              </a:rPr>
              <a:t> </a:t>
            </a:r>
            <a:r>
              <a:rPr lang="en-US" b="1" dirty="0" err="1" smtClean="0">
                <a:solidFill>
                  <a:schemeClr val="bg1">
                    <a:lumMod val="95000"/>
                    <a:lumOff val="5000"/>
                  </a:schemeClr>
                </a:solidFill>
              </a:rPr>
              <a:t>Alam</a:t>
            </a:r>
            <a:r>
              <a:rPr lang="en-US" b="1" dirty="0" smtClean="0">
                <a:solidFill>
                  <a:schemeClr val="bg1">
                    <a:lumMod val="95000"/>
                    <a:lumOff val="5000"/>
                  </a:schemeClr>
                </a:solidFill>
              </a:rPr>
              <a:t> </a:t>
            </a:r>
            <a:r>
              <a:rPr lang="en-US" b="1" dirty="0" err="1" smtClean="0">
                <a:solidFill>
                  <a:schemeClr val="bg1">
                    <a:lumMod val="95000"/>
                    <a:lumOff val="5000"/>
                  </a:schemeClr>
                </a:solidFill>
              </a:rPr>
              <a:t>Anik</a:t>
            </a:r>
            <a:r>
              <a:rPr lang="en-US" dirty="0"/>
              <a:t> </a:t>
            </a:r>
            <a:r>
              <a:rPr lang="en-US" b="1" dirty="0" smtClean="0">
                <a:solidFill>
                  <a:schemeClr val="bg1">
                    <a:lumMod val="95000"/>
                    <a:lumOff val="5000"/>
                  </a:schemeClr>
                </a:solidFill>
              </a:rPr>
              <a:t>(17701105)</a:t>
            </a:r>
          </a:p>
          <a:p>
            <a:r>
              <a:rPr lang="en-US" b="1" dirty="0" smtClean="0">
                <a:solidFill>
                  <a:schemeClr val="bg1">
                    <a:lumMod val="95000"/>
                    <a:lumOff val="5000"/>
                  </a:schemeClr>
                </a:solidFill>
              </a:rPr>
              <a:t>Department </a:t>
            </a:r>
            <a:r>
              <a:rPr lang="en-US" b="1" dirty="0">
                <a:solidFill>
                  <a:schemeClr val="bg1">
                    <a:lumMod val="95000"/>
                    <a:lumOff val="5000"/>
                  </a:schemeClr>
                </a:solidFill>
              </a:rPr>
              <a:t>of Computer Science and Engineering , University of Chittagong </a:t>
            </a:r>
          </a:p>
        </p:txBody>
      </p:sp>
    </p:spTree>
    <p:extLst>
      <p:ext uri="{BB962C8B-B14F-4D97-AF65-F5344CB8AC3E}">
        <p14:creationId xmlns:p14="http://schemas.microsoft.com/office/powerpoint/2010/main" val="2725891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a:bodyPr>
          <a:lstStyle/>
          <a:p>
            <a:r>
              <a:rPr lang="en-US" b="1" dirty="0" smtClean="0">
                <a:solidFill>
                  <a:schemeClr val="bg1"/>
                </a:solidFill>
              </a:rPr>
              <a:t> </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sz="2000" b="1" dirty="0" smtClean="0">
                <a:solidFill>
                  <a:schemeClr val="tx1"/>
                </a:solidFill>
              </a:rPr>
              <a:t> </a:t>
            </a:r>
            <a:endParaRPr lang="en-US" sz="2000" b="1" dirty="0">
              <a:solidFill>
                <a:schemeClr val="tx1"/>
              </a:solidFill>
            </a:endParaRPr>
          </a:p>
        </p:txBody>
      </p:sp>
    </p:spTree>
    <p:extLst>
      <p:ext uri="{BB962C8B-B14F-4D97-AF65-F5344CB8AC3E}">
        <p14:creationId xmlns:p14="http://schemas.microsoft.com/office/powerpoint/2010/main" val="743806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34096"/>
            <a:ext cx="10031010" cy="940158"/>
          </a:xfrm>
        </p:spPr>
        <p:txBody>
          <a:bodyPr>
            <a:normAutofit fontScale="90000"/>
          </a:bodyPr>
          <a:lstStyle/>
          <a:p>
            <a:pPr algn="ctr"/>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-Format menu</a:t>
            </a:r>
            <a:endParaRPr lang="en-US" dirty="0"/>
          </a:p>
        </p:txBody>
      </p:sp>
      <p:sp>
        <p:nvSpPr>
          <p:cNvPr id="3" name="Text Placeholder 2"/>
          <p:cNvSpPr>
            <a:spLocks noGrp="1"/>
          </p:cNvSpPr>
          <p:nvPr>
            <p:ph type="body" idx="1"/>
          </p:nvPr>
        </p:nvSpPr>
        <p:spPr>
          <a:xfrm>
            <a:off x="684213" y="2112135"/>
            <a:ext cx="10803742" cy="3915179"/>
          </a:xfrm>
        </p:spPr>
        <p:txBody>
          <a:bodyPr>
            <a:normAutofit/>
          </a:bodyPr>
          <a:lstStyle/>
          <a:p>
            <a:pPr algn="ctr"/>
            <a:endParaRPr lang="en-US" sz="32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527" y="2112135"/>
            <a:ext cx="5649113" cy="3829584"/>
          </a:xfrm>
          <a:prstGeom prst="rect">
            <a:avLst/>
          </a:prstGeom>
        </p:spPr>
      </p:pic>
    </p:spTree>
    <p:extLst>
      <p:ext uri="{BB962C8B-B14F-4D97-AF65-F5344CB8AC3E}">
        <p14:creationId xmlns:p14="http://schemas.microsoft.com/office/powerpoint/2010/main" val="4048452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34096"/>
            <a:ext cx="10031010" cy="940158"/>
          </a:xfrm>
        </p:spPr>
        <p:txBody>
          <a:bodyPr>
            <a:normAutofit fontScale="90000"/>
          </a:bodyPr>
          <a:lstStyle/>
          <a:p>
            <a:pPr algn="ctr"/>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-Format menu</a:t>
            </a:r>
            <a:endParaRPr lang="en-US" dirty="0"/>
          </a:p>
        </p:txBody>
      </p:sp>
      <p:sp>
        <p:nvSpPr>
          <p:cNvPr id="3" name="Text Placeholder 2"/>
          <p:cNvSpPr>
            <a:spLocks noGrp="1"/>
          </p:cNvSpPr>
          <p:nvPr>
            <p:ph type="body" idx="1"/>
          </p:nvPr>
        </p:nvSpPr>
        <p:spPr>
          <a:xfrm>
            <a:off x="684213" y="2112135"/>
            <a:ext cx="10803742" cy="3915179"/>
          </a:xfrm>
        </p:spPr>
        <p:txBody>
          <a:bodyPr>
            <a:normAutofit/>
          </a:bodyPr>
          <a:lstStyle/>
          <a:p>
            <a:pPr algn="ctr"/>
            <a:r>
              <a:rPr lang="en-US" sz="2000" b="1" dirty="0" smtClean="0">
                <a:solidFill>
                  <a:schemeClr val="tx1"/>
                </a:solidFill>
              </a:rPr>
              <a:t>These menu contains </a:t>
            </a:r>
            <a:r>
              <a:rPr lang="en-US" sz="2000" b="1" dirty="0" smtClean="0">
                <a:solidFill>
                  <a:schemeClr val="tx1"/>
                </a:solidFill>
              </a:rPr>
              <a:t>least </a:t>
            </a:r>
            <a:r>
              <a:rPr lang="en-US" sz="2000" b="1" dirty="0" smtClean="0">
                <a:solidFill>
                  <a:schemeClr val="tx1"/>
                </a:solidFill>
              </a:rPr>
              <a:t>feature but one of the most important feature .</a:t>
            </a:r>
          </a:p>
          <a:p>
            <a:pPr algn="ctr"/>
            <a:r>
              <a:rPr lang="en-US" sz="2000" b="1" dirty="0" smtClean="0">
                <a:solidFill>
                  <a:schemeClr val="tx1"/>
                </a:solidFill>
              </a:rPr>
              <a:t>Font command – This gives the user the power to choose font from a huge range of collections . There is also font size selecting options and italic/bold options .</a:t>
            </a:r>
            <a:endParaRPr lang="en-US" sz="20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317" y="3541690"/>
            <a:ext cx="4056801" cy="2208727"/>
          </a:xfrm>
          <a:prstGeom prst="rect">
            <a:avLst/>
          </a:prstGeom>
        </p:spPr>
      </p:pic>
    </p:spTree>
    <p:extLst>
      <p:ext uri="{BB962C8B-B14F-4D97-AF65-F5344CB8AC3E}">
        <p14:creationId xmlns:p14="http://schemas.microsoft.com/office/powerpoint/2010/main" val="2400330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-view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3200" b="1" dirty="0" smtClean="0">
                <a:solidFill>
                  <a:schemeClr val="tx1"/>
                </a:solidFill>
              </a:rPr>
              <a:t> </a:t>
            </a:r>
            <a:endParaRPr lang="en-US" sz="3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80" y="1518971"/>
            <a:ext cx="5204223" cy="3820058"/>
          </a:xfrm>
          <a:prstGeom prst="rect">
            <a:avLst/>
          </a:prstGeom>
        </p:spPr>
      </p:pic>
    </p:spTree>
    <p:extLst>
      <p:ext uri="{BB962C8B-B14F-4D97-AF65-F5344CB8AC3E}">
        <p14:creationId xmlns:p14="http://schemas.microsoft.com/office/powerpoint/2010/main" val="3249122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-view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2400" b="1" dirty="0" smtClean="0">
                <a:solidFill>
                  <a:schemeClr val="tx1"/>
                </a:solidFill>
              </a:rPr>
              <a:t>Reading Mode command – This command disable/enable PE’s editing capability . So user can focus on reading in a rusty condition </a:t>
            </a:r>
            <a:r>
              <a:rPr lang="en-US" sz="2400" b="1" dirty="0" smtClean="0">
                <a:solidFill>
                  <a:schemeClr val="tx1"/>
                </a:solidFill>
              </a:rPr>
              <a:t>.</a:t>
            </a:r>
            <a:endParaRPr lang="en-US" sz="2400" b="1" dirty="0">
              <a:solidFill>
                <a:schemeClr val="tx1"/>
              </a:solidFill>
            </a:endParaRPr>
          </a:p>
        </p:txBody>
      </p:sp>
    </p:spTree>
    <p:extLst>
      <p:ext uri="{BB962C8B-B14F-4D97-AF65-F5344CB8AC3E}">
        <p14:creationId xmlns:p14="http://schemas.microsoft.com/office/powerpoint/2010/main" val="404428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-tool menu</a:t>
            </a:r>
            <a:endParaRPr lang="en-US" dirty="0"/>
          </a:p>
        </p:txBody>
      </p:sp>
      <p:sp>
        <p:nvSpPr>
          <p:cNvPr id="3" name="Text Placeholder 2"/>
          <p:cNvSpPr>
            <a:spLocks noGrp="1"/>
          </p:cNvSpPr>
          <p:nvPr>
            <p:ph type="body" idx="1"/>
          </p:nvPr>
        </p:nvSpPr>
        <p:spPr>
          <a:xfrm>
            <a:off x="684213" y="1751527"/>
            <a:ext cx="10803742" cy="4275787"/>
          </a:xfrm>
        </p:spPr>
        <p:txBody>
          <a:bodyPr>
            <a:normAutofit/>
          </a:bodyPr>
          <a:lstStyle/>
          <a:p>
            <a:pPr algn="ctr"/>
            <a:r>
              <a:rPr lang="en-US" sz="2400" b="1" dirty="0" smtClean="0">
                <a:solidFill>
                  <a:schemeClr val="tx1"/>
                </a:solidFill>
              </a:rPr>
              <a:t>  </a:t>
            </a:r>
            <a:endParaRPr lang="en-US"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001" y="1969864"/>
            <a:ext cx="5668166" cy="3839111"/>
          </a:xfrm>
          <a:prstGeom prst="rect">
            <a:avLst/>
          </a:prstGeom>
        </p:spPr>
      </p:pic>
    </p:spTree>
    <p:extLst>
      <p:ext uri="{BB962C8B-B14F-4D97-AF65-F5344CB8AC3E}">
        <p14:creationId xmlns:p14="http://schemas.microsoft.com/office/powerpoint/2010/main" val="1677192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-tool menu</a:t>
            </a:r>
            <a:endParaRPr lang="en-US" dirty="0"/>
          </a:p>
        </p:txBody>
      </p:sp>
      <p:sp>
        <p:nvSpPr>
          <p:cNvPr id="3" name="Text Placeholder 2"/>
          <p:cNvSpPr>
            <a:spLocks noGrp="1"/>
          </p:cNvSpPr>
          <p:nvPr>
            <p:ph type="body" idx="1"/>
          </p:nvPr>
        </p:nvSpPr>
        <p:spPr>
          <a:xfrm>
            <a:off x="684213" y="1751527"/>
            <a:ext cx="10803742" cy="4275787"/>
          </a:xfrm>
        </p:spPr>
        <p:txBody>
          <a:bodyPr>
            <a:normAutofit/>
          </a:bodyPr>
          <a:lstStyle/>
          <a:p>
            <a:pPr algn="ctr"/>
            <a:r>
              <a:rPr lang="en-US" sz="2400" b="1" dirty="0" smtClean="0">
                <a:solidFill>
                  <a:schemeClr val="tx1"/>
                </a:solidFill>
              </a:rPr>
              <a:t>How JAVA works – this instance command – This is one of the interesting features of PE. This shows user the byte code of the given code . So user can have a better knowledge of how things happens inside JVM.</a:t>
            </a:r>
          </a:p>
          <a:p>
            <a:pPr algn="ctr"/>
            <a:r>
              <a:rPr lang="en-US" sz="2400" b="1" dirty="0" smtClean="0">
                <a:solidFill>
                  <a:schemeClr val="tx1"/>
                </a:solidFill>
              </a:rPr>
              <a:t>Execute command – This gives the user the power to execute his/her code . After execution is done , he/she can type “exit()” without the quotes and exit from there </a:t>
            </a:r>
            <a:r>
              <a:rPr lang="en-US" sz="2400" b="1" dirty="0" smtClean="0">
                <a:solidFill>
                  <a:schemeClr val="tx1"/>
                </a:solidFill>
              </a:rPr>
              <a:t>.</a:t>
            </a:r>
          </a:p>
          <a:p>
            <a:pPr algn="ctr"/>
            <a:r>
              <a:rPr lang="en-US" sz="2400" b="1" dirty="0" smtClean="0">
                <a:solidFill>
                  <a:schemeClr val="tx1"/>
                </a:solidFill>
              </a:rPr>
              <a:t>Recover files – We don’t have closing warning , because we care about user and save user’s file silently . So due any rusty situation like PC crash user doesn’t have the chance to lose files.</a:t>
            </a:r>
          </a:p>
          <a:p>
            <a:pPr algn="ctr"/>
            <a:r>
              <a:rPr lang="en-US" sz="2400" b="1" dirty="0" smtClean="0">
                <a:solidFill>
                  <a:schemeClr val="tx1"/>
                </a:solidFill>
              </a:rPr>
              <a:t>PE WPM – This is feature to give user outline of his/her typing skill.</a:t>
            </a:r>
            <a:endParaRPr lang="en-US" sz="2400" b="1" dirty="0">
              <a:solidFill>
                <a:schemeClr val="tx1"/>
              </a:solidFill>
            </a:endParaRPr>
          </a:p>
        </p:txBody>
      </p:sp>
    </p:spTree>
    <p:extLst>
      <p:ext uri="{BB962C8B-B14F-4D97-AF65-F5344CB8AC3E}">
        <p14:creationId xmlns:p14="http://schemas.microsoft.com/office/powerpoint/2010/main" val="1760153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a:bodyPr>
          <a:lstStyle/>
          <a:p>
            <a:r>
              <a:rPr lang="en-US" dirty="0" smtClean="0">
                <a:solidFill>
                  <a:schemeClr val="bg1"/>
                </a:solidFill>
              </a:rPr>
              <a:t> </a:t>
            </a:r>
            <a:endParaRPr lang="en-US" dirty="0"/>
          </a:p>
        </p:txBody>
      </p:sp>
      <p:sp>
        <p:nvSpPr>
          <p:cNvPr id="3" name="Text Placeholder 2"/>
          <p:cNvSpPr>
            <a:spLocks noGrp="1"/>
          </p:cNvSpPr>
          <p:nvPr>
            <p:ph type="body" idx="1"/>
          </p:nvPr>
        </p:nvSpPr>
        <p:spPr>
          <a:xfrm>
            <a:off x="684213" y="1751527"/>
            <a:ext cx="10803742" cy="4275787"/>
          </a:xfrm>
        </p:spPr>
        <p:txBody>
          <a:bodyPr>
            <a:normAutofit/>
          </a:bodyPr>
          <a:lstStyle/>
          <a:p>
            <a:pPr algn="ctr"/>
            <a:r>
              <a:rPr lang="en-US" sz="2400" b="1" dirty="0" smtClean="0">
                <a:solidFill>
                  <a:schemeClr val="tx1"/>
                </a:solidFill>
              </a:rPr>
              <a:t> </a:t>
            </a:r>
            <a:endParaRPr lang="en-US" sz="2400" b="1" dirty="0">
              <a:solidFill>
                <a:schemeClr val="tx1"/>
              </a:solidFill>
            </a:endParaRPr>
          </a:p>
        </p:txBody>
      </p:sp>
    </p:spTree>
    <p:extLst>
      <p:ext uri="{BB962C8B-B14F-4D97-AF65-F5344CB8AC3E}">
        <p14:creationId xmlns:p14="http://schemas.microsoft.com/office/powerpoint/2010/main" val="1580303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-tool menu</a:t>
            </a:r>
            <a:endParaRPr lang="en-US" dirty="0"/>
          </a:p>
        </p:txBody>
      </p:sp>
      <p:sp>
        <p:nvSpPr>
          <p:cNvPr id="3" name="Text Placeholder 2"/>
          <p:cNvSpPr>
            <a:spLocks noGrp="1"/>
          </p:cNvSpPr>
          <p:nvPr>
            <p:ph type="body" idx="1"/>
          </p:nvPr>
        </p:nvSpPr>
        <p:spPr>
          <a:xfrm>
            <a:off x="684213" y="1751527"/>
            <a:ext cx="10803742" cy="4275787"/>
          </a:xfrm>
        </p:spPr>
        <p:txBody>
          <a:bodyPr>
            <a:normAutofit/>
          </a:bodyPr>
          <a:lstStyle/>
          <a:p>
            <a:pPr algn="ctr"/>
            <a:r>
              <a:rPr lang="en-US" sz="2400" b="1" dirty="0" smtClean="0">
                <a:solidFill>
                  <a:schemeClr val="tx1"/>
                </a:solidFill>
              </a:rPr>
              <a:t> </a:t>
            </a:r>
            <a:endParaRPr lang="en-US" sz="2400" b="1"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3" y="1852411"/>
            <a:ext cx="4467336" cy="30332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1788" y="1852411"/>
            <a:ext cx="5313435" cy="2820088"/>
          </a:xfrm>
          <a:prstGeom prst="rect">
            <a:avLst/>
          </a:prstGeom>
        </p:spPr>
      </p:pic>
    </p:spTree>
    <p:extLst>
      <p:ext uri="{BB962C8B-B14F-4D97-AF65-F5344CB8AC3E}">
        <p14:creationId xmlns:p14="http://schemas.microsoft.com/office/powerpoint/2010/main" val="4096454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fontScale="90000"/>
          </a:bodyPr>
          <a:lstStyle/>
          <a:p>
            <a:r>
              <a:rPr lang="en-US" dirty="0">
                <a:solidFill>
                  <a:schemeClr val="bg1"/>
                </a:solidFill>
              </a:rPr>
              <a:t>Detailed features of plain </a:t>
            </a:r>
            <a:r>
              <a:rPr lang="en-US" dirty="0" smtClean="0">
                <a:solidFill>
                  <a:schemeClr val="bg1"/>
                </a:solidFill>
              </a:rPr>
              <a:t>editor</a:t>
            </a:r>
            <a:r>
              <a:rPr lang="en-US" b="1" dirty="0" smtClean="0">
                <a:solidFill>
                  <a:schemeClr val="bg1"/>
                </a:solidFill>
              </a:rPr>
              <a:t>-tool menu</a:t>
            </a:r>
            <a:endParaRPr lang="en-US" dirty="0"/>
          </a:p>
        </p:txBody>
      </p:sp>
      <p:sp>
        <p:nvSpPr>
          <p:cNvPr id="3" name="Text Placeholder 2"/>
          <p:cNvSpPr>
            <a:spLocks noGrp="1"/>
          </p:cNvSpPr>
          <p:nvPr>
            <p:ph type="body" idx="1"/>
          </p:nvPr>
        </p:nvSpPr>
        <p:spPr>
          <a:xfrm>
            <a:off x="684213" y="1751527"/>
            <a:ext cx="10803742" cy="4275787"/>
          </a:xfrm>
        </p:spPr>
        <p:txBody>
          <a:bodyPr>
            <a:normAutofit/>
          </a:bodyPr>
          <a:lstStyle/>
          <a:p>
            <a:pPr algn="ctr"/>
            <a:r>
              <a:rPr lang="en-US" sz="2400" b="1" dirty="0" smtClean="0">
                <a:solidFill>
                  <a:schemeClr val="tx1"/>
                </a:solidFill>
              </a:rPr>
              <a:t>  </a:t>
            </a:r>
            <a:endParaRPr lang="en-US"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41" y="1584415"/>
            <a:ext cx="7425978" cy="3979259"/>
          </a:xfrm>
          <a:prstGeom prst="rect">
            <a:avLst/>
          </a:prstGeom>
        </p:spPr>
      </p:pic>
    </p:spTree>
    <p:extLst>
      <p:ext uri="{BB962C8B-B14F-4D97-AF65-F5344CB8AC3E}">
        <p14:creationId xmlns:p14="http://schemas.microsoft.com/office/powerpoint/2010/main" val="290660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89398"/>
            <a:ext cx="10803744" cy="1017430"/>
          </a:xfrm>
        </p:spPr>
        <p:txBody>
          <a:bodyPr>
            <a:normAutofit/>
          </a:bodyPr>
          <a:lstStyle/>
          <a:p>
            <a:pPr algn="ctr"/>
            <a:r>
              <a:rPr lang="en-US" b="1" dirty="0">
                <a:solidFill>
                  <a:schemeClr val="bg1"/>
                </a:solidFill>
              </a:rPr>
              <a:t>What is Plain Editor</a:t>
            </a:r>
            <a:endParaRPr lang="en-US" dirty="0">
              <a:solidFill>
                <a:schemeClr val="bg1"/>
              </a:solidFill>
            </a:endParaRPr>
          </a:p>
        </p:txBody>
      </p:sp>
      <p:sp>
        <p:nvSpPr>
          <p:cNvPr id="3" name="Text Placeholder 2"/>
          <p:cNvSpPr>
            <a:spLocks noGrp="1"/>
          </p:cNvSpPr>
          <p:nvPr>
            <p:ph type="body" idx="1"/>
          </p:nvPr>
        </p:nvSpPr>
        <p:spPr>
          <a:xfrm>
            <a:off x="684213" y="1803042"/>
            <a:ext cx="10803742" cy="4224271"/>
          </a:xfrm>
        </p:spPr>
        <p:txBody>
          <a:bodyPr>
            <a:normAutofit/>
          </a:bodyPr>
          <a:lstStyle/>
          <a:p>
            <a:pPr algn="ctr"/>
            <a:r>
              <a:rPr lang="en-US" sz="4800" b="1" dirty="0" smtClean="0">
                <a:solidFill>
                  <a:schemeClr val="tx1"/>
                </a:solidFill>
              </a:rPr>
              <a:t>Plain editor is a </a:t>
            </a:r>
            <a:r>
              <a:rPr lang="en-US" sz="4800" b="1" dirty="0" smtClean="0">
                <a:solidFill>
                  <a:srgbClr val="FF0000"/>
                </a:solidFill>
              </a:rPr>
              <a:t>text editor </a:t>
            </a:r>
            <a:r>
              <a:rPr lang="en-US" sz="4800" b="1" dirty="0" smtClean="0">
                <a:solidFill>
                  <a:schemeClr val="tx1"/>
                </a:solidFill>
              </a:rPr>
              <a:t>. </a:t>
            </a:r>
            <a:endParaRPr lang="en-US" sz="4800" b="1" dirty="0">
              <a:solidFill>
                <a:schemeClr val="tx1"/>
              </a:solidFill>
            </a:endParaRPr>
          </a:p>
        </p:txBody>
      </p:sp>
    </p:spTree>
    <p:extLst>
      <p:ext uri="{BB962C8B-B14F-4D97-AF65-F5344CB8AC3E}">
        <p14:creationId xmlns:p14="http://schemas.microsoft.com/office/powerpoint/2010/main" val="29873724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578" y="643945"/>
            <a:ext cx="10288587" cy="721216"/>
          </a:xfrm>
        </p:spPr>
        <p:txBody>
          <a:bodyPr>
            <a:normAutofit fontScale="90000"/>
          </a:bodyPr>
          <a:lstStyle/>
          <a:p>
            <a:pPr algn="ctr"/>
            <a:r>
              <a:rPr lang="en-US" dirty="0">
                <a:solidFill>
                  <a:schemeClr val="bg1"/>
                </a:solidFill>
              </a:rPr>
              <a:t>Detailed features of plain </a:t>
            </a:r>
            <a:r>
              <a:rPr lang="en-US" dirty="0" smtClean="0">
                <a:solidFill>
                  <a:schemeClr val="bg1"/>
                </a:solidFill>
              </a:rPr>
              <a:t>editor </a:t>
            </a:r>
            <a:r>
              <a:rPr lang="en-US" b="1" dirty="0" smtClean="0">
                <a:solidFill>
                  <a:schemeClr val="bg1"/>
                </a:solidFill>
              </a:rPr>
              <a:t>-</a:t>
            </a:r>
            <a:r>
              <a:rPr lang="en-US" dirty="0" smtClean="0">
                <a:solidFill>
                  <a:schemeClr val="bg1"/>
                </a:solidFill>
              </a:rPr>
              <a:t> </a:t>
            </a:r>
            <a:r>
              <a:rPr lang="en-US" b="1" dirty="0" err="1" smtClean="0">
                <a:solidFill>
                  <a:schemeClr val="bg1"/>
                </a:solidFill>
              </a:rPr>
              <a:t>HElp</a:t>
            </a:r>
            <a:r>
              <a:rPr lang="en-US" b="1" dirty="0" smtClean="0">
                <a:solidFill>
                  <a:schemeClr val="bg1"/>
                </a:solidFill>
              </a:rPr>
              <a:t>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3600" b="1" dirty="0" smtClean="0">
                <a:solidFill>
                  <a:schemeClr val="tx1"/>
                </a:solidFill>
              </a:rPr>
              <a:t> </a:t>
            </a:r>
            <a:endParaRPr lang="en-US" sz="36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1509444"/>
            <a:ext cx="5658640" cy="3839111"/>
          </a:xfrm>
          <a:prstGeom prst="rect">
            <a:avLst/>
          </a:prstGeom>
        </p:spPr>
      </p:pic>
    </p:spTree>
    <p:extLst>
      <p:ext uri="{BB962C8B-B14F-4D97-AF65-F5344CB8AC3E}">
        <p14:creationId xmlns:p14="http://schemas.microsoft.com/office/powerpoint/2010/main" val="1612553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578" y="643945"/>
            <a:ext cx="10288587" cy="721216"/>
          </a:xfrm>
        </p:spPr>
        <p:txBody>
          <a:bodyPr>
            <a:normAutofit fontScale="90000"/>
          </a:bodyPr>
          <a:lstStyle/>
          <a:p>
            <a:pPr algn="ctr"/>
            <a:r>
              <a:rPr lang="en-US" dirty="0">
                <a:solidFill>
                  <a:schemeClr val="bg1"/>
                </a:solidFill>
              </a:rPr>
              <a:t>Detailed features of plain </a:t>
            </a:r>
            <a:r>
              <a:rPr lang="en-US" dirty="0" smtClean="0">
                <a:solidFill>
                  <a:schemeClr val="bg1"/>
                </a:solidFill>
              </a:rPr>
              <a:t>editor </a:t>
            </a:r>
            <a:r>
              <a:rPr lang="en-US" b="1" dirty="0" smtClean="0">
                <a:solidFill>
                  <a:schemeClr val="bg1"/>
                </a:solidFill>
              </a:rPr>
              <a:t>-</a:t>
            </a:r>
            <a:r>
              <a:rPr lang="en-US" dirty="0" smtClean="0">
                <a:solidFill>
                  <a:schemeClr val="bg1"/>
                </a:solidFill>
              </a:rPr>
              <a:t> </a:t>
            </a:r>
            <a:r>
              <a:rPr lang="en-US" b="1" dirty="0" err="1" smtClean="0">
                <a:solidFill>
                  <a:schemeClr val="bg1"/>
                </a:solidFill>
              </a:rPr>
              <a:t>HElp</a:t>
            </a:r>
            <a:r>
              <a:rPr lang="en-US" b="1" dirty="0" smtClean="0">
                <a:solidFill>
                  <a:schemeClr val="bg1"/>
                </a:solidFill>
              </a:rPr>
              <a:t> menu</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2400" b="1" dirty="0" smtClean="0">
                <a:solidFill>
                  <a:schemeClr val="tx1"/>
                </a:solidFill>
              </a:rPr>
              <a:t>View Help command – This shows the shortcut keys and where specific command’s are set .</a:t>
            </a:r>
          </a:p>
          <a:p>
            <a:pPr algn="ctr"/>
            <a:r>
              <a:rPr lang="en-US" sz="2400" b="1" dirty="0" smtClean="0">
                <a:solidFill>
                  <a:schemeClr val="tx1"/>
                </a:solidFill>
              </a:rPr>
              <a:t>About Plain editor command – This shows who we are .</a:t>
            </a:r>
            <a:endParaRPr lang="en-US" sz="2400" b="1" dirty="0">
              <a:solidFill>
                <a:schemeClr val="tx1"/>
              </a:solidFill>
            </a:endParaRPr>
          </a:p>
        </p:txBody>
      </p:sp>
    </p:spTree>
    <p:extLst>
      <p:ext uri="{BB962C8B-B14F-4D97-AF65-F5344CB8AC3E}">
        <p14:creationId xmlns:p14="http://schemas.microsoft.com/office/powerpoint/2010/main" val="611081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a:bodyPr>
          <a:lstStyle/>
          <a:p>
            <a:pPr algn="ctr"/>
            <a:r>
              <a:rPr lang="en-US" b="1" dirty="0" smtClean="0">
                <a:solidFill>
                  <a:schemeClr val="bg1"/>
                </a:solidFill>
              </a:rPr>
              <a:t> </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4000" b="1" dirty="0" smtClean="0">
                <a:solidFill>
                  <a:schemeClr val="tx1"/>
                </a:solidFill>
              </a:rPr>
              <a:t> </a:t>
            </a:r>
            <a:endParaRPr lang="en-US" sz="4000" b="1" dirty="0">
              <a:solidFill>
                <a:schemeClr val="tx1"/>
              </a:solidFill>
            </a:endParaRPr>
          </a:p>
        </p:txBody>
      </p:sp>
    </p:spTree>
    <p:extLst>
      <p:ext uri="{BB962C8B-B14F-4D97-AF65-F5344CB8AC3E}">
        <p14:creationId xmlns:p14="http://schemas.microsoft.com/office/powerpoint/2010/main" val="4198654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a:bodyPr>
          <a:lstStyle/>
          <a:p>
            <a:pPr algn="ctr"/>
            <a:r>
              <a:rPr lang="en-US" b="1" dirty="0" smtClean="0">
                <a:solidFill>
                  <a:schemeClr val="bg1"/>
                </a:solidFill>
              </a:rPr>
              <a:t>Why plain editor </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sz="4000" b="1" dirty="0" smtClean="0">
                <a:solidFill>
                  <a:schemeClr val="tx1"/>
                </a:solidFill>
              </a:rPr>
              <a:t>Although PE doesn’t contains a few functions , PE is very lite , it is fast , easy to use , lesser almost near to zero crashing chance , why not Plain Editor ?</a:t>
            </a:r>
            <a:endParaRPr lang="en-US" sz="4000" b="1" dirty="0">
              <a:solidFill>
                <a:schemeClr val="tx1"/>
              </a:solidFill>
            </a:endParaRPr>
          </a:p>
        </p:txBody>
      </p:sp>
    </p:spTree>
    <p:extLst>
      <p:ext uri="{BB962C8B-B14F-4D97-AF65-F5344CB8AC3E}">
        <p14:creationId xmlns:p14="http://schemas.microsoft.com/office/powerpoint/2010/main" val="3977847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031010" cy="721216"/>
          </a:xfrm>
        </p:spPr>
        <p:txBody>
          <a:bodyPr>
            <a:normAutofit/>
          </a:bodyPr>
          <a:lstStyle/>
          <a:p>
            <a:pPr algn="ctr"/>
            <a:r>
              <a:rPr lang="en-US" b="1" dirty="0" smtClean="0">
                <a:solidFill>
                  <a:schemeClr val="bg1"/>
                </a:solidFill>
              </a:rPr>
              <a:t>Questions</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r>
              <a:rPr lang="en-US" dirty="0" smtClean="0">
                <a:solidFill>
                  <a:schemeClr val="accent6"/>
                </a:solidFill>
              </a:rPr>
              <a:t>   </a:t>
            </a:r>
            <a:endParaRPr lang="en-US"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326" y="1827995"/>
            <a:ext cx="6136783" cy="3955424"/>
          </a:xfrm>
          <a:prstGeom prst="rect">
            <a:avLst/>
          </a:prstGeom>
        </p:spPr>
      </p:pic>
    </p:spTree>
    <p:extLst>
      <p:ext uri="{BB962C8B-B14F-4D97-AF65-F5344CB8AC3E}">
        <p14:creationId xmlns:p14="http://schemas.microsoft.com/office/powerpoint/2010/main" val="1484694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08" y="534831"/>
            <a:ext cx="6146442" cy="5814453"/>
          </a:xfrm>
        </p:spPr>
        <p:txBody>
          <a:bodyPr>
            <a:normAutofit fontScale="90000"/>
          </a:bodyPr>
          <a:lstStyle/>
          <a:p>
            <a:r>
              <a:rPr lang="en-US" sz="2400" b="1" dirty="0" smtClean="0"/>
              <a:t>&gt; What is Plain Editor</a:t>
            </a:r>
            <a:br>
              <a:rPr lang="en-US" sz="2400" b="1" dirty="0" smtClean="0"/>
            </a:br>
            <a:r>
              <a:rPr lang="en-US" sz="2400" b="1" dirty="0"/>
              <a:t>	</a:t>
            </a:r>
            <a:r>
              <a:rPr lang="en-US" sz="2400" b="1" dirty="0" smtClean="0"/>
              <a:t>	- Why custom text editor</a:t>
            </a:r>
            <a:br>
              <a:rPr lang="en-US" sz="2400" b="1" dirty="0" smtClean="0"/>
            </a:br>
            <a:r>
              <a:rPr lang="en-US" sz="2400" b="1" dirty="0"/>
              <a:t>	</a:t>
            </a:r>
            <a:r>
              <a:rPr lang="en-US" sz="2400" b="1" dirty="0" smtClean="0"/>
              <a:t>	- basic features of a text editor</a:t>
            </a:r>
            <a:br>
              <a:rPr lang="en-US" sz="2400" b="1" dirty="0" smtClean="0"/>
            </a:br>
            <a:r>
              <a:rPr lang="en-US" sz="2400" b="1" dirty="0">
                <a:solidFill>
                  <a:schemeClr val="bg1"/>
                </a:solidFill>
              </a:rPr>
              <a:t>&gt; features of plain </a:t>
            </a:r>
            <a:r>
              <a:rPr lang="en-US" sz="2400" b="1" dirty="0" smtClean="0">
                <a:solidFill>
                  <a:schemeClr val="bg1"/>
                </a:solidFill>
              </a:rPr>
              <a:t>editor</a:t>
            </a:r>
            <a:br>
              <a:rPr lang="en-US" sz="2400" b="1" dirty="0" smtClean="0">
                <a:solidFill>
                  <a:schemeClr val="bg1"/>
                </a:solidFill>
              </a:rPr>
            </a:br>
            <a:r>
              <a:rPr lang="en-US" sz="2400" b="1" dirty="0"/>
              <a:t>&gt; architecture of plain </a:t>
            </a:r>
            <a:r>
              <a:rPr lang="en-US" sz="2400" b="1" dirty="0" smtClean="0"/>
              <a:t>editor </a:t>
            </a:r>
            <a:br>
              <a:rPr lang="en-US" sz="2400" b="1" dirty="0" smtClean="0"/>
            </a:br>
            <a:r>
              <a:rPr lang="en-US" sz="2400" b="1" dirty="0"/>
              <a:t>	</a:t>
            </a:r>
            <a:r>
              <a:rPr lang="en-US" sz="2400" b="1" dirty="0" smtClean="0"/>
              <a:t>	- Explanation</a:t>
            </a:r>
            <a:r>
              <a:rPr lang="en-US" sz="2400" b="1" dirty="0" smtClean="0">
                <a:solidFill>
                  <a:schemeClr val="bg1"/>
                </a:solidFill>
              </a:rPr>
              <a:t/>
            </a:r>
            <a:br>
              <a:rPr lang="en-US" sz="2400" b="1" dirty="0" smtClean="0">
                <a:solidFill>
                  <a:schemeClr val="bg1"/>
                </a:solidFill>
              </a:rPr>
            </a:br>
            <a:r>
              <a:rPr lang="en-US" sz="2400" b="1" dirty="0">
                <a:solidFill>
                  <a:schemeClr val="bg1"/>
                </a:solidFill>
              </a:rPr>
              <a:t>&gt; </a:t>
            </a:r>
            <a:r>
              <a:rPr lang="en-US" sz="2400" b="1" dirty="0" smtClean="0">
                <a:solidFill>
                  <a:schemeClr val="bg1"/>
                </a:solidFill>
              </a:rPr>
              <a:t>Detailed features of plain editor</a:t>
            </a:r>
            <a:br>
              <a:rPr lang="en-US" sz="2400" b="1" dirty="0" smtClean="0">
                <a:solidFill>
                  <a:schemeClr val="bg1"/>
                </a:solidFill>
              </a:rPr>
            </a:br>
            <a:r>
              <a:rPr lang="en-US" sz="2400" b="1" dirty="0">
                <a:solidFill>
                  <a:schemeClr val="bg1"/>
                </a:solidFill>
              </a:rPr>
              <a:t>	</a:t>
            </a:r>
            <a:r>
              <a:rPr lang="en-US" sz="2400" b="1" dirty="0" smtClean="0">
                <a:solidFill>
                  <a:schemeClr val="bg1"/>
                </a:solidFill>
              </a:rPr>
              <a:t>	- File Menu</a:t>
            </a:r>
            <a:br>
              <a:rPr lang="en-US" sz="2400" b="1" dirty="0" smtClean="0">
                <a:solidFill>
                  <a:schemeClr val="bg1"/>
                </a:solidFill>
              </a:rPr>
            </a:br>
            <a:r>
              <a:rPr lang="en-US" sz="2400" b="1" dirty="0">
                <a:solidFill>
                  <a:schemeClr val="bg1"/>
                </a:solidFill>
              </a:rPr>
              <a:t>	</a:t>
            </a:r>
            <a:r>
              <a:rPr lang="en-US" sz="2400" b="1" dirty="0" smtClean="0">
                <a:solidFill>
                  <a:schemeClr val="bg1"/>
                </a:solidFill>
              </a:rPr>
              <a:t>	- Edit Menu</a:t>
            </a:r>
            <a:br>
              <a:rPr lang="en-US" sz="2400" b="1" dirty="0" smtClean="0">
                <a:solidFill>
                  <a:schemeClr val="bg1"/>
                </a:solidFill>
              </a:rPr>
            </a:br>
            <a:r>
              <a:rPr lang="en-US" sz="2400" b="1" dirty="0">
                <a:solidFill>
                  <a:schemeClr val="bg1"/>
                </a:solidFill>
              </a:rPr>
              <a:t>	</a:t>
            </a:r>
            <a:r>
              <a:rPr lang="en-US" sz="2400" b="1" dirty="0" smtClean="0">
                <a:solidFill>
                  <a:schemeClr val="bg1"/>
                </a:solidFill>
              </a:rPr>
              <a:t>	- Format Menu</a:t>
            </a:r>
            <a:br>
              <a:rPr lang="en-US" sz="2400" b="1" dirty="0" smtClean="0">
                <a:solidFill>
                  <a:schemeClr val="bg1"/>
                </a:solidFill>
              </a:rPr>
            </a:br>
            <a:r>
              <a:rPr lang="en-US" sz="2400" b="1" dirty="0">
                <a:solidFill>
                  <a:schemeClr val="bg1"/>
                </a:solidFill>
              </a:rPr>
              <a:t>	</a:t>
            </a:r>
            <a:r>
              <a:rPr lang="en-US" sz="2400" b="1" dirty="0" smtClean="0">
                <a:solidFill>
                  <a:schemeClr val="bg1"/>
                </a:solidFill>
              </a:rPr>
              <a:t>	- view Menu</a:t>
            </a:r>
            <a:br>
              <a:rPr lang="en-US" sz="2400" b="1" dirty="0" smtClean="0">
                <a:solidFill>
                  <a:schemeClr val="bg1"/>
                </a:solidFill>
              </a:rPr>
            </a:br>
            <a:r>
              <a:rPr lang="en-US" sz="2400" b="1" dirty="0">
                <a:solidFill>
                  <a:schemeClr val="bg1"/>
                </a:solidFill>
              </a:rPr>
              <a:t>	</a:t>
            </a:r>
            <a:r>
              <a:rPr lang="en-US" sz="2400" b="1" dirty="0" smtClean="0">
                <a:solidFill>
                  <a:schemeClr val="bg1"/>
                </a:solidFill>
              </a:rPr>
              <a:t>	- Tools Menu</a:t>
            </a:r>
            <a:br>
              <a:rPr lang="en-US" sz="2400" b="1" dirty="0" smtClean="0">
                <a:solidFill>
                  <a:schemeClr val="bg1"/>
                </a:solidFill>
              </a:rPr>
            </a:br>
            <a:r>
              <a:rPr lang="en-US" sz="2400" b="1" dirty="0">
                <a:solidFill>
                  <a:schemeClr val="bg1"/>
                </a:solidFill>
              </a:rPr>
              <a:t>	</a:t>
            </a:r>
            <a:r>
              <a:rPr lang="en-US" sz="2400" b="1" dirty="0" smtClean="0">
                <a:solidFill>
                  <a:schemeClr val="bg1"/>
                </a:solidFill>
              </a:rPr>
              <a:t>	- Help Menu</a:t>
            </a:r>
            <a:br>
              <a:rPr lang="en-US" sz="2400" b="1" dirty="0" smtClean="0">
                <a:solidFill>
                  <a:schemeClr val="bg1"/>
                </a:solidFill>
              </a:rPr>
            </a:br>
            <a:r>
              <a:rPr lang="en-US" sz="2400" b="1" dirty="0"/>
              <a:t>&gt; Why Plain </a:t>
            </a:r>
            <a:r>
              <a:rPr lang="en-US" sz="2400" b="1" dirty="0" smtClean="0"/>
              <a:t>editor</a:t>
            </a:r>
            <a:br>
              <a:rPr lang="en-US" sz="2400" b="1" dirty="0" smtClean="0"/>
            </a:br>
            <a:r>
              <a:rPr lang="en-US" sz="2400" b="1" dirty="0" smtClean="0">
                <a:solidFill>
                  <a:schemeClr val="bg1"/>
                </a:solidFill>
              </a:rPr>
              <a:t>&gt; A few View of Plain editor</a:t>
            </a:r>
            <a:r>
              <a:rPr lang="en-US" sz="2400" b="1" dirty="0" smtClean="0"/>
              <a:t/>
            </a:r>
            <a:br>
              <a:rPr lang="en-US" sz="2400" b="1" dirty="0" smtClean="0"/>
            </a:br>
            <a:r>
              <a:rPr lang="en-US" sz="2400" b="1" dirty="0" smtClean="0"/>
              <a:t>&gt; Question </a:t>
            </a:r>
            <a:endParaRPr lang="en-US"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404161"/>
              </p:ext>
            </p:extLst>
          </p:nvPr>
        </p:nvGraphicFramePr>
        <p:xfrm>
          <a:off x="1663007" y="-225022"/>
          <a:ext cx="2213534" cy="4552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280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89398"/>
            <a:ext cx="8534401" cy="1017430"/>
          </a:xfrm>
        </p:spPr>
        <p:txBody>
          <a:bodyPr>
            <a:normAutofit/>
          </a:bodyPr>
          <a:lstStyle/>
          <a:p>
            <a:r>
              <a:rPr lang="en-US" dirty="0" smtClean="0">
                <a:solidFill>
                  <a:schemeClr val="bg1"/>
                </a:solidFill>
              </a:rPr>
              <a:t>Plain Editor </a:t>
            </a:r>
            <a:r>
              <a:rPr lang="en-US" b="1" dirty="0" smtClean="0">
                <a:solidFill>
                  <a:schemeClr val="bg1"/>
                </a:solidFill>
              </a:rPr>
              <a:t>-What </a:t>
            </a:r>
            <a:r>
              <a:rPr lang="en-US" b="1" dirty="0">
                <a:solidFill>
                  <a:schemeClr val="bg1"/>
                </a:solidFill>
              </a:rPr>
              <a:t>is Text editor</a:t>
            </a:r>
            <a:r>
              <a:rPr lang="en-US" dirty="0" smtClean="0">
                <a:solidFill>
                  <a:schemeClr val="bg1"/>
                </a:solidFill>
              </a:rPr>
              <a:t> </a:t>
            </a:r>
            <a:endParaRPr lang="en-US" dirty="0">
              <a:solidFill>
                <a:schemeClr val="bg1"/>
              </a:solidFill>
            </a:endParaRPr>
          </a:p>
        </p:txBody>
      </p:sp>
      <p:sp>
        <p:nvSpPr>
          <p:cNvPr id="3" name="Text Placeholder 2"/>
          <p:cNvSpPr>
            <a:spLocks noGrp="1"/>
          </p:cNvSpPr>
          <p:nvPr>
            <p:ph type="body" idx="1"/>
          </p:nvPr>
        </p:nvSpPr>
        <p:spPr>
          <a:xfrm>
            <a:off x="684213" y="1803042"/>
            <a:ext cx="10803742" cy="4224271"/>
          </a:xfrm>
        </p:spPr>
        <p:txBody>
          <a:bodyPr>
            <a:noAutofit/>
          </a:bodyPr>
          <a:lstStyle/>
          <a:p>
            <a:r>
              <a:rPr lang="en-US" sz="4000" b="1" dirty="0">
                <a:solidFill>
                  <a:schemeClr val="tx1"/>
                </a:solidFill>
              </a:rPr>
              <a:t>A </a:t>
            </a:r>
            <a:r>
              <a:rPr lang="en-US" sz="4000" b="1" dirty="0">
                <a:solidFill>
                  <a:srgbClr val="FF0000"/>
                </a:solidFill>
              </a:rPr>
              <a:t>text editor</a:t>
            </a:r>
            <a:r>
              <a:rPr lang="en-US" sz="4000" b="1" dirty="0">
                <a:solidFill>
                  <a:schemeClr val="tx1"/>
                </a:solidFill>
              </a:rPr>
              <a:t> is a type of computer program that edits plain text.  Text editors are provided with operating systems and software development packages, and can be used to change configuration files, documentation files and programming language source code</a:t>
            </a:r>
            <a:r>
              <a:rPr lang="en-US" sz="4000" b="1" dirty="0" smtClean="0">
                <a:solidFill>
                  <a:schemeClr val="tx1"/>
                </a:solidFill>
              </a:rPr>
              <a:t>.</a:t>
            </a:r>
            <a:endParaRPr lang="en-US" sz="4000" b="1" dirty="0">
              <a:solidFill>
                <a:schemeClr val="tx1"/>
              </a:solidFill>
            </a:endParaRPr>
          </a:p>
        </p:txBody>
      </p:sp>
    </p:spTree>
    <p:extLst>
      <p:ext uri="{BB962C8B-B14F-4D97-AF65-F5344CB8AC3E}">
        <p14:creationId xmlns:p14="http://schemas.microsoft.com/office/powerpoint/2010/main" val="2160987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670" y="953036"/>
            <a:ext cx="8534401" cy="618186"/>
          </a:xfrm>
        </p:spPr>
        <p:txBody>
          <a:bodyPr>
            <a:normAutofit fontScale="90000"/>
          </a:bodyPr>
          <a:lstStyle/>
          <a:p>
            <a:r>
              <a:rPr lang="en-US" dirty="0" smtClean="0">
                <a:solidFill>
                  <a:schemeClr val="bg1"/>
                </a:solidFill>
              </a:rPr>
              <a:t>Plain Editor </a:t>
            </a:r>
            <a:r>
              <a:rPr lang="en-US" b="1" dirty="0" smtClean="0">
                <a:solidFill>
                  <a:schemeClr val="bg1"/>
                </a:solidFill>
              </a:rPr>
              <a:t>-</a:t>
            </a:r>
            <a:r>
              <a:rPr lang="en-US" b="1" dirty="0">
                <a:solidFill>
                  <a:schemeClr val="bg1"/>
                </a:solidFill>
              </a:rPr>
              <a:t> Why custom text editor</a:t>
            </a:r>
            <a:endParaRPr lang="en-US" dirty="0">
              <a:solidFill>
                <a:schemeClr val="bg1"/>
              </a:solidFill>
            </a:endParaRPr>
          </a:p>
        </p:txBody>
      </p:sp>
      <p:sp>
        <p:nvSpPr>
          <p:cNvPr id="3" name="Text Placeholder 2"/>
          <p:cNvSpPr>
            <a:spLocks noGrp="1"/>
          </p:cNvSpPr>
          <p:nvPr>
            <p:ph type="body" idx="1"/>
          </p:nvPr>
        </p:nvSpPr>
        <p:spPr>
          <a:xfrm>
            <a:off x="684213" y="1803042"/>
            <a:ext cx="10803742" cy="4224271"/>
          </a:xfrm>
        </p:spPr>
        <p:txBody>
          <a:bodyPr>
            <a:normAutofit/>
          </a:bodyPr>
          <a:lstStyle/>
          <a:p>
            <a:r>
              <a:rPr lang="en-US" sz="4000" b="1" dirty="0" smtClean="0">
                <a:solidFill>
                  <a:schemeClr val="tx1"/>
                </a:solidFill>
              </a:rPr>
              <a:t>Cause </a:t>
            </a:r>
            <a:r>
              <a:rPr lang="en-US" sz="4000" b="1" dirty="0" smtClean="0">
                <a:solidFill>
                  <a:srgbClr val="FF0000"/>
                </a:solidFill>
              </a:rPr>
              <a:t>custom text editor </a:t>
            </a:r>
            <a:r>
              <a:rPr lang="en-US" sz="4000" b="1" dirty="0" smtClean="0">
                <a:solidFill>
                  <a:schemeClr val="tx1"/>
                </a:solidFill>
              </a:rPr>
              <a:t>offers us to get specifically the features we want . So we can concentrate on our work .</a:t>
            </a:r>
            <a:endParaRPr lang="en-US" sz="4000" b="1" dirty="0">
              <a:solidFill>
                <a:schemeClr val="tx1"/>
              </a:solidFill>
            </a:endParaRPr>
          </a:p>
        </p:txBody>
      </p:sp>
    </p:spTree>
    <p:extLst>
      <p:ext uri="{BB962C8B-B14F-4D97-AF65-F5344CB8AC3E}">
        <p14:creationId xmlns:p14="http://schemas.microsoft.com/office/powerpoint/2010/main" val="2412623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352981" cy="1446728"/>
          </a:xfrm>
        </p:spPr>
        <p:txBody>
          <a:bodyPr>
            <a:normAutofit/>
          </a:bodyPr>
          <a:lstStyle/>
          <a:p>
            <a:pPr algn="ctr"/>
            <a:r>
              <a:rPr lang="en-US" dirty="0" smtClean="0">
                <a:solidFill>
                  <a:schemeClr val="bg1"/>
                </a:solidFill>
              </a:rPr>
              <a:t>Plain Editor </a:t>
            </a:r>
            <a:r>
              <a:rPr lang="en-US" b="1" dirty="0" smtClean="0">
                <a:solidFill>
                  <a:schemeClr val="bg1"/>
                </a:solidFill>
              </a:rPr>
              <a:t>-</a:t>
            </a:r>
            <a:r>
              <a:rPr lang="en-US" b="1" dirty="0">
                <a:solidFill>
                  <a:schemeClr val="bg1"/>
                </a:solidFill>
              </a:rPr>
              <a:t> basic features of a text </a:t>
            </a:r>
            <a:r>
              <a:rPr lang="en-US" b="1" dirty="0" smtClean="0">
                <a:solidFill>
                  <a:schemeClr val="bg1"/>
                </a:solidFill>
              </a:rPr>
              <a:t>editor</a:t>
            </a:r>
            <a:endParaRPr lang="en-US" dirty="0">
              <a:solidFill>
                <a:schemeClr val="bg1"/>
              </a:solidFill>
            </a:endParaRPr>
          </a:p>
        </p:txBody>
      </p:sp>
      <p:sp>
        <p:nvSpPr>
          <p:cNvPr id="3" name="Text Placeholder 2"/>
          <p:cNvSpPr>
            <a:spLocks noGrp="1"/>
          </p:cNvSpPr>
          <p:nvPr>
            <p:ph type="body" idx="1"/>
          </p:nvPr>
        </p:nvSpPr>
        <p:spPr>
          <a:xfrm>
            <a:off x="684213" y="2311758"/>
            <a:ext cx="10803742" cy="3715556"/>
          </a:xfrm>
        </p:spPr>
        <p:txBody>
          <a:bodyPr>
            <a:normAutofit/>
          </a:bodyPr>
          <a:lstStyle/>
          <a:p>
            <a:pPr algn="ctr"/>
            <a:r>
              <a:rPr lang="en-US" b="1" dirty="0" smtClean="0">
                <a:solidFill>
                  <a:schemeClr val="tx1"/>
                </a:solidFill>
              </a:rPr>
              <a:t>Find </a:t>
            </a:r>
            <a:r>
              <a:rPr lang="en-US" b="1" dirty="0">
                <a:solidFill>
                  <a:schemeClr val="tx1"/>
                </a:solidFill>
              </a:rPr>
              <a:t>and replace </a:t>
            </a:r>
            <a:endParaRPr lang="en-US" b="1" dirty="0" smtClean="0">
              <a:solidFill>
                <a:schemeClr val="tx1"/>
              </a:solidFill>
            </a:endParaRPr>
          </a:p>
          <a:p>
            <a:pPr algn="ctr"/>
            <a:r>
              <a:rPr lang="en-US" b="1" dirty="0" smtClean="0">
                <a:solidFill>
                  <a:schemeClr val="tx1"/>
                </a:solidFill>
              </a:rPr>
              <a:t>Cut</a:t>
            </a:r>
            <a:r>
              <a:rPr lang="en-US" b="1" dirty="0">
                <a:solidFill>
                  <a:schemeClr val="tx1"/>
                </a:solidFill>
              </a:rPr>
              <a:t>, copy, and paste </a:t>
            </a:r>
            <a:endParaRPr lang="en-US" b="1" dirty="0" smtClean="0">
              <a:solidFill>
                <a:schemeClr val="tx1"/>
              </a:solidFill>
            </a:endParaRPr>
          </a:p>
          <a:p>
            <a:pPr algn="ctr"/>
            <a:r>
              <a:rPr lang="en-US" b="1" dirty="0" smtClean="0">
                <a:solidFill>
                  <a:schemeClr val="tx1"/>
                </a:solidFill>
              </a:rPr>
              <a:t>Ability </a:t>
            </a:r>
            <a:r>
              <a:rPr lang="en-US" b="1" dirty="0">
                <a:solidFill>
                  <a:schemeClr val="tx1"/>
                </a:solidFill>
              </a:rPr>
              <a:t>to handle UTF-8 encoded </a:t>
            </a:r>
            <a:r>
              <a:rPr lang="en-US" b="1" dirty="0" smtClean="0">
                <a:solidFill>
                  <a:schemeClr val="tx1"/>
                </a:solidFill>
              </a:rPr>
              <a:t>text</a:t>
            </a:r>
            <a:endParaRPr lang="en-US" b="1" dirty="0">
              <a:solidFill>
                <a:schemeClr val="tx1"/>
              </a:solidFill>
            </a:endParaRPr>
          </a:p>
          <a:p>
            <a:pPr algn="ctr"/>
            <a:r>
              <a:rPr lang="en-US" b="1" dirty="0">
                <a:solidFill>
                  <a:schemeClr val="tx1"/>
                </a:solidFill>
              </a:rPr>
              <a:t>Text formatting </a:t>
            </a:r>
            <a:endParaRPr lang="en-US" b="1" dirty="0" smtClean="0">
              <a:solidFill>
                <a:schemeClr val="tx1"/>
              </a:solidFill>
            </a:endParaRPr>
          </a:p>
          <a:p>
            <a:pPr algn="ctr"/>
            <a:r>
              <a:rPr lang="en-US" b="1" dirty="0" smtClean="0">
                <a:solidFill>
                  <a:schemeClr val="tx1"/>
                </a:solidFill>
              </a:rPr>
              <a:t>Undo </a:t>
            </a:r>
            <a:r>
              <a:rPr lang="en-US" b="1" dirty="0">
                <a:solidFill>
                  <a:schemeClr val="tx1"/>
                </a:solidFill>
              </a:rPr>
              <a:t>and redo </a:t>
            </a:r>
            <a:endParaRPr lang="en-US" b="1" dirty="0" smtClean="0">
              <a:solidFill>
                <a:schemeClr val="tx1"/>
              </a:solidFill>
            </a:endParaRPr>
          </a:p>
          <a:p>
            <a:pPr algn="ctr"/>
            <a:r>
              <a:rPr lang="en-US" b="1" dirty="0" smtClean="0">
                <a:solidFill>
                  <a:schemeClr val="tx1"/>
                </a:solidFill>
              </a:rPr>
              <a:t>Data </a:t>
            </a:r>
            <a:r>
              <a:rPr lang="en-US" b="1" dirty="0">
                <a:solidFill>
                  <a:schemeClr val="tx1"/>
                </a:solidFill>
              </a:rPr>
              <a:t>transformation </a:t>
            </a:r>
            <a:endParaRPr lang="en-US" b="1" dirty="0" smtClean="0">
              <a:solidFill>
                <a:schemeClr val="tx1"/>
              </a:solidFill>
            </a:endParaRPr>
          </a:p>
          <a:p>
            <a:pPr algn="ctr"/>
            <a:r>
              <a:rPr lang="en-US" b="1" dirty="0" smtClean="0">
                <a:solidFill>
                  <a:schemeClr val="tx1"/>
                </a:solidFill>
              </a:rPr>
              <a:t>Filtering </a:t>
            </a:r>
          </a:p>
          <a:p>
            <a:pPr algn="ctr"/>
            <a:r>
              <a:rPr lang="en-US" b="1" dirty="0" smtClean="0">
                <a:solidFill>
                  <a:schemeClr val="tx1"/>
                </a:solidFill>
              </a:rPr>
              <a:t>Syntax </a:t>
            </a:r>
            <a:r>
              <a:rPr lang="en-US" b="1" dirty="0">
                <a:solidFill>
                  <a:schemeClr val="tx1"/>
                </a:solidFill>
              </a:rPr>
              <a:t>highlighting </a:t>
            </a:r>
            <a:endParaRPr lang="en-US" b="1" dirty="0" smtClean="0">
              <a:solidFill>
                <a:schemeClr val="tx1"/>
              </a:solidFill>
            </a:endParaRPr>
          </a:p>
          <a:p>
            <a:pPr algn="ctr"/>
            <a:r>
              <a:rPr lang="en-US" b="1" dirty="0" smtClean="0">
                <a:solidFill>
                  <a:schemeClr val="tx1"/>
                </a:solidFill>
              </a:rPr>
              <a:t>Extensibility</a:t>
            </a:r>
            <a:endParaRPr lang="en-US" b="1" dirty="0">
              <a:solidFill>
                <a:schemeClr val="tx1"/>
              </a:solidFill>
            </a:endParaRPr>
          </a:p>
        </p:txBody>
      </p:sp>
    </p:spTree>
    <p:extLst>
      <p:ext uri="{BB962C8B-B14F-4D97-AF65-F5344CB8AC3E}">
        <p14:creationId xmlns:p14="http://schemas.microsoft.com/office/powerpoint/2010/main" val="2241251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352981" cy="1446728"/>
          </a:xfrm>
        </p:spPr>
        <p:txBody>
          <a:bodyPr>
            <a:normAutofit/>
          </a:bodyPr>
          <a:lstStyle/>
          <a:p>
            <a:pPr algn="ctr"/>
            <a:r>
              <a:rPr lang="en-US" dirty="0" smtClean="0">
                <a:solidFill>
                  <a:schemeClr val="bg1"/>
                </a:solidFill>
              </a:rPr>
              <a:t> </a:t>
            </a:r>
            <a:endParaRPr lang="en-US" dirty="0">
              <a:solidFill>
                <a:schemeClr val="bg1"/>
              </a:solidFill>
            </a:endParaRPr>
          </a:p>
        </p:txBody>
      </p:sp>
      <p:sp>
        <p:nvSpPr>
          <p:cNvPr id="3" name="Text Placeholder 2"/>
          <p:cNvSpPr>
            <a:spLocks noGrp="1"/>
          </p:cNvSpPr>
          <p:nvPr>
            <p:ph type="body" idx="1"/>
          </p:nvPr>
        </p:nvSpPr>
        <p:spPr>
          <a:xfrm>
            <a:off x="684213" y="2311758"/>
            <a:ext cx="10803742" cy="3715556"/>
          </a:xfrm>
        </p:spPr>
        <p:txBody>
          <a:bodyPr>
            <a:normAutofit/>
          </a:bodyPr>
          <a:lstStyle/>
          <a:p>
            <a:pPr algn="ctr"/>
            <a:r>
              <a:rPr lang="en-US" b="1" dirty="0" smtClean="0">
                <a:solidFill>
                  <a:schemeClr val="tx1"/>
                </a:solidFill>
              </a:rPr>
              <a:t> </a:t>
            </a:r>
            <a:endParaRPr lang="en-US" b="1" dirty="0">
              <a:solidFill>
                <a:schemeClr val="tx1"/>
              </a:solidFill>
            </a:endParaRPr>
          </a:p>
        </p:txBody>
      </p:sp>
    </p:spTree>
    <p:extLst>
      <p:ext uri="{BB962C8B-B14F-4D97-AF65-F5344CB8AC3E}">
        <p14:creationId xmlns:p14="http://schemas.microsoft.com/office/powerpoint/2010/main" val="147923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43945"/>
            <a:ext cx="10546164" cy="940156"/>
          </a:xfrm>
        </p:spPr>
        <p:txBody>
          <a:bodyPr>
            <a:normAutofit/>
          </a:bodyPr>
          <a:lstStyle/>
          <a:p>
            <a:pPr algn="ctr"/>
            <a:r>
              <a:rPr lang="en-US" b="1" dirty="0">
                <a:solidFill>
                  <a:schemeClr val="bg1"/>
                </a:solidFill>
              </a:rPr>
              <a:t>features of plain </a:t>
            </a:r>
            <a:r>
              <a:rPr lang="en-US" b="1" dirty="0" smtClean="0">
                <a:solidFill>
                  <a:schemeClr val="bg1"/>
                </a:solidFill>
              </a:rPr>
              <a:t>editor</a:t>
            </a:r>
            <a:endParaRPr lang="en-US" dirty="0"/>
          </a:p>
        </p:txBody>
      </p:sp>
      <p:sp>
        <p:nvSpPr>
          <p:cNvPr id="3" name="Text Placeholder 2"/>
          <p:cNvSpPr>
            <a:spLocks noGrp="1"/>
          </p:cNvSpPr>
          <p:nvPr>
            <p:ph type="body" idx="1"/>
          </p:nvPr>
        </p:nvSpPr>
        <p:spPr>
          <a:xfrm>
            <a:off x="684213" y="1584101"/>
            <a:ext cx="10803742" cy="4443213"/>
          </a:xfrm>
        </p:spPr>
        <p:txBody>
          <a:bodyPr>
            <a:normAutofit/>
          </a:bodyPr>
          <a:lstStyle/>
          <a:p>
            <a:pPr algn="ctr"/>
            <a:r>
              <a:rPr lang="en-US" b="1" dirty="0">
                <a:solidFill>
                  <a:schemeClr val="tx1"/>
                </a:solidFill>
              </a:rPr>
              <a:t>Find and replace </a:t>
            </a:r>
          </a:p>
          <a:p>
            <a:pPr algn="ctr"/>
            <a:r>
              <a:rPr lang="en-US" b="1" dirty="0">
                <a:solidFill>
                  <a:schemeClr val="tx1"/>
                </a:solidFill>
              </a:rPr>
              <a:t>Cut, copy, and paste </a:t>
            </a:r>
          </a:p>
          <a:p>
            <a:pPr algn="ctr"/>
            <a:r>
              <a:rPr lang="en-US" b="1" dirty="0">
                <a:solidFill>
                  <a:schemeClr val="tx1"/>
                </a:solidFill>
              </a:rPr>
              <a:t>Ability to handle UTF-8 encoded text.</a:t>
            </a:r>
          </a:p>
          <a:p>
            <a:pPr algn="ctr"/>
            <a:r>
              <a:rPr lang="en-US" b="1" dirty="0">
                <a:solidFill>
                  <a:schemeClr val="tx1"/>
                </a:solidFill>
              </a:rPr>
              <a:t>Text formatting </a:t>
            </a:r>
          </a:p>
          <a:p>
            <a:pPr algn="ctr"/>
            <a:r>
              <a:rPr lang="en-US" b="1" dirty="0">
                <a:solidFill>
                  <a:schemeClr val="tx1"/>
                </a:solidFill>
              </a:rPr>
              <a:t>Undo and redo </a:t>
            </a:r>
            <a:endParaRPr lang="en-US" b="1" dirty="0" smtClean="0">
              <a:solidFill>
                <a:schemeClr val="tx1"/>
              </a:solidFill>
            </a:endParaRPr>
          </a:p>
          <a:p>
            <a:pPr algn="ctr"/>
            <a:r>
              <a:rPr lang="en-US" b="1" dirty="0" smtClean="0">
                <a:solidFill>
                  <a:schemeClr val="tx1"/>
                </a:solidFill>
              </a:rPr>
              <a:t>Syntax </a:t>
            </a:r>
            <a:r>
              <a:rPr lang="en-US" b="1" dirty="0">
                <a:solidFill>
                  <a:schemeClr val="tx1"/>
                </a:solidFill>
              </a:rPr>
              <a:t>highlighting </a:t>
            </a:r>
            <a:endParaRPr lang="en-US" b="1" dirty="0" smtClean="0">
              <a:solidFill>
                <a:schemeClr val="tx1"/>
              </a:solidFill>
            </a:endParaRPr>
          </a:p>
          <a:p>
            <a:pPr algn="ctr"/>
            <a:r>
              <a:rPr lang="en-US" b="1" dirty="0" smtClean="0">
                <a:solidFill>
                  <a:schemeClr val="tx1"/>
                </a:solidFill>
              </a:rPr>
              <a:t>WPM measurement</a:t>
            </a:r>
          </a:p>
          <a:p>
            <a:pPr algn="ctr"/>
            <a:r>
              <a:rPr lang="en-US" b="1" dirty="0" smtClean="0">
                <a:solidFill>
                  <a:schemeClr val="tx1"/>
                </a:solidFill>
              </a:rPr>
              <a:t>User-friendly reading mode</a:t>
            </a:r>
          </a:p>
          <a:p>
            <a:pPr algn="ctr"/>
            <a:r>
              <a:rPr lang="en-US" b="1" dirty="0" smtClean="0">
                <a:solidFill>
                  <a:schemeClr val="tx1"/>
                </a:solidFill>
              </a:rPr>
              <a:t>How JAVA works – Show Byte Code</a:t>
            </a:r>
          </a:p>
          <a:p>
            <a:pPr algn="ctr"/>
            <a:r>
              <a:rPr lang="en-US" b="1" dirty="0" smtClean="0">
                <a:solidFill>
                  <a:schemeClr val="tx1"/>
                </a:solidFill>
              </a:rPr>
              <a:t>Execute JAVA </a:t>
            </a:r>
            <a:r>
              <a:rPr lang="en-US" b="1" dirty="0" smtClean="0">
                <a:solidFill>
                  <a:schemeClr val="tx1"/>
                </a:solidFill>
              </a:rPr>
              <a:t>code</a:t>
            </a:r>
          </a:p>
          <a:p>
            <a:pPr algn="ctr"/>
            <a:r>
              <a:rPr lang="en-US" b="1" dirty="0" smtClean="0">
                <a:solidFill>
                  <a:schemeClr val="tx1"/>
                </a:solidFill>
              </a:rPr>
              <a:t>File recovery </a:t>
            </a:r>
            <a:endParaRPr lang="en-US" b="1" dirty="0">
              <a:solidFill>
                <a:schemeClr val="tx1"/>
              </a:solidFill>
            </a:endParaRPr>
          </a:p>
        </p:txBody>
      </p:sp>
    </p:spTree>
    <p:extLst>
      <p:ext uri="{BB962C8B-B14F-4D97-AF65-F5344CB8AC3E}">
        <p14:creationId xmlns:p14="http://schemas.microsoft.com/office/powerpoint/2010/main" val="2648440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308</TotalTime>
  <Words>1174</Words>
  <Application>Microsoft Office PowerPoint</Application>
  <PresentationFormat>Widescreen</PresentationFormat>
  <Paragraphs>131</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Century Gothic</vt:lpstr>
      <vt:lpstr>Wingdings 3</vt:lpstr>
      <vt:lpstr>Slice</vt:lpstr>
      <vt:lpstr>Project - Plain editor</vt:lpstr>
      <vt:lpstr>Project - Plain editor</vt:lpstr>
      <vt:lpstr>What is Plain Editor</vt:lpstr>
      <vt:lpstr>&gt; What is Plain Editor   - Why custom text editor   - basic features of a text editor &gt; features of plain editor &gt; architecture of plain editor    - Explanation &gt; Detailed features of plain editor   - File Menu   - Edit Menu   - Format Menu   - view Menu   - Tools Menu   - Help Menu &gt; Why Plain editor &gt; A few View of Plain editor &gt; Question </vt:lpstr>
      <vt:lpstr>Plain Editor -What is Text editor </vt:lpstr>
      <vt:lpstr>Plain Editor - Why custom text editor</vt:lpstr>
      <vt:lpstr>Plain Editor - basic features of a text editor</vt:lpstr>
      <vt:lpstr> </vt:lpstr>
      <vt:lpstr>features of plain editor</vt:lpstr>
      <vt:lpstr>Architecture of Plain editor</vt:lpstr>
      <vt:lpstr>Architecture of Plain editor - Explanation</vt:lpstr>
      <vt:lpstr>Detailed features of plain editor</vt:lpstr>
      <vt:lpstr> </vt:lpstr>
      <vt:lpstr>Detailed features of plain editor-File Menu</vt:lpstr>
      <vt:lpstr>Detailed features of plain editor-File Menu</vt:lpstr>
      <vt:lpstr>Detailed features of plain editor-Edit menu</vt:lpstr>
      <vt:lpstr>Detailed features of plain editor-Edit menu</vt:lpstr>
      <vt:lpstr>Detailed features of plain editor-Edit menu</vt:lpstr>
      <vt:lpstr>Detailed features of plain editor-Edit menu</vt:lpstr>
      <vt:lpstr> </vt:lpstr>
      <vt:lpstr>Detailed features of plain editor-Format menu</vt:lpstr>
      <vt:lpstr>Detailed features of plain editor-Format menu</vt:lpstr>
      <vt:lpstr>Detailed features of plain editor-view menu</vt:lpstr>
      <vt:lpstr>Detailed features of plain editor-view menu</vt:lpstr>
      <vt:lpstr>Detailed features of plain editor-tool menu</vt:lpstr>
      <vt:lpstr>Detailed features of plain editor-tool menu</vt:lpstr>
      <vt:lpstr> </vt:lpstr>
      <vt:lpstr>Detailed features of plain editor-tool menu</vt:lpstr>
      <vt:lpstr>Detailed features of plain editor-tool menu</vt:lpstr>
      <vt:lpstr>Detailed features of plain editor - HElp menu</vt:lpstr>
      <vt:lpstr>Detailed features of plain editor - HElp menu</vt:lpstr>
      <vt:lpstr> </vt:lpstr>
      <vt:lpstr>Why plain editor </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Plain editor</dc:title>
  <dc:creator>MUA</dc:creator>
  <cp:lastModifiedBy>MUA</cp:lastModifiedBy>
  <cp:revision>137</cp:revision>
  <dcterms:created xsi:type="dcterms:W3CDTF">2018-07-11T06:47:06Z</dcterms:created>
  <dcterms:modified xsi:type="dcterms:W3CDTF">2018-07-12T05:32:36Z</dcterms:modified>
</cp:coreProperties>
</file>