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436" r:id="rId3"/>
    <p:sldId id="271" r:id="rId4"/>
    <p:sldId id="267" r:id="rId5"/>
    <p:sldId id="270" r:id="rId6"/>
    <p:sldId id="268" r:id="rId7"/>
    <p:sldId id="269" r:id="rId8"/>
    <p:sldId id="272" r:id="rId9"/>
    <p:sldId id="423" r:id="rId10"/>
    <p:sldId id="424" r:id="rId11"/>
    <p:sldId id="434" r:id="rId12"/>
    <p:sldId id="437" r:id="rId13"/>
    <p:sldId id="4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9D2F8-A73B-9447-AB80-39C20D9CE392}" v="55" dt="2019-10-07T13:40:57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6"/>
    <p:restoredTop sz="87127"/>
  </p:normalViewPr>
  <p:slideViewPr>
    <p:cSldViewPr snapToGrid="0" snapToObjects="1">
      <p:cViewPr varScale="1">
        <p:scale>
          <a:sx n="56" d="100"/>
          <a:sy n="56" d="100"/>
        </p:scale>
        <p:origin x="200" y="1248"/>
      </p:cViewPr>
      <p:guideLst/>
    </p:cSldViewPr>
  </p:slideViewPr>
  <p:notesTextViewPr>
    <p:cViewPr>
      <p:scale>
        <a:sx n="1" d="1"/>
        <a:sy n="1" d="1"/>
      </p:scale>
      <p:origin x="0" y="-8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Placebo</c:v>
                </c:pt>
                <c:pt idx="1">
                  <c:v>Drug 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3-6845-9BA4-35A79EA3B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15173728"/>
        <c:axId val="1798274528"/>
      </c:barChart>
      <c:catAx>
        <c:axId val="181517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274528"/>
        <c:crosses val="autoZero"/>
        <c:auto val="1"/>
        <c:lblAlgn val="ctr"/>
        <c:lblOffset val="100"/>
        <c:noMultiLvlLbl val="0"/>
      </c:catAx>
      <c:valAx>
        <c:axId val="1798274528"/>
        <c:scaling>
          <c:orientation val="minMax"/>
          <c:max val="32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181517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Placebo</c:v>
                </c:pt>
                <c:pt idx="1">
                  <c:v>Drug 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3-6845-9BA4-35A79EA3B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15173728"/>
        <c:axId val="1798274528"/>
      </c:barChart>
      <c:catAx>
        <c:axId val="181517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274528"/>
        <c:crosses val="autoZero"/>
        <c:auto val="1"/>
        <c:lblAlgn val="ctr"/>
        <c:lblOffset val="100"/>
        <c:noMultiLvlLbl val="0"/>
      </c:catAx>
      <c:valAx>
        <c:axId val="1798274528"/>
        <c:scaling>
          <c:orientation val="minMax"/>
          <c:max val="32"/>
          <c:min val="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17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Placebo</c:v>
                </c:pt>
                <c:pt idx="1">
                  <c:v>Drug 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5-F547-9A98-1658CA0B2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7386752"/>
        <c:axId val="1857345808"/>
      </c:barChart>
      <c:catAx>
        <c:axId val="18573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345808"/>
        <c:crosses val="autoZero"/>
        <c:auto val="1"/>
        <c:lblAlgn val="ctr"/>
        <c:lblOffset val="100"/>
        <c:noMultiLvlLbl val="0"/>
      </c:catAx>
      <c:valAx>
        <c:axId val="1857345808"/>
        <c:scaling>
          <c:orientation val="minMax"/>
          <c:max val="4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38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Placebo</c:v>
                </c:pt>
                <c:pt idx="1">
                  <c:v>Drug 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5-F547-9A98-1658CA0B2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7386752"/>
        <c:axId val="1857345808"/>
      </c:barChart>
      <c:catAx>
        <c:axId val="18573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345808"/>
        <c:crosses val="autoZero"/>
        <c:auto val="1"/>
        <c:lblAlgn val="ctr"/>
        <c:lblOffset val="100"/>
        <c:noMultiLvlLbl val="0"/>
      </c:catAx>
      <c:valAx>
        <c:axId val="1857345808"/>
        <c:scaling>
          <c:orientation val="minMax"/>
          <c:max val="4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38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Placebo</c:v>
                </c:pt>
                <c:pt idx="1">
                  <c:v>Drug 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5-F547-9A98-1658CA0B2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7386752"/>
        <c:axId val="1857345808"/>
      </c:barChart>
      <c:catAx>
        <c:axId val="18573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345808"/>
        <c:crosses val="autoZero"/>
        <c:auto val="1"/>
        <c:lblAlgn val="ctr"/>
        <c:lblOffset val="100"/>
        <c:noMultiLvlLbl val="0"/>
      </c:catAx>
      <c:valAx>
        <c:axId val="1857345808"/>
        <c:scaling>
          <c:orientation val="minMax"/>
          <c:max val="4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38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Placebo</c:v>
                </c:pt>
                <c:pt idx="1">
                  <c:v>Drug 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5-F547-9A98-1658CA0B2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7386752"/>
        <c:axId val="1857345808"/>
      </c:barChart>
      <c:catAx>
        <c:axId val="18573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345808"/>
        <c:crosses val="autoZero"/>
        <c:auto val="1"/>
        <c:lblAlgn val="ctr"/>
        <c:lblOffset val="100"/>
        <c:noMultiLvlLbl val="0"/>
      </c:catAx>
      <c:valAx>
        <c:axId val="1857345808"/>
        <c:scaling>
          <c:orientation val="minMax"/>
          <c:max val="4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38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D1954-0D3C-B74C-B265-1F7B995D454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2EAE4-2767-934F-AD77-6C56AE11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sell some drugs and figure out how different that they 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2EAE4-2767-934F-AD77-6C56AE11BA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</a:t>
            </a:r>
          </a:p>
          <a:p>
            <a:r>
              <a:rPr lang="en-US" dirty="0"/>
              <a:t>• when to use t test paired and not paired t test, </a:t>
            </a:r>
          </a:p>
          <a:p>
            <a:r>
              <a:rPr lang="en-US" dirty="0"/>
              <a:t>• how to interpret a p value </a:t>
            </a:r>
          </a:p>
          <a:p>
            <a:r>
              <a:rPr lang="en-US" dirty="0"/>
              <a:t>• what are the assumptions that are being made </a:t>
            </a:r>
          </a:p>
          <a:p>
            <a:r>
              <a:rPr lang="en-US" dirty="0"/>
              <a:t>Keeping in mind that everyone comes in with some fixed level of butyrate, and that isn’t necessarily helpful for comparison purposes.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don’t want to measure whether how much butyrate someone has, instead what is the result of feeding them a supplement. What someone’s x1 of butyrate might be </a:t>
            </a:r>
            <a:r>
              <a:rPr lang="en-US"/>
              <a:t>somone’s</a:t>
            </a:r>
            <a:r>
              <a:rPr lang="en-US" dirty="0"/>
              <a:t> x0 and one might be higher than the other. Again, we’re measuring change as a result of the supplement, not just the level of butyrate, which varied in the the incoming individuals.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2EAE4-2767-934F-AD77-6C56AE11BA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Paired – repeat measurements, sample same individual over time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Unpaired – compare groups of individuals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works on normal data because we’re comparing means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D8B2-DAC2-2440-B998-C0A7E3FD99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Use a mathematical approach to determine the confidence it is at LEAST THAT different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2EAE4-2767-934F-AD77-6C56AE11BA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32E2-0411-0746-B500-50396AAB7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07CE4-4C1A-894B-9778-4CEB5218B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B5FA-6613-7343-BD98-3CFCE01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2D61-EB81-B644-8351-0F6F56DF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0238-440B-334E-ADB7-137D9237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B14C-C674-594B-AA9D-5369D054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390AD-7622-D04A-BC72-C9C342279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3B4A-7841-2C44-A58D-21084720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7160-01E4-9C40-85C9-E59D59E5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7FCE-BA47-7A46-9290-09F09B0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1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A0074-E5A0-B744-9E4B-A9DC930D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0793-02FA-1649-B95B-31A357E2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41DF-B7F5-844A-BC2B-B0F6DFE7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5FDB-D753-E14D-9007-73A165DB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8628-F837-AA41-AFFC-6D0A054C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C504-8AEB-D24F-9A23-A0D903C2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F7CD-BBB4-A24F-AE15-91866BDAF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5B9E-7A86-DC49-BAD1-959638DB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7A12-DB13-7449-929B-9E45B564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36FB6-B36F-1C4D-811D-E9FDBB72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E7A5-C5E5-AF4E-9F77-9E5F85E6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6408-5FFD-BF41-98E1-25357D9A5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5D5E-2730-1149-BCDA-698A3152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95EC-242C-9943-87DF-2698D42A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C6E9-F13E-3344-934D-C64A6A64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3477-DFF5-7640-A212-26CEACDB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DC7F-0494-EB47-B08B-F43E66676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D7B7-9210-B14F-83E5-C6DD59C4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066B4-D382-AA41-8AF7-5D11CFE6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7F7F5-E8E1-A345-B204-DDFE4012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A0BFE-C083-E24A-8AE3-843F2898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9D99-0D77-194C-A3BA-7E026460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58D04-D87E-394E-BAD2-B0A43FD6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27CD0-A3A5-834E-A75D-75BFD28FB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84F4E-D574-8741-9C72-7FCDFD563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026C1-3B71-A142-BC69-C174CF430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C9018-1E5A-764B-A4FA-4ED55F7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C3D55-3724-2E4D-A182-B06F7315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F9F8C-E814-BF4B-869B-1062534C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3077-368A-744D-8604-0C4F8E6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806D-A4BC-4248-8155-CAE1A338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CBDE9-2072-A646-9A7C-9928D11A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CF0A0-B5EB-4D4F-978D-1FC0B5B0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FA722-6374-1A45-94D6-4C3AFF65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7BC35-6653-5C47-84A5-A1CA6A5F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3A9A3-EE0E-6645-9CC5-EB6A4B97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1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EA6A-96A4-F94F-BF5B-89CCBE5F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4F3C-4D11-6D45-BD14-0E81376F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856B7-F545-0840-945D-8A46D24A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35D86-DBC8-374C-9786-6E7857AB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C21F-EFA2-5F46-A34B-272A0522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D426D-291E-A94D-8EB1-62138C0D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781A-EB4D-4C48-917E-A8446DEF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A630A-FC62-B14C-9E04-A07D19F7A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F684-A075-6F4A-BDD1-54B40BB5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4FA28-AA6C-9F44-9701-26810111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2108-0CE7-434A-9073-D364467C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8E9AE-22F3-B447-A1A5-617BBFCC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1DE7F-F5AD-1A4F-9299-D1FCFE9B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63FCB-E6BA-7944-A0E2-AC8DB2BC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CED71-D647-6D44-B3D9-F59C05E3B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CDB7-CEA7-E841-B672-66241D3EB5B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0595-6361-C24A-BBA4-016A0308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D26D-3485-9D4A-9AD9-E51E9C37C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E2C0-89CE-D44C-ACA6-00DB64F3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AC2E7B-2ECA-5E4F-AD8B-B57D80296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 201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46F1AA-8BD9-5247-B284-FDE467885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</p:spTree>
    <p:extLst>
      <p:ext uri="{BB962C8B-B14F-4D97-AF65-F5344CB8AC3E}">
        <p14:creationId xmlns:p14="http://schemas.microsoft.com/office/powerpoint/2010/main" val="407824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CA0AA-54CF-974D-AC45-88DD96A0A5FF}"/>
              </a:ext>
            </a:extLst>
          </p:cNvPr>
          <p:cNvSpPr txBox="1"/>
          <p:nvPr/>
        </p:nvSpPr>
        <p:spPr>
          <a:xfrm>
            <a:off x="5489161" y="1868562"/>
            <a:ext cx="4552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Written as an equation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Inverse of null hypothesis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Values commonly not equal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660B3-3DCF-EB4F-B3CE-4E70AA13435C}"/>
              </a:ext>
            </a:extLst>
          </p:cNvPr>
          <p:cNvSpPr txBox="1"/>
          <p:nvPr/>
        </p:nvSpPr>
        <p:spPr>
          <a:xfrm>
            <a:off x="5489162" y="4720145"/>
            <a:ext cx="3841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Butyrate</a:t>
            </a:r>
            <a:r>
              <a:rPr lang="en-US" sz="2400" baseline="-25000" dirty="0"/>
              <a:t>1x40 </a:t>
            </a:r>
            <a:r>
              <a:rPr lang="en-US" sz="2400" dirty="0"/>
              <a:t>= Butyrate</a:t>
            </a:r>
            <a:r>
              <a:rPr lang="en-US" sz="2400" baseline="-25000" dirty="0"/>
              <a:t>2x40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EF30A-25FA-864B-B376-3A7C1A632160}"/>
              </a:ext>
            </a:extLst>
          </p:cNvPr>
          <p:cNvSpPr txBox="1"/>
          <p:nvPr/>
        </p:nvSpPr>
        <p:spPr>
          <a:xfrm>
            <a:off x="5489161" y="5654142"/>
            <a:ext cx="385618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Butyrate</a:t>
            </a:r>
            <a:r>
              <a:rPr lang="en-US" sz="2400" baseline="-25000" dirty="0"/>
              <a:t>1x40 </a:t>
            </a:r>
            <a:r>
              <a:rPr lang="en-US" sz="2400" dirty="0"/>
              <a:t>≠ Butyrate</a:t>
            </a:r>
            <a:r>
              <a:rPr lang="en-US" sz="2400" baseline="-25000" dirty="0"/>
              <a:t>2x40</a:t>
            </a:r>
            <a:endParaRPr lang="en-US" sz="2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70BC58-2074-3F4C-A892-0B8F836AA541}"/>
              </a:ext>
            </a:extLst>
          </p:cNvPr>
          <p:cNvGrpSpPr/>
          <p:nvPr/>
        </p:nvGrpSpPr>
        <p:grpSpPr>
          <a:xfrm>
            <a:off x="1981200" y="1437276"/>
            <a:ext cx="3061705" cy="4154616"/>
            <a:chOff x="4835231" y="1176066"/>
            <a:chExt cx="3061705" cy="415461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4A1A69-0549-B44A-B348-2A082964A054}"/>
                </a:ext>
              </a:extLst>
            </p:cNvPr>
            <p:cNvSpPr txBox="1"/>
            <p:nvPr/>
          </p:nvSpPr>
          <p:spPr>
            <a:xfrm>
              <a:off x="4835234" y="2060716"/>
              <a:ext cx="306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Study Design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B92B3D-1A8A-4746-BCDF-E92321DBE8C9}"/>
                </a:ext>
              </a:extLst>
            </p:cNvPr>
            <p:cNvSpPr txBox="1"/>
            <p:nvPr/>
          </p:nvSpPr>
          <p:spPr>
            <a:xfrm>
              <a:off x="4835234" y="1176066"/>
              <a:ext cx="306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Research Question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78A859-AD43-3B46-95E5-28C4D5657776}"/>
                </a:ext>
              </a:extLst>
            </p:cNvPr>
            <p:cNvSpPr txBox="1"/>
            <p:nvPr/>
          </p:nvSpPr>
          <p:spPr>
            <a:xfrm>
              <a:off x="4835233" y="2930709"/>
              <a:ext cx="306170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Hypothesis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A1421B-1021-D847-B4D1-E897494A68CC}"/>
                </a:ext>
              </a:extLst>
            </p:cNvPr>
            <p:cNvSpPr txBox="1"/>
            <p:nvPr/>
          </p:nvSpPr>
          <p:spPr>
            <a:xfrm>
              <a:off x="4835232" y="3817611"/>
              <a:ext cx="306170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&amp; Conduct </a:t>
              </a:r>
            </a:p>
            <a:p>
              <a:pPr algn="ctr"/>
              <a:r>
                <a:rPr lang="en-US" dirty="0"/>
                <a:t>Statistical Test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443002-F8CA-D847-B5B0-BC4D5BBBBE02}"/>
                </a:ext>
              </a:extLst>
            </p:cNvPr>
            <p:cNvSpPr txBox="1"/>
            <p:nvPr/>
          </p:nvSpPr>
          <p:spPr>
            <a:xfrm>
              <a:off x="4835231" y="4961350"/>
              <a:ext cx="306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Conclusion</a:t>
              </a: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9C884B23-9A1C-794B-AA2E-F530850C10AC}"/>
                </a:ext>
              </a:extLst>
            </p:cNvPr>
            <p:cNvSpPr/>
            <p:nvPr/>
          </p:nvSpPr>
          <p:spPr>
            <a:xfrm>
              <a:off x="6212998" y="3300041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E8315D64-F58B-4D41-B210-FBA97C05BA9E}"/>
                </a:ext>
              </a:extLst>
            </p:cNvPr>
            <p:cNvSpPr/>
            <p:nvPr/>
          </p:nvSpPr>
          <p:spPr>
            <a:xfrm>
              <a:off x="6059913" y="2428293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6EA4CDEF-8BC2-EC4C-B872-73EF2F481C96}"/>
                </a:ext>
              </a:extLst>
            </p:cNvPr>
            <p:cNvSpPr/>
            <p:nvPr/>
          </p:nvSpPr>
          <p:spPr>
            <a:xfrm>
              <a:off x="6212997" y="4458934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861D4893-B5EB-8B47-A6FB-5B52759F679F}"/>
                </a:ext>
              </a:extLst>
            </p:cNvPr>
            <p:cNvSpPr/>
            <p:nvPr/>
          </p:nvSpPr>
          <p:spPr>
            <a:xfrm>
              <a:off x="6213000" y="1550406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6349CCA9-2788-EF40-97C6-A910DC86DFDD}"/>
                </a:ext>
              </a:extLst>
            </p:cNvPr>
            <p:cNvSpPr/>
            <p:nvPr/>
          </p:nvSpPr>
          <p:spPr>
            <a:xfrm flipV="1">
              <a:off x="6366084" y="2422154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348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96E43-0A2F-0049-B10B-B253706D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test: t-tests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02703-041C-8241-B939-5B74D7618566}"/>
              </a:ext>
            </a:extLst>
          </p:cNvPr>
          <p:cNvGrpSpPr/>
          <p:nvPr/>
        </p:nvGrpSpPr>
        <p:grpSpPr>
          <a:xfrm>
            <a:off x="1981200" y="1437276"/>
            <a:ext cx="3061705" cy="4154616"/>
            <a:chOff x="4835231" y="1176066"/>
            <a:chExt cx="3061705" cy="41546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007F95-22F2-A149-93DC-64CCCF751A27}"/>
                </a:ext>
              </a:extLst>
            </p:cNvPr>
            <p:cNvSpPr txBox="1"/>
            <p:nvPr/>
          </p:nvSpPr>
          <p:spPr>
            <a:xfrm>
              <a:off x="4835234" y="2060716"/>
              <a:ext cx="306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Study Design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D4183-ACD1-044B-87E3-4A69B5EE8D8B}"/>
                </a:ext>
              </a:extLst>
            </p:cNvPr>
            <p:cNvSpPr txBox="1"/>
            <p:nvPr/>
          </p:nvSpPr>
          <p:spPr>
            <a:xfrm>
              <a:off x="4835234" y="1176066"/>
              <a:ext cx="306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Research Question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3E2617-69F3-D449-BE86-5E6FBF02873C}"/>
                </a:ext>
              </a:extLst>
            </p:cNvPr>
            <p:cNvSpPr txBox="1"/>
            <p:nvPr/>
          </p:nvSpPr>
          <p:spPr>
            <a:xfrm>
              <a:off x="4835233" y="2930709"/>
              <a:ext cx="306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Hypothesis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E9C3AA-BA01-1444-AF70-0C95DA15CBF7}"/>
                </a:ext>
              </a:extLst>
            </p:cNvPr>
            <p:cNvSpPr txBox="1"/>
            <p:nvPr/>
          </p:nvSpPr>
          <p:spPr>
            <a:xfrm>
              <a:off x="4835232" y="3817611"/>
              <a:ext cx="3061702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&amp; Conduct </a:t>
              </a:r>
            </a:p>
            <a:p>
              <a:pPr algn="ctr"/>
              <a:r>
                <a:rPr lang="en-US" dirty="0"/>
                <a:t>Statistical Test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280BA9-BF11-A74E-A2EA-40662F3C0B66}"/>
                </a:ext>
              </a:extLst>
            </p:cNvPr>
            <p:cNvSpPr txBox="1"/>
            <p:nvPr/>
          </p:nvSpPr>
          <p:spPr>
            <a:xfrm>
              <a:off x="4835231" y="4961350"/>
              <a:ext cx="306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Conclusion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414BB17B-8244-9543-8DD1-9C2D655982B1}"/>
                </a:ext>
              </a:extLst>
            </p:cNvPr>
            <p:cNvSpPr/>
            <p:nvPr/>
          </p:nvSpPr>
          <p:spPr>
            <a:xfrm>
              <a:off x="6212998" y="3300041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79423D01-C5FC-5F47-97AC-E7EA532089E2}"/>
                </a:ext>
              </a:extLst>
            </p:cNvPr>
            <p:cNvSpPr/>
            <p:nvPr/>
          </p:nvSpPr>
          <p:spPr>
            <a:xfrm>
              <a:off x="6059913" y="2428293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290BA1B5-5CAA-1C46-AA6E-6B93D2B8BC87}"/>
                </a:ext>
              </a:extLst>
            </p:cNvPr>
            <p:cNvSpPr/>
            <p:nvPr/>
          </p:nvSpPr>
          <p:spPr>
            <a:xfrm>
              <a:off x="6212997" y="4458934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07A9CD16-804B-FD44-8BE1-18BE42227361}"/>
                </a:ext>
              </a:extLst>
            </p:cNvPr>
            <p:cNvSpPr/>
            <p:nvPr/>
          </p:nvSpPr>
          <p:spPr>
            <a:xfrm>
              <a:off x="6213000" y="1550406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AF7C86E2-09EE-814E-9CF5-8495C389C367}"/>
                </a:ext>
              </a:extLst>
            </p:cNvPr>
            <p:cNvSpPr/>
            <p:nvPr/>
          </p:nvSpPr>
          <p:spPr>
            <a:xfrm flipV="1">
              <a:off x="6366084" y="2422154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A2043B-67C9-0A49-BA02-B7750C31A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0575" y="2051605"/>
            <a:ext cx="4410222" cy="2871919"/>
          </a:xfrm>
        </p:spPr>
        <p:txBody>
          <a:bodyPr/>
          <a:lstStyle/>
          <a:p>
            <a:r>
              <a:rPr lang="en-US" dirty="0"/>
              <a:t>Identify difference in means between groups</a:t>
            </a:r>
          </a:p>
          <a:p>
            <a:r>
              <a:rPr lang="en-US" dirty="0"/>
              <a:t>Paired vs. unpaired</a:t>
            </a:r>
          </a:p>
          <a:p>
            <a:pPr lvl="1"/>
            <a:r>
              <a:rPr lang="en-US" dirty="0"/>
              <a:t>Related groups</a:t>
            </a:r>
          </a:p>
          <a:p>
            <a:pPr lvl="1"/>
            <a:r>
              <a:rPr lang="en-US" dirty="0"/>
              <a:t>Repeated measures</a:t>
            </a:r>
          </a:p>
        </p:txBody>
      </p:sp>
    </p:spTree>
    <p:extLst>
      <p:ext uri="{BB962C8B-B14F-4D97-AF65-F5344CB8AC3E}">
        <p14:creationId xmlns:p14="http://schemas.microsoft.com/office/powerpoint/2010/main" val="18041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0D1B-AC94-C644-A36F-284D1A0A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p-values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2C1D53-CA44-6D40-B04D-A5AFA4DF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3731"/>
            <a:ext cx="4038600" cy="5102433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Probability of obtaining a result equal to or more extreme than what was actually observed </a:t>
            </a:r>
            <a:r>
              <a:rPr lang="en-US" u="sng" dirty="0"/>
              <a:t>if the null hypothesis is true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p-value &lt; 0.05: reject null, support the alternate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p-value &gt; 0.05: fail to reject null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6F146E-214A-0844-93AF-E2B6CDAA96B8}"/>
              </a:ext>
            </a:extLst>
          </p:cNvPr>
          <p:cNvSpPr txBox="1"/>
          <p:nvPr/>
        </p:nvSpPr>
        <p:spPr>
          <a:xfrm>
            <a:off x="3240258" y="5613110"/>
            <a:ext cx="21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dirty="0"/>
              <a:t>We often use a cutoff </a:t>
            </a:r>
          </a:p>
          <a:p>
            <a:pPr marL="457200" indent="-457200" algn="ctr"/>
            <a:r>
              <a:rPr lang="en-US" dirty="0"/>
              <a:t>of 0.05 for 95%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5565C-E2EB-AC47-A19A-3AD9D0605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999" y="1878300"/>
            <a:ext cx="4571201" cy="29769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7CF0F-57F9-A14B-B41F-EA98E27A8168}"/>
              </a:ext>
            </a:extLst>
          </p:cNvPr>
          <p:cNvCxnSpPr>
            <a:cxnSpLocks/>
          </p:cNvCxnSpPr>
          <p:nvPr/>
        </p:nvCxnSpPr>
        <p:spPr>
          <a:xfrm flipV="1">
            <a:off x="4462897" y="4615190"/>
            <a:ext cx="742988" cy="106924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5-Point Star 7">
            <a:extLst>
              <a:ext uri="{FF2B5EF4-FFF2-40B4-BE49-F238E27FC236}">
                <a16:creationId xmlns:a16="http://schemas.microsoft.com/office/drawing/2014/main" id="{94CF4E68-27AD-BB4F-BFA2-3CE045E7C35E}"/>
              </a:ext>
            </a:extLst>
          </p:cNvPr>
          <p:cNvSpPr/>
          <p:nvPr/>
        </p:nvSpPr>
        <p:spPr>
          <a:xfrm>
            <a:off x="5483357" y="4389120"/>
            <a:ext cx="137124" cy="98525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8E78DBD8-892C-E34A-8C14-6EB8668C822F}"/>
              </a:ext>
            </a:extLst>
          </p:cNvPr>
          <p:cNvSpPr/>
          <p:nvPr/>
        </p:nvSpPr>
        <p:spPr>
          <a:xfrm>
            <a:off x="3553738" y="4386775"/>
            <a:ext cx="137124" cy="98525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D8BFC-2806-6E4B-8B10-7D5145132D9E}"/>
              </a:ext>
            </a:extLst>
          </p:cNvPr>
          <p:cNvSpPr txBox="1"/>
          <p:nvPr/>
        </p:nvSpPr>
        <p:spPr>
          <a:xfrm>
            <a:off x="6361830" y="6102108"/>
            <a:ext cx="384175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Butyrate</a:t>
            </a:r>
            <a:r>
              <a:rPr lang="en-US" sz="2400" baseline="-25000" dirty="0"/>
              <a:t>1x40 </a:t>
            </a:r>
            <a:r>
              <a:rPr lang="en-US" sz="2400" dirty="0"/>
              <a:t>= Butyrate</a:t>
            </a:r>
            <a:r>
              <a:rPr lang="en-US" sz="2400" baseline="-25000" dirty="0"/>
              <a:t>2x40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4750D-4D15-C649-B6E4-6BF62A16E6CC}"/>
              </a:ext>
            </a:extLst>
          </p:cNvPr>
          <p:cNvSpPr txBox="1"/>
          <p:nvPr/>
        </p:nvSpPr>
        <p:spPr>
          <a:xfrm>
            <a:off x="6354616" y="4789279"/>
            <a:ext cx="38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Butyrate</a:t>
            </a:r>
            <a:r>
              <a:rPr lang="en-US" sz="2400" baseline="-25000" dirty="0"/>
              <a:t>1x40 </a:t>
            </a:r>
            <a:r>
              <a:rPr lang="en-US" sz="2400" dirty="0"/>
              <a:t>≠ Butyrate</a:t>
            </a:r>
            <a:r>
              <a:rPr lang="en-US" sz="2400" baseline="-25000" dirty="0"/>
              <a:t>2x40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13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63043-E4E8-DC48-8911-4FBF672C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13" y="894521"/>
            <a:ext cx="5150643" cy="515064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8A38A-249F-9A40-B75A-5E0E1C54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763076"/>
            <a:ext cx="4000501" cy="51506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457F38-B554-E149-9A6B-5374F3C5F48D}"/>
              </a:ext>
            </a:extLst>
          </p:cNvPr>
          <p:cNvSpPr/>
          <p:nvPr/>
        </p:nvSpPr>
        <p:spPr>
          <a:xfrm>
            <a:off x="839721" y="5936456"/>
            <a:ext cx="414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William </a:t>
            </a:r>
            <a:r>
              <a:rPr lang="en-US" dirty="0" err="1"/>
              <a:t>Gosset</a:t>
            </a:r>
            <a:r>
              <a:rPr lang="en-US" dirty="0"/>
              <a:t> (chemist for </a:t>
            </a:r>
            <a:r>
              <a:rPr lang="en-US" dirty="0" err="1"/>
              <a:t>Guiness</a:t>
            </a:r>
            <a:r>
              <a:rPr lang="en-US" dirty="0"/>
              <a:t>) 1908</a:t>
            </a:r>
          </a:p>
        </p:txBody>
      </p:sp>
    </p:spTree>
    <p:extLst>
      <p:ext uri="{BB962C8B-B14F-4D97-AF65-F5344CB8AC3E}">
        <p14:creationId xmlns:p14="http://schemas.microsoft.com/office/powerpoint/2010/main" val="314748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8C2C06-979C-EA4A-A21F-A190DAEF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78C406-8D8B-F047-B415-B0A6BF11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reading</a:t>
            </a:r>
          </a:p>
          <a:p>
            <a:pPr lvl="1"/>
            <a:r>
              <a:rPr lang="en-US" dirty="0"/>
              <a:t>R Cookbook, Chapter 9</a:t>
            </a:r>
          </a:p>
          <a:p>
            <a:pPr lvl="1"/>
            <a:r>
              <a:rPr lang="en-US" dirty="0"/>
              <a:t>News &amp; review articles for Friday lecture</a:t>
            </a:r>
          </a:p>
          <a:p>
            <a:pPr lvl="1"/>
            <a:endParaRPr lang="en-US" dirty="0"/>
          </a:p>
          <a:p>
            <a:r>
              <a:rPr lang="en-US" dirty="0"/>
              <a:t>Exam 1 Friday</a:t>
            </a:r>
          </a:p>
          <a:p>
            <a:pPr lvl="1"/>
            <a:r>
              <a:rPr lang="en-US" dirty="0"/>
              <a:t>Review session Wednesday 6pm</a:t>
            </a:r>
          </a:p>
          <a:p>
            <a:pPr lvl="1"/>
            <a:r>
              <a:rPr lang="en-US"/>
              <a:t>Friday lecture material only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86036D-0E40-2F4D-97EA-BD60B547654D}"/>
              </a:ext>
            </a:extLst>
          </p:cNvPr>
          <p:cNvGraphicFramePr>
            <a:graphicFrameLocks/>
          </p:cNvGraphicFramePr>
          <p:nvPr/>
        </p:nvGraphicFramePr>
        <p:xfrm>
          <a:off x="876299" y="317499"/>
          <a:ext cx="3795713" cy="629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41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86036D-0E40-2F4D-97EA-BD60B5476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644114"/>
              </p:ext>
            </p:extLst>
          </p:nvPr>
        </p:nvGraphicFramePr>
        <p:xfrm>
          <a:off x="876299" y="317499"/>
          <a:ext cx="3795713" cy="629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8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C684D8C-EA5F-FC41-8C18-D3603C41A527}"/>
              </a:ext>
            </a:extLst>
          </p:cNvPr>
          <p:cNvGraphicFramePr>
            <a:graphicFrameLocks/>
          </p:cNvGraphicFramePr>
          <p:nvPr/>
        </p:nvGraphicFramePr>
        <p:xfrm>
          <a:off x="1371768" y="228600"/>
          <a:ext cx="4971881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083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C684D8C-EA5F-FC41-8C18-D3603C41A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944184"/>
              </p:ext>
            </p:extLst>
          </p:nvPr>
        </p:nvGraphicFramePr>
        <p:xfrm>
          <a:off x="1371768" y="228600"/>
          <a:ext cx="4971881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D969EEF-0730-F246-9252-22D0103A45CE}"/>
              </a:ext>
            </a:extLst>
          </p:cNvPr>
          <p:cNvGrpSpPr/>
          <p:nvPr/>
        </p:nvGrpSpPr>
        <p:grpSpPr>
          <a:xfrm>
            <a:off x="2497800" y="1171581"/>
            <a:ext cx="976105" cy="2050597"/>
            <a:chOff x="4475119" y="1354456"/>
            <a:chExt cx="976105" cy="20505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2752B7-FA19-FD44-A1BD-AE80B0FCF4E8}"/>
                </a:ext>
              </a:extLst>
            </p:cNvPr>
            <p:cNvSpPr/>
            <p:nvPr/>
          </p:nvSpPr>
          <p:spPr>
            <a:xfrm>
              <a:off x="4788354" y="1354456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452248-735E-724E-B00E-E88CBD3D2863}"/>
                </a:ext>
              </a:extLst>
            </p:cNvPr>
            <p:cNvSpPr/>
            <p:nvPr/>
          </p:nvSpPr>
          <p:spPr>
            <a:xfrm>
              <a:off x="4766583" y="2139044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B9770D-F0B2-5E44-81CF-89FADDD6F567}"/>
                </a:ext>
              </a:extLst>
            </p:cNvPr>
            <p:cNvSpPr/>
            <p:nvPr/>
          </p:nvSpPr>
          <p:spPr>
            <a:xfrm>
              <a:off x="5163842" y="2456500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7A2C35-DE22-254A-BB27-C24EF2DA15BF}"/>
                </a:ext>
              </a:extLst>
            </p:cNvPr>
            <p:cNvSpPr/>
            <p:nvPr/>
          </p:nvSpPr>
          <p:spPr>
            <a:xfrm>
              <a:off x="4475119" y="2512834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14638A-87BF-6846-8085-E9055799CB7C}"/>
                </a:ext>
              </a:extLst>
            </p:cNvPr>
            <p:cNvSpPr/>
            <p:nvPr/>
          </p:nvSpPr>
          <p:spPr>
            <a:xfrm>
              <a:off x="4942656" y="3117671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8C584A-2804-0D46-9404-8673AF40196F}"/>
              </a:ext>
            </a:extLst>
          </p:cNvPr>
          <p:cNvGrpSpPr/>
          <p:nvPr/>
        </p:nvGrpSpPr>
        <p:grpSpPr>
          <a:xfrm>
            <a:off x="4599937" y="2417316"/>
            <a:ext cx="1087106" cy="1803078"/>
            <a:chOff x="4766583" y="1902011"/>
            <a:chExt cx="1087106" cy="180307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DE6156-93E8-9E4D-810B-21A3DCDB043A}"/>
                </a:ext>
              </a:extLst>
            </p:cNvPr>
            <p:cNvSpPr/>
            <p:nvPr/>
          </p:nvSpPr>
          <p:spPr>
            <a:xfrm>
              <a:off x="5307533" y="1902011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10022F-8A39-0E43-8A0C-665176501087}"/>
                </a:ext>
              </a:extLst>
            </p:cNvPr>
            <p:cNvSpPr/>
            <p:nvPr/>
          </p:nvSpPr>
          <p:spPr>
            <a:xfrm>
              <a:off x="4766583" y="2139044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5E8F50-32F0-D349-8E18-19197B0FDD9A}"/>
                </a:ext>
              </a:extLst>
            </p:cNvPr>
            <p:cNvSpPr/>
            <p:nvPr/>
          </p:nvSpPr>
          <p:spPr>
            <a:xfrm>
              <a:off x="5163842" y="2456500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1BE3AC-61D4-BD43-9856-AA523426FC0D}"/>
                </a:ext>
              </a:extLst>
            </p:cNvPr>
            <p:cNvSpPr/>
            <p:nvPr/>
          </p:nvSpPr>
          <p:spPr>
            <a:xfrm>
              <a:off x="5566307" y="3417707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4CFDB-28E7-0548-83F2-F5B5EEF8ACBD}"/>
                </a:ext>
              </a:extLst>
            </p:cNvPr>
            <p:cNvSpPr/>
            <p:nvPr/>
          </p:nvSpPr>
          <p:spPr>
            <a:xfrm>
              <a:off x="4942656" y="3117671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20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C684D8C-EA5F-FC41-8C18-D3603C41A527}"/>
              </a:ext>
            </a:extLst>
          </p:cNvPr>
          <p:cNvGraphicFramePr>
            <a:graphicFrameLocks/>
          </p:cNvGraphicFramePr>
          <p:nvPr/>
        </p:nvGraphicFramePr>
        <p:xfrm>
          <a:off x="1371768" y="228600"/>
          <a:ext cx="4971881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A8D23597-E696-3A4E-B32F-E892945F5DB6}"/>
              </a:ext>
            </a:extLst>
          </p:cNvPr>
          <p:cNvGrpSpPr/>
          <p:nvPr/>
        </p:nvGrpSpPr>
        <p:grpSpPr>
          <a:xfrm>
            <a:off x="2326317" y="1765807"/>
            <a:ext cx="1101578" cy="795200"/>
            <a:chOff x="3712204" y="4772299"/>
            <a:chExt cx="1101578" cy="7952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9F15D4-A05A-5248-883E-2DF042112BE8}"/>
                </a:ext>
              </a:extLst>
            </p:cNvPr>
            <p:cNvSpPr/>
            <p:nvPr/>
          </p:nvSpPr>
          <p:spPr>
            <a:xfrm>
              <a:off x="4093029" y="5059681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4B63AA-D5B5-F448-8AD9-38C500B9225C}"/>
                </a:ext>
              </a:extLst>
            </p:cNvPr>
            <p:cNvSpPr/>
            <p:nvPr/>
          </p:nvSpPr>
          <p:spPr>
            <a:xfrm>
              <a:off x="3712204" y="5280117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DA3D277-E698-F543-AAA6-ECB7F04721D2}"/>
                </a:ext>
              </a:extLst>
            </p:cNvPr>
            <p:cNvSpPr/>
            <p:nvPr/>
          </p:nvSpPr>
          <p:spPr>
            <a:xfrm>
              <a:off x="4382709" y="4772299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27ABF7-70CB-A743-B10B-D63A566B257F}"/>
                </a:ext>
              </a:extLst>
            </p:cNvPr>
            <p:cNvSpPr/>
            <p:nvPr/>
          </p:nvSpPr>
          <p:spPr>
            <a:xfrm>
              <a:off x="4526400" y="5280117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1AAADB-57BD-564B-ADF0-F5DFD8997135}"/>
              </a:ext>
            </a:extLst>
          </p:cNvPr>
          <p:cNvGrpSpPr/>
          <p:nvPr/>
        </p:nvGrpSpPr>
        <p:grpSpPr>
          <a:xfrm>
            <a:off x="4619578" y="1765807"/>
            <a:ext cx="876960" cy="3099874"/>
            <a:chOff x="4838691" y="201220"/>
            <a:chExt cx="876960" cy="309987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710293-76B0-C341-9EDE-D4F8F969BDE8}"/>
                </a:ext>
              </a:extLst>
            </p:cNvPr>
            <p:cNvSpPr/>
            <p:nvPr/>
          </p:nvSpPr>
          <p:spPr>
            <a:xfrm>
              <a:off x="4997419" y="2549948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D47BDB6-C2E6-0245-A41C-04BCB82A7969}"/>
                </a:ext>
              </a:extLst>
            </p:cNvPr>
            <p:cNvSpPr/>
            <p:nvPr/>
          </p:nvSpPr>
          <p:spPr>
            <a:xfrm>
              <a:off x="5308753" y="2704382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1101AAF-FE4C-D641-9685-A1A45FAAC6C9}"/>
                </a:ext>
              </a:extLst>
            </p:cNvPr>
            <p:cNvSpPr/>
            <p:nvPr/>
          </p:nvSpPr>
          <p:spPr>
            <a:xfrm>
              <a:off x="5428269" y="3013712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64F072-BA45-424B-8A48-0898B319B4D0}"/>
                </a:ext>
              </a:extLst>
            </p:cNvPr>
            <p:cNvSpPr/>
            <p:nvPr/>
          </p:nvSpPr>
          <p:spPr>
            <a:xfrm>
              <a:off x="5012456" y="2916051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1B0544A-EFA7-4541-BFFA-1232689F8FDB}"/>
                </a:ext>
              </a:extLst>
            </p:cNvPr>
            <p:cNvSpPr/>
            <p:nvPr/>
          </p:nvSpPr>
          <p:spPr>
            <a:xfrm>
              <a:off x="4838691" y="344911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C2AF194-49CD-3D49-9B3D-7C09C35300C1}"/>
                </a:ext>
              </a:extLst>
            </p:cNvPr>
            <p:cNvSpPr/>
            <p:nvPr/>
          </p:nvSpPr>
          <p:spPr>
            <a:xfrm>
              <a:off x="5268716" y="201220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225E50E-078B-CF45-85E9-C92D5A9CD22B}"/>
                </a:ext>
              </a:extLst>
            </p:cNvPr>
            <p:cNvSpPr/>
            <p:nvPr/>
          </p:nvSpPr>
          <p:spPr>
            <a:xfrm>
              <a:off x="5140887" y="606684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81A1E1-DFBE-DD4D-8211-D5E1ABD2053B}"/>
                </a:ext>
              </a:extLst>
            </p:cNvPr>
            <p:cNvSpPr/>
            <p:nvPr/>
          </p:nvSpPr>
          <p:spPr>
            <a:xfrm>
              <a:off x="4997196" y="894066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10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C684D8C-EA5F-FC41-8C18-D3603C41A527}"/>
              </a:ext>
            </a:extLst>
          </p:cNvPr>
          <p:cNvGraphicFramePr>
            <a:graphicFrameLocks/>
          </p:cNvGraphicFramePr>
          <p:nvPr/>
        </p:nvGraphicFramePr>
        <p:xfrm>
          <a:off x="1371768" y="228600"/>
          <a:ext cx="4971881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F95D498-650D-3C46-86DF-8EA837DC34BA}"/>
              </a:ext>
            </a:extLst>
          </p:cNvPr>
          <p:cNvGrpSpPr/>
          <p:nvPr/>
        </p:nvGrpSpPr>
        <p:grpSpPr>
          <a:xfrm>
            <a:off x="2792800" y="1671503"/>
            <a:ext cx="431073" cy="1301793"/>
            <a:chOff x="2792800" y="1671503"/>
            <a:chExt cx="431073" cy="13017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B7B504-8A69-8340-A29A-183ADC3608BD}"/>
                </a:ext>
              </a:extLst>
            </p:cNvPr>
            <p:cNvSpPr/>
            <p:nvPr/>
          </p:nvSpPr>
          <p:spPr>
            <a:xfrm>
              <a:off x="2936491" y="1671503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40E3FCA-EA8A-8D40-B05C-DB343664ECA8}"/>
                </a:ext>
              </a:extLst>
            </p:cNvPr>
            <p:cNvSpPr/>
            <p:nvPr/>
          </p:nvSpPr>
          <p:spPr>
            <a:xfrm>
              <a:off x="2792800" y="2685914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89570-0E54-7642-B187-85F71CF37CF2}"/>
              </a:ext>
            </a:extLst>
          </p:cNvPr>
          <p:cNvGrpSpPr/>
          <p:nvPr/>
        </p:nvGrpSpPr>
        <p:grpSpPr>
          <a:xfrm>
            <a:off x="4720796" y="3044736"/>
            <a:ext cx="773157" cy="599395"/>
            <a:chOff x="4720796" y="2973296"/>
            <a:chExt cx="773157" cy="5993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3C02B1-33F2-154F-84E7-7BF8CCC0638C}"/>
                </a:ext>
              </a:extLst>
            </p:cNvPr>
            <p:cNvSpPr/>
            <p:nvPr/>
          </p:nvSpPr>
          <p:spPr>
            <a:xfrm>
              <a:off x="4720796" y="2973296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A436CF-4554-854A-A9D8-9588BB5195E2}"/>
                </a:ext>
              </a:extLst>
            </p:cNvPr>
            <p:cNvSpPr/>
            <p:nvPr/>
          </p:nvSpPr>
          <p:spPr>
            <a:xfrm>
              <a:off x="5206571" y="3285309"/>
              <a:ext cx="287382" cy="2873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82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CA0AA-54CF-974D-AC45-88DD96A0A5FF}"/>
              </a:ext>
            </a:extLst>
          </p:cNvPr>
          <p:cNvSpPr txBox="1"/>
          <p:nvPr/>
        </p:nvSpPr>
        <p:spPr>
          <a:xfrm>
            <a:off x="5489161" y="1243354"/>
            <a:ext cx="4552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as an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Hypothesis which is 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Values on each side of equation are commonly equal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37E2D-CC78-9341-BF63-938513587F8E}"/>
              </a:ext>
            </a:extLst>
          </p:cNvPr>
          <p:cNvSpPr txBox="1"/>
          <p:nvPr/>
        </p:nvSpPr>
        <p:spPr>
          <a:xfrm>
            <a:off x="5489161" y="2852866"/>
            <a:ext cx="4552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Prediction</a:t>
            </a:r>
            <a:r>
              <a:rPr lang="en-US" sz="2000" dirty="0"/>
              <a:t>: The concentration of butyrate is not different between individuals consuming one dose and individuals consuming two doses of starch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0AA56-C490-A84F-8842-FC63591DEBF8}"/>
              </a:ext>
            </a:extLst>
          </p:cNvPr>
          <p:cNvSpPr txBox="1"/>
          <p:nvPr/>
        </p:nvSpPr>
        <p:spPr>
          <a:xfrm>
            <a:off x="5220805" y="4687797"/>
            <a:ext cx="5056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Butyrate</a:t>
            </a:r>
            <a:r>
              <a:rPr lang="en-US" baseline="-25000" dirty="0"/>
              <a:t>1x40</a:t>
            </a:r>
            <a:r>
              <a:rPr lang="en-US" dirty="0"/>
              <a:t>: fecal butyrate of individuals one done</a:t>
            </a:r>
          </a:p>
          <a:p>
            <a:r>
              <a:rPr lang="en-US" dirty="0"/>
              <a:t>Butyrate</a:t>
            </a:r>
            <a:r>
              <a:rPr lang="en-US" baseline="-25000" dirty="0"/>
              <a:t>2x20</a:t>
            </a:r>
            <a:r>
              <a:rPr lang="en-US" dirty="0"/>
              <a:t>: fecal butyrate of individuals two doses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660B3-3DCF-EB4F-B3CE-4E70AA13435C}"/>
              </a:ext>
            </a:extLst>
          </p:cNvPr>
          <p:cNvSpPr txBox="1"/>
          <p:nvPr/>
        </p:nvSpPr>
        <p:spPr>
          <a:xfrm>
            <a:off x="5489161" y="5616380"/>
            <a:ext cx="422006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[Butyrate</a:t>
            </a:r>
            <a:r>
              <a:rPr lang="en-US" sz="2400" baseline="-25000" dirty="0"/>
              <a:t>1x40</a:t>
            </a:r>
            <a:r>
              <a:rPr lang="en-US" sz="2400" dirty="0"/>
              <a:t>]</a:t>
            </a:r>
            <a:r>
              <a:rPr lang="en-US" sz="2400" baseline="-25000" dirty="0"/>
              <a:t> </a:t>
            </a:r>
            <a:r>
              <a:rPr lang="en-US" sz="2400" dirty="0"/>
              <a:t>= [Butyrate</a:t>
            </a:r>
            <a:r>
              <a:rPr lang="en-US" sz="2400" baseline="-25000" dirty="0"/>
              <a:t>2x40</a:t>
            </a:r>
            <a:r>
              <a:rPr lang="en-US" sz="2400" dirty="0"/>
              <a:t>]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F1D586-F9D5-EC42-807C-B006FECD33F5}"/>
              </a:ext>
            </a:extLst>
          </p:cNvPr>
          <p:cNvGrpSpPr/>
          <p:nvPr/>
        </p:nvGrpSpPr>
        <p:grpSpPr>
          <a:xfrm>
            <a:off x="1981200" y="1437276"/>
            <a:ext cx="3061705" cy="4154616"/>
            <a:chOff x="4835231" y="1176066"/>
            <a:chExt cx="3061705" cy="41546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1CECF6-F1A1-AE4B-85D7-53C3C0358503}"/>
                </a:ext>
              </a:extLst>
            </p:cNvPr>
            <p:cNvSpPr txBox="1"/>
            <p:nvPr/>
          </p:nvSpPr>
          <p:spPr>
            <a:xfrm>
              <a:off x="4835234" y="2060716"/>
              <a:ext cx="306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Study Design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53848C-2CBB-3A41-8179-A9FC4C19881D}"/>
                </a:ext>
              </a:extLst>
            </p:cNvPr>
            <p:cNvSpPr txBox="1"/>
            <p:nvPr/>
          </p:nvSpPr>
          <p:spPr>
            <a:xfrm>
              <a:off x="4835234" y="1176066"/>
              <a:ext cx="306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Research Question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B99BC-9139-D944-80FB-1CB6069A8D3C}"/>
                </a:ext>
              </a:extLst>
            </p:cNvPr>
            <p:cNvSpPr txBox="1"/>
            <p:nvPr/>
          </p:nvSpPr>
          <p:spPr>
            <a:xfrm>
              <a:off x="4835233" y="2930709"/>
              <a:ext cx="306170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Hypothesis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C20BE3-2E3E-D44C-AA13-F016DF1D8462}"/>
                </a:ext>
              </a:extLst>
            </p:cNvPr>
            <p:cNvSpPr txBox="1"/>
            <p:nvPr/>
          </p:nvSpPr>
          <p:spPr>
            <a:xfrm>
              <a:off x="4835232" y="3817611"/>
              <a:ext cx="306170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&amp; Conduct </a:t>
              </a:r>
            </a:p>
            <a:p>
              <a:pPr algn="ctr"/>
              <a:r>
                <a:rPr lang="en-US" dirty="0"/>
                <a:t>Statistical Test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B2D9F9-ADC7-7D44-AD18-5443C6A841B4}"/>
                </a:ext>
              </a:extLst>
            </p:cNvPr>
            <p:cNvSpPr txBox="1"/>
            <p:nvPr/>
          </p:nvSpPr>
          <p:spPr>
            <a:xfrm>
              <a:off x="4835231" y="4961350"/>
              <a:ext cx="306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Conclusion</a:t>
              </a:r>
            </a:p>
          </p:txBody>
        </p:sp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514FAC7E-5DBC-B948-B67D-8092F9F74967}"/>
                </a:ext>
              </a:extLst>
            </p:cNvPr>
            <p:cNvSpPr/>
            <p:nvPr/>
          </p:nvSpPr>
          <p:spPr>
            <a:xfrm>
              <a:off x="6212998" y="3300041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7C04DB31-8D0E-2E41-8C59-D77BF900C2EC}"/>
                </a:ext>
              </a:extLst>
            </p:cNvPr>
            <p:cNvSpPr/>
            <p:nvPr/>
          </p:nvSpPr>
          <p:spPr>
            <a:xfrm>
              <a:off x="6059913" y="2428293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EC9D8D38-5630-0F45-8ECA-906BD16C5FE5}"/>
                </a:ext>
              </a:extLst>
            </p:cNvPr>
            <p:cNvSpPr/>
            <p:nvPr/>
          </p:nvSpPr>
          <p:spPr>
            <a:xfrm>
              <a:off x="6212997" y="4458934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AD2E15EB-9597-4448-8F11-401DC32F08D4}"/>
                </a:ext>
              </a:extLst>
            </p:cNvPr>
            <p:cNvSpPr/>
            <p:nvPr/>
          </p:nvSpPr>
          <p:spPr>
            <a:xfrm>
              <a:off x="6213000" y="1550406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66314674-C566-E142-8329-AB3908D8E990}"/>
                </a:ext>
              </a:extLst>
            </p:cNvPr>
            <p:cNvSpPr/>
            <p:nvPr/>
          </p:nvSpPr>
          <p:spPr>
            <a:xfrm flipV="1">
              <a:off x="6366084" y="2422154"/>
              <a:ext cx="306171" cy="50855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79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427</Words>
  <Application>Microsoft Macintosh PowerPoint</Application>
  <PresentationFormat>Widescreen</PresentationFormat>
  <Paragraphs>76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Bio 201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Hypothesis (H0)</vt:lpstr>
      <vt:lpstr>Alternative Hypothesis (HA)</vt:lpstr>
      <vt:lpstr>Statistical test: t-tests</vt:lpstr>
      <vt:lpstr>Interpreting p-values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Golob, Jonathan L</dc:creator>
  <cp:lastModifiedBy>Microsoft Office User</cp:lastModifiedBy>
  <cp:revision>6</cp:revision>
  <dcterms:created xsi:type="dcterms:W3CDTF">2019-10-07T11:33:43Z</dcterms:created>
  <dcterms:modified xsi:type="dcterms:W3CDTF">2019-10-07T16:08:50Z</dcterms:modified>
</cp:coreProperties>
</file>