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81" r:id="rId7"/>
    <p:sldId id="282" r:id="rId8"/>
    <p:sldId id="280" r:id="rId9"/>
    <p:sldId id="283" r:id="rId10"/>
    <p:sldId id="284" r:id="rId11"/>
    <p:sldId id="285" r:id="rId12"/>
    <p:sldId id="286" r:id="rId13"/>
    <p:sldId id="287" r:id="rId14"/>
    <p:sldId id="290" r:id="rId15"/>
    <p:sldId id="294" r:id="rId16"/>
    <p:sldId id="300" r:id="rId17"/>
    <p:sldId id="297" r:id="rId18"/>
    <p:sldId id="293"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3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4" d="100"/>
          <a:sy n="54" d="100"/>
        </p:scale>
        <p:origin x="96" y="2702"/>
      </p:cViewPr>
      <p:guideLst>
        <p:guide orient="horz" pos="2165"/>
        <p:guide pos="384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6A62B43-A03A-4BC7-B92F-889A38BDE2F3}"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1870" y="104209"/>
            <a:ext cx="9603275" cy="1049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33" name="Straight Connector 32"/>
          <p:cNvCxnSpPr/>
          <p:nvPr/>
        </p:nvCxnSpPr>
        <p:spPr>
          <a:xfrm>
            <a:off x="1810525" y="771264"/>
            <a:ext cx="873652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4DE1C97-E191-45D4-93C5-2EE5D63DE3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4DE1C97-E191-45D4-93C5-2EE5D63DE33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62B43-A03A-4BC7-B92F-889A38BDE2F3}"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E1C97-E191-45D4-93C5-2EE5D63DE33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62B43-A03A-4BC7-B92F-889A38BDE2F3}"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E1C97-E191-45D4-93C5-2EE5D63DE33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62B43-A03A-4BC7-B92F-889A38BDE2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4DE1C97-E191-45D4-93C5-2EE5D63DE3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4DE1C97-E191-45D4-93C5-2EE5D63DE338}"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4DE1C97-E191-45D4-93C5-2EE5D63DE338}"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A62B43-A03A-4BC7-B92F-889A38BDE2F3}"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go, company name&#10;&#10;Description automatically generated"/>
          <p:cNvPicPr>
            <a:picLocks noChangeAspect="1"/>
          </p:cNvPicPr>
          <p:nvPr userDrawn="1"/>
        </p:nvPicPr>
        <p:blipFill>
          <a:blip r:embed="rId13"/>
          <a:stretch>
            <a:fillRect/>
          </a:stretch>
        </p:blipFill>
        <p:spPr>
          <a:xfrm>
            <a:off x="1" y="-3174"/>
            <a:ext cx="1695084" cy="93604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phân tích và thiết kế giải thuật</a:t>
            </a:r>
            <a:endParaRPr lang="en-US"/>
          </a:p>
        </p:txBody>
      </p:sp>
      <p:sp>
        <p:nvSpPr>
          <p:cNvPr id="3" name="Subtitle 2"/>
          <p:cNvSpPr>
            <a:spLocks noGrp="1"/>
          </p:cNvSpPr>
          <p:nvPr>
            <p:ph type="subTitle" idx="1"/>
          </p:nvPr>
        </p:nvSpPr>
        <p:spPr/>
        <p:txBody>
          <a:bodyPr/>
          <a:lstStyle/>
          <a:p>
            <a:pPr algn="r"/>
            <a:r>
              <a:rPr lang="en-US"/>
              <a:t>giảng viên: Nguyễn chí thiện</a:t>
            </a:r>
            <a:endParaRPr lang="en-US"/>
          </a:p>
          <a:p>
            <a:pPr algn="r"/>
            <a:r>
              <a:rPr lang="en-US"/>
              <a:t>Đề tài: traveling salesman problem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2_opt</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Thuật toán 2-opt là một thuật toán cải tiến đường đi để giải quyết vấn đề TSP. </a:t>
            </a:r>
            <a:endParaRPr lang="en-US" dirty="0"/>
          </a:p>
          <a:p>
            <a:pPr marL="0" indent="0">
              <a:buNone/>
            </a:pPr>
            <a:r>
              <a:rPr lang="en-US" dirty="0"/>
              <a:t>Cách hoạt động:</a:t>
            </a:r>
            <a:endParaRPr lang="en-US" dirty="0"/>
          </a:p>
          <a:p>
            <a:r>
              <a:rPr lang="en-US" dirty="0">
                <a:sym typeface="+mn-ea"/>
              </a:rPr>
              <a:t>Thuật toán này hoạt động bằng cách tìm hai nút (thành phố) trong đường đi hiện tại và hoán đổi vị trí của chúng. </a:t>
            </a:r>
            <a:endParaRPr lang="en-US" dirty="0"/>
          </a:p>
          <a:p>
            <a:r>
              <a:rPr lang="en-US" dirty="0">
                <a:sym typeface="+mn-ea"/>
              </a:rPr>
              <a:t>Nếu hoán đổi này làm giảm tổng khoảng cách của đường đi, thì thuật toán sẽ chấp nhận hoán đổi đó.</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hướng giải quyết vấn đề</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Để áp dụng cả 3 thuật toán nêu trên để giải quyết bài toán TSP, chúng ta có hướng giải quyết như sau:</a:t>
            </a:r>
            <a:endParaRPr lang="en-US" dirty="0"/>
          </a:p>
          <a:p>
            <a:pPr marL="0" indent="457200">
              <a:buNone/>
            </a:pPr>
            <a:r>
              <a:rPr lang="en-US" dirty="0"/>
              <a:t>1) </a:t>
            </a:r>
            <a:r>
              <a:rPr lang="en-US" dirty="0">
                <a:sym typeface="+mn-ea"/>
              </a:rPr>
              <a:t>Dùng FPA để set tham số đầu vào cho ACO.</a:t>
            </a:r>
            <a:endParaRPr lang="en-US" dirty="0"/>
          </a:p>
          <a:p>
            <a:pPr marL="457200" lvl="1" indent="0">
              <a:buNone/>
            </a:pPr>
            <a:r>
              <a:rPr lang="en-US" sz="2000" dirty="0"/>
              <a:t>2) Tìm giải pháp bằng ACO với tham số đầu vào của FPA.</a:t>
            </a:r>
            <a:endParaRPr lang="en-US" sz="2000" dirty="0"/>
          </a:p>
          <a:p>
            <a:pPr marL="457200" lvl="1" indent="0">
              <a:buNone/>
            </a:pPr>
            <a:r>
              <a:rPr lang="en-US" sz="2000" dirty="0"/>
              <a:t>3) Dùng 2-opt để cải thiện giải pháp (2).</a:t>
            </a:r>
            <a:endParaRPr lang="en-US" sz="2000" dirty="0"/>
          </a:p>
          <a:p>
            <a:pPr marL="457200" lvl="1" indent="0">
              <a:buNone/>
            </a:pPr>
            <a:r>
              <a:rPr lang="en-US" sz="2000" dirty="0"/>
              <a:t>4) Lặp đi lặp lại từ bước (1) đến (3) cho đến khi tìm thấy giải pháp tối ưu.</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sz="2000" dirty="0"/>
          </a:p>
        </p:txBody>
      </p:sp>
      <p:pic>
        <p:nvPicPr>
          <p:cNvPr id="3" name="Content Placeholder 2"/>
          <p:cNvPicPr>
            <a:picLocks noChangeAspect="1"/>
          </p:cNvPicPr>
          <p:nvPr>
            <p:ph idx="1"/>
          </p:nvPr>
        </p:nvPicPr>
        <p:blipFill>
          <a:blip r:embed="rId1"/>
          <a:stretch>
            <a:fillRect/>
          </a:stretch>
        </p:blipFill>
        <p:spPr>
          <a:xfrm>
            <a:off x="2635250" y="970280"/>
            <a:ext cx="7351395" cy="4935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input, output của bài toán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1. INPUT:</a:t>
            </a:r>
            <a:endParaRPr lang="en-US" sz="2000" dirty="0"/>
          </a:p>
          <a:p>
            <a:pPr marL="0" indent="0">
              <a:buNone/>
            </a:pPr>
            <a:r>
              <a:rPr lang="en-US" sz="2000" dirty="0"/>
              <a:t>Đầu là vào tập hợp các thành số với hai tham số x và y, biểu thị cho tọa độ của thành phố đó.</a:t>
            </a:r>
            <a:endParaRPr lang="en-US" sz="2000" dirty="0"/>
          </a:p>
          <a:p>
            <a:pPr marL="0" indent="0">
              <a:buNone/>
            </a:pPr>
            <a:r>
              <a:rPr lang="en-US" sz="2000" dirty="0"/>
              <a:t>Tạo ra một ma trận khoảng cách giữa các thành phố với nhau. </a:t>
            </a:r>
            <a:endParaRPr lang="en-US" sz="2000" dirty="0"/>
          </a:p>
          <a:p>
            <a:pPr marL="0" indent="0">
              <a:buNone/>
            </a:pPr>
            <a:r>
              <a:rPr lang="en-US" sz="2000" dirty="0"/>
              <a:t>Để tránh có đường đi lí tưởng (giữa hai thành phố bất kỳ luôn có đường đi), chúng ta thực hiện random để loại bỏ ngẫu nhiên một số khoảng cách của 2 thành phố bất kỳ.</a:t>
            </a:r>
            <a:endParaRPr lang="en-US" sz="2000" dirty="0"/>
          </a:p>
          <a:p>
            <a:pPr marL="0" indent="0">
              <a:buNone/>
            </a:pPr>
            <a:r>
              <a:rPr lang="en-US" sz="2000" dirty="0"/>
              <a:t>2. OUTPUT:</a:t>
            </a:r>
            <a:endParaRPr lang="en-US" sz="2000" dirty="0"/>
          </a:p>
          <a:p>
            <a:pPr marL="0" indent="0">
              <a:buNone/>
            </a:pPr>
            <a:r>
              <a:rPr lang="en-US" sz="2000" dirty="0"/>
              <a:t>Đầu ra là một mảng chứa giải pháp tối ưu (đường đi tối ưu), bắt đầu và kết thúc tại một thành phố, đi qua tất cả các thành phố một lần </a:t>
            </a:r>
            <a:endParaRPr lang="en-US" sz="2000" dirty="0"/>
          </a:p>
          <a:p>
            <a:pPr marL="0" indent="0">
              <a:buNone/>
            </a:pPr>
            <a:r>
              <a:rPr lang="en-US" sz="2000" dirty="0"/>
              <a:t>Tổng khoảng cách của đường đi đó	</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triển khai thuật toán trên python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Để giải quyết bài toán TSP, chúng em chia nhỏ từng vấn đề để xử lý. Cụ thể gồm 7 file python:</a:t>
            </a:r>
            <a:endParaRPr lang="en-US" sz="2000" dirty="0"/>
          </a:p>
          <a:p>
            <a:pPr marL="457200" indent="-457200">
              <a:buAutoNum type="arabicPeriod"/>
            </a:pPr>
            <a:r>
              <a:rPr lang="en-US" sz="2000" dirty="0"/>
              <a:t>functions.py: File chứa một số hàm bổ trợ</a:t>
            </a:r>
            <a:endParaRPr lang="en-US" sz="2000" dirty="0"/>
          </a:p>
          <a:p>
            <a:pPr marL="457200" indent="-457200">
              <a:buAutoNum type="arabicPeriod"/>
            </a:pPr>
            <a:r>
              <a:rPr lang="en-US" sz="2000" dirty="0"/>
              <a:t>distance_matrix.py: File tạo ra ma trận khoảng cách giữa các thành phố</a:t>
            </a:r>
            <a:endParaRPr lang="en-US" sz="2000" dirty="0"/>
          </a:p>
          <a:p>
            <a:pPr marL="457200" indent="-457200">
              <a:buAutoNum type="arabicPeriod"/>
            </a:pPr>
            <a:r>
              <a:rPr lang="en-US" sz="2000" dirty="0"/>
              <a:t>ReadDistanceMatrix.py: File đọc dữ liệu đầu vào</a:t>
            </a:r>
            <a:endParaRPr lang="en-US" sz="2000" dirty="0"/>
          </a:p>
          <a:p>
            <a:pPr marL="457200" indent="-457200">
              <a:buAutoNum type="arabicPeriod"/>
            </a:pPr>
            <a:r>
              <a:rPr lang="en-US" sz="2000" dirty="0"/>
              <a:t>ACO.py: File triển khai thuật toán ACO</a:t>
            </a:r>
            <a:endParaRPr lang="en-US" sz="2000" dirty="0"/>
          </a:p>
          <a:p>
            <a:pPr marL="457200" indent="-457200">
              <a:buAutoNum type="arabicPeriod"/>
            </a:pPr>
            <a:r>
              <a:rPr lang="en-US" sz="2000" dirty="0"/>
              <a:t>FPA.py: File triển khai thuật toán FPA</a:t>
            </a:r>
            <a:endParaRPr lang="en-US" sz="2000" dirty="0"/>
          </a:p>
          <a:p>
            <a:pPr marL="457200" indent="-457200">
              <a:buAutoNum type="arabicPeriod"/>
            </a:pPr>
            <a:r>
              <a:rPr lang="en-US" sz="2000" dirty="0"/>
              <a:t>two_opt.py: File triển khai thuật toán 2-local_search</a:t>
            </a:r>
            <a:endParaRPr lang="en-US" sz="2000" dirty="0"/>
          </a:p>
          <a:p>
            <a:pPr marL="457200" indent="-457200">
              <a:buAutoNum type="arabicPeriod"/>
            </a:pPr>
            <a:r>
              <a:rPr lang="en-US" sz="2000" dirty="0"/>
              <a:t>ASFPALs-2opt.py: File chính (giải quyết bài toán TSP)</a:t>
            </a:r>
            <a:endParaRPr lang="en-US" sz="2000" dirty="0"/>
          </a:p>
          <a:p>
            <a:pPr marL="0" indent="0">
              <a:buNone/>
            </a:pPr>
            <a:r>
              <a:rPr lang="en-US" sz="2000" dirty="0"/>
              <a:t>	</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triển khai thuật toán trên python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sz="2000" dirty="0"/>
              <a:t>	File two_opt.py</a:t>
            </a:r>
            <a:endParaRPr lang="en-US" sz="2000" dirty="0"/>
          </a:p>
        </p:txBody>
      </p:sp>
      <p:graphicFrame>
        <p:nvGraphicFramePr>
          <p:cNvPr id="3" name="Table 2"/>
          <p:cNvGraphicFramePr/>
          <p:nvPr/>
        </p:nvGraphicFramePr>
        <p:xfrm>
          <a:off x="116205" y="1489710"/>
          <a:ext cx="11975465" cy="4236720"/>
        </p:xfrm>
        <a:graphic>
          <a:graphicData uri="http://schemas.openxmlformats.org/drawingml/2006/table">
            <a:tbl>
              <a:tblPr firstRow="1" bandRow="1">
                <a:tableStyleId>{5C22544A-7EE6-4342-B048-85BDC9FD1C3A}</a:tableStyleId>
              </a:tblPr>
              <a:tblGrid>
                <a:gridCol w="2605405"/>
                <a:gridCol w="6436360"/>
                <a:gridCol w="2933700"/>
              </a:tblGrid>
              <a:tr h="381000">
                <a:tc>
                  <a:txBody>
                    <a:bodyPr/>
                    <a:p>
                      <a:pPr algn="ctr">
                        <a:buNone/>
                      </a:pPr>
                      <a:r>
                        <a:rPr lang="en-US"/>
                        <a:t>Hàm</a:t>
                      </a:r>
                      <a:endParaRPr lang="en-US"/>
                    </a:p>
                  </a:txBody>
                  <a:tcPr/>
                </a:tc>
                <a:tc>
                  <a:txBody>
                    <a:bodyPr/>
                    <a:p>
                      <a:pPr algn="ctr">
                        <a:buNone/>
                      </a:pPr>
                      <a:r>
                        <a:rPr lang="en-US"/>
                        <a:t>Chức năng</a:t>
                      </a:r>
                      <a:endParaRPr lang="en-US"/>
                    </a:p>
                  </a:txBody>
                  <a:tcPr/>
                </a:tc>
                <a:tc>
                  <a:txBody>
                    <a:bodyPr/>
                    <a:p>
                      <a:pPr algn="ctr">
                        <a:buNone/>
                      </a:pPr>
                      <a:r>
                        <a:rPr lang="en-US"/>
                        <a:t>Độ phức tạp</a:t>
                      </a:r>
                      <a:endParaRPr lang="en-US"/>
                    </a:p>
                  </a:txBody>
                  <a:tcPr/>
                </a:tc>
              </a:tr>
              <a:tr h="381000">
                <a:tc>
                  <a:txBody>
                    <a:bodyPr/>
                    <a:p>
                      <a:pPr algn="just">
                        <a:buNone/>
                      </a:pPr>
                      <a:r>
                        <a:rPr lang="en-US"/>
                        <a:t>distance_calc</a:t>
                      </a:r>
                      <a:endParaRPr lang="en-US"/>
                    </a:p>
                  </a:txBody>
                  <a:tcPr/>
                </a:tc>
                <a:tc>
                  <a:txBody>
                    <a:bodyPr/>
                    <a:p>
                      <a:pPr algn="just">
                        <a:buNone/>
                      </a:pPr>
                      <a:r>
                        <a:rPr lang="en-US"/>
                        <a:t>Tính tổng khoảng cách của một tour du lịch.</a:t>
                      </a:r>
                      <a:endParaRPr lang="en-US"/>
                    </a:p>
                  </a:txBody>
                  <a:tcPr/>
                </a:tc>
                <a:tc>
                  <a:txBody>
                    <a:bodyPr/>
                    <a:p>
                      <a:pPr algn="just">
                        <a:buNone/>
                      </a:pPr>
                      <a:r>
                        <a:rPr lang="en-US"/>
                        <a:t>O(len(city_tour[0]))</a:t>
                      </a:r>
                      <a:endParaRPr lang="en-US"/>
                    </a:p>
                  </a:txBody>
                  <a:tcPr/>
                </a:tc>
              </a:tr>
              <a:tr h="381000">
                <a:tc>
                  <a:txBody>
                    <a:bodyPr/>
                    <a:p>
                      <a:pPr algn="just">
                        <a:buNone/>
                      </a:pPr>
                      <a:r>
                        <a:rPr lang="en-US"/>
                        <a:t>local_search_2_opt</a:t>
                      </a:r>
                      <a:endParaRPr lang="en-US"/>
                    </a:p>
                  </a:txBody>
                  <a:tcPr/>
                </a:tc>
                <a:tc>
                  <a:txBody>
                    <a:bodyPr/>
                    <a:p>
                      <a:pPr algn="just">
                        <a:buNone/>
                      </a:pPr>
                      <a:r>
                        <a:rPr lang="en-US"/>
                        <a:t>Tìm kiếm cục bộ 2-opt để cải thiện tour du lịch</a:t>
                      </a:r>
                      <a:endParaRPr lang="en-US"/>
                    </a:p>
                  </a:txBody>
                  <a:tcPr/>
                </a:tc>
                <a:tc>
                  <a:txBody>
                    <a:bodyPr/>
                    <a:p>
                      <a:pPr algn="just">
                        <a:buNone/>
                      </a:pPr>
                      <a:endParaRPr lang="en-US"/>
                    </a:p>
                  </a:txBody>
                  <a:tcPr/>
                </a:tc>
              </a:tr>
            </a:tbl>
          </a:graphicData>
        </a:graphic>
      </p:graphicFrame>
      <p:sp>
        <p:nvSpPr>
          <p:cNvPr id="5" name="Text Box 4"/>
          <p:cNvSpPr txBox="1"/>
          <p:nvPr/>
        </p:nvSpPr>
        <p:spPr>
          <a:xfrm>
            <a:off x="4221480" y="2742565"/>
            <a:ext cx="4064000" cy="368300"/>
          </a:xfrm>
          <a:prstGeom prst="rect">
            <a:avLst/>
          </a:prstGeom>
          <a:noFill/>
        </p:spPr>
        <p:txBody>
          <a:bodyPr wrap="square" rtlCol="0">
            <a:spAutoFit/>
          </a:bodyPr>
          <a:p>
            <a:pPr algn="ctr"/>
            <a:r>
              <a:rPr lang="en-US"/>
              <a:t>File FPA.py</a:t>
            </a:r>
            <a:endParaRPr lang="en-US"/>
          </a:p>
        </p:txBody>
      </p:sp>
      <p:graphicFrame>
        <p:nvGraphicFramePr>
          <p:cNvPr id="7" name="Content Placeholder 6"/>
          <p:cNvGraphicFramePr/>
          <p:nvPr>
            <p:ph idx="1"/>
          </p:nvPr>
        </p:nvGraphicFramePr>
        <p:xfrm>
          <a:off x="0" y="3220720"/>
          <a:ext cx="11974830" cy="2736850"/>
        </p:xfrm>
        <a:graphic>
          <a:graphicData uri="http://schemas.openxmlformats.org/drawingml/2006/table">
            <a:tbl>
              <a:tblPr firstRow="1" bandRow="1">
                <a:tableStyleId>{5C22544A-7EE6-4342-B048-85BDC9FD1C3A}</a:tableStyleId>
              </a:tblPr>
              <a:tblGrid>
                <a:gridCol w="3031490"/>
                <a:gridCol w="6456045"/>
                <a:gridCol w="2487295"/>
              </a:tblGrid>
              <a:tr h="409575">
                <a:tc>
                  <a:txBody>
                    <a:bodyPr/>
                    <a:p>
                      <a:pPr algn="ctr">
                        <a:buNone/>
                      </a:pPr>
                      <a:r>
                        <a:rPr lang="en-US"/>
                        <a:t>Hàm</a:t>
                      </a:r>
                      <a:endParaRPr lang="en-US"/>
                    </a:p>
                  </a:txBody>
                  <a:tcPr/>
                </a:tc>
                <a:tc>
                  <a:txBody>
                    <a:bodyPr/>
                    <a:p>
                      <a:pPr algn="ctr">
                        <a:buNone/>
                      </a:pPr>
                      <a:r>
                        <a:rPr lang="en-US"/>
                        <a:t>Chức năng</a:t>
                      </a:r>
                      <a:endParaRPr lang="en-US"/>
                    </a:p>
                  </a:txBody>
                  <a:tcPr/>
                </a:tc>
                <a:tc>
                  <a:txBody>
                    <a:bodyPr/>
                    <a:p>
                      <a:pPr algn="ctr">
                        <a:buNone/>
                      </a:pPr>
                      <a:r>
                        <a:rPr lang="en-US"/>
                        <a:t>Độ phức tạp</a:t>
                      </a:r>
                      <a:endParaRPr lang="en-US"/>
                    </a:p>
                  </a:txBody>
                  <a:tcPr/>
                </a:tc>
              </a:tr>
              <a:tr h="409575">
                <a:tc>
                  <a:txBody>
                    <a:bodyPr/>
                    <a:p>
                      <a:pPr algn="just">
                        <a:buNone/>
                      </a:pPr>
                      <a:r>
                        <a:rPr lang="en-US"/>
                        <a:t>init_population</a:t>
                      </a:r>
                      <a:endParaRPr lang="en-US"/>
                    </a:p>
                  </a:txBody>
                  <a:tcPr/>
                </a:tc>
                <a:tc>
                  <a:txBody>
                    <a:bodyPr/>
                    <a:p>
                      <a:pPr algn="just">
                        <a:buNone/>
                      </a:pPr>
                      <a:r>
                        <a:rPr lang="en-US"/>
                        <a:t>Khởi tạo quần thể cá thể ban đầu cho thuật toán tối ưu hóa dựa trên quần thể</a:t>
                      </a:r>
                      <a:endParaRPr lang="en-US"/>
                    </a:p>
                  </a:txBody>
                  <a:tcPr/>
                </a:tc>
                <a:tc>
                  <a:txBody>
                    <a:bodyPr/>
                    <a:p>
                      <a:pPr algn="just">
                        <a:buNone/>
                      </a:pPr>
                      <a:r>
                        <a:rPr lang="en-US"/>
                        <a:t>O(N * len(min_val))</a:t>
                      </a:r>
                      <a:endParaRPr lang="en-US"/>
                    </a:p>
                    <a:p>
                      <a:pPr algn="just">
                        <a:buNone/>
                      </a:pPr>
                      <a:r>
                        <a:rPr lang="en-US"/>
                        <a:t>N: Số lần lặp</a:t>
                      </a:r>
                      <a:endParaRPr lang="en-US"/>
                    </a:p>
                  </a:txBody>
                  <a:tcPr/>
                </a:tc>
              </a:tr>
              <a:tr h="410210">
                <a:tc>
                  <a:txBody>
                    <a:bodyPr/>
                    <a:p>
                      <a:pPr algn="just">
                        <a:buNone/>
                      </a:pPr>
                      <a:r>
                        <a:rPr lang="en-US"/>
                        <a:t>levy_flight</a:t>
                      </a:r>
                      <a:endParaRPr lang="en-US"/>
                    </a:p>
                  </a:txBody>
                  <a:tcPr/>
                </a:tc>
                <a:tc>
                  <a:txBody>
                    <a:bodyPr/>
                    <a:p>
                      <a:pPr algn="just">
                        <a:buNone/>
                      </a:pPr>
                      <a:r>
                        <a:rPr lang="en-US"/>
                        <a:t>Tạo ra một bước nhảy Lévy với tham số beta</a:t>
                      </a:r>
                      <a:endParaRPr lang="en-US"/>
                    </a:p>
                  </a:txBody>
                  <a:tcPr/>
                </a:tc>
                <a:tc>
                  <a:txBody>
                    <a:bodyPr/>
                    <a:p>
                      <a:pPr algn="just">
                        <a:buNone/>
                      </a:pPr>
                      <a:r>
                        <a:rPr lang="en-US"/>
                        <a:t>O(1)</a:t>
                      </a:r>
                      <a:endParaRPr lang="en-US"/>
                    </a:p>
                  </a:txBody>
                  <a:tcPr/>
                </a:tc>
              </a:tr>
              <a:tr h="409575">
                <a:tc>
                  <a:txBody>
                    <a:bodyPr/>
                    <a:p>
                      <a:pPr algn="just">
                        <a:buNone/>
                      </a:pPr>
                      <a:r>
                        <a:rPr lang="en-US"/>
                        <a:t>pollination_global</a:t>
                      </a:r>
                      <a:endParaRPr lang="en-US"/>
                    </a:p>
                  </a:txBody>
                  <a:tcPr/>
                </a:tc>
                <a:tc>
                  <a:txBody>
                    <a:bodyPr/>
                    <a:p>
                      <a:pPr algn="just">
                        <a:buNone/>
                      </a:pPr>
                      <a:r>
                        <a:rPr lang="en-US"/>
                        <a:t>Thực hiện phép thụ phấn toàn cầu trong thuật toán FPA</a:t>
                      </a:r>
                      <a:endParaRPr lang="en-US"/>
                    </a:p>
                  </a:txBody>
                  <a:tcPr/>
                </a:tc>
                <a:tc>
                  <a:txBody>
                    <a:bodyPr/>
                    <a:p>
                      <a:pPr algn="just">
                        <a:buNone/>
                      </a:pPr>
                      <a:r>
                        <a:rPr lang="en-US"/>
                        <a:t>O(len(best_global))</a:t>
                      </a:r>
                      <a:endParaRPr lang="en-US"/>
                    </a:p>
                  </a:txBody>
                  <a:tcPr/>
                </a:tc>
              </a:tr>
              <a:tr h="409575">
                <a:tc>
                  <a:txBody>
                    <a:bodyPr/>
                    <a:p>
                      <a:pPr algn="just">
                        <a:buNone/>
                      </a:pPr>
                      <a:r>
                        <a:rPr lang="en-US"/>
                        <a:t>pollination_local</a:t>
                      </a:r>
                      <a:endParaRPr lang="en-US"/>
                    </a:p>
                  </a:txBody>
                  <a:tcPr/>
                </a:tc>
                <a:tc>
                  <a:txBody>
                    <a:bodyPr/>
                    <a:p>
                      <a:pPr algn="just">
                        <a:buNone/>
                      </a:pPr>
                      <a:r>
                        <a:rPr lang="en-US"/>
                        <a:t>Thực hiện phép thụ phấn địa phương trong thuật toán FPA</a:t>
                      </a:r>
                      <a:endParaRPr lang="en-US"/>
                    </a:p>
                  </a:txBody>
                  <a:tcPr/>
                </a:tc>
                <a:tc>
                  <a:txBody>
                    <a:bodyPr/>
                    <a:p>
                      <a:pPr algn="just">
                        <a:buNone/>
                      </a:pPr>
                      <a:r>
                        <a:rPr lang="en-US"/>
                        <a:t>O(len(best_global))</a:t>
                      </a:r>
                      <a:endParaRPr lang="en-US"/>
                    </a:p>
                  </a:txBody>
                  <a:tcPr/>
                </a:tc>
              </a:tr>
              <a:tr h="688340">
                <a:tc>
                  <a:txBody>
                    <a:bodyPr/>
                    <a:p>
                      <a:pPr algn="just">
                        <a:buNone/>
                      </a:pPr>
                      <a:r>
                        <a:rPr lang="en-US"/>
                        <a:t>flower_pollination_algorithms</a:t>
                      </a:r>
                      <a:endParaRPr lang="en-US"/>
                    </a:p>
                  </a:txBody>
                  <a:tcPr/>
                </a:tc>
                <a:tc>
                  <a:txBody>
                    <a:bodyPr/>
                    <a:p>
                      <a:pPr algn="just">
                        <a:buNone/>
                      </a:pPr>
                      <a:r>
                        <a:rPr lang="en-US"/>
                        <a:t>Tối ưu hóa dựa trên quần thể FPA</a:t>
                      </a:r>
                      <a:endParaRPr lang="en-US"/>
                    </a:p>
                  </a:txBody>
                  <a:tcPr/>
                </a:tc>
                <a:tc>
                  <a:txBody>
                    <a:bodyPr/>
                    <a:p>
                      <a:pPr algn="l">
                        <a:buNone/>
                      </a:pPr>
                      <a:r>
                        <a:rPr lang="en-US"/>
                        <a:t>O(flowers * len(min_values) + (iteration + 1) * (flowers * len(position[0]) + flowers * log(flowers)))</a:t>
                      </a:r>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triển khai thuật toán trên python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sz="2000" dirty="0"/>
              <a:t>	File ACO.py</a:t>
            </a:r>
            <a:endParaRPr lang="en-US" sz="2000" dirty="0"/>
          </a:p>
        </p:txBody>
      </p:sp>
      <p:graphicFrame>
        <p:nvGraphicFramePr>
          <p:cNvPr id="3" name="Table 2"/>
          <p:cNvGraphicFramePr/>
          <p:nvPr/>
        </p:nvGraphicFramePr>
        <p:xfrm>
          <a:off x="-35560" y="1489710"/>
          <a:ext cx="12127230" cy="4770120"/>
        </p:xfrm>
        <a:graphic>
          <a:graphicData uri="http://schemas.openxmlformats.org/drawingml/2006/table">
            <a:tbl>
              <a:tblPr firstRow="1" bandRow="1">
                <a:tableStyleId>{5C22544A-7EE6-4342-B048-85BDC9FD1C3A}</a:tableStyleId>
              </a:tblPr>
              <a:tblGrid>
                <a:gridCol w="2757170"/>
                <a:gridCol w="6405880"/>
                <a:gridCol w="2964180"/>
              </a:tblGrid>
              <a:tr h="381000">
                <a:tc>
                  <a:txBody>
                    <a:bodyPr/>
                    <a:p>
                      <a:pPr algn="ctr">
                        <a:buNone/>
                      </a:pPr>
                      <a:r>
                        <a:rPr lang="en-US"/>
                        <a:t>Hàm</a:t>
                      </a:r>
                      <a:endParaRPr lang="en-US"/>
                    </a:p>
                  </a:txBody>
                  <a:tcPr/>
                </a:tc>
                <a:tc>
                  <a:txBody>
                    <a:bodyPr/>
                    <a:p>
                      <a:pPr algn="ctr">
                        <a:buNone/>
                      </a:pPr>
                      <a:r>
                        <a:rPr lang="en-US"/>
                        <a:t>Chức năng</a:t>
                      </a:r>
                      <a:endParaRPr lang="en-US"/>
                    </a:p>
                  </a:txBody>
                  <a:tcPr/>
                </a:tc>
                <a:tc>
                  <a:txBody>
                    <a:bodyPr/>
                    <a:p>
                      <a:pPr algn="ctr">
                        <a:buNone/>
                      </a:pPr>
                      <a:r>
                        <a:rPr lang="en-US"/>
                        <a:t>Độ phức tạp</a:t>
                      </a:r>
                      <a:endParaRPr lang="en-US"/>
                    </a:p>
                  </a:txBody>
                  <a:tcPr/>
                </a:tc>
              </a:tr>
              <a:tr h="381000">
                <a:tc>
                  <a:txBody>
                    <a:bodyPr/>
                    <a:p>
                      <a:pPr algn="just">
                        <a:buNone/>
                      </a:pPr>
                      <a:r>
                        <a:rPr lang="en-US"/>
                        <a:t>attractiveness</a:t>
                      </a:r>
                      <a:endParaRPr lang="en-US"/>
                    </a:p>
                  </a:txBody>
                  <a:tcPr/>
                </a:tc>
                <a:tc>
                  <a:txBody>
                    <a:bodyPr/>
                    <a:p>
                      <a:pPr algn="just">
                        <a:buNone/>
                      </a:pPr>
                      <a:r>
                        <a:rPr lang="en-US"/>
                        <a:t>Tính độ hấp dẫn của một ma trận khoảng cách</a:t>
                      </a:r>
                      <a:endParaRPr lang="en-US"/>
                    </a:p>
                  </a:txBody>
                  <a:tcPr/>
                </a:tc>
                <a:tc>
                  <a:txBody>
                    <a:bodyPr/>
                    <a:p>
                      <a:pPr algn="just">
                        <a:buNone/>
                      </a:pPr>
                      <a:r>
                        <a:rPr lang="en-US"/>
                        <a:t>O(n^2)</a:t>
                      </a:r>
                      <a:endParaRPr lang="en-US"/>
                    </a:p>
                    <a:p>
                      <a:pPr algn="just">
                        <a:buNone/>
                      </a:pPr>
                      <a:r>
                        <a:rPr lang="en-US"/>
                        <a:t>n: Số lượng thành phố</a:t>
                      </a:r>
                      <a:endParaRPr lang="en-US"/>
                    </a:p>
                  </a:txBody>
                  <a:tcPr/>
                </a:tc>
              </a:tr>
              <a:tr h="381000">
                <a:tc>
                  <a:txBody>
                    <a:bodyPr/>
                    <a:p>
                      <a:pPr algn="just">
                        <a:buNone/>
                      </a:pPr>
                      <a:r>
                        <a:rPr lang="en-US"/>
                        <a:t>city_probability</a:t>
                      </a:r>
                      <a:endParaRPr lang="en-US"/>
                    </a:p>
                  </a:txBody>
                  <a:tcPr/>
                </a:tc>
                <a:tc>
                  <a:txBody>
                    <a:bodyPr/>
                    <a:p>
                      <a:pPr algn="just">
                        <a:buNone/>
                      </a:pPr>
                      <a:r>
                        <a:rPr lang="en-US"/>
                        <a:t>Tính toán xác suất tham quan của mỗi thành phố trong một chuyến du lịch dựa trên ma trận pheromone, ma trận heuristic và thành phố hiện tại</a:t>
                      </a:r>
                      <a:endParaRPr lang="en-US"/>
                    </a:p>
                  </a:txBody>
                  <a:tcPr/>
                </a:tc>
                <a:tc>
                  <a:txBody>
                    <a:bodyPr/>
                    <a:p>
                      <a:pPr algn="just">
                        <a:buNone/>
                      </a:pPr>
                      <a:r>
                        <a:rPr lang="en-US"/>
                        <a:t>O(n ^2)</a:t>
                      </a:r>
                      <a:endParaRPr lang="en-US"/>
                    </a:p>
                    <a:p>
                      <a:pPr algn="just">
                        <a:buNone/>
                      </a:pPr>
                      <a:r>
                        <a:rPr lang="en-US"/>
                        <a:t>n: Số lượng thành phố</a:t>
                      </a:r>
                      <a:endParaRPr lang="en-US"/>
                    </a:p>
                  </a:txBody>
                  <a:tcPr/>
                </a:tc>
              </a:tr>
              <a:tr h="381000">
                <a:tc>
                  <a:txBody>
                    <a:bodyPr/>
                    <a:p>
                      <a:pPr algn="just">
                        <a:buNone/>
                      </a:pPr>
                      <a:r>
                        <a:rPr lang="en-US"/>
                        <a:t>city_selection</a:t>
                      </a:r>
                      <a:endParaRPr lang="en-US"/>
                    </a:p>
                  </a:txBody>
                  <a:tcPr/>
                </a:tc>
                <a:tc>
                  <a:txBody>
                    <a:bodyPr/>
                    <a:p>
                      <a:pPr algn="just">
                        <a:buNone/>
                      </a:pPr>
                      <a:r>
                        <a:rPr lang="en-US"/>
                        <a:t>Lựa chọn một thành phố để tham quan tiếp theo dựa trên ma trận xác suất và danh sách các thành phố đã được tham quan</a:t>
                      </a:r>
                      <a:endParaRPr lang="en-US"/>
                    </a:p>
                  </a:txBody>
                  <a:tcPr/>
                </a:tc>
                <a:tc>
                  <a:txBody>
                    <a:bodyPr/>
                    <a:p>
                      <a:pPr algn="just">
                        <a:buNone/>
                      </a:pPr>
                      <a:r>
                        <a:rPr lang="en-US"/>
                        <a:t>O(len(probability_matrix))</a:t>
                      </a:r>
                      <a:endParaRPr lang="en-US"/>
                    </a:p>
                  </a:txBody>
                  <a:tcPr/>
                </a:tc>
              </a:tr>
              <a:tr h="381000">
                <a:tc>
                  <a:txBody>
                    <a:bodyPr/>
                    <a:p>
                      <a:pPr algn="just">
                        <a:buNone/>
                      </a:pPr>
                      <a:r>
                        <a:rPr lang="en-US"/>
                        <a:t>update_thau</a:t>
                      </a:r>
                      <a:endParaRPr lang="en-US"/>
                    </a:p>
                  </a:txBody>
                  <a:tcPr/>
                </a:tc>
                <a:tc>
                  <a:txBody>
                    <a:bodyPr/>
                    <a:p>
                      <a:pPr algn="just">
                        <a:buNone/>
                      </a:pPr>
                      <a:r>
                        <a:rPr lang="en-US"/>
                        <a:t>Cập nhật ma trận pheromone sau khi hoàn thành một chuyến tham quan</a:t>
                      </a:r>
                      <a:endParaRPr lang="en-US"/>
                    </a:p>
                  </a:txBody>
                  <a:tcPr/>
                </a:tc>
                <a:tc>
                  <a:txBody>
                    <a:bodyPr/>
                    <a:p>
                      <a:pPr algn="just">
                        <a:buNone/>
                      </a:pPr>
                      <a:r>
                        <a:rPr lang="en-US"/>
                        <a:t>O(len(city_list))</a:t>
                      </a:r>
                      <a:endParaRPr lang="en-US"/>
                    </a:p>
                  </a:txBody>
                  <a:tcPr/>
                </a:tc>
              </a:tr>
              <a:tr h="381000">
                <a:tc>
                  <a:txBody>
                    <a:bodyPr/>
                    <a:p>
                      <a:pPr algn="just">
                        <a:buNone/>
                      </a:pPr>
                      <a:r>
                        <a:rPr lang="en-US"/>
                        <a:t>ants_path</a:t>
                      </a:r>
                      <a:endParaRPr lang="en-US"/>
                    </a:p>
                  </a:txBody>
                  <a:tcPr/>
                </a:tc>
                <a:tc>
                  <a:txBody>
                    <a:bodyPr/>
                    <a:p>
                      <a:pPr algn="just">
                        <a:buNone/>
                      </a:pPr>
                      <a:r>
                        <a:rPr lang="en-US"/>
                        <a:t>Tìm đường đi ngắn nhất qua một tập các thành phố bằng thuật toán Optimization của Kiến (ACO)</a:t>
                      </a:r>
                      <a:endParaRPr lang="en-US"/>
                    </a:p>
                  </a:txBody>
                  <a:tcPr/>
                </a:tc>
                <a:tc>
                  <a:txBody>
                    <a:bodyPr/>
                    <a:p>
                      <a:pPr algn="just">
                        <a:buNone/>
                      </a:pPr>
                      <a:r>
                        <a:rPr lang="en-US"/>
                        <a:t>O(ants * len(distance_matrix) * (số lần lặp trong tìm kiếm cục bộ) + n^2)</a:t>
                      </a:r>
                      <a:endParaRPr lang="en-US"/>
                    </a:p>
                  </a:txBody>
                  <a:tcPr/>
                </a:tc>
              </a:tr>
              <a:tr h="381000">
                <a:tc>
                  <a:txBody>
                    <a:bodyPr/>
                    <a:p>
                      <a:pPr algn="just">
                        <a:buNone/>
                      </a:pPr>
                      <a:r>
                        <a:rPr lang="en-US"/>
                        <a:t>ant_colony_optimization</a:t>
                      </a:r>
                      <a:endParaRPr lang="en-US"/>
                    </a:p>
                  </a:txBody>
                  <a:tcPr/>
                </a:tc>
                <a:tc>
                  <a:txBody>
                    <a:bodyPr/>
                    <a:p>
                      <a:pPr algn="just">
                        <a:buNone/>
                      </a:pPr>
                      <a:r>
                        <a:rPr lang="en-US"/>
                        <a:t>Tìm đường đi ngắn nhất qua một tập các thành phố bằng thuật toán Optimization của Kiến (ACO)</a:t>
                      </a:r>
                      <a:endParaRPr lang="en-US"/>
                    </a:p>
                  </a:txBody>
                  <a:tcPr/>
                </a:tc>
                <a:tc>
                  <a:txBody>
                    <a:bodyPr/>
                    <a:p>
                      <a:pPr algn="just">
                        <a:buNone/>
                      </a:pPr>
                      <a:r>
                        <a:rPr lang="en-US"/>
                        <a:t>O(iterations *ants *len(distance_matrix) * n^2)</a:t>
                      </a:r>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thời gian chạy cho bộ dữ liệu</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	</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thúc bài thuyết trình</a:t>
            </a:r>
            <a:endParaRPr lang="en-US"/>
          </a:p>
        </p:txBody>
      </p:sp>
      <p:sp>
        <p:nvSpPr>
          <p:cNvPr id="3" name="Content Placeholder 2"/>
          <p:cNvSpPr>
            <a:spLocks noGrp="1"/>
          </p:cNvSpPr>
          <p:nvPr>
            <p:ph idx="1"/>
          </p:nvPr>
        </p:nvSpPr>
        <p:spPr/>
        <p:txBody>
          <a:bodyPr/>
          <a:lstStyle/>
          <a:p>
            <a:pPr algn="ctr"/>
            <a:r>
              <a:rPr lang="en-US" sz="3200" b="1" i="1"/>
              <a:t>Cảm ơn thầy và các bạn đã lắng nghe bài thuyết trình của nhóm.</a:t>
            </a:r>
            <a:endParaRPr lang="en-US" sz="3200" b="1" i="1"/>
          </a:p>
          <a:p>
            <a:r>
              <a:rPr lang="vi-VN" sz="2400" i="1"/>
              <a:t>Chúng em rất vui nếu mọi người có ý kiến đóng góp để xây dựng bài báo cáo của chúng em tốt hơn. </a:t>
            </a:r>
            <a:endParaRPr lang="vi-VN" sz="2400" i="1"/>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464" y="220894"/>
            <a:ext cx="9603275" cy="1049235"/>
          </a:xfrm>
        </p:spPr>
        <p:txBody>
          <a:bodyPr/>
          <a:lstStyle/>
          <a:p>
            <a:r>
              <a:rPr lang="en-US"/>
              <a:t>Thành viên của nhóm</a:t>
            </a:r>
            <a:endParaRPr lang="en-US"/>
          </a:p>
        </p:txBody>
      </p:sp>
      <p:sp>
        <p:nvSpPr>
          <p:cNvPr id="4" name="Google Shape;392;p2"/>
          <p:cNvSpPr txBox="1"/>
          <p:nvPr/>
        </p:nvSpPr>
        <p:spPr>
          <a:xfrm>
            <a:off x="138092" y="2180424"/>
            <a:ext cx="4452569" cy="1474172"/>
          </a:xfrm>
          <a:prstGeom prst="rect">
            <a:avLst/>
          </a:prstGeom>
          <a:noFill/>
          <a:ln>
            <a:noFill/>
          </a:ln>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lê văn cường</a:t>
            </a:r>
            <a:endParaRPr lang="en-US">
              <a:latin typeface="Verdana" panose="020B0604030504040204"/>
              <a:ea typeface="Verdana" panose="020B0604030504040204"/>
              <a:cs typeface="Verdana" panose="020B0604030504040204"/>
              <a:sym typeface="Verdana" panose="020B0604030504040204"/>
            </a:endParaRPr>
          </a:p>
          <a:p>
            <a:pPr algn="ctr">
              <a:lnSpc>
                <a:spcPct val="100000"/>
              </a:lnSpc>
              <a:spcBef>
                <a:spcPts val="0"/>
              </a:spcBef>
              <a:buSzPts val="2500"/>
            </a:pPr>
            <a:r>
              <a:rPr lang="vi-VN">
                <a:latin typeface="Verdana" panose="020B0604030504040204"/>
                <a:ea typeface="Verdana" panose="020B0604030504040204"/>
                <a:cs typeface="Verdana" panose="020B0604030504040204"/>
                <a:sym typeface="Verdana" panose="020B0604030504040204"/>
              </a:rPr>
              <a:t>52</a:t>
            </a:r>
            <a:r>
              <a:rPr lang="en-US" altLang="vi-VN">
                <a:latin typeface="Verdana" panose="020B0604030504040204"/>
                <a:ea typeface="Verdana" panose="020B0604030504040204"/>
                <a:cs typeface="Verdana" panose="020B0604030504040204"/>
                <a:sym typeface="Verdana" panose="020B0604030504040204"/>
              </a:rPr>
              <a:t>100174</a:t>
            </a:r>
            <a:endParaRPr lang="en-US" altLang="vi-VN">
              <a:latin typeface="Verdana" panose="020B0604030504040204"/>
              <a:ea typeface="Verdana" panose="020B0604030504040204"/>
              <a:cs typeface="Verdana" panose="020B0604030504040204"/>
              <a:sym typeface="Verdana" panose="020B0604030504040204"/>
            </a:endParaRPr>
          </a:p>
        </p:txBody>
      </p:sp>
      <p:sp>
        <p:nvSpPr>
          <p:cNvPr id="5" name="Google Shape;393;p2"/>
          <p:cNvSpPr txBox="1"/>
          <p:nvPr/>
        </p:nvSpPr>
        <p:spPr>
          <a:xfrm>
            <a:off x="4189277" y="3893837"/>
            <a:ext cx="3461825" cy="1593500"/>
          </a:xfrm>
          <a:prstGeom prst="rect">
            <a:avLst/>
          </a:prstGeom>
          <a:no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mai xuân hà  52100</a:t>
            </a:r>
            <a:br>
              <a:rPr lang="en-US">
                <a:latin typeface="Verdana" panose="020B0604030504040204"/>
                <a:ea typeface="Verdana" panose="020B0604030504040204"/>
                <a:cs typeface="Verdana" panose="020B0604030504040204"/>
                <a:sym typeface="Verdana" panose="020B0604030504040204"/>
              </a:rPr>
            </a:br>
            <a:endParaRPr lang="en-US"/>
          </a:p>
        </p:txBody>
      </p:sp>
      <p:sp>
        <p:nvSpPr>
          <p:cNvPr id="10" name="Google Shape;394;p2"/>
          <p:cNvSpPr txBox="1"/>
          <p:nvPr/>
        </p:nvSpPr>
        <p:spPr>
          <a:xfrm>
            <a:off x="7806185" y="2632250"/>
            <a:ext cx="3791765" cy="1593500"/>
          </a:xfrm>
          <a:prstGeom prst="rect">
            <a:avLst/>
          </a:prstGeom>
          <a:no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Tống Đức Thành Nam 52000896</a:t>
            </a:r>
            <a:br>
              <a:rPr lang="en-US">
                <a:latin typeface="Verdana" panose="020B0604030504040204"/>
                <a:ea typeface="Verdana" panose="020B0604030504040204"/>
                <a:cs typeface="Verdana" panose="020B0604030504040204"/>
                <a:sym typeface="Verdana" panose="020B0604030504040204"/>
              </a:rPr>
            </a:b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giới thiệu</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Bài toán tối ưu hóa bao gồm việc giải quyết vấn đề bằng cách giảm thiểu hoặc tối đa hóa chức năng của chúng. Mỗi chức năng có thể tạo ra nhiều giải pháp khả thi.</a:t>
            </a:r>
            <a:endParaRPr lang="en-US" dirty="0"/>
          </a:p>
          <a:p>
            <a:pPr marL="0" indent="0">
              <a:buNone/>
            </a:pPr>
            <a:r>
              <a:rPr lang="en-US" dirty="0"/>
              <a:t>Vấn đề tối ưu hóa bao gồm việc giải các vấn đề bằng cách tối thiểu hoặc cực đại hóa các hàm. Mỗi hàm sẽ tạo ra nhiều giải pháp nhất có thể.</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định nghĩa vấn đề</a:t>
            </a:r>
            <a:endParaRPr lang="en-US" dirty="0"/>
          </a:p>
        </p:txBody>
      </p:sp>
      <p:sp>
        <p:nvSpPr>
          <p:cNvPr id="5" name="Content Placeholder 4"/>
          <p:cNvSpPr>
            <a:spLocks noGrp="1"/>
          </p:cNvSpPr>
          <p:nvPr>
            <p:ph idx="1"/>
          </p:nvPr>
        </p:nvSpPr>
        <p:spPr>
          <a:xfrm>
            <a:off x="191947" y="970383"/>
            <a:ext cx="11516050" cy="4935895"/>
          </a:xfrm>
        </p:spPr>
        <p:txBody>
          <a:bodyPr>
            <a:noAutofit/>
          </a:bodyPr>
          <a:p>
            <a:pPr marL="0" indent="0" algn="ctr">
              <a:buNone/>
            </a:pPr>
            <a:r>
              <a:rPr lang="en-US" sz="2500" b="1" dirty="0"/>
              <a:t>TRAVELING SALESMAN PROBLEM</a:t>
            </a:r>
            <a:endParaRPr lang="en-US" sz="2500" b="1" dirty="0"/>
          </a:p>
          <a:p>
            <a:pPr marL="0" indent="0" algn="l">
              <a:buNone/>
            </a:pPr>
            <a:r>
              <a:rPr lang="en-US" dirty="0"/>
              <a:t>Là bài toán tối ưu hóa tổ hợp, trong đó cần có những tiêu chí sau:</a:t>
            </a:r>
            <a:endParaRPr lang="en-US" dirty="0"/>
          </a:p>
          <a:p>
            <a:pPr algn="l"/>
            <a:r>
              <a:rPr lang="en-US" dirty="0"/>
              <a:t>Nhân viên bán hàng (Salesman) nhắm đến việc đi thăm các thành phố và quay trở lại thành phố ban đầu của mình.</a:t>
            </a:r>
            <a:endParaRPr lang="en-US" dirty="0"/>
          </a:p>
          <a:p>
            <a:pPr algn="l"/>
            <a:r>
              <a:rPr lang="en-US" dirty="0"/>
              <a:t>Cần phải đi qua mỗi thành phố một lần với chi phí tối thiểu.</a:t>
            </a:r>
            <a:endParaRPr lang="en-US" dirty="0"/>
          </a:p>
          <a:p>
            <a:pPr marL="0" indent="0" algn="l">
              <a:buNone/>
            </a:pPr>
            <a:r>
              <a:rPr lang="en-US" dirty="0"/>
              <a:t>Thông thường độ dài của chuyến tham quan đại diện cho chi phí của giải pháp (tổng khoảng cách mà salesman phải đi qua)</a:t>
            </a:r>
            <a:endParaRPr lang="en-US" dirty="0"/>
          </a:p>
          <a:p>
            <a:pPr marL="0" indent="457200" algn="l">
              <a:buNone/>
            </a:pPr>
            <a:endParaRPr lang="en-US" dirty="0"/>
          </a:p>
          <a:p>
            <a:pPr marL="0" indent="457200" algn="l">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bài toán travling salesman problem</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Bài toán người bán hàng du lịch (TSP), là một bài toán thuộc nhóm bài toán NP-khó.</a:t>
            </a:r>
            <a:endParaRPr lang="en-US" dirty="0"/>
          </a:p>
          <a:p>
            <a:pPr marL="0" indent="0">
              <a:buNone/>
            </a:pPr>
            <a:r>
              <a:rPr lang="en-US" dirty="0"/>
              <a:t>TSP có thể được giải quyết như một vấn đề, đồng thời cũng là một thử nghiệm so sánh để đo lường năng lực của người giải quyết.</a:t>
            </a:r>
            <a:endParaRPr lang="en-US" dirty="0"/>
          </a:p>
          <a:p>
            <a:pPr marL="0" indent="0">
              <a:buNone/>
            </a:pPr>
            <a:r>
              <a:rPr lang="en-US" dirty="0"/>
              <a:t>Công thức toán học của TSP:</a:t>
            </a: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373380" y="2931795"/>
            <a:ext cx="5722620" cy="2186940"/>
          </a:xfrm>
          <a:prstGeom prst="rect">
            <a:avLst/>
          </a:prstGeom>
        </p:spPr>
      </p:pic>
      <p:sp>
        <p:nvSpPr>
          <p:cNvPr id="6" name="Text Box 5"/>
          <p:cNvSpPr txBox="1"/>
          <p:nvPr/>
        </p:nvSpPr>
        <p:spPr>
          <a:xfrm>
            <a:off x="6326505" y="2563495"/>
            <a:ext cx="5294630" cy="3080385"/>
          </a:xfrm>
          <a:prstGeom prst="rect">
            <a:avLst/>
          </a:prstGeom>
          <a:noFill/>
        </p:spPr>
        <p:txBody>
          <a:bodyPr wrap="square" rtlCol="0">
            <a:noAutofit/>
          </a:bodyPr>
          <a:p>
            <a:r>
              <a:rPr lang="en-US"/>
              <a:t>Trong đó:</a:t>
            </a:r>
            <a:endParaRPr lang="en-US"/>
          </a:p>
          <a:p>
            <a:pPr marL="285750" indent="-285750">
              <a:buFont typeface="Arial" panose="020B0604020202020204" pitchFamily="34" charset="0"/>
              <a:buChar char="•"/>
            </a:pPr>
            <a:r>
              <a:rPr lang="en-US"/>
              <a:t>D là khoảng cách của chuyến tham quan</a:t>
            </a:r>
            <a:endParaRPr lang="en-US"/>
          </a:p>
          <a:p>
            <a:pPr marL="285750" indent="-285750">
              <a:buFont typeface="Arial" panose="020B0604020202020204" pitchFamily="34" charset="0"/>
              <a:buChar char="•"/>
            </a:pPr>
            <a:r>
              <a:rPr lang="en-US"/>
              <a:t>N là số thành phố được mô tả trong vấn đề</a:t>
            </a:r>
            <a:endParaRPr lang="en-US"/>
          </a:p>
          <a:p>
            <a:pPr marL="285750" indent="-285750">
              <a:buFont typeface="Arial" panose="020B0604020202020204" pitchFamily="34" charset="0"/>
              <a:buChar char="•"/>
            </a:pPr>
            <a:r>
              <a:rPr lang="en-US"/>
              <a:t>x_ij là một hệ số nhị phân (bằng 1 nếu có đường đi từ thành phố i đến j, bằng 0 nếu không có đường đi)</a:t>
            </a:r>
            <a:endParaRPr lang="en-US"/>
          </a:p>
          <a:p>
            <a:pPr marL="285750" indent="-285750">
              <a:buFont typeface="Arial" panose="020B0604020202020204" pitchFamily="34" charset="0"/>
              <a:buChar char="•"/>
            </a:pPr>
            <a:r>
              <a:rPr lang="en-US"/>
              <a:t>Khoảng cách giữa i và j là khoảng cách 2D euclid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bài toán travling salesman problem</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Công thức toán học:</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Công thức 4 và 5 đảm bảo rằng mỗi thành phố được ghé thăm chỉ một lần</a:t>
            </a:r>
            <a:endParaRPr lang="en-US" dirty="0"/>
          </a:p>
        </p:txBody>
      </p:sp>
      <p:pic>
        <p:nvPicPr>
          <p:cNvPr id="4" name="Picture 3"/>
          <p:cNvPicPr>
            <a:picLocks noChangeAspect="1"/>
          </p:cNvPicPr>
          <p:nvPr/>
        </p:nvPicPr>
        <p:blipFill>
          <a:blip r:embed="rId1"/>
          <a:stretch>
            <a:fillRect/>
          </a:stretch>
        </p:blipFill>
        <p:spPr>
          <a:xfrm>
            <a:off x="191770" y="1716405"/>
            <a:ext cx="5974080" cy="1943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các thuật toán để giải quyết TSP</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Sự liên quan của các giải pháp heuristic và lấy cảm hứng từ sinh học cho một vấn đề như vậy xuất phát từ thực tế là các kỹ thuật như vậy có thể tìm ra giải pháp cho TSP có thể chấp nhận được về mặt cân bằng thời gian/hiệu suất.</a:t>
            </a:r>
            <a:endParaRPr lang="en-US" dirty="0"/>
          </a:p>
          <a:p>
            <a:pPr marL="0" indent="0">
              <a:buNone/>
            </a:pPr>
            <a:r>
              <a:rPr lang="en-US" dirty="0"/>
              <a:t>Các kỹ thuật này bao gồm:</a:t>
            </a:r>
            <a:endParaRPr lang="en-US" dirty="0"/>
          </a:p>
          <a:p>
            <a:r>
              <a:rPr lang="en-US" dirty="0">
                <a:sym typeface="+mn-ea"/>
              </a:rPr>
              <a:t>Thuật toán tối ưu hóa đàn kiến (ACO)</a:t>
            </a:r>
            <a:endParaRPr lang="en-US" dirty="0"/>
          </a:p>
          <a:p>
            <a:r>
              <a:rPr lang="en-US" dirty="0"/>
              <a:t>Thuật toán thụ phấn hoa (FPA)</a:t>
            </a:r>
            <a:endParaRPr lang="en-US" dirty="0"/>
          </a:p>
          <a:p>
            <a:r>
              <a:rPr lang="en-US" dirty="0"/>
              <a:t>Thuật toán 2-opt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ACO</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Tối ưu hóa đàn kiến (Ant Colony Optimazation) là một thuật toán heuristic được sử dụng để giải quyết các bài toán tối ưu hóa, bao gồm TSP. </a:t>
            </a:r>
            <a:r>
              <a:rPr lang="en-US" dirty="0">
                <a:sym typeface="+mn-ea"/>
              </a:rPr>
              <a:t>ACO dựa trên hành vi tự nhiên của loài kiến tìm thức ăn.</a:t>
            </a:r>
            <a:endParaRPr lang="en-US" dirty="0"/>
          </a:p>
          <a:p>
            <a:pPr marL="0" indent="0">
              <a:buNone/>
            </a:pPr>
            <a:r>
              <a:rPr lang="en-US" dirty="0"/>
              <a:t>Cách hoạt động:</a:t>
            </a:r>
            <a:endParaRPr lang="en-US" dirty="0"/>
          </a:p>
          <a:p>
            <a:r>
              <a:rPr lang="en-US" dirty="0"/>
              <a:t>Trong ACO, các kiến được sử dụng để đại diện cho các giải pháp tiềm năng cho bài toán.</a:t>
            </a:r>
            <a:endParaRPr lang="en-US" dirty="0"/>
          </a:p>
          <a:p>
            <a:r>
              <a:rPr lang="en-US" dirty="0"/>
              <a:t>Các kiến có nhiều khả năng chọn một thành phố có nhiều pheromone hơn.</a:t>
            </a:r>
            <a:endParaRPr lang="en-US" dirty="0"/>
          </a:p>
          <a:p>
            <a:r>
              <a:rPr lang="en-US" dirty="0"/>
              <a:t>ACO bắt đầu với một lượng pheromone nhỏ trên tất cả các đường đi.</a:t>
            </a:r>
            <a:endParaRPr lang="en-US" dirty="0"/>
          </a:p>
          <a:p>
            <a:r>
              <a:rPr lang="en-US" dirty="0"/>
              <a:t>ACO lặp lại quá trình này cho đến khi một đường đi tối ưu được tìm thấy.</a:t>
            </a:r>
            <a:endParaRPr lang="en-US" dirty="0"/>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FPA</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Thuật toán thụ phấn hoa (Flower Pollination Algorithm) là một thuật toán heuristic được sử dụng để giải quyết các bài toán tối ưu hóa, bao gồm TSP. FPA dựa trên sự sinh sản của các loài cây có hoa.</a:t>
            </a:r>
            <a:endParaRPr lang="en-US" dirty="0"/>
          </a:p>
          <a:p>
            <a:pPr marL="0" indent="0">
              <a:buNone/>
            </a:pPr>
            <a:r>
              <a:rPr lang="en-US" dirty="0"/>
              <a:t>Cách hoạt động:</a:t>
            </a:r>
            <a:endParaRPr lang="en-US" dirty="0"/>
          </a:p>
          <a:p>
            <a:r>
              <a:rPr lang="en-US" dirty="0"/>
              <a:t>Trong FPA, các bông hoa được sử dụng để đại diện cho các giải pháp tiềm năng cho bài toán.</a:t>
            </a:r>
            <a:endParaRPr lang="en-US" dirty="0"/>
          </a:p>
          <a:p>
            <a:r>
              <a:rPr lang="en-US" dirty="0"/>
              <a:t>Có hai loại thụ phấn trong FPA: thụ phấn chéo lẫn nhau và tự thụ phấn.</a:t>
            </a:r>
            <a:endParaRPr lang="en-US" dirty="0"/>
          </a:p>
          <a:p>
            <a:r>
              <a:rPr lang="en-US" dirty="0"/>
              <a:t>FPA bắt đầu với một tập hợp các bông hoa ngẫu nhiên.</a:t>
            </a:r>
            <a:endParaRPr lang="en-US" dirty="0"/>
          </a:p>
          <a:p>
            <a:r>
              <a:rPr lang="en-US" dirty="0"/>
              <a:t>Sau đó, các bông hoa bắt đầu di chuyển theo các đường bay Levy.</a:t>
            </a:r>
            <a:endParaRPr lang="en-US" dirty="0"/>
          </a:p>
          <a:p>
            <a:r>
              <a:rPr lang="en-US" dirty="0"/>
              <a:t>Khi một bông hoa đi qua một bông hoa khác, nó có thể thụ phấn với bông hoa đó.</a:t>
            </a:r>
            <a:endParaRPr lang="en-US" dirty="0"/>
          </a:p>
          <a:p>
            <a:r>
              <a:rPr lang="en-US" dirty="0"/>
              <a:t>FPA lặp lại quá trình này cho đến khi một giải pháp tối ưu được tìm thấy.</a:t>
            </a:r>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ustom 2">
      <a:majorFont>
        <a:latin typeface="Times New Roman"/>
        <a:ea typeface=""/>
        <a:cs typeface=""/>
      </a:majorFont>
      <a:minorFont>
        <a:latin typeface="Times New Roman"/>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6619</Words>
  <Application>WPS Presentation</Application>
  <PresentationFormat>Widescreen</PresentationFormat>
  <Paragraphs>237</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Verdana</vt:lpstr>
      <vt:lpstr>Times New Roman</vt:lpstr>
      <vt:lpstr>Microsoft YaHei</vt:lpstr>
      <vt:lpstr>Arial Unicode MS</vt:lpstr>
      <vt:lpstr>Calibri</vt:lpstr>
      <vt:lpstr>Gallery</vt:lpstr>
      <vt:lpstr>phân tích và thiết kế giải thuật</vt:lpstr>
      <vt:lpstr>Thành viên của nhóm</vt:lpstr>
      <vt:lpstr>giới thiệu</vt:lpstr>
      <vt:lpstr>định nghĩa vấn đề</vt:lpstr>
      <vt:lpstr>bài toán travling salesman problem</vt:lpstr>
      <vt:lpstr>bài toán travling salesman problem</vt:lpstr>
      <vt:lpstr>các thuật toán để giải quyết TSP</vt:lpstr>
      <vt:lpstr>Thuật toán ACO</vt:lpstr>
      <vt:lpstr>Thuật toán FPA</vt:lpstr>
      <vt:lpstr>Thuật toán 2_opt</vt:lpstr>
      <vt:lpstr>hướng giải quyết vấn đề</vt:lpstr>
      <vt:lpstr>Pseudocode</vt:lpstr>
      <vt:lpstr>input, output của bài toán</vt:lpstr>
      <vt:lpstr>triển khai thuật toán trên python</vt:lpstr>
      <vt:lpstr>triển khai thuật toán trên python</vt:lpstr>
      <vt:lpstr>triển khai thuật toán trên python</vt:lpstr>
      <vt:lpstr>thời gian chạy cho bộ dữ liệu</vt:lpstr>
      <vt:lpstr>kết thúc bài thuyết trình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Xử lý tiếng nói</dc:title>
  <dc:creator>Tong Duc Thanh Nam</dc:creator>
  <cp:lastModifiedBy>aaa</cp:lastModifiedBy>
  <cp:revision>8</cp:revision>
  <dcterms:created xsi:type="dcterms:W3CDTF">2023-04-11T14:42:00Z</dcterms:created>
  <dcterms:modified xsi:type="dcterms:W3CDTF">2023-11-16T11:57:01Z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2023-04-11T16:04:15Z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69cf92b5-0476-4fdc-a676-50924323f6f8</vt:lpwstr>
  </property>
  <property fmtid="{D5CDD505-2E9C-101B-9397-08002B2CF9AE}" pid="7" name="MSIP_Label_defa4170-0d19-0005-0004-bc88714345d2_ActionId">
    <vt:lpwstr>127ac5d8-9475-4c84-a107-ef526c92b463</vt:lpwstr>
  </property>
  <property fmtid="{D5CDD505-2E9C-101B-9397-08002B2CF9AE}" pid="8" name="MSIP_Label_defa4170-0d19-0005-0004-bc88714345d2_ContentBits">
    <vt:lpwstr>0</vt:lpwstr>
  </property>
  <property fmtid="{D5CDD505-2E9C-101B-9397-08002B2CF9AE}" pid="9" name="ICV">
    <vt:lpwstr>44F567F29F3F470E8C8BA2B473A2AC10_12</vt:lpwstr>
  </property>
  <property fmtid="{D5CDD505-2E9C-101B-9397-08002B2CF9AE}" pid="10" name="KSOProductBuildVer">
    <vt:lpwstr>1033-12.2.0.13306</vt:lpwstr>
  </property>
</Properties>
</file>