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showGuides="1">
      <p:cViewPr>
        <p:scale>
          <a:sx n="25" d="100"/>
          <a:sy n="25" d="100"/>
        </p:scale>
        <p:origin x="-48" y="-3618"/>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3/13/2025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github/"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5" y="68183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dirty="0">
                <a:ea typeface="Arial Unicode Bold"/>
                <a:cs typeface="Arial Unicode Bold"/>
                <a:sym typeface="Arial Unicode Bold"/>
              </a:rPr>
              <a:t>ĐỀ TÀI: ỨNG DỤNG CÔNG NGHỆ NHẬN DẠNG KHUÔN MẶT TRONG HỆ THỐNG ĐIỂM DANH SINH VIÊN TỰ ĐỘNG</a:t>
            </a:r>
          </a:p>
        </p:txBody>
      </p:sp>
      <p:sp>
        <p:nvSpPr>
          <p:cNvPr id="6" name="Rectangle 5">
            <a:extLst>
              <a:ext uri="{FF2B5EF4-FFF2-40B4-BE49-F238E27FC236}">
                <a16:creationId xmlns:a16="http://schemas.microsoft.com/office/drawing/2014/main" id="{FDB71301-74E9-3D33-787D-882C46CB1337}"/>
              </a:ext>
            </a:extLst>
          </p:cNvPr>
          <p:cNvSpPr/>
          <p:nvPr/>
        </p:nvSpPr>
        <p:spPr>
          <a:xfrm>
            <a:off x="4976980" y="9960367"/>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dirty="0" err="1"/>
              <a:t>Nhóm</a:t>
            </a:r>
            <a:r>
              <a:rPr lang="en-US" sz="3599" b="1" dirty="0"/>
              <a:t> 7_CNTT1605: </a:t>
            </a:r>
            <a:r>
              <a:rPr lang="en-US" sz="3599" b="1" dirty="0" err="1"/>
              <a:t>Nguyễn</a:t>
            </a:r>
            <a:r>
              <a:rPr lang="en-US" sz="3599" b="1" dirty="0"/>
              <a:t> </a:t>
            </a:r>
            <a:r>
              <a:rPr lang="en-US" sz="3599" b="1" dirty="0" err="1"/>
              <a:t>Thị</a:t>
            </a:r>
            <a:r>
              <a:rPr lang="en-US" sz="3599" b="1" dirty="0"/>
              <a:t> Mai </a:t>
            </a:r>
            <a:r>
              <a:rPr lang="en-US" sz="3599" b="1" dirty="0" err="1"/>
              <a:t>Hương</a:t>
            </a:r>
            <a:r>
              <a:rPr lang="en-US" sz="3599" b="1" dirty="0"/>
              <a:t>, Chu Văn Huy, </a:t>
            </a:r>
            <a:r>
              <a:rPr lang="en-US" sz="3599" b="1" dirty="0" err="1"/>
              <a:t>Nguyễn</a:t>
            </a:r>
            <a:r>
              <a:rPr lang="en-US" sz="3599" b="1" dirty="0"/>
              <a:t> </a:t>
            </a:r>
            <a:r>
              <a:rPr lang="en-US" sz="3599" b="1" dirty="0" err="1"/>
              <a:t>Đức</a:t>
            </a:r>
            <a:r>
              <a:rPr lang="en-US" sz="3599" b="1" dirty="0"/>
              <a:t> </a:t>
            </a:r>
            <a:r>
              <a:rPr lang="en-US" sz="3599" b="1" dirty="0" err="1"/>
              <a:t>Kiên</a:t>
            </a:r>
            <a:r>
              <a:rPr lang="en-US" sz="3599" b="1" dirty="0"/>
              <a:t>, </a:t>
            </a:r>
            <a:r>
              <a:rPr lang="en-US" sz="3599" b="1" dirty="0" err="1"/>
              <a:t>Hồ</a:t>
            </a:r>
            <a:r>
              <a:rPr lang="en-US" sz="3599" b="1" dirty="0"/>
              <a:t> </a:t>
            </a:r>
            <a:r>
              <a:rPr lang="en-US" sz="3599" b="1" dirty="0" err="1"/>
              <a:t>Đức</a:t>
            </a:r>
            <a:r>
              <a:rPr lang="en-US" sz="3599" b="1" dirty="0"/>
              <a:t> </a:t>
            </a:r>
            <a:r>
              <a:rPr lang="en-US" sz="3599" b="1" dirty="0" err="1"/>
              <a:t>Mạnh</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831460" y="8368017"/>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b="1" dirty="0">
                <a:solidFill>
                  <a:schemeClr val="tx1"/>
                </a:solidFill>
              </a:rPr>
              <a:t>GVHD: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ThS</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Lê Trung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Hiếu</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&amp;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Nguyễn</a:t>
            </a:r>
            <a:r>
              <a:rPr lang="en-US" sz="4000" b="1" dirty="0">
                <a:solidFill>
                  <a:schemeClr val="tx1"/>
                </a:solidFill>
                <a:latin typeface="Arial" panose="020B0604020202020204" pitchFamily="34" charset="0"/>
                <a:ea typeface="Arial Unicode Bold"/>
                <a:cs typeface="Arial" panose="020B0604020202020204" pitchFamily="34" charset="0"/>
                <a:sym typeface="Arial Unicode Bold"/>
              </a:rPr>
              <a:t> Văn </a:t>
            </a:r>
            <a:r>
              <a:rPr lang="en-US" sz="4000" b="1" dirty="0" err="1">
                <a:solidFill>
                  <a:schemeClr val="tx1"/>
                </a:solidFill>
                <a:latin typeface="Arial" panose="020B0604020202020204" pitchFamily="34" charset="0"/>
                <a:ea typeface="Arial Unicode Bold"/>
                <a:cs typeface="Arial" panose="020B0604020202020204" pitchFamily="34" charset="0"/>
                <a:sym typeface="Arial Unicode Bold"/>
              </a:rPr>
              <a:t>Nhân</a:t>
            </a:r>
            <a:endParaRPr lang="en-US" sz="4000" b="1" i="1" dirty="0">
              <a:solidFill>
                <a:schemeClr val="tx1"/>
              </a:solidFill>
            </a:endParaRP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300" dirty="0"/>
              <a:t>Giới thiệu về hệ thống điểm danh tự động sử dụng nhận dạng khuôn mặt mang lại những lợi ích </a:t>
            </a:r>
            <a:r>
              <a:rPr lang="vi-VN" sz="2300" b="1" dirty="0"/>
              <a:t>vượt trội </a:t>
            </a:r>
            <a:r>
              <a:rPr lang="vi-VN" sz="2300" dirty="0"/>
              <a:t>so với các phương pháp truyền thống. Hệ thống này không chỉ cải thiện hiệu suất điểm danh mà còn giúp </a:t>
            </a:r>
            <a:r>
              <a:rPr lang="vi-VN" sz="2300" b="1" dirty="0"/>
              <a:t>giảm thiểu gian lận</a:t>
            </a:r>
            <a:r>
              <a:rPr lang="vi-VN" sz="2300" dirty="0"/>
              <a:t>, đảm bảo tính </a:t>
            </a:r>
            <a:r>
              <a:rPr lang="vi-VN" sz="2300" b="1" dirty="0"/>
              <a:t>chính xác </a:t>
            </a:r>
            <a:r>
              <a:rPr lang="vi-VN" sz="2300" dirty="0"/>
              <a:t>trong quản lý điểm danh.</a:t>
            </a:r>
          </a:p>
          <a:p>
            <a:pPr algn="just"/>
            <a:r>
              <a:rPr lang="vi-VN" sz="2300" dirty="0"/>
              <a:t>Hệ thống được thiết kế để quản lý điểm danh tại các trường học và tổ chức dành cho </a:t>
            </a:r>
            <a:r>
              <a:rPr lang="vi-VN" sz="2300" b="1" dirty="0"/>
              <a:t>giáo viên</a:t>
            </a:r>
            <a:r>
              <a:rPr lang="vi-VN" sz="2300" dirty="0"/>
              <a:t>, đồng thời hỗ trợ kiểm soát sinh viên trong quá trình giảng dạy. Nó giúp giáo viên tiết kiệm thời gian và nâng cao trải nghiệm quản lý lớp học.</a:t>
            </a:r>
          </a:p>
          <a:p>
            <a:pPr algn="just"/>
            <a:r>
              <a:rPr lang="vi-VN" sz="2300" dirty="0"/>
              <a:t>Chúng tôi sẽ sử dụng </a:t>
            </a:r>
            <a:r>
              <a:rPr lang="vi-VN" sz="2300" b="1" dirty="0"/>
              <a:t>MTCNN</a:t>
            </a:r>
            <a:r>
              <a:rPr lang="vi-VN" sz="2300" dirty="0"/>
              <a:t> để phát hiện khuôn mặt trong các hình ảnh và video từ </a:t>
            </a:r>
            <a:r>
              <a:rPr lang="vi-VN" sz="2300" b="1" dirty="0"/>
              <a:t>camera IP </a:t>
            </a:r>
            <a:r>
              <a:rPr lang="vi-VN" sz="2300" dirty="0"/>
              <a:t>hoặc </a:t>
            </a:r>
            <a:r>
              <a:rPr lang="vi-VN" sz="2300" b="1" dirty="0"/>
              <a:t>webcam</a:t>
            </a:r>
            <a:r>
              <a:rPr lang="vi-VN" sz="2300" dirty="0"/>
              <a:t>. Ứng dụng của </a:t>
            </a:r>
            <a:r>
              <a:rPr lang="vi-VN" sz="2300" b="1" dirty="0"/>
              <a:t>FaceNet</a:t>
            </a:r>
            <a:r>
              <a:rPr lang="vi-VN" sz="2300" dirty="0"/>
              <a:t> sẽ được áp dụng để trích xuất các đặc trưng khuôn mặt và tạo ra </a:t>
            </a:r>
            <a:r>
              <a:rPr lang="vi-VN" sz="2300" b="1" dirty="0"/>
              <a:t>embedding</a:t>
            </a:r>
            <a:r>
              <a:rPr lang="vi-VN" sz="2300" dirty="0"/>
              <a:t> với độ chính xác cao. Thay vì sử dụng mô hình phân loại như </a:t>
            </a:r>
            <a:r>
              <a:rPr lang="vi-VN" sz="2300" b="1" dirty="0"/>
              <a:t>SVM</a:t>
            </a:r>
            <a:r>
              <a:rPr lang="vi-VN" sz="2300" dirty="0"/>
              <a:t>, chúng tôi sẽ so sánh khoảng cách cosine giữa các </a:t>
            </a:r>
            <a:r>
              <a:rPr lang="vi-VN" sz="2300" b="1" dirty="0"/>
              <a:t>embeddings</a:t>
            </a:r>
            <a:r>
              <a:rPr lang="vi-VN" sz="2300" dirty="0"/>
              <a:t> để xác định danh tính một cách hiệu quả hơn.</a:t>
            </a:r>
          </a:p>
          <a:p>
            <a:pPr algn="just"/>
            <a:r>
              <a:rPr lang="vi-VN" sz="2300" dirty="0"/>
              <a:t>Hệ thống sẽ được triển khai với </a:t>
            </a:r>
            <a:r>
              <a:rPr lang="vi-VN" sz="2300" b="1" dirty="0"/>
              <a:t>React</a:t>
            </a:r>
            <a:r>
              <a:rPr lang="vi-VN" sz="2300" dirty="0"/>
              <a:t> kết hợp với </a:t>
            </a:r>
            <a:r>
              <a:rPr lang="vi-VN" sz="2300" b="1" dirty="0"/>
              <a:t>camera IP </a:t>
            </a:r>
            <a:r>
              <a:rPr lang="vi-VN" sz="2300" dirty="0"/>
              <a:t>hoặc </a:t>
            </a:r>
            <a:r>
              <a:rPr lang="vi-VN" sz="2300" b="1" dirty="0"/>
              <a:t>webcam</a:t>
            </a:r>
            <a:r>
              <a:rPr lang="vi-VN" sz="2300" dirty="0"/>
              <a:t>, cùng với </a:t>
            </a:r>
            <a:r>
              <a:rPr lang="vi-VN" sz="2300" b="1" dirty="0"/>
              <a:t>Flask</a:t>
            </a:r>
            <a:r>
              <a:rPr lang="vi-VN" sz="2300" dirty="0"/>
              <a:t>, để đảm bảo hiệu suất và khả năng mở rộng, đáp ứng nhu cầu ngày càng cao trong giáo dục và quản lý điểm danh hiện đại.</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Giới</a:t>
            </a:r>
            <a:r>
              <a:rPr lang="en-US" sz="5399" b="1" dirty="0">
                <a:solidFill>
                  <a:schemeClr val="bg1"/>
                </a:solidFill>
              </a:rPr>
              <a:t> </a:t>
            </a:r>
            <a:r>
              <a:rPr lang="en-US" sz="5399" b="1" dirty="0" err="1">
                <a:solidFill>
                  <a:schemeClr val="bg1"/>
                </a:solidFill>
              </a:rPr>
              <a:t>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22810506"/>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300" dirty="0"/>
              <a:t>Khung hệ thống điểm danh sinh viên bao gồm các thành phần quan trọng sau:</a:t>
            </a:r>
          </a:p>
          <a:p>
            <a:pPr marL="342900" indent="-342900" algn="just">
              <a:buFont typeface="Arial" panose="020B0604020202020204" pitchFamily="34" charset="0"/>
              <a:buChar char="•"/>
            </a:pPr>
            <a:r>
              <a:rPr lang="vi-VN" sz="2300" b="1" dirty="0"/>
              <a:t>Thu thập và tiền xử lý dữ liệu hình ảnh từ camera:</a:t>
            </a:r>
            <a:r>
              <a:rPr lang="vi-VN" sz="2300" dirty="0"/>
              <a:t> Sử dụng camera để thu thập hình ảnh sinh viên và tiền xử lý hình ảnh để chuẩn bị cho việc phát hiện khuôn mặt.</a:t>
            </a:r>
          </a:p>
          <a:p>
            <a:pPr marL="342900" indent="-342900" algn="just">
              <a:buFont typeface="Arial" panose="020B0604020202020204" pitchFamily="34" charset="0"/>
              <a:buChar char="•"/>
            </a:pPr>
            <a:r>
              <a:rPr lang="vi-VN" sz="2300" b="1" dirty="0"/>
              <a:t>Huấn luyện mô hình nhận diện khuôn mặt:</a:t>
            </a:r>
            <a:r>
              <a:rPr lang="vi-VN" sz="2300" dirty="0"/>
              <a:t> Sử dụng mô hình DeepFace để nhận diện khuôn mặt sinh viên từ hình ảnh đầu vào.</a:t>
            </a:r>
          </a:p>
          <a:p>
            <a:pPr marL="342900" indent="-342900" algn="just">
              <a:buFont typeface="Arial" panose="020B0604020202020204" pitchFamily="34" charset="0"/>
              <a:buChar char="•"/>
            </a:pPr>
            <a:r>
              <a:rPr lang="vi-VN" sz="2300" b="1" dirty="0"/>
              <a:t>Lưu trữ và quản lý dữ liệu điểm danh:</a:t>
            </a:r>
            <a:r>
              <a:rPr lang="vi-VN" sz="2300" dirty="0"/>
              <a:t> Sử dụng cơ sở dữ liệu SQL Server để lưu trữ thông tin về sinh viên và trạng thái điểm danh.</a:t>
            </a:r>
          </a:p>
          <a:p>
            <a:pPr marL="342900" indent="-342900" algn="just">
              <a:buFont typeface="Arial" panose="020B0604020202020204" pitchFamily="34" charset="0"/>
              <a:buChar char="•"/>
            </a:pPr>
            <a:r>
              <a:rPr lang="vi-VN" sz="2300" b="1" dirty="0"/>
              <a:t>Cảnh báo và thông báo:</a:t>
            </a:r>
            <a:r>
              <a:rPr lang="vi-VN" sz="2300" dirty="0"/>
              <a:t> Cung cấp thông báo cho giáo viên hoặc quản lý khi điểm danh thành công hoặc có vấn đề xảy ra.</a:t>
            </a:r>
          </a:p>
          <a:p>
            <a:pPr algn="just"/>
            <a:r>
              <a:rPr lang="vi-VN" sz="2400" b="1" dirty="0"/>
              <a:t>Quy trình điểm danh sinh viên:</a:t>
            </a:r>
            <a:endParaRPr lang="vi-VN" sz="2400" dirty="0"/>
          </a:p>
          <a:p>
            <a:pPr marL="457200" indent="-457200" algn="just">
              <a:buFont typeface="+mj-lt"/>
              <a:buAutoNum type="arabicPeriod"/>
            </a:pPr>
            <a:r>
              <a:rPr lang="vi-VN" sz="2300" b="1" dirty="0"/>
              <a:t>Thu thập và quản lý dữ liệu sinh viên:</a:t>
            </a:r>
            <a:endParaRPr lang="vi-VN" sz="2300" dirty="0"/>
          </a:p>
          <a:p>
            <a:pPr marL="914400" lvl="1" indent="-457200" algn="just">
              <a:buFont typeface="+mj-lt"/>
              <a:buAutoNum type="arabicPeriod"/>
            </a:pPr>
            <a:r>
              <a:rPr lang="vi-VN" sz="2300" dirty="0"/>
              <a:t>Thu thập thông tin sinh viên bao gồm tên đầy đủ, số điện thoại, nơi cư trú, chức vụ và lớp học từ cơ sở dữ liệu.</a:t>
            </a:r>
          </a:p>
          <a:p>
            <a:pPr marL="914400" lvl="1" indent="-457200" algn="just">
              <a:buFont typeface="+mj-lt"/>
              <a:buAutoNum type="arabicPeriod"/>
            </a:pPr>
            <a:r>
              <a:rPr lang="vi-VN" sz="2300" dirty="0"/>
              <a:t>Cung cấp API để truy xuất danh sách lớp học và sinh viên theo lớp.</a:t>
            </a:r>
          </a:p>
          <a:p>
            <a:pPr marL="457200" indent="-457200" algn="just">
              <a:buFont typeface="+mj-lt"/>
              <a:buAutoNum type="arabicPeriod"/>
            </a:pPr>
            <a:r>
              <a:rPr lang="vi-VN" sz="2300" b="1" dirty="0"/>
              <a:t>Thêm ảnh khuôn mặt sinh viên vào hệ thống:</a:t>
            </a:r>
            <a:endParaRPr lang="vi-VN" sz="2300" dirty="0"/>
          </a:p>
          <a:p>
            <a:pPr marL="914400" lvl="1" indent="-457200" algn="just">
              <a:buFont typeface="+mj-lt"/>
              <a:buAutoNum type="arabicPeriod"/>
            </a:pPr>
            <a:r>
              <a:rPr lang="vi-VN" sz="2300" dirty="0"/>
              <a:t>Sinh viên có thể được yêu cầu gửi ảnh khuôn mặt của họ để hệ thống lưu trữ và sử dụng cho việc nhận diện.</a:t>
            </a:r>
          </a:p>
          <a:p>
            <a:pPr marL="914400" lvl="1" indent="-457200" algn="just">
              <a:buFont typeface="+mj-lt"/>
              <a:buAutoNum type="arabicPeriod"/>
            </a:pPr>
            <a:r>
              <a:rPr lang="vi-VN" sz="2300" dirty="0"/>
              <a:t>Ảnh sẽ được tiền xử lý bằng các kỹ thuật như làm sắc nét và điều chỉnh độ sáng trước khi lưu vào hệ thống.</a:t>
            </a:r>
          </a:p>
          <a:p>
            <a:pPr marL="457200" indent="-457200" algn="just">
              <a:buFont typeface="+mj-lt"/>
              <a:buAutoNum type="arabicPeriod"/>
            </a:pPr>
            <a:r>
              <a:rPr lang="vi-VN" sz="2300" b="1" dirty="0"/>
              <a:t>Phát hiện khuôn mặt và nhận diện sinh viên:</a:t>
            </a:r>
            <a:endParaRPr lang="vi-VN" sz="2300" dirty="0"/>
          </a:p>
          <a:p>
            <a:pPr marL="914400" lvl="1" indent="-457200" algn="just">
              <a:buFont typeface="+mj-lt"/>
              <a:buAutoNum type="arabicPeriod"/>
            </a:pPr>
            <a:r>
              <a:rPr lang="vi-VN" sz="2300" dirty="0"/>
              <a:t>Dùng camera để thu được hình ảnh của sinh viên khi vào lớp.</a:t>
            </a:r>
          </a:p>
          <a:p>
            <a:pPr marL="914400" lvl="1" indent="-457200" algn="just">
              <a:buFont typeface="+mj-lt"/>
              <a:buAutoNum type="arabicPeriod"/>
            </a:pPr>
            <a:r>
              <a:rPr lang="vi-VN" sz="2300" dirty="0"/>
              <a:t>Phát hiện khuôn mặt từ hình ảnh và so sánh với các khuôn mặt đã lưu trong cơ sở dữ liệu.</a:t>
            </a:r>
          </a:p>
          <a:p>
            <a:pPr marL="914400" lvl="1" indent="-457200" algn="just">
              <a:buFont typeface="+mj-lt"/>
              <a:buAutoNum type="arabicPeriod"/>
            </a:pPr>
            <a:r>
              <a:rPr lang="vi-VN" sz="2300" dirty="0"/>
              <a:t>Nếu phát hiện thành công, hệ thống sẽ tự động cập nhật trạng thái điểm danh cho sinh viên.</a:t>
            </a:r>
          </a:p>
          <a:p>
            <a:pPr marL="457200" indent="-457200" algn="just">
              <a:buFont typeface="+mj-lt"/>
              <a:buAutoNum type="arabicPeriod"/>
            </a:pPr>
            <a:r>
              <a:rPr lang="vi-VN" sz="2300" b="1" dirty="0"/>
              <a:t>Điểm danh và ghi nhận thời gian:</a:t>
            </a:r>
            <a:endParaRPr lang="vi-VN" sz="2300" dirty="0"/>
          </a:p>
          <a:p>
            <a:pPr marL="914400" lvl="1" indent="-457200" algn="just">
              <a:buFont typeface="+mj-lt"/>
              <a:buAutoNum type="arabicPeriod"/>
            </a:pPr>
            <a:r>
              <a:rPr lang="vi-VN" sz="2300" dirty="0"/>
              <a:t>Khi một khuôn mặt được nhận diện thành công, dữ liệu sẽ được ghi nhận vào cơ sở dữ liệu điểm danh bao gồm ID sinh viên cùng với thời gian điểm danh.</a:t>
            </a:r>
          </a:p>
          <a:p>
            <a:pPr marL="914400" lvl="1" indent="-457200" algn="just">
              <a:buFont typeface="+mj-lt"/>
              <a:buAutoNum type="arabicPeriod"/>
            </a:pPr>
            <a:r>
              <a:rPr lang="vi-VN" sz="2300" dirty="0"/>
              <a:t>Cung cấp thông báo cho người dùng biết rằng điểm danh đã được thực hiện thành công.</a:t>
            </a:r>
          </a:p>
          <a:p>
            <a:pPr algn="just"/>
            <a:r>
              <a:rPr lang="vi-VN" sz="2300" b="1" dirty="0"/>
              <a:t>Truy xuất và hiển thị dữ liệu điểm danh:</a:t>
            </a:r>
            <a:endParaRPr lang="vi-VN" sz="2300" dirty="0"/>
          </a:p>
          <a:p>
            <a:pPr marL="914400" lvl="1" indent="-457200" algn="just">
              <a:buFont typeface="+mj-lt"/>
              <a:buAutoNum type="arabicPeriod"/>
            </a:pPr>
            <a:r>
              <a:rPr lang="vi-VN" sz="2300" dirty="0"/>
              <a:t>Cung cấp API để lấy danh sách điểm danh đã được ghi nhận, bao gồm tên sinh viên, lớp học và thời gian điểm danh.</a:t>
            </a:r>
          </a:p>
          <a:p>
            <a:pPr marL="914400" lvl="1" indent="-457200" algn="just">
              <a:buFont typeface="+mj-lt"/>
              <a:buAutoNum type="arabicPeriod"/>
            </a:pPr>
            <a:r>
              <a:rPr lang="vi-VN" sz="2300" dirty="0"/>
              <a:t>Hiển thị thông tin này trên giao diện người dùng.</a:t>
            </a:r>
          </a:p>
          <a:p>
            <a:pPr marL="457200" lvl="1" indent="0"/>
            <a:endParaRPr lang="vi-VN" sz="2300" dirty="0"/>
          </a:p>
          <a:p>
            <a:pPr algn="just"/>
            <a:r>
              <a:rPr lang="vi-VN" b="1" dirty="0"/>
              <a:t>So sánh hiệu suất các mô hình nhận diện khuôn mặt trong hệ thống điểm danh sinh viên:</a:t>
            </a:r>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pPr algn="just"/>
            <a:endParaRPr lang="vi-VN" b="1" dirty="0"/>
          </a:p>
          <a:p>
            <a:r>
              <a:rPr lang="vi-VN" b="1" dirty="0"/>
              <a:t>Độ chính xác nhận diện trong các điều kiện khác nhau</a:t>
            </a:r>
            <a:endParaRPr lang="vi-VN" dirty="0"/>
          </a:p>
          <a:p>
            <a:br>
              <a:rPr lang="vi-VN" dirty="0"/>
            </a:br>
            <a:endParaRPr lang="vi-VN" sz="2300" dirty="0"/>
          </a:p>
          <a:p>
            <a:pP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48092" y="31208060"/>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32231737"/>
            <a:ext cx="8667640" cy="722528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eaLnBrk="1" hangingPunct="1"/>
            <a:endParaRPr lang="en-US" sz="3000"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Mô hình FaceNet</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9" y="21701042"/>
            <a:ext cx="9074186" cy="7168198"/>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Phương</a:t>
            </a:r>
            <a:r>
              <a:rPr lang="en-US" sz="5399" b="1" dirty="0">
                <a:solidFill>
                  <a:schemeClr val="bg1"/>
                </a:solidFill>
              </a:rPr>
              <a:t> </a:t>
            </a:r>
            <a:r>
              <a:rPr lang="en-US" sz="5399" b="1" dirty="0" err="1">
                <a:solidFill>
                  <a:schemeClr val="bg1"/>
                </a:solidFill>
              </a:rPr>
              <a:t>pháp</a:t>
            </a:r>
            <a:r>
              <a:rPr lang="en-US" sz="5399" b="1" dirty="0">
                <a:solidFill>
                  <a:schemeClr val="bg1"/>
                </a:solidFill>
              </a:rPr>
              <a:t> </a:t>
            </a:r>
            <a:r>
              <a:rPr lang="en-US" sz="5399" b="1" dirty="0" err="1">
                <a:solidFill>
                  <a:schemeClr val="bg1"/>
                </a:solidFill>
              </a:rPr>
              <a:t>đề</a:t>
            </a:r>
            <a:r>
              <a:rPr lang="en-US" sz="5399" b="1" dirty="0">
                <a:solidFill>
                  <a:schemeClr val="bg1"/>
                </a:solidFill>
              </a:rPr>
              <a:t> </a:t>
            </a:r>
            <a:r>
              <a:rPr lang="en-US" sz="5399" b="1" dirty="0" err="1">
                <a:solidFill>
                  <a:schemeClr val="bg1"/>
                </a:solidFill>
              </a:rPr>
              <a:t>xuất</a:t>
            </a:r>
            <a:endParaRPr lang="en-US" sz="5399" b="1" dirty="0">
              <a:solidFill>
                <a:schemeClr val="bg1"/>
              </a:solidFill>
            </a:endParaRP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065023" y="33077337"/>
            <a:ext cx="7698589" cy="8600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500" dirty="0"/>
              <a:t>Hiệu suất điểm danh trên tập dữ liệu khuôn mặt</a:t>
            </a:r>
            <a:endParaRPr lang="en-US" sz="2500" dirty="0"/>
          </a:p>
        </p:txBody>
      </p:sp>
      <p:sp>
        <p:nvSpPr>
          <p:cNvPr id="49" name="Rectangle 48">
            <a:extLst>
              <a:ext uri="{FF2B5EF4-FFF2-40B4-BE49-F238E27FC236}">
                <a16:creationId xmlns:a16="http://schemas.microsoft.com/office/drawing/2014/main" id="{26204EBA-DBB7-DBBB-862B-3E18DF525598}"/>
              </a:ext>
            </a:extLst>
          </p:cNvPr>
          <p:cNvSpPr/>
          <p:nvPr/>
        </p:nvSpPr>
        <p:spPr>
          <a:xfrm>
            <a:off x="10097478" y="39796938"/>
            <a:ext cx="18263404" cy="1195035"/>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a:solidFill>
                  <a:schemeClr val="bg1"/>
                </a:solidFill>
              </a:rPr>
              <a:t>hướng</a:t>
            </a:r>
            <a:r>
              <a:rPr lang="en-US" sz="5399" b="1" dirty="0">
                <a:solidFill>
                  <a:schemeClr val="bg1"/>
                </a:solidFill>
              </a:rPr>
              <a:t> </a:t>
            </a:r>
            <a:r>
              <a:rPr lang="en-US" sz="5399" b="1" dirty="0" err="1">
                <a:solidFill>
                  <a:schemeClr val="bg1"/>
                </a:solidFill>
              </a:rPr>
              <a:t>phát</a:t>
            </a:r>
            <a:r>
              <a:rPr lang="en-US" sz="5399" b="1" dirty="0">
                <a:solidFill>
                  <a:schemeClr val="bg1"/>
                </a:solidFill>
              </a:rPr>
              <a:t> </a:t>
            </a:r>
            <a:r>
              <a:rPr lang="en-US" sz="5399" b="1" dirty="0" err="1">
                <a:solidFill>
                  <a:schemeClr val="bg1"/>
                </a:solidFill>
              </a:rPr>
              <a:t>triển</a:t>
            </a:r>
            <a:r>
              <a:rPr lang="en-US" sz="5399" b="1" dirty="0">
                <a:solidFill>
                  <a:schemeClr val="bg1"/>
                </a:solidFill>
              </a:rPr>
              <a:t> </a:t>
            </a:r>
            <a:r>
              <a:rPr lang="en-US" sz="5399" b="1" dirty="0" err="1">
                <a:solidFill>
                  <a:schemeClr val="bg1"/>
                </a:solidFill>
              </a:rPr>
              <a:t>trong</a:t>
            </a:r>
            <a:r>
              <a:rPr lang="en-US" sz="5399" b="1" dirty="0">
                <a:solidFill>
                  <a:schemeClr val="bg1"/>
                </a:solidFill>
              </a:rPr>
              <a:t> </a:t>
            </a:r>
            <a:r>
              <a:rPr lang="en-US" sz="5399" b="1" dirty="0" err="1">
                <a:solidFill>
                  <a:schemeClr val="bg1"/>
                </a:solidFill>
              </a:rPr>
              <a:t>tương</a:t>
            </a:r>
            <a:r>
              <a:rPr lang="en-US" sz="5399" b="1" dirty="0">
                <a:solidFill>
                  <a:schemeClr val="bg1"/>
                </a:solidFill>
              </a:rPr>
              <a:t> </a:t>
            </a:r>
            <a:r>
              <a:rPr lang="en-US" sz="5399" b="1" dirty="0" err="1">
                <a:solidFill>
                  <a:schemeClr val="bg1"/>
                </a:solidFill>
              </a:rPr>
              <a:t>lai</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10045022" y="41024628"/>
            <a:ext cx="18335071" cy="3486921"/>
          </a:xfrm>
          <a:prstGeom prst="rect">
            <a:avLst/>
          </a:prstGeom>
          <a:ln/>
        </p:spPr>
        <p:style>
          <a:lnRef idx="1">
            <a:schemeClr val="accent1"/>
          </a:lnRef>
          <a:fillRef idx="2">
            <a:schemeClr val="accent1"/>
          </a:fillRef>
          <a:effectRef idx="1">
            <a:schemeClr val="accent1"/>
          </a:effectRef>
          <a:fontRef idx="minor">
            <a:schemeClr val="dk1"/>
          </a:fontRef>
        </p:style>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vi-VN" sz="2800" dirty="0"/>
              <a:t>Hệ thống điểm danh sinh viên tự động bằng nhận dạng khuôn mặt đã được triển khai và đánh giá, cho thấy hiệu quả cao trong việc nhận diện sinh viên với độ chính xác cao. Giải pháp này giúp giảm thiểu gian lận, tiết kiệm thời gian và nâng cao tính tự động hóa trong quản lý lớp học. Hướng phát triển trong tương lai: Tích hợp thêm thuật toán nâng cao để cải thiện độ chính xác trong môi trường thực tế, mở rộng hệ thống để hỗ trợ nhiều lớp học và quy mô lớn hơn, phát triển tính năng nhận diện dựa trên video trực tiếp để tăng cường độ chính xác, kết hợp với dữ liệu RFID hoặc sinh trắc học khác để nâng cao bảo mật.</a:t>
            </a:r>
            <a:endParaRPr lang="vi-VN" sz="2600" dirty="0"/>
          </a:p>
        </p:txBody>
      </p:sp>
      <p:sp>
        <p:nvSpPr>
          <p:cNvPr id="2" name="Rectangle 1">
            <a:extLst>
              <a:ext uri="{FF2B5EF4-FFF2-40B4-BE49-F238E27FC236}">
                <a16:creationId xmlns:a16="http://schemas.microsoft.com/office/drawing/2014/main" id="{44761195-36CC-D318-5848-2FE501B51178}"/>
              </a:ext>
            </a:extLst>
          </p:cNvPr>
          <p:cNvSpPr/>
          <p:nvPr/>
        </p:nvSpPr>
        <p:spPr>
          <a:xfrm>
            <a:off x="10091562" y="2926784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Dataset</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8408610" y="10752991"/>
            <a:ext cx="5618076" cy="646331"/>
          </a:xfrm>
          <a:prstGeom prst="rect">
            <a:avLst/>
          </a:prstGeom>
          <a:noFill/>
        </p:spPr>
        <p:txBody>
          <a:bodyPr wrap="none" rtlCol="0">
            <a:spAutoFit/>
          </a:bodyPr>
          <a:lstStyle/>
          <a:p>
            <a:r>
              <a:rPr lang="en-US" sz="3600" b="1" dirty="0" err="1"/>
              <a:t>Github</a:t>
            </a:r>
            <a:r>
              <a:rPr lang="en-US" sz="3600" b="1" dirty="0"/>
              <a:t>: </a:t>
            </a:r>
            <a:r>
              <a:rPr lang="en-US" sz="3600" dirty="0">
                <a:hlinkClick r:id="rId2"/>
              </a:rPr>
              <a:t>https://github</a:t>
            </a:r>
            <a:r>
              <a:rPr lang="en-US" sz="3600" dirty="0"/>
              <a:t> .com/</a:t>
            </a: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3"/>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sp>
        <p:nvSpPr>
          <p:cNvPr id="26" name="Rounded Rectangle 25">
            <a:extLst>
              <a:ext uri="{FF2B5EF4-FFF2-40B4-BE49-F238E27FC236}">
                <a16:creationId xmlns:a16="http://schemas.microsoft.com/office/drawing/2014/main" id="{28D2C8CC-0CAD-03B0-463E-099A248B753A}"/>
              </a:ext>
            </a:extLst>
          </p:cNvPr>
          <p:cNvSpPr/>
          <p:nvPr/>
        </p:nvSpPr>
        <p:spPr>
          <a:xfrm>
            <a:off x="10067981" y="12875660"/>
            <a:ext cx="18312112" cy="136000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600" b="1" dirty="0">
                <a:solidFill>
                  <a:schemeClr val="tx1"/>
                </a:solidFill>
              </a:rPr>
              <a:t>FaceNet</a:t>
            </a:r>
            <a:r>
              <a:rPr lang="vi-VN" sz="2600" dirty="0">
                <a:solidFill>
                  <a:schemeClr val="tx1"/>
                </a:solidFill>
              </a:rPr>
              <a:t> sử dụng học sâu để </a:t>
            </a:r>
            <a:r>
              <a:rPr lang="vi-VN" sz="2600" b="1" dirty="0">
                <a:solidFill>
                  <a:schemeClr val="tx1"/>
                </a:solidFill>
              </a:rPr>
              <a:t>trích xuất đặc trưng khuôn mặt và tính toán khoảng cách </a:t>
            </a:r>
            <a:r>
              <a:rPr lang="vi-VN" sz="2600" dirty="0">
                <a:solidFill>
                  <a:schemeClr val="tx1"/>
                </a:solidFill>
              </a:rPr>
              <a:t>giữa các khuôn mặt nhằm </a:t>
            </a:r>
            <a:r>
              <a:rPr lang="vi-VN" sz="2600" b="1" dirty="0">
                <a:solidFill>
                  <a:schemeClr val="tx1"/>
                </a:solidFill>
              </a:rPr>
              <a:t>nhận diện và xác minh</a:t>
            </a:r>
            <a:r>
              <a:rPr lang="vi-VN" sz="2600" dirty="0">
                <a:solidFill>
                  <a:schemeClr val="tx1"/>
                </a:solidFill>
              </a:rPr>
              <a:t> danh tính chính xác.</a:t>
            </a:r>
            <a:endParaRPr lang="en-VN" sz="2600" dirty="0">
              <a:solidFill>
                <a:schemeClr val="tx1"/>
              </a:solidFill>
            </a:endParaRPr>
          </a:p>
        </p:txBody>
      </p:sp>
      <p:sp>
        <p:nvSpPr>
          <p:cNvPr id="28" name="Text Box 194">
            <a:extLst>
              <a:ext uri="{FF2B5EF4-FFF2-40B4-BE49-F238E27FC236}">
                <a16:creationId xmlns:a16="http://schemas.microsoft.com/office/drawing/2014/main" id="{752CDC8F-48A3-3161-B537-D37011CB6244}"/>
              </a:ext>
            </a:extLst>
          </p:cNvPr>
          <p:cNvSpPr txBox="1">
            <a:spLocks noChangeArrowheads="1"/>
          </p:cNvSpPr>
          <p:nvPr/>
        </p:nvSpPr>
        <p:spPr bwMode="auto">
          <a:xfrm>
            <a:off x="10097478" y="14514791"/>
            <a:ext cx="18282613" cy="5694060"/>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p:txBody>
      </p:sp>
      <p:pic>
        <p:nvPicPr>
          <p:cNvPr id="29" name="Picture 28">
            <a:extLst>
              <a:ext uri="{FF2B5EF4-FFF2-40B4-BE49-F238E27FC236}">
                <a16:creationId xmlns:a16="http://schemas.microsoft.com/office/drawing/2014/main" id="{D76E8772-3B3C-7B36-20EC-CC95A7D27538}"/>
              </a:ext>
            </a:extLst>
          </p:cNvPr>
          <p:cNvPicPr>
            <a:picLocks noChangeAspect="1"/>
          </p:cNvPicPr>
          <p:nvPr/>
        </p:nvPicPr>
        <p:blipFill>
          <a:blip r:embed="rId4"/>
          <a:stretch>
            <a:fillRect/>
          </a:stretch>
        </p:blipFill>
        <p:spPr>
          <a:xfrm>
            <a:off x="10146442" y="14984592"/>
            <a:ext cx="17991451" cy="5079790"/>
          </a:xfrm>
          <a:prstGeom prst="rect">
            <a:avLst/>
          </a:prstGeom>
        </p:spPr>
      </p:pic>
      <p:sp>
        <p:nvSpPr>
          <p:cNvPr id="42" name="Rounded Rectangle 41">
            <a:extLst>
              <a:ext uri="{FF2B5EF4-FFF2-40B4-BE49-F238E27FC236}">
                <a16:creationId xmlns:a16="http://schemas.microsoft.com/office/drawing/2014/main" id="{2C5319CE-AB1B-3E6D-D46B-91CC9FAE1FEC}"/>
              </a:ext>
            </a:extLst>
          </p:cNvPr>
          <p:cNvSpPr/>
          <p:nvPr/>
        </p:nvSpPr>
        <p:spPr>
          <a:xfrm>
            <a:off x="20079002" y="35655298"/>
            <a:ext cx="7598315" cy="3322826"/>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just"/>
            <a:r>
              <a:rPr lang="vi-VN" sz="2300" dirty="0">
                <a:solidFill>
                  <a:schemeClr val="tx1"/>
                </a:solidFill>
              </a:rPr>
              <a:t>Kết quả cho thấy </a:t>
            </a:r>
            <a:r>
              <a:rPr lang="vi-VN" sz="2300" b="1" dirty="0">
                <a:solidFill>
                  <a:schemeClr val="tx1"/>
                </a:solidFill>
              </a:rPr>
              <a:t>FaceNet</a:t>
            </a:r>
            <a:r>
              <a:rPr lang="vi-VN" sz="2300" dirty="0">
                <a:solidFill>
                  <a:schemeClr val="tx1"/>
                </a:solidFill>
              </a:rPr>
              <a:t> (MTCNN) đạt độ chính xác 91% trên tập kiểm tra 91 ảnh, với 8 trường hợp nhận diện sai. Nhờ mô hình nhúng đặc trưng 128 chiều, FaceNet có khả năng giảm ảnh hưởng của ánh sáng và góc nhìn, giúp hệ thống hoạt động ổn định hơn. Thời gian xử lý trung bình 0.43 giây tuy không phải nhanh nhất, nhưng độ chính xác cao đảm bảo tính đáng tin cậy cho hệ thống nhận diện khuôn mặt.</a:t>
            </a:r>
            <a:endParaRPr lang="en-VN" sz="2300" dirty="0">
              <a:solidFill>
                <a:schemeClr val="tx1"/>
              </a:solidFill>
            </a:endParaRPr>
          </a:p>
        </p:txBody>
      </p:sp>
      <p:pic>
        <p:nvPicPr>
          <p:cNvPr id="3" name="Picture 2">
            <a:extLst>
              <a:ext uri="{FF2B5EF4-FFF2-40B4-BE49-F238E27FC236}">
                <a16:creationId xmlns:a16="http://schemas.microsoft.com/office/drawing/2014/main" id="{2AD092E8-B22D-437A-B849-66D6A9E394C8}"/>
              </a:ext>
            </a:extLst>
          </p:cNvPr>
          <p:cNvPicPr>
            <a:picLocks noChangeAspect="1"/>
          </p:cNvPicPr>
          <p:nvPr/>
        </p:nvPicPr>
        <p:blipFill rotWithShape="1">
          <a:blip r:embed="rId5"/>
          <a:srcRect t="6855" b="47260"/>
          <a:stretch/>
        </p:blipFill>
        <p:spPr>
          <a:xfrm>
            <a:off x="668334" y="37804689"/>
            <a:ext cx="8700045" cy="2605892"/>
          </a:xfrm>
          <a:prstGeom prst="rect">
            <a:avLst/>
          </a:prstGeom>
        </p:spPr>
        <p:style>
          <a:lnRef idx="2">
            <a:schemeClr val="accent1"/>
          </a:lnRef>
          <a:fillRef idx="1">
            <a:schemeClr val="lt1"/>
          </a:fillRef>
          <a:effectRef idx="0">
            <a:schemeClr val="accent1"/>
          </a:effectRef>
          <a:fontRef idx="minor">
            <a:schemeClr val="dk1"/>
          </a:fontRef>
        </p:style>
      </p:pic>
      <p:pic>
        <p:nvPicPr>
          <p:cNvPr id="37" name="Picture 36">
            <a:extLst>
              <a:ext uri="{FF2B5EF4-FFF2-40B4-BE49-F238E27FC236}">
                <a16:creationId xmlns:a16="http://schemas.microsoft.com/office/drawing/2014/main" id="{A0A22274-B753-4951-A955-D6661EC8A471}"/>
              </a:ext>
            </a:extLst>
          </p:cNvPr>
          <p:cNvPicPr>
            <a:picLocks noChangeAspect="1"/>
          </p:cNvPicPr>
          <p:nvPr/>
        </p:nvPicPr>
        <p:blipFill rotWithShape="1">
          <a:blip r:embed="rId5"/>
          <a:srcRect l="1720" t="60303" r="-1720" b="1182"/>
          <a:stretch/>
        </p:blipFill>
        <p:spPr>
          <a:xfrm>
            <a:off x="697831" y="41367413"/>
            <a:ext cx="8700045" cy="2605892"/>
          </a:xfrm>
          <a:prstGeom prst="rect">
            <a:avLst/>
          </a:prstGeom>
        </p:spPr>
        <p:style>
          <a:lnRef idx="2">
            <a:schemeClr val="accent1"/>
          </a:lnRef>
          <a:fillRef idx="1">
            <a:schemeClr val="lt1"/>
          </a:fillRef>
          <a:effectRef idx="0">
            <a:schemeClr val="accent1"/>
          </a:effectRef>
          <a:fontRef idx="minor">
            <a:schemeClr val="dk1"/>
          </a:fontRef>
        </p:style>
      </p:pic>
      <p:sp>
        <p:nvSpPr>
          <p:cNvPr id="43" name="Text Box 190">
            <a:extLst>
              <a:ext uri="{FF2B5EF4-FFF2-40B4-BE49-F238E27FC236}">
                <a16:creationId xmlns:a16="http://schemas.microsoft.com/office/drawing/2014/main" id="{C0389638-EA04-4B17-9991-6625ED12CF21}"/>
              </a:ext>
            </a:extLst>
          </p:cNvPr>
          <p:cNvSpPr txBox="1">
            <a:spLocks noChangeArrowheads="1"/>
          </p:cNvSpPr>
          <p:nvPr/>
        </p:nvSpPr>
        <p:spPr bwMode="auto">
          <a:xfrm>
            <a:off x="15336954" y="47323845"/>
            <a:ext cx="3271747" cy="3055991"/>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45" name="Rectangle 44">
            <a:extLst>
              <a:ext uri="{FF2B5EF4-FFF2-40B4-BE49-F238E27FC236}">
                <a16:creationId xmlns:a16="http://schemas.microsoft.com/office/drawing/2014/main" id="{7E656497-3D92-4CBD-95C1-95342F3DE2C8}"/>
              </a:ext>
            </a:extLst>
          </p:cNvPr>
          <p:cNvSpPr/>
          <p:nvPr/>
        </p:nvSpPr>
        <p:spPr>
          <a:xfrm>
            <a:off x="10090856" y="20607414"/>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Bảng kiến trúc</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8F803EF-B31D-446C-ABEA-0E61412CA9A1}"/>
              </a:ext>
            </a:extLst>
          </p:cNvPr>
          <p:cNvPicPr>
            <a:picLocks noChangeAspect="1"/>
          </p:cNvPicPr>
          <p:nvPr/>
        </p:nvPicPr>
        <p:blipFill rotWithShape="1">
          <a:blip r:embed="rId6"/>
          <a:srcRect l="7493" t="4097" r="10929"/>
          <a:stretch/>
        </p:blipFill>
        <p:spPr>
          <a:xfrm>
            <a:off x="10241223" y="30458910"/>
            <a:ext cx="3906070" cy="8793868"/>
          </a:xfrm>
          <a:prstGeom prst="roundRect">
            <a:avLst>
              <a:gd name="adj" fmla="val 16667"/>
            </a:avLst>
          </a:prstGeom>
          <a:ln/>
        </p:spPr>
        <p:style>
          <a:lnRef idx="2">
            <a:schemeClr val="accent1"/>
          </a:lnRef>
          <a:fillRef idx="1">
            <a:schemeClr val="lt1"/>
          </a:fillRef>
          <a:effectRef idx="0">
            <a:schemeClr val="accent1"/>
          </a:effectRef>
          <a:fontRef idx="minor">
            <a:schemeClr val="dk1"/>
          </a:fontRef>
        </p:style>
      </p:pic>
      <p:sp>
        <p:nvSpPr>
          <p:cNvPr id="48" name="Rectangle: Rounded Corners 47">
            <a:extLst>
              <a:ext uri="{FF2B5EF4-FFF2-40B4-BE49-F238E27FC236}">
                <a16:creationId xmlns:a16="http://schemas.microsoft.com/office/drawing/2014/main" id="{3A5C6A74-DD7F-4901-8FDC-06480F4E59F5}"/>
              </a:ext>
            </a:extLst>
          </p:cNvPr>
          <p:cNvSpPr/>
          <p:nvPr/>
        </p:nvSpPr>
        <p:spPr>
          <a:xfrm>
            <a:off x="14377475" y="30458910"/>
            <a:ext cx="4548691" cy="45883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err="1">
                <a:latin typeface="Arial" panose="020B0604020202020204" pitchFamily="34" charset="0"/>
                <a:cs typeface="Arial" panose="020B0604020202020204" pitchFamily="34" charset="0"/>
              </a:rPr>
              <a:t>Tập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khuôn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mặt</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sinh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viên</a:t>
            </a:r>
            <a:r>
              <a:rPr lang="en-US" sz="2800" b="1"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vi-VN" sz="2300" b="1" dirty="0">
                <a:cs typeface="Arial" panose="020B0604020202020204" pitchFamily="34" charset="0"/>
              </a:rPr>
              <a:t>Dữ liệu là đường dẫn ảnh trong database</a:t>
            </a:r>
          </a:p>
          <a:p>
            <a:pPr marL="457200" indent="-457200">
              <a:buFont typeface="Arial" panose="020B0604020202020204" pitchFamily="34" charset="0"/>
              <a:buChar char="•"/>
            </a:pPr>
            <a:r>
              <a:rPr lang="vi-VN" sz="2300" b="1" dirty="0">
                <a:latin typeface="Arial" panose="020B0604020202020204" pitchFamily="34" charset="0"/>
                <a:cs typeface="Arial" panose="020B0604020202020204" pitchFamily="34" charset="0"/>
              </a:rPr>
              <a:t>Sử dụng để thực hiện nhận diện và điểm danh sinh viên</a:t>
            </a:r>
          </a:p>
          <a:p>
            <a:pPr marL="457200" indent="-457200">
              <a:buFont typeface="Arial" panose="020B0604020202020204" pitchFamily="34" charset="0"/>
              <a:buChar char="•"/>
            </a:pPr>
            <a:r>
              <a:rPr lang="vi-VN" sz="2300" b="1" dirty="0">
                <a:latin typeface="Arial" panose="020B0604020202020204" pitchFamily="34" charset="0"/>
                <a:cs typeface="Arial" panose="020B0604020202020204" pitchFamily="34" charset="0"/>
              </a:rPr>
              <a:t>Mỗi lớp và học sinh có một folder riêng để dễ dàng kiểm soát và kiểm tra nếu cần thiết.</a:t>
            </a:r>
            <a:endParaRPr lang="en-US" sz="2300" b="1" dirty="0">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557ACD82-7D2D-49A0-8770-FED02330CE56}"/>
              </a:ext>
            </a:extLst>
          </p:cNvPr>
          <p:cNvPicPr>
            <a:picLocks noChangeAspect="1"/>
          </p:cNvPicPr>
          <p:nvPr/>
        </p:nvPicPr>
        <p:blipFill>
          <a:blip r:embed="rId7"/>
          <a:stretch>
            <a:fillRect/>
          </a:stretch>
        </p:blipFill>
        <p:spPr>
          <a:xfrm>
            <a:off x="20103123" y="33897566"/>
            <a:ext cx="7727368" cy="1212343"/>
          </a:xfrm>
          <a:prstGeom prst="rect">
            <a:avLst/>
          </a:prstGeom>
        </p:spPr>
        <p:style>
          <a:lnRef idx="2">
            <a:schemeClr val="accent1"/>
          </a:lnRef>
          <a:fillRef idx="1">
            <a:schemeClr val="lt1"/>
          </a:fillRef>
          <a:effectRef idx="0">
            <a:schemeClr val="accent1"/>
          </a:effectRef>
          <a:fontRef idx="minor">
            <a:schemeClr val="dk1"/>
          </a:fontRef>
        </p:style>
      </p:pic>
      <p:sp>
        <p:nvSpPr>
          <p:cNvPr id="52" name="Rectangle 51">
            <a:extLst>
              <a:ext uri="{FF2B5EF4-FFF2-40B4-BE49-F238E27FC236}">
                <a16:creationId xmlns:a16="http://schemas.microsoft.com/office/drawing/2014/main" id="{99AD9322-398C-4924-A43B-F4691B8D7DB8}"/>
              </a:ext>
            </a:extLst>
          </p:cNvPr>
          <p:cNvSpPr/>
          <p:nvPr/>
        </p:nvSpPr>
        <p:spPr>
          <a:xfrm>
            <a:off x="19648092" y="20624635"/>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a:solidFill>
                  <a:schemeClr val="bg1"/>
                </a:solidFill>
              </a:rPr>
              <a:t>Database</a:t>
            </a:r>
          </a:p>
        </p:txBody>
      </p:sp>
      <p:sp>
        <p:nvSpPr>
          <p:cNvPr id="53" name="Text Box 190">
            <a:extLst>
              <a:ext uri="{FF2B5EF4-FFF2-40B4-BE49-F238E27FC236}">
                <a16:creationId xmlns:a16="http://schemas.microsoft.com/office/drawing/2014/main" id="{13358DEA-551E-405D-A400-A25DC89481B1}"/>
              </a:ext>
            </a:extLst>
          </p:cNvPr>
          <p:cNvSpPr txBox="1">
            <a:spLocks noChangeArrowheads="1"/>
          </p:cNvSpPr>
          <p:nvPr/>
        </p:nvSpPr>
        <p:spPr bwMode="auto">
          <a:xfrm>
            <a:off x="19615912" y="21664639"/>
            <a:ext cx="8667641" cy="9168383"/>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pic>
        <p:nvPicPr>
          <p:cNvPr id="31" name="Picture 30">
            <a:extLst>
              <a:ext uri="{FF2B5EF4-FFF2-40B4-BE49-F238E27FC236}">
                <a16:creationId xmlns:a16="http://schemas.microsoft.com/office/drawing/2014/main" id="{C54274B7-D701-4F24-B09C-248E43637CAF}"/>
              </a:ext>
            </a:extLst>
          </p:cNvPr>
          <p:cNvPicPr>
            <a:picLocks noChangeAspect="1"/>
          </p:cNvPicPr>
          <p:nvPr/>
        </p:nvPicPr>
        <p:blipFill>
          <a:blip r:embed="rId8"/>
          <a:stretch>
            <a:fillRect/>
          </a:stretch>
        </p:blipFill>
        <p:spPr>
          <a:xfrm>
            <a:off x="19684195" y="21943816"/>
            <a:ext cx="4816832" cy="8748939"/>
          </a:xfrm>
          <a:prstGeom prst="rect">
            <a:avLst/>
          </a:prstGeom>
        </p:spPr>
      </p:pic>
      <p:sp>
        <p:nvSpPr>
          <p:cNvPr id="55" name="Text Box 190">
            <a:extLst>
              <a:ext uri="{FF2B5EF4-FFF2-40B4-BE49-F238E27FC236}">
                <a16:creationId xmlns:a16="http://schemas.microsoft.com/office/drawing/2014/main" id="{A5E3ECC1-18D9-4A5C-86E4-FB2055570F47}"/>
              </a:ext>
            </a:extLst>
          </p:cNvPr>
          <p:cNvSpPr txBox="1">
            <a:spLocks noChangeArrowheads="1"/>
          </p:cNvSpPr>
          <p:nvPr/>
        </p:nvSpPr>
        <p:spPr bwMode="auto">
          <a:xfrm>
            <a:off x="24501028" y="21664639"/>
            <a:ext cx="3782526" cy="9168383"/>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r>
              <a:rPr lang="vi-VN" sz="2300" b="1" dirty="0"/>
              <a:t>Hệ thống có 3 bảng chính:</a:t>
            </a:r>
          </a:p>
          <a:p>
            <a:pPr marL="514350" indent="-514350">
              <a:buFont typeface="+mj-lt"/>
              <a:buAutoNum type="arabicPeriod"/>
            </a:pPr>
            <a:r>
              <a:rPr lang="vi-VN" sz="2300" b="1" dirty="0"/>
              <a:t>Users</a:t>
            </a:r>
            <a:r>
              <a:rPr lang="vi-VN" sz="2300" dirty="0"/>
              <a:t>: Lưu thông tin sinh viên.</a:t>
            </a:r>
          </a:p>
          <a:p>
            <a:pPr marL="514350" indent="-514350">
              <a:buFont typeface="+mj-lt"/>
              <a:buAutoNum type="arabicPeriod"/>
            </a:pPr>
            <a:r>
              <a:rPr lang="vi-VN" sz="2300" b="1" dirty="0"/>
              <a:t>Attendance</a:t>
            </a:r>
            <a:r>
              <a:rPr lang="vi-VN" sz="2300" dirty="0"/>
              <a:t>: Ghi nhận thời gian điểm danh.</a:t>
            </a:r>
          </a:p>
          <a:p>
            <a:pPr marL="514350" indent="-514350">
              <a:buFont typeface="+mj-lt"/>
              <a:buAutoNum type="arabicPeriod"/>
            </a:pPr>
            <a:r>
              <a:rPr lang="vi-VN" sz="2300" b="1" dirty="0"/>
              <a:t>Faces</a:t>
            </a:r>
            <a:r>
              <a:rPr lang="vi-VN" sz="2300" dirty="0"/>
              <a:t>: Quản lý dữ liệu hình ảnh để nhận diện khuôn mặt.</a:t>
            </a:r>
            <a:endParaRPr lang="en-US" sz="3000" dirty="0">
              <a:latin typeface="+mn-lt"/>
            </a:endParaRPr>
          </a:p>
          <a:p>
            <a:pPr eaLnBrk="1" hangingPunct="1"/>
            <a:endParaRPr lang="en-US" sz="3000" dirty="0">
              <a:latin typeface="+mn-lt"/>
            </a:endParaRPr>
          </a:p>
          <a:p>
            <a:r>
              <a:rPr lang="vi-VN" sz="2300" b="1" dirty="0"/>
              <a:t>Mối quan hệ giữa các bảng:</a:t>
            </a:r>
          </a:p>
          <a:p>
            <a:pPr marL="457200" indent="-457200">
              <a:buFont typeface="+mj-lt"/>
              <a:buAutoNum type="arabicPeriod"/>
            </a:pPr>
            <a:r>
              <a:rPr lang="vi-VN" sz="2300" b="1" dirty="0"/>
              <a:t>Users</a:t>
            </a:r>
            <a:r>
              <a:rPr lang="vi-VN" sz="2300" dirty="0"/>
              <a:t> (1) - (N) </a:t>
            </a:r>
            <a:r>
              <a:rPr lang="vi-VN" sz="2300" b="1" dirty="0"/>
              <a:t>Attendance</a:t>
            </a:r>
            <a:r>
              <a:rPr lang="vi-VN" sz="2300" dirty="0"/>
              <a:t>: Một sinh viên có thể điểm danh nhiều lần.</a:t>
            </a:r>
          </a:p>
          <a:p>
            <a:pPr marL="457200" indent="-457200">
              <a:buFont typeface="+mj-lt"/>
              <a:buAutoNum type="arabicPeriod"/>
            </a:pPr>
            <a:r>
              <a:rPr lang="vi-VN" sz="2300" b="1" dirty="0"/>
              <a:t>Users</a:t>
            </a:r>
            <a:r>
              <a:rPr lang="vi-VN" sz="2300" dirty="0"/>
              <a:t> (1) - (N) </a:t>
            </a:r>
            <a:r>
              <a:rPr lang="vi-VN" sz="2300" b="1" dirty="0"/>
              <a:t>Faces</a:t>
            </a:r>
            <a:r>
              <a:rPr lang="vi-VN" sz="2300" dirty="0"/>
              <a:t>: Một sinh viên có thể có nhiều hình ảnh khuôn mặt</a:t>
            </a:r>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pic>
        <p:nvPicPr>
          <p:cNvPr id="1032" name="Picture 8" descr="Hình ảnh Áo Khoác Trắng Lót Màu đen Nam Nhân Vật Hoạt Hình Avatar,chân Dung,chân  Dung PNG Miễn Phí Tải Về - Lovepik">
            <a:extLst>
              <a:ext uri="{FF2B5EF4-FFF2-40B4-BE49-F238E27FC236}">
                <a16:creationId xmlns:a16="http://schemas.microsoft.com/office/drawing/2014/main" id="{A6B8BB78-0D19-40B9-806C-DC965032F4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85747" y="35290909"/>
            <a:ext cx="3181776" cy="318177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1" name="Rectangle: Rounded Corners 50">
            <a:extLst>
              <a:ext uri="{FF2B5EF4-FFF2-40B4-BE49-F238E27FC236}">
                <a16:creationId xmlns:a16="http://schemas.microsoft.com/office/drawing/2014/main" id="{DF801A13-5B03-4034-8EBB-8A996BA1F44B}"/>
              </a:ext>
            </a:extLst>
          </p:cNvPr>
          <p:cNvSpPr/>
          <p:nvPr/>
        </p:nvSpPr>
        <p:spPr>
          <a:xfrm>
            <a:off x="14907354" y="38261686"/>
            <a:ext cx="3488933" cy="7514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vi-VN" sz="2300" dirty="0"/>
              <a:t>Ảnh</a:t>
            </a:r>
            <a:r>
              <a:rPr lang="en-US" sz="2300" dirty="0"/>
              <a:t> </a:t>
            </a:r>
            <a:r>
              <a:rPr lang="en-US" sz="2300" dirty="0" err="1"/>
              <a:t>sinh</a:t>
            </a:r>
            <a:r>
              <a:rPr lang="en-US" sz="2300" dirty="0"/>
              <a:t> </a:t>
            </a:r>
            <a:r>
              <a:rPr lang="vi-VN" sz="2300" dirty="0"/>
              <a:t>viên</a:t>
            </a:r>
          </a:p>
        </p:txBody>
      </p:sp>
      <p:pic>
        <p:nvPicPr>
          <p:cNvPr id="4" name="Picture 3">
            <a:extLst>
              <a:ext uri="{FF2B5EF4-FFF2-40B4-BE49-F238E27FC236}">
                <a16:creationId xmlns:a16="http://schemas.microsoft.com/office/drawing/2014/main" id="{CB25065D-5B51-4D89-82AA-B4186FD53B17}"/>
              </a:ext>
            </a:extLst>
          </p:cNvPr>
          <p:cNvPicPr>
            <a:picLocks noChangeAspect="1"/>
          </p:cNvPicPr>
          <p:nvPr/>
        </p:nvPicPr>
        <p:blipFill rotWithShape="1">
          <a:blip r:embed="rId10"/>
          <a:srcRect l="1864" t="14183" r="5062" b="9694"/>
          <a:stretch/>
        </p:blipFill>
        <p:spPr>
          <a:xfrm>
            <a:off x="10185969" y="22319061"/>
            <a:ext cx="8858185" cy="5938354"/>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2822</TotalTime>
  <Words>788</Words>
  <Application>Microsoft Office PowerPoint</Application>
  <PresentationFormat>Custom</PresentationFormat>
  <Paragraphs>206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Unicode Bold</vt:lpstr>
      <vt:lpstr>Calibri (Body)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DuccHuyy</cp:lastModifiedBy>
  <cp:revision>83</cp:revision>
  <dcterms:created xsi:type="dcterms:W3CDTF">2023-07-02T07:57:15Z</dcterms:created>
  <dcterms:modified xsi:type="dcterms:W3CDTF">2025-03-13T02:33:32Z</dcterms:modified>
</cp:coreProperties>
</file>