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7" r:id="rId2"/>
    <p:sldId id="260" r:id="rId3"/>
    <p:sldId id="258" r:id="rId4"/>
    <p:sldId id="261" r:id="rId5"/>
    <p:sldId id="259" r:id="rId6"/>
    <p:sldId id="262" r:id="rId7"/>
    <p:sldId id="263" r:id="rId8"/>
  </p:sldIdLst>
  <p:sldSz cx="9144000" cy="6858000" type="screen4x3"/>
  <p:notesSz cx="6645275" cy="97774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97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63963" y="0"/>
            <a:ext cx="2879725" cy="488950"/>
          </a:xfrm>
          <a:prstGeom prst="rect">
            <a:avLst/>
          </a:prstGeom>
        </p:spPr>
        <p:txBody>
          <a:bodyPr vert="horz" lIns="91440" tIns="45720" rIns="91440" bIns="45720" rtlCol="0"/>
          <a:lstStyle>
            <a:lvl1pPr algn="r">
              <a:defRPr sz="1200"/>
            </a:lvl1pPr>
          </a:lstStyle>
          <a:p>
            <a:fld id="{7CFF8FDC-1B8D-49CD-8583-222B50ADD9A0}" type="datetimeFigureOut">
              <a:rPr lang="en-US" smtClean="0"/>
              <a:t>9/18/2013</a:t>
            </a:fld>
            <a:endParaRPr lang="en-US"/>
          </a:p>
        </p:txBody>
      </p:sp>
      <p:sp>
        <p:nvSpPr>
          <p:cNvPr id="4" name="Footer Placeholder 3"/>
          <p:cNvSpPr>
            <a:spLocks noGrp="1"/>
          </p:cNvSpPr>
          <p:nvPr>
            <p:ph type="ftr" sz="quarter" idx="2"/>
          </p:nvPr>
        </p:nvSpPr>
        <p:spPr>
          <a:xfrm>
            <a:off x="0" y="9286875"/>
            <a:ext cx="2879725" cy="4889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63963" y="9286875"/>
            <a:ext cx="2879725" cy="488950"/>
          </a:xfrm>
          <a:prstGeom prst="rect">
            <a:avLst/>
          </a:prstGeom>
        </p:spPr>
        <p:txBody>
          <a:bodyPr vert="horz" lIns="91440" tIns="45720" rIns="91440" bIns="45720" rtlCol="0" anchor="b"/>
          <a:lstStyle>
            <a:lvl1pPr algn="r">
              <a:defRPr sz="1200"/>
            </a:lvl1pPr>
          </a:lstStyle>
          <a:p>
            <a:fld id="{D84D489A-2311-46AC-9F69-4C1A3829144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A296D-76FF-4250-9F9A-7AD596BE3ACD}" type="datetimeFigureOut">
              <a:rPr lang="ru-RU" smtClean="0"/>
              <a:pPr/>
              <a:t>18.09.2013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1FCF2E1-C1C2-4B32-B11B-39940878C49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A296D-76FF-4250-9F9A-7AD596BE3ACD}" type="datetimeFigureOut">
              <a:rPr lang="ru-RU" smtClean="0"/>
              <a:pPr/>
              <a:t>18.09.2013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CF2E1-C1C2-4B32-B11B-39940878C49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1</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0" y="685800"/>
            <a:ext cx="691548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smtClean="0">
                <a:ln>
                  <a:noFill/>
                </a:ln>
                <a:solidFill>
                  <a:schemeClr val="tx2"/>
                </a:solidFill>
                <a:effectLst/>
                <a:latin typeface="Times New Roman" pitchFamily="18" charset="0"/>
                <a:ea typeface="Calibri" pitchFamily="34" charset="0"/>
                <a:cs typeface="Times New Roman" pitchFamily="18" charset="0"/>
              </a:rPr>
              <a:t>1. Vai trò của kiểm chứng và hợp thức hóa mô hình</a:t>
            </a:r>
            <a:endParaRPr kumimoji="0" lang="en-US" sz="2400" b="0" i="0" u="none" strike="noStrike" cap="none" normalizeH="0" baseline="0" smtClean="0">
              <a:ln>
                <a:noFill/>
              </a:ln>
              <a:solidFill>
                <a:schemeClr val="tx2"/>
              </a:solidFill>
              <a:effectLst/>
              <a:latin typeface="Arial" pitchFamily="34" charset="0"/>
              <a:cs typeface="Arial" pitchFamily="34" charset="0"/>
            </a:endParaRPr>
          </a:p>
        </p:txBody>
      </p:sp>
      <p:sp>
        <p:nvSpPr>
          <p:cNvPr id="7" name="Rectangle 6"/>
          <p:cNvSpPr/>
          <p:nvPr/>
        </p:nvSpPr>
        <p:spPr>
          <a:xfrm>
            <a:off x="152400" y="1219200"/>
            <a:ext cx="8763000" cy="1015663"/>
          </a:xfrm>
          <a:prstGeom prst="rect">
            <a:avLst/>
          </a:prstGeom>
        </p:spPr>
        <p:txBody>
          <a:bodyPr wrap="square">
            <a:spAutoFit/>
          </a:bodyPr>
          <a:lstStyle/>
          <a:p>
            <a:r>
              <a:rPr lang="en-US" sz="2000" b="1" i="1">
                <a:solidFill>
                  <a:srgbClr val="7030A0"/>
                </a:solidFill>
                <a:latin typeface="Times New Roman" pitchFamily="18" charset="0"/>
                <a:cs typeface="Times New Roman" pitchFamily="18" charset="0"/>
              </a:rPr>
              <a:t>Kiểm chứng</a:t>
            </a:r>
            <a:r>
              <a:rPr lang="en-US" sz="2000" b="1">
                <a:solidFill>
                  <a:srgbClr val="7030A0"/>
                </a:solidFill>
                <a:latin typeface="Times New Roman" pitchFamily="18" charset="0"/>
                <a:cs typeface="Times New Roman" pitchFamily="18" charset="0"/>
              </a:rPr>
              <a:t> </a:t>
            </a:r>
            <a:r>
              <a:rPr lang="en-US" sz="2000" b="1">
                <a:latin typeface="Times New Roman" pitchFamily="18" charset="0"/>
                <a:cs typeface="Times New Roman" pitchFamily="18" charset="0"/>
              </a:rPr>
              <a:t>là xác định xem liệu mô hình mô phỏng tức mô hình trên máy tính có phù hợp với logic của thuật toán không, trong chương trình có sai sót và chương trình có chạy được không?</a:t>
            </a:r>
            <a:endParaRPr lang="ru-RU" sz="2000" b="1">
              <a:latin typeface="Times New Roman" pitchFamily="18" charset="0"/>
              <a:cs typeface="Times New Roman" pitchFamily="18" charset="0"/>
            </a:endParaRPr>
          </a:p>
        </p:txBody>
      </p:sp>
      <p:sp>
        <p:nvSpPr>
          <p:cNvPr id="8" name="Rectangle 7"/>
          <p:cNvSpPr/>
          <p:nvPr/>
        </p:nvSpPr>
        <p:spPr>
          <a:xfrm>
            <a:off x="228600" y="2286000"/>
            <a:ext cx="8686800" cy="707886"/>
          </a:xfrm>
          <a:prstGeom prst="rect">
            <a:avLst/>
          </a:prstGeom>
        </p:spPr>
        <p:txBody>
          <a:bodyPr wrap="square">
            <a:spAutoFit/>
          </a:bodyPr>
          <a:lstStyle/>
          <a:p>
            <a:r>
              <a:rPr lang="en-US" sz="2000" b="1" i="1">
                <a:solidFill>
                  <a:srgbClr val="7030A0"/>
                </a:solidFill>
                <a:latin typeface="Times New Roman" pitchFamily="18" charset="0"/>
                <a:cs typeface="Times New Roman" pitchFamily="18" charset="0"/>
              </a:rPr>
              <a:t>Hợp thức hóa mô hình</a:t>
            </a:r>
            <a:r>
              <a:rPr lang="en-US" sz="2000" b="1">
                <a:solidFill>
                  <a:srgbClr val="7030A0"/>
                </a:solidFill>
                <a:latin typeface="Times New Roman" pitchFamily="18" charset="0"/>
                <a:cs typeface="Times New Roman" pitchFamily="18" charset="0"/>
              </a:rPr>
              <a:t> </a:t>
            </a:r>
            <a:r>
              <a:rPr lang="en-US" sz="2000" b="1">
                <a:latin typeface="Times New Roman" pitchFamily="18" charset="0"/>
                <a:cs typeface="Times New Roman" pitchFamily="18" charset="0"/>
              </a:rPr>
              <a:t>là xác định xem liệu mô hình nguyên lý hay còn gọi là mô hình trừu tượng có phản ánh đúng bản chất của hệ thống thực hay không?</a:t>
            </a:r>
            <a:endParaRPr lang="ru-RU" sz="2000" b="1">
              <a:latin typeface="Times New Roman" pitchFamily="18" charset="0"/>
              <a:cs typeface="Times New Roman" pitchFamily="18" charset="0"/>
            </a:endParaRPr>
          </a:p>
        </p:txBody>
      </p:sp>
      <p:pic>
        <p:nvPicPr>
          <p:cNvPr id="1026" name="Picture 2" descr="quanhe"/>
          <p:cNvPicPr>
            <a:picLocks noChangeAspect="1" noChangeArrowheads="1"/>
          </p:cNvPicPr>
          <p:nvPr/>
        </p:nvPicPr>
        <p:blipFill>
          <a:blip r:embed="rId2"/>
          <a:srcRect/>
          <a:stretch>
            <a:fillRect/>
          </a:stretch>
        </p:blipFill>
        <p:spPr bwMode="auto">
          <a:xfrm>
            <a:off x="1676400" y="3200400"/>
            <a:ext cx="5363308" cy="2857500"/>
          </a:xfrm>
          <a:prstGeom prst="rect">
            <a:avLst/>
          </a:prstGeom>
          <a:noFill/>
          <a:ln w="9525">
            <a:noFill/>
            <a:miter lim="800000"/>
            <a:headEnd/>
            <a:tailEnd/>
          </a:ln>
        </p:spPr>
      </p:pic>
      <p:sp>
        <p:nvSpPr>
          <p:cNvPr id="10" name="Rectangle 9"/>
          <p:cNvSpPr/>
          <p:nvPr/>
        </p:nvSpPr>
        <p:spPr>
          <a:xfrm>
            <a:off x="990600" y="6096000"/>
            <a:ext cx="6400800" cy="400110"/>
          </a:xfrm>
          <a:prstGeom prst="rect">
            <a:avLst/>
          </a:prstGeom>
        </p:spPr>
        <p:txBody>
          <a:bodyPr wrap="square">
            <a:spAutoFit/>
          </a:bodyPr>
          <a:lstStyle/>
          <a:p>
            <a:r>
              <a:rPr lang="en-US" sz="2000" b="1">
                <a:latin typeface="Times New Roman" pitchFamily="18" charset="0"/>
                <a:cs typeface="Times New Roman" pitchFamily="18" charset="0"/>
              </a:rPr>
              <a:t>Quan hệ giữa các quá trình xây dựng mô hình mô phỏng</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1+#ppt_w/2"/>
                                          </p:val>
                                        </p:tav>
                                        <p:tav tm="100000">
                                          <p:val>
                                            <p:strVal val="#ppt_x"/>
                                          </p:val>
                                        </p:tav>
                                      </p:tavLst>
                                    </p:anim>
                                    <p:anim calcmode="lin" valueType="num">
                                      <p:cBhvr additive="base">
                                        <p:cTn id="8" dur="500" fill="hold"/>
                                        <p:tgtEl>
                                          <p:spTgt spid="10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1+#ppt_w/2"/>
                                          </p:val>
                                        </p:tav>
                                        <p:tav tm="100000">
                                          <p:val>
                                            <p:strVal val="#ppt_x"/>
                                          </p:val>
                                        </p:tav>
                                      </p:tavLst>
                                    </p:anim>
                                    <p:anim calcmode="lin" valueType="num">
                                      <p:cBhvr additive="base">
                                        <p:cTn id="26" dur="500" fill="hold"/>
                                        <p:tgtEl>
                                          <p:spTgt spid="102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2</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685800"/>
            <a:ext cx="8839200" cy="707886"/>
          </a:xfrm>
          <a:prstGeom prst="rect">
            <a:avLst/>
          </a:prstGeom>
        </p:spPr>
        <p:txBody>
          <a:bodyPr wrap="square">
            <a:spAutoFit/>
          </a:bodyPr>
          <a:lstStyle/>
          <a:p>
            <a:r>
              <a:rPr lang="en-US" sz="2000" b="1" smtClean="0">
                <a:latin typeface="Times New Roman" pitchFamily="18" charset="0"/>
                <a:cs typeface="Times New Roman" pitchFamily="18" charset="0"/>
              </a:rPr>
              <a:t>	Để </a:t>
            </a:r>
            <a:r>
              <a:rPr lang="en-US" sz="2000" b="1">
                <a:latin typeface="Times New Roman" pitchFamily="18" charset="0"/>
                <a:cs typeface="Times New Roman" pitchFamily="18" charset="0"/>
              </a:rPr>
              <a:t>kiểm chứng và hợp thức hóa mô hình phải xây dựng các chỉ tiêu đánh giá. Có 3 câu hỏi có thể đặt ra để kiểm chứng mô hình mô phỏng như sau:</a:t>
            </a:r>
            <a:endParaRPr lang="ru-RU" sz="2000" b="1">
              <a:latin typeface="Times New Roman" pitchFamily="18" charset="0"/>
              <a:cs typeface="Times New Roman" pitchFamily="18" charset="0"/>
            </a:endParaRPr>
          </a:p>
        </p:txBody>
      </p:sp>
      <p:sp>
        <p:nvSpPr>
          <p:cNvPr id="12" name="Rectangle 11"/>
          <p:cNvSpPr/>
          <p:nvPr/>
        </p:nvSpPr>
        <p:spPr>
          <a:xfrm>
            <a:off x="228600" y="1504890"/>
            <a:ext cx="8534400" cy="400110"/>
          </a:xfrm>
          <a:prstGeom prst="rect">
            <a:avLst/>
          </a:prstGeom>
        </p:spPr>
        <p:txBody>
          <a:bodyPr wrap="square">
            <a:spAutoFit/>
          </a:bodyPr>
          <a:lstStyle/>
          <a:p>
            <a:r>
              <a:rPr lang="en-US" sz="2000" b="1" smtClean="0">
                <a:latin typeface="Times New Roman" pitchFamily="18" charset="0"/>
                <a:cs typeface="Times New Roman" pitchFamily="18" charset="0"/>
              </a:rPr>
              <a:t>	- Quá </a:t>
            </a:r>
            <a:r>
              <a:rPr lang="en-US" sz="2000" b="1">
                <a:latin typeface="Times New Roman" pitchFamily="18" charset="0"/>
                <a:cs typeface="Times New Roman" pitchFamily="18" charset="0"/>
              </a:rPr>
              <a:t>trình xảy ra các sự kiện mô phỏng có đúng không?</a:t>
            </a:r>
            <a:endParaRPr lang="ru-RU" sz="2000" b="1">
              <a:latin typeface="Times New Roman" pitchFamily="18" charset="0"/>
              <a:cs typeface="Times New Roman" pitchFamily="18" charset="0"/>
            </a:endParaRPr>
          </a:p>
        </p:txBody>
      </p:sp>
      <p:sp>
        <p:nvSpPr>
          <p:cNvPr id="13" name="Rectangle 12"/>
          <p:cNvSpPr/>
          <p:nvPr/>
        </p:nvSpPr>
        <p:spPr>
          <a:xfrm>
            <a:off x="228600" y="1885890"/>
            <a:ext cx="87630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Các </a:t>
            </a:r>
            <a:r>
              <a:rPr lang="en-US" sz="2000" b="1">
                <a:latin typeface="Times New Roman" pitchFamily="18" charset="0"/>
                <a:cs typeface="Times New Roman" pitchFamily="18" charset="0"/>
              </a:rPr>
              <a:t>công thức toán học và quan hệ giữa chúng có đúng không?</a:t>
            </a:r>
            <a:endParaRPr lang="ru-RU" sz="2000" b="1">
              <a:latin typeface="Times New Roman" pitchFamily="18" charset="0"/>
              <a:cs typeface="Times New Roman" pitchFamily="18" charset="0"/>
            </a:endParaRPr>
          </a:p>
        </p:txBody>
      </p:sp>
      <p:sp>
        <p:nvSpPr>
          <p:cNvPr id="14" name="Rectangle 13"/>
          <p:cNvSpPr/>
          <p:nvPr/>
        </p:nvSpPr>
        <p:spPr>
          <a:xfrm>
            <a:off x="228600" y="2266890"/>
            <a:ext cx="85344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Các </a:t>
            </a:r>
            <a:r>
              <a:rPr lang="en-US" sz="2000" b="1">
                <a:latin typeface="Times New Roman" pitchFamily="18" charset="0"/>
                <a:cs typeface="Times New Roman" pitchFamily="18" charset="0"/>
              </a:rPr>
              <a:t>số liệu thống kê về đặc tính của hệ thống có đúng không?</a:t>
            </a:r>
            <a:endParaRPr lang="ru-RU" sz="2000" b="1">
              <a:latin typeface="Times New Roman" pitchFamily="18" charset="0"/>
              <a:cs typeface="Times New Roman" pitchFamily="18" charset="0"/>
            </a:endParaRPr>
          </a:p>
        </p:txBody>
      </p:sp>
      <p:sp>
        <p:nvSpPr>
          <p:cNvPr id="15" name="Rectangle 14"/>
          <p:cNvSpPr/>
          <p:nvPr/>
        </p:nvSpPr>
        <p:spPr>
          <a:xfrm>
            <a:off x="228600" y="2715161"/>
            <a:ext cx="8610600" cy="1323439"/>
          </a:xfrm>
          <a:prstGeom prst="rect">
            <a:avLst/>
          </a:prstGeom>
        </p:spPr>
        <p:txBody>
          <a:bodyPr wrap="square">
            <a:spAutoFit/>
          </a:bodyPr>
          <a:lstStyle/>
          <a:p>
            <a:r>
              <a:rPr lang="en-US" sz="2000" b="1" smtClean="0">
                <a:latin typeface="Times New Roman" pitchFamily="18" charset="0"/>
                <a:cs typeface="Times New Roman" pitchFamily="18" charset="0"/>
              </a:rPr>
              <a:t>	Điều </a:t>
            </a:r>
            <a:r>
              <a:rPr lang="en-US" sz="2000" b="1">
                <a:latin typeface="Times New Roman" pitchFamily="18" charset="0"/>
                <a:cs typeface="Times New Roman" pitchFamily="18" charset="0"/>
              </a:rPr>
              <a:t>quan trọng là phải sớm xây dựng các chỉ tiêu đánh giá để kiểm chứng và hợp thức hóa mô hình ngay từ khi mới bắt đầu quá trình mô phỏng. Đồng thời việc kiểm chứng và hợp thức hóa mô hình được thực hiện trọng suốt các giai đoạn của quá trình phát triển mô hình.</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ox(i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3</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0" y="685800"/>
            <a:ext cx="533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b="1">
                <a:solidFill>
                  <a:schemeClr val="tx2"/>
                </a:solidFill>
                <a:latin typeface="Times New Roman" pitchFamily="18" charset="0"/>
                <a:ea typeface="Calibri" pitchFamily="34" charset="0"/>
                <a:cs typeface="Times New Roman" pitchFamily="18" charset="0"/>
              </a:rPr>
              <a:t>2</a:t>
            </a:r>
            <a:r>
              <a:rPr kumimoji="0" lang="en-US" sz="2400" b="1" i="0" u="none" strike="noStrike" cap="none" normalizeH="0" baseline="0" smtClean="0">
                <a:ln>
                  <a:noFill/>
                </a:ln>
                <a:solidFill>
                  <a:schemeClr val="tx2"/>
                </a:solidFill>
                <a:effectLst/>
                <a:latin typeface="Times New Roman" pitchFamily="18" charset="0"/>
                <a:ea typeface="Calibri" pitchFamily="34" charset="0"/>
                <a:cs typeface="Times New Roman" pitchFamily="18" charset="0"/>
              </a:rPr>
              <a:t>. </a:t>
            </a:r>
            <a:r>
              <a:rPr lang="en-US" sz="2400" b="1">
                <a:solidFill>
                  <a:schemeClr val="tx2"/>
                </a:solidFill>
                <a:latin typeface="Times New Roman" pitchFamily="18" charset="0"/>
                <a:cs typeface="Times New Roman" pitchFamily="18" charset="0"/>
              </a:rPr>
              <a:t>Phương pháp kiểm chứng mô </a:t>
            </a:r>
            <a:r>
              <a:rPr lang="en-US" sz="2400" b="1" smtClean="0">
                <a:solidFill>
                  <a:schemeClr val="tx2"/>
                </a:solidFill>
                <a:latin typeface="Times New Roman" pitchFamily="18" charset="0"/>
                <a:cs typeface="Times New Roman" pitchFamily="18" charset="0"/>
              </a:rPr>
              <a:t>hình</a:t>
            </a:r>
            <a:endParaRPr kumimoji="0" lang="en-US" sz="2400" b="0" i="0" u="none" strike="noStrike" cap="none" normalizeH="0" baseline="0" smtClean="0">
              <a:ln>
                <a:noFill/>
              </a:ln>
              <a:solidFill>
                <a:schemeClr val="tx2"/>
              </a:solidFill>
              <a:effectLst/>
              <a:latin typeface="Times New Roman" pitchFamily="18" charset="0"/>
              <a:cs typeface="Times New Roman" pitchFamily="18" charset="0"/>
            </a:endParaRPr>
          </a:p>
        </p:txBody>
      </p:sp>
      <p:sp>
        <p:nvSpPr>
          <p:cNvPr id="7" name="Rectangle 6"/>
          <p:cNvSpPr/>
          <p:nvPr/>
        </p:nvSpPr>
        <p:spPr>
          <a:xfrm>
            <a:off x="152400" y="1219200"/>
            <a:ext cx="8915400" cy="400110"/>
          </a:xfrm>
          <a:prstGeom prst="rect">
            <a:avLst/>
          </a:prstGeom>
        </p:spPr>
        <p:txBody>
          <a:bodyPr wrap="square">
            <a:spAutoFit/>
          </a:bodyPr>
          <a:lstStyle/>
          <a:p>
            <a:r>
              <a:rPr lang="en-US" sz="2000" b="1">
                <a:latin typeface="Times New Roman" pitchFamily="18" charset="0"/>
                <a:cs typeface="Times New Roman" pitchFamily="18" charset="0"/>
              </a:rPr>
              <a:t>Khi xây dựng mô hình mô phỏng trên máy tính thường gặp các dạng sai sót sau:</a:t>
            </a:r>
            <a:endParaRPr lang="ru-RU" sz="2000" b="1">
              <a:latin typeface="Times New Roman" pitchFamily="18" charset="0"/>
              <a:cs typeface="Times New Roman" pitchFamily="18" charset="0"/>
            </a:endParaRPr>
          </a:p>
        </p:txBody>
      </p:sp>
      <p:sp>
        <p:nvSpPr>
          <p:cNvPr id="8" name="Rectangle 7"/>
          <p:cNvSpPr/>
          <p:nvPr/>
        </p:nvSpPr>
        <p:spPr>
          <a:xfrm>
            <a:off x="152400" y="1676400"/>
            <a:ext cx="86106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sót về dữ liệu: về mã hóa về cú pháp trong lập trình.</a:t>
            </a:r>
            <a:endParaRPr lang="ru-RU" sz="2000" b="1">
              <a:latin typeface="Times New Roman" pitchFamily="18" charset="0"/>
              <a:cs typeface="Times New Roman" pitchFamily="18" charset="0"/>
            </a:endParaRPr>
          </a:p>
        </p:txBody>
      </p:sp>
      <p:sp>
        <p:nvSpPr>
          <p:cNvPr id="9" name="Rectangle 8"/>
          <p:cNvSpPr/>
          <p:nvPr/>
        </p:nvSpPr>
        <p:spPr>
          <a:xfrm>
            <a:off x="152400" y="2133600"/>
            <a:ext cx="8991600" cy="400110"/>
          </a:xfrm>
          <a:prstGeom prst="rect">
            <a:avLst/>
          </a:prstGeom>
        </p:spPr>
        <p:txBody>
          <a:bodyPr wrap="square">
            <a:spAutoFit/>
          </a:bodyPr>
          <a:lstStyle/>
          <a:p>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điều kiện đầu: điều kiện khởi động, giá trị của các biến ở t=0.</a:t>
            </a:r>
            <a:endParaRPr lang="ru-RU" sz="2000" b="1">
              <a:latin typeface="Times New Roman" pitchFamily="18" charset="0"/>
              <a:cs typeface="Times New Roman" pitchFamily="18" charset="0"/>
            </a:endParaRPr>
          </a:p>
        </p:txBody>
      </p:sp>
      <p:sp>
        <p:nvSpPr>
          <p:cNvPr id="10" name="Rectangle 9"/>
          <p:cNvSpPr/>
          <p:nvPr/>
        </p:nvSpPr>
        <p:spPr>
          <a:xfrm>
            <a:off x="152400" y="2590800"/>
            <a:ext cx="84582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đơn vị đo: thời gian, khoảng </a:t>
            </a:r>
            <a:r>
              <a:rPr lang="en-US" sz="2000" b="1" smtClean="0">
                <a:latin typeface="Times New Roman" pitchFamily="18" charset="0"/>
                <a:cs typeface="Times New Roman" pitchFamily="18" charset="0"/>
              </a:rPr>
              <a:t>cách…</a:t>
            </a:r>
            <a:endParaRPr lang="ru-RU" sz="2000" b="1">
              <a:latin typeface="Times New Roman" pitchFamily="18" charset="0"/>
              <a:cs typeface="Times New Roman" pitchFamily="18" charset="0"/>
            </a:endParaRPr>
          </a:p>
        </p:txBody>
      </p:sp>
      <p:sp>
        <p:nvSpPr>
          <p:cNvPr id="11" name="Rectangle 10"/>
          <p:cNvSpPr/>
          <p:nvPr/>
        </p:nvSpPr>
        <p:spPr>
          <a:xfrm>
            <a:off x="152400" y="3048000"/>
            <a:ext cx="86106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lưu đồ hoạt động của mô hình;</a:t>
            </a:r>
            <a:endParaRPr lang="ru-RU" sz="2000" b="1">
              <a:latin typeface="Times New Roman" pitchFamily="18" charset="0"/>
              <a:cs typeface="Times New Roman" pitchFamily="18" charset="0"/>
            </a:endParaRPr>
          </a:p>
        </p:txBody>
      </p:sp>
      <p:sp>
        <p:nvSpPr>
          <p:cNvPr id="12" name="Rectangle 11"/>
          <p:cNvSpPr/>
          <p:nvPr/>
        </p:nvSpPr>
        <p:spPr>
          <a:xfrm>
            <a:off x="152400" y="3505200"/>
            <a:ext cx="86868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Tắc </a:t>
            </a:r>
            <a:r>
              <a:rPr lang="en-US" sz="2000" b="1">
                <a:latin typeface="Times New Roman" pitchFamily="18" charset="0"/>
                <a:cs typeface="Times New Roman" pitchFamily="18" charset="0"/>
              </a:rPr>
              <a:t>nghẽn, đình trệ quá trình mô phỏng;</a:t>
            </a:r>
            <a:endParaRPr lang="ru-RU" sz="2000" b="1">
              <a:latin typeface="Times New Roman" pitchFamily="18" charset="0"/>
              <a:cs typeface="Times New Roman" pitchFamily="18" charset="0"/>
            </a:endParaRPr>
          </a:p>
        </p:txBody>
      </p:sp>
      <p:sp>
        <p:nvSpPr>
          <p:cNvPr id="13" name="Rectangle 12"/>
          <p:cNvSpPr/>
          <p:nvPr/>
        </p:nvSpPr>
        <p:spPr>
          <a:xfrm>
            <a:off x="152400" y="3962400"/>
            <a:ext cx="80010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thuật toán số học: sai về cú pháp, sai về thuật toán;</a:t>
            </a:r>
            <a:endParaRPr lang="ru-RU" sz="2000" b="1">
              <a:latin typeface="Times New Roman" pitchFamily="18" charset="0"/>
              <a:cs typeface="Times New Roman" pitchFamily="18" charset="0"/>
            </a:endParaRPr>
          </a:p>
        </p:txBody>
      </p:sp>
      <p:sp>
        <p:nvSpPr>
          <p:cNvPr id="14" name="Rectangle 13"/>
          <p:cNvSpPr/>
          <p:nvPr/>
        </p:nvSpPr>
        <p:spPr>
          <a:xfrm>
            <a:off x="152400" y="4400490"/>
            <a:ext cx="87630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các biến và tính chất;</a:t>
            </a:r>
            <a:endParaRPr lang="ru-RU" sz="2000" b="1">
              <a:latin typeface="Times New Roman" pitchFamily="18" charset="0"/>
              <a:cs typeface="Times New Roman" pitchFamily="18" charset="0"/>
            </a:endParaRPr>
          </a:p>
        </p:txBody>
      </p:sp>
      <p:sp>
        <p:nvSpPr>
          <p:cNvPr id="15" name="Rectangle 14"/>
          <p:cNvSpPr/>
          <p:nvPr/>
        </p:nvSpPr>
        <p:spPr>
          <a:xfrm>
            <a:off x="152400" y="4876800"/>
            <a:ext cx="76200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Sai </a:t>
            </a:r>
            <a:r>
              <a:rPr lang="en-US" sz="2000" b="1">
                <a:latin typeface="Times New Roman" pitchFamily="18" charset="0"/>
                <a:cs typeface="Times New Roman" pitchFamily="18" charset="0"/>
              </a:rPr>
              <a:t>về nguyên lý của mô hình;</a:t>
            </a:r>
            <a:endParaRPr lang="ru-RU" sz="2000" b="1">
              <a:latin typeface="Times New Roman" pitchFamily="18" charset="0"/>
              <a:cs typeface="Times New Roman" pitchFamily="18" charset="0"/>
            </a:endParaRPr>
          </a:p>
        </p:txBody>
      </p:sp>
      <p:sp>
        <p:nvSpPr>
          <p:cNvPr id="16" name="Rectangle 15"/>
          <p:cNvSpPr/>
          <p:nvPr/>
        </p:nvSpPr>
        <p:spPr>
          <a:xfrm>
            <a:off x="152400" y="5410200"/>
            <a:ext cx="8763000" cy="707886"/>
          </a:xfrm>
          <a:prstGeom prst="rect">
            <a:avLst/>
          </a:prstGeom>
        </p:spPr>
        <p:txBody>
          <a:bodyPr wrap="square">
            <a:spAutoFit/>
          </a:bodyPr>
          <a:lstStyle/>
          <a:p>
            <a:r>
              <a:rPr lang="en-US" sz="2000" b="1">
                <a:latin typeface="Times New Roman" pitchFamily="18" charset="0"/>
                <a:cs typeface="Times New Roman" pitchFamily="18" charset="0"/>
              </a:rPr>
              <a:t>Kiểm chứng là quá trình kiểm tra và phát hiện các sai sót nêu trên để hiệu chỉnh lại chương trình mô phỏng.</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ox(in)">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7" grpId="0"/>
      <p:bldP spid="8" grpId="0"/>
      <p:bldP spid="9" grpId="0"/>
      <p:bldP spid="10" grpId="0"/>
      <p:bldP spid="11"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4</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28600" y="1219200"/>
            <a:ext cx="6172200" cy="400110"/>
          </a:xfrm>
          <a:prstGeom prst="rect">
            <a:avLst/>
          </a:prstGeom>
        </p:spPr>
        <p:txBody>
          <a:bodyPr wrap="square">
            <a:spAutoFit/>
          </a:bodyPr>
          <a:lstStyle/>
          <a:p>
            <a:r>
              <a:rPr lang="en-US" sz="2000" b="1">
                <a:latin typeface="Times New Roman" pitchFamily="18" charset="0"/>
                <a:cs typeface="Times New Roman" pitchFamily="18" charset="0"/>
              </a:rPr>
              <a:t>Một số phương pháp kiểm chứng mô hình:</a:t>
            </a:r>
            <a:endParaRPr lang="ru-RU" sz="2000" b="1">
              <a:latin typeface="Times New Roman" pitchFamily="18" charset="0"/>
              <a:cs typeface="Times New Roman" pitchFamily="18" charset="0"/>
            </a:endParaRPr>
          </a:p>
        </p:txBody>
      </p:sp>
      <p:sp>
        <p:nvSpPr>
          <p:cNvPr id="18" name="Rectangle 17"/>
          <p:cNvSpPr/>
          <p:nvPr/>
        </p:nvSpPr>
        <p:spPr>
          <a:xfrm>
            <a:off x="228600" y="1657290"/>
            <a:ext cx="8610600" cy="400110"/>
          </a:xfrm>
          <a:prstGeom prst="rect">
            <a:avLst/>
          </a:prstGeom>
        </p:spPr>
        <p:txBody>
          <a:bodyPr wrap="square">
            <a:spAutoFit/>
          </a:bodyPr>
          <a:lstStyle/>
          <a:p>
            <a:r>
              <a:rPr lang="en-US" sz="2000" b="1" smtClean="0">
                <a:latin typeface="Times New Roman" pitchFamily="18" charset="0"/>
                <a:cs typeface="Times New Roman" pitchFamily="18" charset="0"/>
              </a:rPr>
              <a:t>	- Kiểm </a:t>
            </a:r>
            <a:r>
              <a:rPr lang="en-US" sz="2000" b="1">
                <a:latin typeface="Times New Roman" pitchFamily="18" charset="0"/>
                <a:cs typeface="Times New Roman" pitchFamily="18" charset="0"/>
              </a:rPr>
              <a:t>chứng các công thức và quan hệ logic trong mô </a:t>
            </a:r>
            <a:r>
              <a:rPr lang="en-US" sz="2000" b="1" smtClean="0">
                <a:latin typeface="Times New Roman" pitchFamily="18" charset="0"/>
                <a:cs typeface="Times New Roman" pitchFamily="18" charset="0"/>
              </a:rPr>
              <a:t>hình.</a:t>
            </a:r>
            <a:endParaRPr lang="ru-RU" sz="2000" b="1">
              <a:latin typeface="Times New Roman" pitchFamily="18" charset="0"/>
              <a:cs typeface="Times New Roman" pitchFamily="18" charset="0"/>
            </a:endParaRPr>
          </a:p>
        </p:txBody>
      </p:sp>
      <p:sp>
        <p:nvSpPr>
          <p:cNvPr id="19" name="Rectangle 18"/>
          <p:cNvSpPr/>
          <p:nvPr/>
        </p:nvSpPr>
        <p:spPr>
          <a:xfrm>
            <a:off x="228600" y="2057400"/>
            <a:ext cx="50292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Chương </a:t>
            </a:r>
            <a:r>
              <a:rPr lang="en-US" sz="2000" b="1">
                <a:latin typeface="Times New Roman" pitchFamily="18" charset="0"/>
                <a:cs typeface="Times New Roman" pitchFamily="18" charset="0"/>
              </a:rPr>
              <a:t>trình gỡ lỗi</a:t>
            </a:r>
            <a:endParaRPr lang="ru-RU" sz="2000" b="1">
              <a:latin typeface="Times New Roman" pitchFamily="18" charset="0"/>
              <a:cs typeface="Times New Roman" pitchFamily="18" charset="0"/>
            </a:endParaRPr>
          </a:p>
        </p:txBody>
      </p:sp>
      <p:sp>
        <p:nvSpPr>
          <p:cNvPr id="20" name="Rectangle 19"/>
          <p:cNvSpPr/>
          <p:nvPr/>
        </p:nvSpPr>
        <p:spPr>
          <a:xfrm>
            <a:off x="228600" y="2438400"/>
            <a:ext cx="81534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Chạy </a:t>
            </a:r>
            <a:r>
              <a:rPr lang="en-US" sz="2000" b="1">
                <a:latin typeface="Times New Roman" pitchFamily="18" charset="0"/>
                <a:cs typeface="Times New Roman" pitchFamily="18" charset="0"/>
              </a:rPr>
              <a:t>thử chương trình mô phỏng</a:t>
            </a:r>
            <a:endParaRPr lang="ru-RU" sz="2000" b="1">
              <a:latin typeface="Times New Roman" pitchFamily="18" charset="0"/>
              <a:cs typeface="Times New Roman" pitchFamily="18" charset="0"/>
            </a:endParaRPr>
          </a:p>
        </p:txBody>
      </p:sp>
      <p:sp>
        <p:nvSpPr>
          <p:cNvPr id="21" name="Rectangle 20"/>
          <p:cNvSpPr/>
          <p:nvPr/>
        </p:nvSpPr>
        <p:spPr>
          <a:xfrm>
            <a:off x="228600" y="2895600"/>
            <a:ext cx="4722768" cy="400110"/>
          </a:xfrm>
          <a:prstGeom prst="rect">
            <a:avLst/>
          </a:prstGeom>
        </p:spPr>
        <p:txBody>
          <a:bodyPr wrap="none">
            <a:spAutoFit/>
          </a:bodyPr>
          <a:lstStyle/>
          <a:p>
            <a:pPr lvl="0"/>
            <a:r>
              <a:rPr lang="en-US" sz="2000" b="1" smtClean="0">
                <a:latin typeface="Times New Roman" pitchFamily="18" charset="0"/>
                <a:cs typeface="Times New Roman" pitchFamily="18" charset="0"/>
              </a:rPr>
              <a:t>	- Phương </a:t>
            </a:r>
            <a:r>
              <a:rPr lang="en-US" sz="2000" b="1">
                <a:latin typeface="Times New Roman" pitchFamily="18" charset="0"/>
                <a:cs typeface="Times New Roman" pitchFamily="18" charset="0"/>
              </a:rPr>
              <a:t>pháp tìm vết mô phỏng</a:t>
            </a:r>
            <a:endParaRPr lang="ru-RU" sz="2000" b="1">
              <a:latin typeface="Times New Roman" pitchFamily="18" charset="0"/>
              <a:cs typeface="Times New Roman" pitchFamily="18" charset="0"/>
            </a:endParaRPr>
          </a:p>
        </p:txBody>
      </p:sp>
      <p:sp>
        <p:nvSpPr>
          <p:cNvPr id="22" name="Rectangle 21"/>
          <p:cNvSpPr/>
          <p:nvPr/>
        </p:nvSpPr>
        <p:spPr>
          <a:xfrm>
            <a:off x="228600" y="3352800"/>
            <a:ext cx="86106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So </a:t>
            </a:r>
            <a:r>
              <a:rPr lang="en-US" sz="2000" b="1">
                <a:latin typeface="Times New Roman" pitchFamily="18" charset="0"/>
                <a:cs typeface="Times New Roman" pitchFamily="18" charset="0"/>
              </a:rPr>
              <a:t>sánh các đặc trưng thống kê</a:t>
            </a:r>
            <a:endParaRPr lang="ru-RU" sz="2000" b="1">
              <a:latin typeface="Times New Roman" pitchFamily="18" charset="0"/>
              <a:cs typeface="Times New Roman" pitchFamily="18" charset="0"/>
            </a:endParaRPr>
          </a:p>
        </p:txBody>
      </p:sp>
      <p:sp>
        <p:nvSpPr>
          <p:cNvPr id="23" name="Rectangle 22"/>
          <p:cNvSpPr/>
          <p:nvPr/>
        </p:nvSpPr>
        <p:spPr>
          <a:xfrm>
            <a:off x="228600" y="3810000"/>
            <a:ext cx="7848600" cy="400110"/>
          </a:xfrm>
          <a:prstGeom prst="rect">
            <a:avLst/>
          </a:prstGeom>
        </p:spPr>
        <p:txBody>
          <a:bodyPr wrap="square">
            <a:spAutoFit/>
          </a:bodyPr>
          <a:lstStyle/>
          <a:p>
            <a:pPr lvl="0"/>
            <a:r>
              <a:rPr lang="en-US" sz="2000" b="1" smtClean="0">
                <a:latin typeface="Times New Roman" pitchFamily="18" charset="0"/>
                <a:cs typeface="Times New Roman" pitchFamily="18" charset="0"/>
              </a:rPr>
              <a:t>	- Phương </a:t>
            </a:r>
            <a:r>
              <a:rPr lang="en-US" sz="2000" b="1">
                <a:latin typeface="Times New Roman" pitchFamily="18" charset="0"/>
                <a:cs typeface="Times New Roman" pitchFamily="18" charset="0"/>
              </a:rPr>
              <a:t>pháp hoạt hình</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5</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0" y="685800"/>
            <a:ext cx="7924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smtClean="0">
                <a:solidFill>
                  <a:schemeClr val="tx2"/>
                </a:solidFill>
                <a:latin typeface="Times New Roman" pitchFamily="18" charset="0"/>
                <a:ea typeface="Calibri" pitchFamily="34" charset="0"/>
                <a:cs typeface="Times New Roman" pitchFamily="18" charset="0"/>
              </a:rPr>
              <a:t>3. </a:t>
            </a:r>
            <a:r>
              <a:rPr lang="en-US" sz="2400" b="1" smtClean="0">
                <a:solidFill>
                  <a:schemeClr val="tx2"/>
                </a:solidFill>
                <a:latin typeface="Times New Roman" pitchFamily="18" charset="0"/>
                <a:cs typeface="Times New Roman" pitchFamily="18" charset="0"/>
              </a:rPr>
              <a:t>Phương </a:t>
            </a:r>
            <a:r>
              <a:rPr lang="en-US" sz="2400" b="1">
                <a:solidFill>
                  <a:schemeClr val="tx2"/>
                </a:solidFill>
                <a:latin typeface="Times New Roman" pitchFamily="18" charset="0"/>
                <a:cs typeface="Times New Roman" pitchFamily="18" charset="0"/>
              </a:rPr>
              <a:t>pháp hợp thức hóa mô hình mô </a:t>
            </a:r>
            <a:r>
              <a:rPr lang="en-US" sz="2400" b="1" smtClean="0">
                <a:solidFill>
                  <a:schemeClr val="tx2"/>
                </a:solidFill>
                <a:latin typeface="Times New Roman" pitchFamily="18" charset="0"/>
                <a:cs typeface="Times New Roman" pitchFamily="18" charset="0"/>
              </a:rPr>
              <a:t>phỏng</a:t>
            </a:r>
            <a:endParaRPr kumimoji="0" lang="en-US" sz="2400" b="0" i="0" u="none" strike="noStrike" cap="none" normalizeH="0" baseline="0" smtClean="0">
              <a:ln>
                <a:noFill/>
              </a:ln>
              <a:solidFill>
                <a:schemeClr val="tx2"/>
              </a:solidFill>
              <a:effectLst/>
              <a:latin typeface="Times New Roman" pitchFamily="18" charset="0"/>
              <a:cs typeface="Times New Roman" pitchFamily="18" charset="0"/>
            </a:endParaRPr>
          </a:p>
        </p:txBody>
      </p:sp>
      <p:sp>
        <p:nvSpPr>
          <p:cNvPr id="7" name="Rectangle 6"/>
          <p:cNvSpPr/>
          <p:nvPr/>
        </p:nvSpPr>
        <p:spPr>
          <a:xfrm>
            <a:off x="228600" y="1219200"/>
            <a:ext cx="8610600" cy="707886"/>
          </a:xfrm>
          <a:prstGeom prst="rect">
            <a:avLst/>
          </a:prstGeom>
        </p:spPr>
        <p:txBody>
          <a:bodyPr wrap="square">
            <a:spAutoFit/>
          </a:bodyPr>
          <a:lstStyle/>
          <a:p>
            <a:r>
              <a:rPr lang="en-US" sz="2000" b="1">
                <a:latin typeface="Times New Roman" pitchFamily="18" charset="0"/>
                <a:cs typeface="Times New Roman" pitchFamily="18" charset="0"/>
              </a:rPr>
              <a:t>Mô hình mô phỏng của một hệ thống thực luôn luôn chỉ là một mô hình gần đúng, phản ánh những đặc tính cơ bản của hệ thống thực. </a:t>
            </a:r>
            <a:endParaRPr lang="ru-RU" sz="2000" b="1">
              <a:latin typeface="Times New Roman" pitchFamily="18" charset="0"/>
              <a:cs typeface="Times New Roman" pitchFamily="18" charset="0"/>
            </a:endParaRPr>
          </a:p>
        </p:txBody>
      </p:sp>
      <p:sp>
        <p:nvSpPr>
          <p:cNvPr id="8" name="Rectangle 7"/>
          <p:cNvSpPr/>
          <p:nvPr/>
        </p:nvSpPr>
        <p:spPr>
          <a:xfrm>
            <a:off x="228600" y="2057400"/>
            <a:ext cx="8534400" cy="707886"/>
          </a:xfrm>
          <a:prstGeom prst="rect">
            <a:avLst/>
          </a:prstGeom>
        </p:spPr>
        <p:txBody>
          <a:bodyPr wrap="square">
            <a:spAutoFit/>
          </a:bodyPr>
          <a:lstStyle/>
          <a:p>
            <a:r>
              <a:rPr lang="en-US" sz="2000" b="1">
                <a:latin typeface="Times New Roman" pitchFamily="18" charset="0"/>
                <a:cs typeface="Times New Roman" pitchFamily="18" charset="0"/>
              </a:rPr>
              <a:t>Quá trình hợp thức khó hay dễ phụ thuộc rất nhiều vào độ phức tạp của hệ thực. </a:t>
            </a:r>
            <a:r>
              <a:rPr lang="en-US" sz="2000" b="1" i="1" u="sng">
                <a:solidFill>
                  <a:srgbClr val="7030A0"/>
                </a:solidFill>
                <a:latin typeface="Times New Roman" pitchFamily="18" charset="0"/>
                <a:cs typeface="Times New Roman" pitchFamily="18" charset="0"/>
              </a:rPr>
              <a:t>Các vấn đề cần hợp thức là</a:t>
            </a:r>
            <a:r>
              <a:rPr lang="en-US" sz="2000" b="1">
                <a:latin typeface="Times New Roman" pitchFamily="18" charset="0"/>
                <a:cs typeface="Times New Roman" pitchFamily="18" charset="0"/>
              </a:rPr>
              <a:t>:</a:t>
            </a:r>
            <a:endParaRPr lang="ru-RU" sz="2000" b="1">
              <a:latin typeface="Times New Roman" pitchFamily="18" charset="0"/>
              <a:cs typeface="Times New Roman" pitchFamily="18" charset="0"/>
            </a:endParaRPr>
          </a:p>
        </p:txBody>
      </p:sp>
      <p:sp>
        <p:nvSpPr>
          <p:cNvPr id="9" name="Rectangle 8"/>
          <p:cNvSpPr/>
          <p:nvPr/>
        </p:nvSpPr>
        <p:spPr>
          <a:xfrm>
            <a:off x="304800" y="2895600"/>
            <a:ext cx="8458200" cy="707886"/>
          </a:xfrm>
          <a:prstGeom prst="rect">
            <a:avLst/>
          </a:prstGeom>
        </p:spPr>
        <p:txBody>
          <a:bodyPr wrap="square">
            <a:spAutoFit/>
          </a:bodyPr>
          <a:lstStyle/>
          <a:p>
            <a:pPr lvl="0"/>
            <a:r>
              <a:rPr lang="en-US" sz="2000" b="1" smtClean="0">
                <a:latin typeface="Times New Roman" pitchFamily="18" charset="0"/>
                <a:cs typeface="Times New Roman" pitchFamily="18" charset="0"/>
              </a:rPr>
              <a:t>	* Hợp </a:t>
            </a:r>
            <a:r>
              <a:rPr lang="en-US" sz="2000" b="1">
                <a:latin typeface="Times New Roman" pitchFamily="18" charset="0"/>
                <a:cs typeface="Times New Roman" pitchFamily="18" charset="0"/>
              </a:rPr>
              <a:t>thức về nguyên lý mô hình: cần phải xác định liệu mô hình nguyên lý có phản đúng bản chất của hệ thống thực hay không?</a:t>
            </a:r>
            <a:endParaRPr lang="ru-RU" sz="2000" b="1">
              <a:latin typeface="Times New Roman" pitchFamily="18" charset="0"/>
              <a:cs typeface="Times New Roman" pitchFamily="18" charset="0"/>
            </a:endParaRPr>
          </a:p>
        </p:txBody>
      </p:sp>
      <p:sp>
        <p:nvSpPr>
          <p:cNvPr id="10" name="Rectangle 9"/>
          <p:cNvSpPr/>
          <p:nvPr/>
        </p:nvSpPr>
        <p:spPr>
          <a:xfrm>
            <a:off x="304800" y="3581400"/>
            <a:ext cx="8534400" cy="707886"/>
          </a:xfrm>
          <a:prstGeom prst="rect">
            <a:avLst/>
          </a:prstGeom>
        </p:spPr>
        <p:txBody>
          <a:bodyPr wrap="square">
            <a:spAutoFit/>
          </a:bodyPr>
          <a:lstStyle/>
          <a:p>
            <a:r>
              <a:rPr lang="en-US" sz="2000" b="1" smtClean="0">
                <a:latin typeface="Times New Roman" pitchFamily="18" charset="0"/>
                <a:cs typeface="Times New Roman" pitchFamily="18" charset="0"/>
              </a:rPr>
              <a:t>	* Hợp </a:t>
            </a:r>
            <a:r>
              <a:rPr lang="en-US" sz="2000" b="1">
                <a:latin typeface="Times New Roman" pitchFamily="18" charset="0"/>
                <a:cs typeface="Times New Roman" pitchFamily="18" charset="0"/>
              </a:rPr>
              <a:t>thức về thuật toán: Thuật toán dùng trong mô hình có phản ánh logic trong hệ thống thực hay không?</a:t>
            </a:r>
            <a:endParaRPr lang="ru-RU" sz="2000" b="1">
              <a:latin typeface="Times New Roman" pitchFamily="18" charset="0"/>
              <a:cs typeface="Times New Roman" pitchFamily="18" charset="0"/>
            </a:endParaRPr>
          </a:p>
        </p:txBody>
      </p:sp>
      <p:sp>
        <p:nvSpPr>
          <p:cNvPr id="11" name="Rectangle 10"/>
          <p:cNvSpPr/>
          <p:nvPr/>
        </p:nvSpPr>
        <p:spPr>
          <a:xfrm>
            <a:off x="304800" y="4419600"/>
            <a:ext cx="8534400" cy="707886"/>
          </a:xfrm>
          <a:prstGeom prst="rect">
            <a:avLst/>
          </a:prstGeom>
        </p:spPr>
        <p:txBody>
          <a:bodyPr wrap="square">
            <a:spAutoFit/>
          </a:bodyPr>
          <a:lstStyle/>
          <a:p>
            <a:pPr lvl="0"/>
            <a:r>
              <a:rPr lang="en-US" sz="2000" b="1" smtClean="0">
                <a:latin typeface="Times New Roman" pitchFamily="18" charset="0"/>
                <a:cs typeface="Times New Roman" pitchFamily="18" charset="0"/>
              </a:rPr>
              <a:t>	* Hợp </a:t>
            </a:r>
            <a:r>
              <a:rPr lang="en-US" sz="2000" b="1">
                <a:latin typeface="Times New Roman" pitchFamily="18" charset="0"/>
                <a:cs typeface="Times New Roman" pitchFamily="18" charset="0"/>
              </a:rPr>
              <a:t>thức về độ tin cậy: Liệu kết quả của mô hình có đáng tin cậy đối với  người sử dụng mô hình hay không?</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6</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4800" y="685800"/>
            <a:ext cx="8686800" cy="707886"/>
          </a:xfrm>
          <a:prstGeom prst="rect">
            <a:avLst/>
          </a:prstGeom>
        </p:spPr>
        <p:txBody>
          <a:bodyPr wrap="square">
            <a:spAutoFit/>
          </a:bodyPr>
          <a:lstStyle/>
          <a:p>
            <a:r>
              <a:rPr lang="en-US" sz="2000" b="1">
                <a:latin typeface="Times New Roman" pitchFamily="18" charset="0"/>
                <a:cs typeface="Times New Roman" pitchFamily="18" charset="0"/>
              </a:rPr>
              <a:t>Hiện nay có rất nhiều phương pháp hợp thức hóa mô hình. Sau đây sẽ trình bày một số phương pháp thông dụng:</a:t>
            </a:r>
            <a:endParaRPr lang="ru-RU" sz="2000" b="1">
              <a:latin typeface="Times New Roman" pitchFamily="18" charset="0"/>
              <a:cs typeface="Times New Roman" pitchFamily="18" charset="0"/>
            </a:endParaRPr>
          </a:p>
        </p:txBody>
      </p:sp>
      <p:sp>
        <p:nvSpPr>
          <p:cNvPr id="13" name="Rectangle 12"/>
          <p:cNvSpPr/>
          <p:nvPr/>
        </p:nvSpPr>
        <p:spPr>
          <a:xfrm>
            <a:off x="304800" y="1501914"/>
            <a:ext cx="8534400" cy="707886"/>
          </a:xfrm>
          <a:prstGeom prst="rect">
            <a:avLst/>
          </a:prstGeom>
        </p:spPr>
        <p:txBody>
          <a:bodyPr wrap="square">
            <a:spAutoFit/>
          </a:bodyPr>
          <a:lstStyle/>
          <a:p>
            <a:pPr lvl="0"/>
            <a:r>
              <a:rPr lang="en-US" sz="2000" b="1" smtClean="0">
                <a:latin typeface="Times New Roman" pitchFamily="18" charset="0"/>
                <a:cs typeface="Times New Roman" pitchFamily="18" charset="0"/>
              </a:rPr>
              <a:t>1. Kiểm </a:t>
            </a:r>
            <a:r>
              <a:rPr lang="en-US" sz="2000" b="1">
                <a:latin typeface="Times New Roman" pitchFamily="18" charset="0"/>
                <a:cs typeface="Times New Roman" pitchFamily="18" charset="0"/>
              </a:rPr>
              <a:t>tra giả thiết của mô hình: Mục đích của phương pháp này này kiểm tra các giả thiết khi xây dựng mô hình nguyên lý:</a:t>
            </a:r>
            <a:endParaRPr lang="ru-RU" sz="2000" b="1">
              <a:latin typeface="Times New Roman" pitchFamily="18" charset="0"/>
              <a:cs typeface="Times New Roman" pitchFamily="18" charset="0"/>
            </a:endParaRPr>
          </a:p>
        </p:txBody>
      </p:sp>
      <p:sp>
        <p:nvSpPr>
          <p:cNvPr id="14" name="Rectangle 13"/>
          <p:cNvSpPr/>
          <p:nvPr/>
        </p:nvSpPr>
        <p:spPr>
          <a:xfrm>
            <a:off x="914400" y="2263914"/>
            <a:ext cx="6248400" cy="707886"/>
          </a:xfrm>
          <a:prstGeom prst="rect">
            <a:avLst/>
          </a:prstGeom>
        </p:spPr>
        <p:txBody>
          <a:bodyPr wrap="square">
            <a:spAutoFit/>
          </a:bodyPr>
          <a:lstStyle/>
          <a:p>
            <a:pPr>
              <a:buFontTx/>
              <a:buChar char="-"/>
            </a:pPr>
            <a:r>
              <a:rPr lang="en-US" sz="2000" b="1" smtClean="0">
                <a:latin typeface="Times New Roman" pitchFamily="18" charset="0"/>
                <a:cs typeface="Times New Roman" pitchFamily="18" charset="0"/>
              </a:rPr>
              <a:t> Kiểm </a:t>
            </a:r>
            <a:r>
              <a:rPr lang="en-US" sz="2000" b="1">
                <a:latin typeface="Times New Roman" pitchFamily="18" charset="0"/>
                <a:cs typeface="Times New Roman" pitchFamily="18" charset="0"/>
              </a:rPr>
              <a:t>tra tính phù hợp giữa phân bố xác suất lý thuyết </a:t>
            </a:r>
            <a:endParaRPr lang="en-US" sz="2000" b="1" smtClean="0">
              <a:latin typeface="Times New Roman" pitchFamily="18" charset="0"/>
              <a:cs typeface="Times New Roman" pitchFamily="18" charset="0"/>
            </a:endParaRPr>
          </a:p>
          <a:p>
            <a:r>
              <a:rPr lang="en-US" sz="2000" b="1" smtClean="0">
                <a:latin typeface="Times New Roman" pitchFamily="18" charset="0"/>
                <a:cs typeface="Times New Roman" pitchFamily="18" charset="0"/>
              </a:rPr>
              <a:t>với </a:t>
            </a:r>
            <a:r>
              <a:rPr lang="en-US" sz="2000" b="1">
                <a:latin typeface="Times New Roman" pitchFamily="18" charset="0"/>
                <a:cs typeface="Times New Roman" pitchFamily="18" charset="0"/>
              </a:rPr>
              <a:t>dữ liệu đầu vào.</a:t>
            </a:r>
            <a:endParaRPr lang="ru-RU" sz="2000" b="1">
              <a:latin typeface="Times New Roman" pitchFamily="18" charset="0"/>
              <a:cs typeface="Times New Roman" pitchFamily="18" charset="0"/>
            </a:endParaRPr>
          </a:p>
        </p:txBody>
      </p:sp>
      <p:sp>
        <p:nvSpPr>
          <p:cNvPr id="15" name="Rectangle 14"/>
          <p:cNvSpPr/>
          <p:nvPr/>
        </p:nvSpPr>
        <p:spPr>
          <a:xfrm>
            <a:off x="914400" y="2952690"/>
            <a:ext cx="8382000" cy="400110"/>
          </a:xfrm>
          <a:prstGeom prst="rect">
            <a:avLst/>
          </a:prstGeom>
        </p:spPr>
        <p:txBody>
          <a:bodyPr wrap="square">
            <a:spAutoFit/>
          </a:bodyPr>
          <a:lstStyle/>
          <a:p>
            <a:r>
              <a:rPr lang="en-US" sz="2000" b="1" smtClean="0">
                <a:latin typeface="Times New Roman" pitchFamily="18" charset="0"/>
                <a:cs typeface="Times New Roman" pitchFamily="18" charset="0"/>
              </a:rPr>
              <a:t>- Phân </a:t>
            </a:r>
            <a:r>
              <a:rPr lang="en-US" sz="2000" b="1">
                <a:latin typeface="Times New Roman" pitchFamily="18" charset="0"/>
                <a:cs typeface="Times New Roman" pitchFamily="18" charset="0"/>
              </a:rPr>
              <a:t>tích độ nhạy của dữ liệu mô phỏng đầu ra khi:</a:t>
            </a:r>
            <a:endParaRPr lang="ru-RU" sz="2000" b="1">
              <a:latin typeface="Times New Roman" pitchFamily="18" charset="0"/>
              <a:cs typeface="Times New Roman" pitchFamily="18" charset="0"/>
            </a:endParaRPr>
          </a:p>
        </p:txBody>
      </p:sp>
      <p:sp>
        <p:nvSpPr>
          <p:cNvPr id="16" name="Rectangle 15"/>
          <p:cNvSpPr/>
          <p:nvPr/>
        </p:nvSpPr>
        <p:spPr>
          <a:xfrm>
            <a:off x="2286000" y="3333690"/>
            <a:ext cx="4572000" cy="400110"/>
          </a:xfrm>
          <a:prstGeom prst="rect">
            <a:avLst/>
          </a:prstGeom>
        </p:spPr>
        <p:txBody>
          <a:bodyPr>
            <a:spAutoFit/>
          </a:bodyPr>
          <a:lstStyle/>
          <a:p>
            <a:r>
              <a:rPr lang="en-US" sz="2000" smtClean="0">
                <a:latin typeface="Times New Roman" pitchFamily="18" charset="0"/>
                <a:cs typeface="Times New Roman" pitchFamily="18" charset="0"/>
              </a:rPr>
              <a:t>+ Thay </a:t>
            </a:r>
            <a:r>
              <a:rPr lang="en-US" sz="2000">
                <a:latin typeface="Times New Roman" pitchFamily="18" charset="0"/>
                <a:cs typeface="Times New Roman" pitchFamily="18" charset="0"/>
              </a:rPr>
              <a:t>đổi </a:t>
            </a:r>
            <a:r>
              <a:rPr lang="en-US" sz="2000" smtClean="0">
                <a:latin typeface="Times New Roman" pitchFamily="18" charset="0"/>
                <a:cs typeface="Times New Roman" pitchFamily="18" charset="0"/>
              </a:rPr>
              <a:t>giá trị </a:t>
            </a:r>
            <a:r>
              <a:rPr lang="en-US" sz="2000">
                <a:latin typeface="Times New Roman" pitchFamily="18" charset="0"/>
                <a:cs typeface="Times New Roman" pitchFamily="18" charset="0"/>
              </a:rPr>
              <a:t>của các thông số</a:t>
            </a:r>
            <a:endParaRPr lang="ru-RU" sz="2000">
              <a:latin typeface="Times New Roman" pitchFamily="18" charset="0"/>
              <a:cs typeface="Times New Roman" pitchFamily="18" charset="0"/>
            </a:endParaRPr>
          </a:p>
        </p:txBody>
      </p:sp>
      <p:sp>
        <p:nvSpPr>
          <p:cNvPr id="17" name="Rectangle 16"/>
          <p:cNvSpPr/>
          <p:nvPr/>
        </p:nvSpPr>
        <p:spPr>
          <a:xfrm>
            <a:off x="2286000" y="3790890"/>
            <a:ext cx="4748608" cy="400110"/>
          </a:xfrm>
          <a:prstGeom prst="rect">
            <a:avLst/>
          </a:prstGeom>
        </p:spPr>
        <p:txBody>
          <a:bodyPr wrap="none">
            <a:spAutoFit/>
          </a:bodyPr>
          <a:lstStyle/>
          <a:p>
            <a:r>
              <a:rPr lang="en-US" sz="2000" smtClean="0">
                <a:latin typeface="Times New Roman" pitchFamily="18" charset="0"/>
                <a:cs typeface="Times New Roman" pitchFamily="18" charset="0"/>
              </a:rPr>
              <a:t>+ Thay </a:t>
            </a:r>
            <a:r>
              <a:rPr lang="en-US" sz="2000">
                <a:latin typeface="Times New Roman" pitchFamily="18" charset="0"/>
                <a:cs typeface="Times New Roman" pitchFamily="18" charset="0"/>
              </a:rPr>
              <a:t>đổi phân bố xác xuất của dữ liệu vào</a:t>
            </a:r>
            <a:endParaRPr lang="ru-RU" sz="2000">
              <a:latin typeface="Times New Roman" pitchFamily="18" charset="0"/>
              <a:cs typeface="Times New Roman" pitchFamily="18" charset="0"/>
            </a:endParaRPr>
          </a:p>
        </p:txBody>
      </p:sp>
      <p:sp>
        <p:nvSpPr>
          <p:cNvPr id="18" name="Rectangle 17"/>
          <p:cNvSpPr/>
          <p:nvPr/>
        </p:nvSpPr>
        <p:spPr>
          <a:xfrm>
            <a:off x="2286000" y="4248090"/>
            <a:ext cx="6781800" cy="400110"/>
          </a:xfrm>
          <a:prstGeom prst="rect">
            <a:avLst/>
          </a:prstGeom>
        </p:spPr>
        <p:txBody>
          <a:bodyPr wrap="square">
            <a:spAutoFit/>
          </a:bodyPr>
          <a:lstStyle/>
          <a:p>
            <a:r>
              <a:rPr lang="en-US" sz="2000" smtClean="0">
                <a:latin typeface="Times New Roman" pitchFamily="18" charset="0"/>
                <a:cs typeface="Times New Roman" pitchFamily="18" charset="0"/>
              </a:rPr>
              <a:t>+ Thay </a:t>
            </a:r>
            <a:r>
              <a:rPr lang="en-US" sz="2000">
                <a:latin typeface="Times New Roman" pitchFamily="18" charset="0"/>
                <a:cs typeface="Times New Roman" pitchFamily="18" charset="0"/>
              </a:rPr>
              <a:t>đổi mức độ chi tiết của các hệ thống con trong mô hình</a:t>
            </a:r>
            <a:endParaRPr lang="ru-RU" sz="2000">
              <a:latin typeface="Times New Roman" pitchFamily="18" charset="0"/>
              <a:cs typeface="Times New Roman" pitchFamily="18" charset="0"/>
            </a:endParaRPr>
          </a:p>
        </p:txBody>
      </p:sp>
      <p:sp>
        <p:nvSpPr>
          <p:cNvPr id="19" name="Rectangle 18"/>
          <p:cNvSpPr/>
          <p:nvPr/>
        </p:nvSpPr>
        <p:spPr>
          <a:xfrm>
            <a:off x="990600" y="4620161"/>
            <a:ext cx="7772400" cy="1323439"/>
          </a:xfrm>
          <a:prstGeom prst="rect">
            <a:avLst/>
          </a:prstGeom>
        </p:spPr>
        <p:txBody>
          <a:bodyPr wrap="square">
            <a:spAutoFit/>
          </a:bodyPr>
          <a:lstStyle/>
          <a:p>
            <a:r>
              <a:rPr lang="en-US" sz="2000" b="1">
                <a:latin typeface="Times New Roman" pitchFamily="18" charset="0"/>
                <a:cs typeface="Times New Roman" pitchFamily="18" charset="0"/>
              </a:rPr>
              <a:t>Phân tích độ nhạy là phương pháp hữu hiệu để đánh giá mức độ hợp thức của mô hình mô phỏng. Nếu dữ liệu mô phỏng đầu ra nhạy cảm với một yếu tố nào của mô hình thì phải thay đổi yếu tố đó một cách thận trọng.</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3560D1F-F138-47F0-9E5E-8FD88251D802}" type="slidenum">
              <a:rPr lang="en-US" smtClean="0"/>
              <a:pPr>
                <a:defRPr/>
              </a:pPr>
              <a:t>7</a:t>
            </a:fld>
            <a:endParaRPr lang="en-US" dirty="0"/>
          </a:p>
        </p:txBody>
      </p:sp>
      <p:sp>
        <p:nvSpPr>
          <p:cNvPr id="5" name="Title 1"/>
          <p:cNvSpPr txBox="1">
            <a:spLocks/>
          </p:cNvSpPr>
          <p:nvPr/>
        </p:nvSpPr>
        <p:spPr>
          <a:xfrm>
            <a:off x="838200" y="0"/>
            <a:ext cx="8763000" cy="685800"/>
          </a:xfrm>
          <a:prstGeom prst="rect">
            <a:avLst/>
          </a:prstGeom>
          <a:ln>
            <a:noFill/>
          </a:ln>
        </p:spPr>
        <p:txBody>
          <a:bodyPr vert="horz" lIns="91440" tIns="45720" rIns="91440" bIns="45720" rtlCol="0" anchor="ctr">
            <a:normAutofit/>
          </a:bodyPr>
          <a:lstStyle/>
          <a:p>
            <a:pPr lvl="0">
              <a:spcBef>
                <a:spcPct val="0"/>
              </a:spcBef>
              <a:defRPr/>
            </a:pPr>
            <a:r>
              <a:rPr kumimoji="0" lang="en-US" sz="28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Chương 2: </a:t>
            </a:r>
            <a:r>
              <a:rPr lang="fr-FR" sz="2800" b="1" smtClean="0">
                <a:solidFill>
                  <a:srgbClr val="C00000"/>
                </a:solidFill>
                <a:latin typeface="Times New Roman" pitchFamily="18" charset="0"/>
                <a:cs typeface="Times New Roman" pitchFamily="18" charset="0"/>
              </a:rPr>
              <a:t>Kiểm </a:t>
            </a:r>
            <a:r>
              <a:rPr lang="fr-FR" sz="2800" b="1">
                <a:solidFill>
                  <a:srgbClr val="C00000"/>
                </a:solidFill>
                <a:latin typeface="Times New Roman" pitchFamily="18" charset="0"/>
                <a:cs typeface="Times New Roman" pitchFamily="18" charset="0"/>
              </a:rPr>
              <a:t>chứng và hợp thức hóa mô </a:t>
            </a:r>
            <a:r>
              <a:rPr lang="fr-FR" sz="2800" b="1" smtClean="0">
                <a:solidFill>
                  <a:srgbClr val="C00000"/>
                </a:solidFill>
                <a:latin typeface="Times New Roman" pitchFamily="18" charset="0"/>
                <a:cs typeface="Times New Roman" pitchFamily="18" charset="0"/>
              </a:rPr>
              <a:t>hình</a:t>
            </a:r>
            <a:endParaRPr kumimoji="0" lang="en-US" sz="2800" b="1" i="0" u="none"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0" y="609600"/>
            <a:ext cx="9144000" cy="1587"/>
          </a:xfrm>
          <a:prstGeom prst="line">
            <a:avLst/>
          </a:prstGeom>
          <a:ln w="41275" cmpd="dbl">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8600" y="838200"/>
            <a:ext cx="8686800" cy="1015663"/>
          </a:xfrm>
          <a:prstGeom prst="rect">
            <a:avLst/>
          </a:prstGeom>
        </p:spPr>
        <p:txBody>
          <a:bodyPr wrap="square">
            <a:spAutoFit/>
          </a:bodyPr>
          <a:lstStyle/>
          <a:p>
            <a:r>
              <a:rPr lang="en-US" sz="2000" b="1" smtClean="0">
                <a:latin typeface="Times New Roman" pitchFamily="18" charset="0"/>
                <a:cs typeface="Times New Roman" pitchFamily="18" charset="0"/>
              </a:rPr>
              <a:t>2. Phương </a:t>
            </a:r>
            <a:r>
              <a:rPr lang="en-US" sz="2000" b="1">
                <a:latin typeface="Times New Roman" pitchFamily="18" charset="0"/>
                <a:cs typeface="Times New Roman" pitchFamily="18" charset="0"/>
              </a:rPr>
              <a:t>pháp đánh giá dữ liệu đầu ra của mô phỏng: Một trong những phương pháp tốt nhất để hợp thức hóa mô hình là đánh giá mức độ phù hợp giữa dữ liệu mô phỏng với dữ liệu đầu ra của hệ thống </a:t>
            </a:r>
            <a:r>
              <a:rPr lang="en-US" sz="2000" b="1" smtClean="0">
                <a:latin typeface="Times New Roman" pitchFamily="18" charset="0"/>
                <a:cs typeface="Times New Roman" pitchFamily="18" charset="0"/>
              </a:rPr>
              <a:t>thực.</a:t>
            </a:r>
            <a:endParaRPr lang="ru-RU" sz="2000" b="1">
              <a:latin typeface="Times New Roman" pitchFamily="18" charset="0"/>
              <a:cs typeface="Times New Roman" pitchFamily="18" charset="0"/>
            </a:endParaRPr>
          </a:p>
        </p:txBody>
      </p:sp>
      <p:sp>
        <p:nvSpPr>
          <p:cNvPr id="21" name="Rectangle 20"/>
          <p:cNvSpPr/>
          <p:nvPr/>
        </p:nvSpPr>
        <p:spPr>
          <a:xfrm>
            <a:off x="228600" y="1905000"/>
            <a:ext cx="8534400" cy="1015663"/>
          </a:xfrm>
          <a:prstGeom prst="rect">
            <a:avLst/>
          </a:prstGeom>
        </p:spPr>
        <p:txBody>
          <a:bodyPr wrap="square">
            <a:spAutoFit/>
          </a:bodyPr>
          <a:lstStyle/>
          <a:p>
            <a:r>
              <a:rPr lang="en-US" sz="2000" b="1" smtClean="0">
                <a:latin typeface="Times New Roman" pitchFamily="18" charset="0"/>
                <a:cs typeface="Times New Roman" pitchFamily="18" charset="0"/>
              </a:rPr>
              <a:t>	So </a:t>
            </a:r>
            <a:r>
              <a:rPr lang="en-US" sz="2000" b="1">
                <a:latin typeface="Times New Roman" pitchFamily="18" charset="0"/>
                <a:cs typeface="Times New Roman" pitchFamily="18" charset="0"/>
              </a:rPr>
              <a:t>sánh giữa mô hình và hệ thực là một phép so sánh thống kê nên sự khác nhau giữa các dữ liệu thu được từ mô hình và từ hệ thực phải được xử lý theo phương pháp thống kê xác suất.</a:t>
            </a:r>
            <a:endParaRPr lang="ru-RU" sz="2000" b="1">
              <a:latin typeface="Times New Roman" pitchFamily="18" charset="0"/>
              <a:cs typeface="Times New Roman" pitchFamily="18" charset="0"/>
            </a:endParaRPr>
          </a:p>
        </p:txBody>
      </p:sp>
      <p:sp>
        <p:nvSpPr>
          <p:cNvPr id="22" name="Rectangle 21"/>
          <p:cNvSpPr/>
          <p:nvPr/>
        </p:nvSpPr>
        <p:spPr>
          <a:xfrm>
            <a:off x="228600" y="3505200"/>
            <a:ext cx="8458200" cy="1015663"/>
          </a:xfrm>
          <a:prstGeom prst="rect">
            <a:avLst/>
          </a:prstGeom>
        </p:spPr>
        <p:txBody>
          <a:bodyPr wrap="square">
            <a:spAutoFit/>
          </a:bodyPr>
          <a:lstStyle/>
          <a:p>
            <a:pPr lvl="0"/>
            <a:r>
              <a:rPr lang="en-US" sz="2000" b="1" smtClean="0">
                <a:latin typeface="Times New Roman" pitchFamily="18" charset="0"/>
                <a:cs typeface="Times New Roman" pitchFamily="18" charset="0"/>
              </a:rPr>
              <a:t>3. Phương </a:t>
            </a:r>
            <a:r>
              <a:rPr lang="en-US" sz="2000" b="1">
                <a:latin typeface="Times New Roman" pitchFamily="18" charset="0"/>
                <a:cs typeface="Times New Roman" pitchFamily="18" charset="0"/>
              </a:rPr>
              <a:t>pháp chuyên gia: Ý kiến của các chuyên gia có kinh nghiệm làm việc trong lĩnh vực mô phỏng hệ thống luôn đóng vai trò quan trọng trong quá trình kiểm chứng và hợp thức hóa mô hình. </a:t>
            </a:r>
            <a:endParaRPr lang="ru-RU"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579</Words>
  <Application>Microsoft Office PowerPoint</Application>
  <PresentationFormat>On-screen Show (4:3)</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Ле Куанг Кыонг</dc:creator>
  <cp:lastModifiedBy>Ле Куанг Кыонг</cp:lastModifiedBy>
  <cp:revision>56</cp:revision>
  <dcterms:created xsi:type="dcterms:W3CDTF">2013-09-13T07:56:48Z</dcterms:created>
  <dcterms:modified xsi:type="dcterms:W3CDTF">2013-09-17T17:03:18Z</dcterms:modified>
</cp:coreProperties>
</file>