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74" r:id="rId2"/>
    <p:sldId id="321" r:id="rId3"/>
    <p:sldId id="257" r:id="rId4"/>
    <p:sldId id="319" r:id="rId5"/>
    <p:sldId id="320" r:id="rId6"/>
    <p:sldId id="324" r:id="rId7"/>
    <p:sldId id="322" r:id="rId8"/>
    <p:sldId id="323" r:id="rId9"/>
    <p:sldId id="325" r:id="rId10"/>
    <p:sldId id="326" r:id="rId11"/>
    <p:sldId id="327" r:id="rId12"/>
    <p:sldId id="328" r:id="rId13"/>
    <p:sldId id="329"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8167" autoAdjust="0"/>
  </p:normalViewPr>
  <p:slideViewPr>
    <p:cSldViewPr>
      <p:cViewPr varScale="1">
        <p:scale>
          <a:sx n="74" d="100"/>
          <a:sy n="74" d="100"/>
        </p:scale>
        <p:origin x="126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4C41CA6-B5C9-4AAF-BD78-A32134B012B9}" type="datetimeFigureOut">
              <a:rPr lang="en-US"/>
              <a:pPr>
                <a:defRPr/>
              </a:pPr>
              <a:t>12/21/2016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CC88519-13A9-42CB-AE6C-4B37CB34504C}" type="slidenum">
              <a:rPr lang="en-US"/>
              <a:pPr>
                <a:defRPr/>
              </a:pPr>
              <a:t>‹#›</a:t>
            </a:fld>
            <a:endParaRPr lang="en-US"/>
          </a:p>
        </p:txBody>
      </p:sp>
    </p:spTree>
    <p:extLst>
      <p:ext uri="{BB962C8B-B14F-4D97-AF65-F5344CB8AC3E}">
        <p14:creationId xmlns:p14="http://schemas.microsoft.com/office/powerpoint/2010/main" val="21649466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27E2340-AD41-4A1B-BB6A-C0DEF3C4EEBD}" type="datetimeFigureOut">
              <a:rPr lang="en-US"/>
              <a:pPr>
                <a:defRPr/>
              </a:pPr>
              <a:t>12/21/2016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FDB064F-B725-432D-AA8B-291A193BEFE2}" type="slidenum">
              <a:rPr lang="en-US"/>
              <a:pPr>
                <a:defRPr/>
              </a:pPr>
              <a:t>‹#›</a:t>
            </a:fld>
            <a:endParaRPr lang="en-US"/>
          </a:p>
        </p:txBody>
      </p:sp>
    </p:spTree>
    <p:extLst>
      <p:ext uri="{BB962C8B-B14F-4D97-AF65-F5344CB8AC3E}">
        <p14:creationId xmlns:p14="http://schemas.microsoft.com/office/powerpoint/2010/main" val="28253227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33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542AA0D-AC1D-4A28-8262-5E736F36E282}"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225282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03DA75-4C28-4B7E-ABE8-47F1BCE633E9}" type="slidenum">
              <a:rPr lang="en-US"/>
              <a:pPr fontAlgn="base">
                <a:spcBef>
                  <a:spcPct val="0"/>
                </a:spcBef>
                <a:spcAft>
                  <a:spcPct val="0"/>
                </a:spcAft>
              </a:pPr>
              <a:t>10</a:t>
            </a:fld>
            <a:endParaRPr lang="en-US"/>
          </a:p>
        </p:txBody>
      </p:sp>
    </p:spTree>
    <p:extLst>
      <p:ext uri="{BB962C8B-B14F-4D97-AF65-F5344CB8AC3E}">
        <p14:creationId xmlns:p14="http://schemas.microsoft.com/office/powerpoint/2010/main" val="4208865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03DA75-4C28-4B7E-ABE8-47F1BCE633E9}" type="slidenum">
              <a:rPr lang="en-US"/>
              <a:pPr fontAlgn="base">
                <a:spcBef>
                  <a:spcPct val="0"/>
                </a:spcBef>
                <a:spcAft>
                  <a:spcPct val="0"/>
                </a:spcAft>
              </a:pPr>
              <a:t>11</a:t>
            </a:fld>
            <a:endParaRPr lang="en-US"/>
          </a:p>
        </p:txBody>
      </p:sp>
    </p:spTree>
    <p:extLst>
      <p:ext uri="{BB962C8B-B14F-4D97-AF65-F5344CB8AC3E}">
        <p14:creationId xmlns:p14="http://schemas.microsoft.com/office/powerpoint/2010/main" val="4267727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03DA75-4C28-4B7E-ABE8-47F1BCE633E9}" type="slidenum">
              <a:rPr lang="en-US"/>
              <a:pPr fontAlgn="base">
                <a:spcBef>
                  <a:spcPct val="0"/>
                </a:spcBef>
                <a:spcAft>
                  <a:spcPct val="0"/>
                </a:spcAft>
              </a:pPr>
              <a:t>12</a:t>
            </a:fld>
            <a:endParaRPr lang="en-US"/>
          </a:p>
        </p:txBody>
      </p:sp>
    </p:spTree>
    <p:extLst>
      <p:ext uri="{BB962C8B-B14F-4D97-AF65-F5344CB8AC3E}">
        <p14:creationId xmlns:p14="http://schemas.microsoft.com/office/powerpoint/2010/main" val="1304221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03DA75-4C28-4B7E-ABE8-47F1BCE633E9}" type="slidenum">
              <a:rPr lang="en-US"/>
              <a:pPr fontAlgn="base">
                <a:spcBef>
                  <a:spcPct val="0"/>
                </a:spcBef>
                <a:spcAft>
                  <a:spcPct val="0"/>
                </a:spcAft>
              </a:pPr>
              <a:t>13</a:t>
            </a:fld>
            <a:endParaRPr lang="en-US"/>
          </a:p>
        </p:txBody>
      </p:sp>
    </p:spTree>
    <p:extLst>
      <p:ext uri="{BB962C8B-B14F-4D97-AF65-F5344CB8AC3E}">
        <p14:creationId xmlns:p14="http://schemas.microsoft.com/office/powerpoint/2010/main" val="16144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03DA75-4C28-4B7E-ABE8-47F1BCE633E9}"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2163946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03DA75-4C28-4B7E-ABE8-47F1BCE633E9}" type="slidenum">
              <a:rPr lang="en-US"/>
              <a:pPr fontAlgn="base">
                <a:spcBef>
                  <a:spcPct val="0"/>
                </a:spcBef>
                <a:spcAft>
                  <a:spcPct val="0"/>
                </a:spcAft>
              </a:pPr>
              <a:t>3</a:t>
            </a:fld>
            <a:endParaRPr lang="en-US"/>
          </a:p>
        </p:txBody>
      </p:sp>
    </p:spTree>
    <p:extLst>
      <p:ext uri="{BB962C8B-B14F-4D97-AF65-F5344CB8AC3E}">
        <p14:creationId xmlns:p14="http://schemas.microsoft.com/office/powerpoint/2010/main" val="42817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03DA75-4C28-4B7E-ABE8-47F1BCE633E9}"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3640333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03DA75-4C28-4B7E-ABE8-47F1BCE633E9}" type="slidenum">
              <a:rPr lang="en-US"/>
              <a:pPr fontAlgn="base">
                <a:spcBef>
                  <a:spcPct val="0"/>
                </a:spcBef>
                <a:spcAft>
                  <a:spcPct val="0"/>
                </a:spcAft>
              </a:pPr>
              <a:t>5</a:t>
            </a:fld>
            <a:endParaRPr lang="en-US"/>
          </a:p>
        </p:txBody>
      </p:sp>
    </p:spTree>
    <p:extLst>
      <p:ext uri="{BB962C8B-B14F-4D97-AF65-F5344CB8AC3E}">
        <p14:creationId xmlns:p14="http://schemas.microsoft.com/office/powerpoint/2010/main" val="3785599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03DA75-4C28-4B7E-ABE8-47F1BCE633E9}" type="slidenum">
              <a:rPr lang="en-US"/>
              <a:pPr fontAlgn="base">
                <a:spcBef>
                  <a:spcPct val="0"/>
                </a:spcBef>
                <a:spcAft>
                  <a:spcPct val="0"/>
                </a:spcAft>
              </a:pPr>
              <a:t>6</a:t>
            </a:fld>
            <a:endParaRPr lang="en-US"/>
          </a:p>
        </p:txBody>
      </p:sp>
    </p:spTree>
    <p:extLst>
      <p:ext uri="{BB962C8B-B14F-4D97-AF65-F5344CB8AC3E}">
        <p14:creationId xmlns:p14="http://schemas.microsoft.com/office/powerpoint/2010/main" val="521590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03DA75-4C28-4B7E-ABE8-47F1BCE633E9}"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3225603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03DA75-4C28-4B7E-ABE8-47F1BCE633E9}" type="slidenum">
              <a:rPr lang="en-US"/>
              <a:pPr fontAlgn="base">
                <a:spcBef>
                  <a:spcPct val="0"/>
                </a:spcBef>
                <a:spcAft>
                  <a:spcPct val="0"/>
                </a:spcAft>
              </a:pPr>
              <a:t>8</a:t>
            </a:fld>
            <a:endParaRPr lang="en-US"/>
          </a:p>
        </p:txBody>
      </p:sp>
    </p:spTree>
    <p:extLst>
      <p:ext uri="{BB962C8B-B14F-4D97-AF65-F5344CB8AC3E}">
        <p14:creationId xmlns:p14="http://schemas.microsoft.com/office/powerpoint/2010/main" val="1272895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03DA75-4C28-4B7E-ABE8-47F1BCE633E9}" type="slidenum">
              <a:rPr lang="en-US"/>
              <a:pPr fontAlgn="base">
                <a:spcBef>
                  <a:spcPct val="0"/>
                </a:spcBef>
                <a:spcAft>
                  <a:spcPct val="0"/>
                </a:spcAft>
              </a:pPr>
              <a:t>9</a:t>
            </a:fld>
            <a:endParaRPr lang="en-US"/>
          </a:p>
        </p:txBody>
      </p:sp>
    </p:spTree>
    <p:extLst>
      <p:ext uri="{BB962C8B-B14F-4D97-AF65-F5344CB8AC3E}">
        <p14:creationId xmlns:p14="http://schemas.microsoft.com/office/powerpoint/2010/main" val="2183161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2505E3A-DD69-4188-BB4A-8432CA91281E}" type="datetime1">
              <a:rPr lang="en-US"/>
              <a:pPr>
                <a:defRPr/>
              </a:pPr>
              <a:t>12/21/2016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8CFF03E-1CCE-418A-AF39-7E075112250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D2E41FB-5513-4A85-AF98-6588FEB491B3}" type="datetime1">
              <a:rPr lang="en-US"/>
              <a:pPr>
                <a:defRPr/>
              </a:pPr>
              <a:t>12/21/2016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9A0FFF-5D76-4AAE-8E14-452285220FD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9B416A8-C080-4816-B5AA-3E39B0B145D6}" type="datetime1">
              <a:rPr lang="en-US"/>
              <a:pPr>
                <a:defRPr/>
              </a:pPr>
              <a:t>12/21/2016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274A93-2240-4B9A-BCD7-8B6B6A37CF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176CC62-7E75-4C04-B92A-FD51C0D74F27}" type="datetime1">
              <a:rPr lang="en-US"/>
              <a:pPr>
                <a:defRPr/>
              </a:pPr>
              <a:t>12/21/2016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C94625-E0E2-46DE-9091-6212267CA3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1BBB487-0172-422C-81B9-E71E6D03C06C}" type="datetime1">
              <a:rPr lang="en-US"/>
              <a:pPr>
                <a:defRPr/>
              </a:pPr>
              <a:t>12/21/2016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214BB1-BAF3-4A3C-A934-C76597C0638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5D2D982-305C-4C9F-8388-734CA9903791}" type="datetime1">
              <a:rPr lang="en-US"/>
              <a:pPr>
                <a:defRPr/>
              </a:pPr>
              <a:t>12/21/2016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BC9810F-F865-43DD-B419-A042771BBF1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C1A3E3F-DC24-42DA-8092-9F1DACA2CB58}" type="datetime1">
              <a:rPr lang="en-US"/>
              <a:pPr>
                <a:defRPr/>
              </a:pPr>
              <a:t>12/21/2016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99C72A8-122B-4B74-A772-8F05B944F37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B29463E-2057-46E2-A1BC-31F0DD7286F3}" type="datetime1">
              <a:rPr lang="en-US"/>
              <a:pPr>
                <a:defRPr/>
              </a:pPr>
              <a:t>12/21/2016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1DED160-87B2-4BB5-96C6-4CC2596BDF5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1621C93-3B4E-4B21-87B1-DE32C3C66169}" type="datetime1">
              <a:rPr lang="en-US"/>
              <a:pPr>
                <a:defRPr/>
              </a:pPr>
              <a:t>12/21/2016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D567E16-41C8-4434-9FDC-9C97FA38D9D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00B7D0F-1DBA-439E-9281-C8A30922EDB2}" type="datetime1">
              <a:rPr lang="en-US"/>
              <a:pPr>
                <a:defRPr/>
              </a:pPr>
              <a:t>12/21/2016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523B0A-F9B7-4FF4-813E-1E8CABA5771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D3381AA-2912-43D8-9700-013629DE8A86}" type="datetime1">
              <a:rPr lang="en-US"/>
              <a:pPr>
                <a:defRPr/>
              </a:pPr>
              <a:t>12/21/2016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B0AEA3-5DA2-40A4-849F-2170B366416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99"/>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A584A964-D861-4819-9342-ED69433D77A7}" type="datetime1">
              <a:rPr lang="en-US"/>
              <a:pPr>
                <a:defRPr/>
              </a:pPr>
              <a:t>12/21/2016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1490E99D-6B66-4C0E-95CD-C6949B35C1F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457200" y="2133600"/>
            <a:ext cx="8382000" cy="1828800"/>
          </a:xfrm>
        </p:spPr>
        <p:txBody>
          <a:bodyPr/>
          <a:lstStyle/>
          <a:p>
            <a:r>
              <a:rPr lang="en-US" b="1" dirty="0" err="1" smtClean="0">
                <a:solidFill>
                  <a:schemeClr val="bg1"/>
                </a:solidFill>
                <a:latin typeface="Arial" pitchFamily="34" charset="0"/>
                <a:cs typeface="Arial" pitchFamily="34" charset="0"/>
              </a:rPr>
              <a:t>Chương</a:t>
            </a:r>
            <a:r>
              <a:rPr lang="en-US" b="1" dirty="0" smtClean="0">
                <a:solidFill>
                  <a:schemeClr val="bg1"/>
                </a:solidFill>
                <a:latin typeface="Arial" pitchFamily="34" charset="0"/>
                <a:cs typeface="Arial" pitchFamily="34" charset="0"/>
              </a:rPr>
              <a:t> 5:</a:t>
            </a:r>
            <a:br>
              <a:rPr lang="en-US" b="1" dirty="0" smtClean="0">
                <a:solidFill>
                  <a:schemeClr val="bg1"/>
                </a:solidFill>
                <a:latin typeface="Arial" pitchFamily="34" charset="0"/>
                <a:cs typeface="Arial" pitchFamily="34" charset="0"/>
              </a:rPr>
            </a:br>
            <a:r>
              <a:rPr lang="en-US" b="1" dirty="0" err="1" smtClean="0">
                <a:solidFill>
                  <a:schemeClr val="bg1"/>
                </a:solidFill>
                <a:latin typeface="Arial" pitchFamily="34" charset="0"/>
                <a:cs typeface="Arial" pitchFamily="34" charset="0"/>
              </a:rPr>
              <a:t>Giao</a:t>
            </a:r>
            <a:r>
              <a:rPr lang="en-US" b="1" dirty="0" smtClean="0">
                <a:solidFill>
                  <a:schemeClr val="bg1"/>
                </a:solidFill>
                <a:latin typeface="Arial" pitchFamily="34" charset="0"/>
                <a:cs typeface="Arial" pitchFamily="34" charset="0"/>
              </a:rPr>
              <a:t> </a:t>
            </a:r>
            <a:r>
              <a:rPr lang="en-US" b="1" dirty="0" err="1" smtClean="0">
                <a:solidFill>
                  <a:schemeClr val="bg1"/>
                </a:solidFill>
                <a:latin typeface="Arial" pitchFamily="34" charset="0"/>
                <a:cs typeface="Arial" pitchFamily="34" charset="0"/>
              </a:rPr>
              <a:t>diện</a:t>
            </a:r>
            <a:r>
              <a:rPr lang="en-US" b="1" dirty="0" smtClean="0">
                <a:solidFill>
                  <a:schemeClr val="bg1"/>
                </a:solidFill>
                <a:latin typeface="Arial" pitchFamily="34" charset="0"/>
                <a:cs typeface="Arial" pitchFamily="34" charset="0"/>
              </a:rPr>
              <a:t> </a:t>
            </a:r>
            <a:r>
              <a:rPr lang="en-US" b="1" dirty="0" err="1" smtClean="0">
                <a:solidFill>
                  <a:schemeClr val="bg1"/>
                </a:solidFill>
                <a:latin typeface="Arial" pitchFamily="34" charset="0"/>
                <a:cs typeface="Arial" pitchFamily="34" charset="0"/>
              </a:rPr>
              <a:t>người</a:t>
            </a:r>
            <a:r>
              <a:rPr lang="en-US" b="1" dirty="0" smtClean="0">
                <a:solidFill>
                  <a:schemeClr val="bg1"/>
                </a:solidFill>
                <a:latin typeface="Arial" pitchFamily="34" charset="0"/>
                <a:cs typeface="Arial" pitchFamily="34" charset="0"/>
              </a:rPr>
              <a:t> </a:t>
            </a:r>
            <a:r>
              <a:rPr lang="en-US" b="1" dirty="0" err="1" smtClean="0">
                <a:solidFill>
                  <a:schemeClr val="bg1"/>
                </a:solidFill>
                <a:latin typeface="Arial" pitchFamily="34" charset="0"/>
                <a:cs typeface="Arial" pitchFamily="34" charset="0"/>
              </a:rPr>
              <a:t>dùng</a:t>
            </a:r>
            <a:r>
              <a:rPr lang="en-US" b="1" dirty="0" smtClean="0">
                <a:solidFill>
                  <a:schemeClr val="bg1"/>
                </a:solidFill>
                <a:latin typeface="Arial" pitchFamily="34" charset="0"/>
                <a:cs typeface="Arial" pitchFamily="34" charset="0"/>
              </a:rPr>
              <a:t> (GUI)</a:t>
            </a:r>
          </a:p>
        </p:txBody>
      </p:sp>
      <p:sp>
        <p:nvSpPr>
          <p:cNvPr id="2051" name="Slide Number Placeholder 2"/>
          <p:cNvSpPr>
            <a:spLocks noGrp="1"/>
          </p:cNvSpPr>
          <p:nvPr>
            <p:ph type="sldNum" sz="quarter" idx="12"/>
          </p:nvPr>
        </p:nvSpPr>
        <p:spPr bwMode="auto">
          <a:xfrm>
            <a:off x="8458200" y="6569075"/>
            <a:ext cx="609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b="1">
                <a:solidFill>
                  <a:schemeClr val="bg1"/>
                </a:solidFill>
                <a:latin typeface="Arial Black" pitchFamily="34" charset="0"/>
              </a:rPr>
              <a:t>- </a:t>
            </a:r>
            <a:fld id="{3E8CCF6C-A3D6-438F-9653-E986C6683B54}" type="slidenum">
              <a:rPr lang="en-US" b="1">
                <a:solidFill>
                  <a:schemeClr val="bg1"/>
                </a:solidFill>
                <a:latin typeface="Arial Black" pitchFamily="34" charset="0"/>
              </a:rPr>
              <a:pPr fontAlgn="base">
                <a:spcBef>
                  <a:spcPct val="0"/>
                </a:spcBef>
                <a:spcAft>
                  <a:spcPct val="0"/>
                </a:spcAft>
              </a:pPr>
              <a:t>1</a:t>
            </a:fld>
            <a:r>
              <a:rPr lang="en-US" b="1">
                <a:solidFill>
                  <a:schemeClr val="bg1"/>
                </a:solidFill>
                <a:latin typeface="Arial Black" pitchFamily="34" charset="0"/>
              </a:rPr>
              <a:t> -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0"/>
            <a:ext cx="8534400" cy="838200"/>
          </a:xfrm>
        </p:spPr>
        <p:txBody>
          <a:bodyPr/>
          <a:lstStyle/>
          <a:p>
            <a:pPr algn="l"/>
            <a:r>
              <a:rPr lang="en-US" sz="3200" b="1" smtClean="0">
                <a:solidFill>
                  <a:schemeClr val="bg1"/>
                </a:solidFill>
                <a:latin typeface="Arial" pitchFamily="34" charset="0"/>
                <a:cs typeface="Arial" pitchFamily="34" charset="0"/>
              </a:rPr>
              <a:t>4.Hàm Callback trong lập trình GUI</a:t>
            </a:r>
          </a:p>
        </p:txBody>
      </p:sp>
      <p:sp>
        <p:nvSpPr>
          <p:cNvPr id="3075" name="Slide Number Placeholder 2"/>
          <p:cNvSpPr>
            <a:spLocks noGrp="1"/>
          </p:cNvSpPr>
          <p:nvPr>
            <p:ph type="sldNum" sz="quarter" idx="12"/>
          </p:nvPr>
        </p:nvSpPr>
        <p:spPr bwMode="auto">
          <a:xfrm>
            <a:off x="8610600" y="6569075"/>
            <a:ext cx="533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b="1">
                <a:solidFill>
                  <a:schemeClr val="bg1"/>
                </a:solidFill>
                <a:latin typeface="Arial Black" pitchFamily="34" charset="0"/>
              </a:rPr>
              <a:t>- </a:t>
            </a:r>
            <a:fld id="{3422EF1F-48CA-4D99-9C2C-AE008B13E211}" type="slidenum">
              <a:rPr lang="en-US" b="1">
                <a:solidFill>
                  <a:schemeClr val="bg1"/>
                </a:solidFill>
                <a:latin typeface="Arial Black" pitchFamily="34" charset="0"/>
              </a:rPr>
              <a:pPr fontAlgn="base">
                <a:spcBef>
                  <a:spcPct val="0"/>
                </a:spcBef>
                <a:spcAft>
                  <a:spcPct val="0"/>
                </a:spcAft>
              </a:pPr>
              <a:t>10</a:t>
            </a:fld>
            <a:r>
              <a:rPr lang="en-US" b="1">
                <a:solidFill>
                  <a:schemeClr val="bg1"/>
                </a:solidFill>
                <a:latin typeface="Arial Black" pitchFamily="34" charset="0"/>
              </a:rPr>
              <a:t> - </a:t>
            </a:r>
          </a:p>
        </p:txBody>
      </p:sp>
      <p:cxnSp>
        <p:nvCxnSpPr>
          <p:cNvPr id="5" name="Straight Connector 4"/>
          <p:cNvCxnSpPr/>
          <p:nvPr/>
        </p:nvCxnSpPr>
        <p:spPr>
          <a:xfrm>
            <a:off x="76200" y="762000"/>
            <a:ext cx="8915400" cy="1588"/>
          </a:xfrm>
          <a:prstGeom prst="line">
            <a:avLst/>
          </a:prstGeom>
          <a:ln w="38100" cmpd="dbl">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28600" y="914400"/>
            <a:ext cx="8915400" cy="5715000"/>
          </a:xfrm>
          <a:prstGeom prst="rect">
            <a:avLst/>
          </a:prstGeom>
        </p:spPr>
        <p:txBody>
          <a:bodyPr>
            <a:normAutofit/>
          </a:bodyPr>
          <a:lstStyle/>
          <a:p>
            <a:pPr marL="282575" indent="-282575" algn="just" fontAlgn="auto">
              <a:spcBef>
                <a:spcPct val="20000"/>
              </a:spcBef>
              <a:spcAft>
                <a:spcPts val="0"/>
              </a:spcAft>
              <a:defRPr/>
            </a:pPr>
            <a:endParaRPr lang="en-US" sz="2000" b="1">
              <a:solidFill>
                <a:schemeClr val="bg1"/>
              </a:solidFill>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0" y="0"/>
          <a:ext cx="9144000" cy="6858001"/>
        </p:xfrm>
        <a:graphic>
          <a:graphicData uri="http://schemas.openxmlformats.org/drawingml/2006/table">
            <a:tbl>
              <a:tblPr firstRow="1" bandRow="1">
                <a:tableStyleId>{5C22544A-7EE6-4342-B048-85BDC9FD1C3A}</a:tableStyleId>
              </a:tblPr>
              <a:tblGrid>
                <a:gridCol w="2226365"/>
                <a:gridCol w="3869635"/>
                <a:gridCol w="3048000"/>
              </a:tblGrid>
              <a:tr h="666236">
                <a:tc>
                  <a:txBody>
                    <a:bodyPr/>
                    <a:lstStyle/>
                    <a:p>
                      <a:pPr algn="ctr">
                        <a:lnSpc>
                          <a:spcPct val="150000"/>
                        </a:lnSpc>
                      </a:pPr>
                      <a:r>
                        <a:rPr lang="en-US" sz="2400" smtClean="0"/>
                        <a:t>Hàm</a:t>
                      </a:r>
                      <a:r>
                        <a:rPr lang="en-US" sz="2400" baseline="0" smtClean="0"/>
                        <a:t> Callback</a:t>
                      </a:r>
                      <a:endParaRPr lang="en-US" sz="2400"/>
                    </a:p>
                  </a:txBody>
                  <a:tcPr/>
                </a:tc>
                <a:tc>
                  <a:txBody>
                    <a:bodyPr/>
                    <a:lstStyle/>
                    <a:p>
                      <a:pPr algn="ctr">
                        <a:lnSpc>
                          <a:spcPct val="150000"/>
                        </a:lnSpc>
                      </a:pPr>
                      <a:r>
                        <a:rPr lang="en-US" sz="2400" smtClean="0"/>
                        <a:t>Sự</a:t>
                      </a:r>
                      <a:r>
                        <a:rPr lang="en-US" sz="2400" baseline="0" smtClean="0"/>
                        <a:t> kiện xảy ra</a:t>
                      </a:r>
                      <a:endParaRPr lang="en-US" sz="2400"/>
                    </a:p>
                  </a:txBody>
                  <a:tcPr/>
                </a:tc>
                <a:tc>
                  <a:txBody>
                    <a:bodyPr/>
                    <a:lstStyle/>
                    <a:p>
                      <a:pPr algn="ctr">
                        <a:lnSpc>
                          <a:spcPct val="150000"/>
                        </a:lnSpc>
                      </a:pPr>
                      <a:r>
                        <a:rPr lang="en-US" sz="2400" smtClean="0"/>
                        <a:t>Thành</a:t>
                      </a:r>
                      <a:r>
                        <a:rPr lang="en-US" sz="2400" baseline="0" smtClean="0"/>
                        <a:t> phần</a:t>
                      </a:r>
                      <a:endParaRPr lang="en-US" sz="2400"/>
                    </a:p>
                  </a:txBody>
                  <a:tcPr/>
                </a:tc>
              </a:tr>
              <a:tr h="1046942">
                <a:tc>
                  <a:txBody>
                    <a:bodyPr/>
                    <a:lstStyle/>
                    <a:p>
                      <a:pPr algn="ctr">
                        <a:lnSpc>
                          <a:spcPct val="100000"/>
                        </a:lnSpc>
                      </a:pPr>
                      <a:r>
                        <a:rPr lang="en-US" sz="2000" b="1" smtClean="0"/>
                        <a:t>Callback</a:t>
                      </a:r>
                      <a:endParaRPr lang="en-US" sz="2000" b="1"/>
                    </a:p>
                  </a:txBody>
                  <a:tcPr/>
                </a:tc>
                <a:tc>
                  <a:txBody>
                    <a:bodyPr/>
                    <a:lstStyle/>
                    <a:p>
                      <a:pPr algn="just">
                        <a:lnSpc>
                          <a:spcPct val="100000"/>
                        </a:lnSpc>
                      </a:pPr>
                      <a:r>
                        <a:rPr lang="en-US" sz="2000" smtClean="0"/>
                        <a:t>Hành</a:t>
                      </a:r>
                      <a:r>
                        <a:rPr lang="en-US" sz="2000" baseline="0" smtClean="0"/>
                        <a:t> động của các component, VD: khi kích lên Push Button hoặc chọn một thành phần menu</a:t>
                      </a:r>
                      <a:endParaRPr lang="en-US" sz="2000"/>
                    </a:p>
                  </a:txBody>
                  <a:tcPr/>
                </a:tc>
                <a:tc>
                  <a:txBody>
                    <a:bodyPr/>
                    <a:lstStyle/>
                    <a:p>
                      <a:pPr algn="just">
                        <a:lnSpc>
                          <a:spcPct val="100000"/>
                        </a:lnSpc>
                      </a:pPr>
                      <a:r>
                        <a:rPr lang="en-US" sz="2000" smtClean="0"/>
                        <a:t>Contextmenu,</a:t>
                      </a:r>
                      <a:r>
                        <a:rPr lang="en-US" sz="2000" baseline="0" smtClean="0"/>
                        <a:t> menu, Userinterface controls</a:t>
                      </a:r>
                      <a:endParaRPr lang="en-US" sz="2000"/>
                    </a:p>
                  </a:txBody>
                  <a:tcPr/>
                </a:tc>
              </a:tr>
              <a:tr h="1046942">
                <a:tc>
                  <a:txBody>
                    <a:bodyPr/>
                    <a:lstStyle/>
                    <a:p>
                      <a:pPr algn="ctr">
                        <a:lnSpc>
                          <a:spcPct val="100000"/>
                        </a:lnSpc>
                      </a:pPr>
                      <a:r>
                        <a:rPr lang="en-US" sz="2000" b="1" smtClean="0"/>
                        <a:t>ButtonDownFcn</a:t>
                      </a:r>
                      <a:endParaRPr lang="en-US" sz="2000" b="1"/>
                    </a:p>
                  </a:txBody>
                  <a:tcPr/>
                </a:tc>
                <a:tc>
                  <a:txBody>
                    <a:bodyPr/>
                    <a:lstStyle/>
                    <a:p>
                      <a:pPr algn="just">
                        <a:lnSpc>
                          <a:spcPct val="100000"/>
                        </a:lnSpc>
                      </a:pPr>
                      <a:r>
                        <a:rPr lang="en-US" sz="2000" smtClean="0"/>
                        <a:t>Thực</a:t>
                      </a:r>
                      <a:r>
                        <a:rPr lang="en-US" sz="2000" baseline="0" smtClean="0"/>
                        <a:t> hiện khi người dùng nhấn chuột lên component. (thuộc tính Enable phải on)</a:t>
                      </a:r>
                      <a:endParaRPr lang="en-US" sz="2000"/>
                    </a:p>
                  </a:txBody>
                  <a:tcPr/>
                </a:tc>
                <a:tc>
                  <a:txBody>
                    <a:bodyPr/>
                    <a:lstStyle/>
                    <a:p>
                      <a:pPr algn="just">
                        <a:lnSpc>
                          <a:spcPct val="100000"/>
                        </a:lnSpc>
                      </a:pPr>
                      <a:r>
                        <a:rPr lang="en-US" sz="2000" smtClean="0"/>
                        <a:t>Axes,</a:t>
                      </a:r>
                      <a:r>
                        <a:rPr lang="en-US" sz="2000" baseline="0" smtClean="0"/>
                        <a:t> figure, button group, panel, Userinterface controls</a:t>
                      </a:r>
                      <a:endParaRPr lang="en-US" sz="2000"/>
                    </a:p>
                  </a:txBody>
                  <a:tcPr/>
                </a:tc>
              </a:tr>
              <a:tr h="925328">
                <a:tc>
                  <a:txBody>
                    <a:bodyPr/>
                    <a:lstStyle/>
                    <a:p>
                      <a:pPr algn="ctr">
                        <a:lnSpc>
                          <a:spcPct val="100000"/>
                        </a:lnSpc>
                      </a:pPr>
                      <a:r>
                        <a:rPr lang="en-US" sz="2000" b="1" smtClean="0"/>
                        <a:t>CloseRequestFcn</a:t>
                      </a:r>
                      <a:endParaRPr lang="en-US" sz="2000" b="1"/>
                    </a:p>
                  </a:txBody>
                  <a:tcPr/>
                </a:tc>
                <a:tc>
                  <a:txBody>
                    <a:bodyPr/>
                    <a:lstStyle/>
                    <a:p>
                      <a:pPr algn="just">
                        <a:lnSpc>
                          <a:spcPct val="100000"/>
                        </a:lnSpc>
                      </a:pPr>
                      <a:r>
                        <a:rPr lang="en-US" sz="2000" smtClean="0"/>
                        <a:t>Thực</a:t>
                      </a:r>
                      <a:r>
                        <a:rPr lang="en-US" sz="2000" baseline="0" smtClean="0"/>
                        <a:t> thi trước khi figure đóng.</a:t>
                      </a:r>
                      <a:endParaRPr lang="en-US" sz="2000"/>
                    </a:p>
                  </a:txBody>
                  <a:tcPr/>
                </a:tc>
                <a:tc>
                  <a:txBody>
                    <a:bodyPr/>
                    <a:lstStyle/>
                    <a:p>
                      <a:pPr algn="just">
                        <a:lnSpc>
                          <a:spcPct val="100000"/>
                        </a:lnSpc>
                      </a:pPr>
                      <a:r>
                        <a:rPr lang="en-US" sz="2000" smtClean="0"/>
                        <a:t>Figure</a:t>
                      </a:r>
                      <a:endParaRPr lang="en-US" sz="2000"/>
                    </a:p>
                  </a:txBody>
                  <a:tcPr/>
                </a:tc>
              </a:tr>
              <a:tr h="1808355">
                <a:tc>
                  <a:txBody>
                    <a:bodyPr/>
                    <a:lstStyle/>
                    <a:p>
                      <a:pPr algn="ctr">
                        <a:lnSpc>
                          <a:spcPct val="100000"/>
                        </a:lnSpc>
                      </a:pPr>
                      <a:r>
                        <a:rPr lang="en-US" sz="2000" b="1" i="0" kern="1200" smtClean="0">
                          <a:solidFill>
                            <a:schemeClr val="dk1"/>
                          </a:solidFill>
                          <a:latin typeface="+mn-lt"/>
                          <a:ea typeface="+mn-ea"/>
                          <a:cs typeface="+mn-cs"/>
                        </a:rPr>
                        <a:t>CreateFcn</a:t>
                      </a:r>
                      <a:endParaRPr lang="en-US" sz="2000" b="1"/>
                    </a:p>
                  </a:txBody>
                  <a:tcPr/>
                </a:tc>
                <a:tc>
                  <a:txBody>
                    <a:bodyPr/>
                    <a:lstStyle/>
                    <a:p>
                      <a:pPr algn="just">
                        <a:lnSpc>
                          <a:spcPct val="100000"/>
                        </a:lnSpc>
                      </a:pPr>
                      <a:r>
                        <a:rPr lang="vi-VN" sz="1800" b="0" i="0" kern="1200" smtClean="0">
                          <a:solidFill>
                            <a:schemeClr val="dk1"/>
                          </a:solidFill>
                          <a:latin typeface="+mn-lt"/>
                          <a:ea typeface="+mn-ea"/>
                          <a:cs typeface="+mn-cs"/>
                        </a:rPr>
                        <a:t>Tạo các thành phần.</a:t>
                      </a:r>
                      <a:r>
                        <a:rPr lang="en-US" sz="1800" b="0" i="0" kern="1200" smtClean="0">
                          <a:solidFill>
                            <a:schemeClr val="dk1"/>
                          </a:solidFill>
                          <a:latin typeface="+mn-lt"/>
                          <a:ea typeface="+mn-ea"/>
                          <a:cs typeface="+mn-cs"/>
                        </a:rPr>
                        <a:t> </a:t>
                      </a:r>
                      <a:r>
                        <a:rPr lang="vi-VN" sz="1800" b="0" i="0" kern="1200" smtClean="0">
                          <a:solidFill>
                            <a:schemeClr val="dk1"/>
                          </a:solidFill>
                          <a:latin typeface="+mn-lt"/>
                          <a:ea typeface="+mn-ea"/>
                          <a:cs typeface="+mn-cs"/>
                        </a:rPr>
                        <a:t>Nó thực thi sau khi thành phần</a:t>
                      </a:r>
                      <a:r>
                        <a:rPr lang="en-US" sz="1800" b="0" i="0" kern="1200" baseline="0" smtClean="0">
                          <a:solidFill>
                            <a:schemeClr val="dk1"/>
                          </a:solidFill>
                          <a:latin typeface="+mn-lt"/>
                          <a:ea typeface="+mn-ea"/>
                          <a:cs typeface="+mn-cs"/>
                        </a:rPr>
                        <a:t> </a:t>
                      </a:r>
                      <a:r>
                        <a:rPr lang="vi-VN" sz="1800" b="0" i="0" kern="1200" smtClean="0">
                          <a:solidFill>
                            <a:schemeClr val="dk1"/>
                          </a:solidFill>
                          <a:latin typeface="+mn-lt"/>
                          <a:ea typeface="+mn-ea"/>
                          <a:cs typeface="+mn-cs"/>
                        </a:rPr>
                        <a:t>được tạo, nhưng trước khi hiển thị lên trên giao diện người dùng.</a:t>
                      </a:r>
                      <a:endParaRPr lang="en-US" sz="2000"/>
                    </a:p>
                  </a:txBody>
                  <a:tcPr/>
                </a:tc>
                <a:tc>
                  <a:txBody>
                    <a:bodyPr/>
                    <a:lstStyle/>
                    <a:p>
                      <a:pPr algn="just">
                        <a:lnSpc>
                          <a:spcPct val="100000"/>
                        </a:lnSpc>
                      </a:pPr>
                      <a:r>
                        <a:rPr lang="en-US" sz="2000" b="0" i="0" kern="1200" smtClean="0">
                          <a:solidFill>
                            <a:schemeClr val="dk1"/>
                          </a:solidFill>
                          <a:latin typeface="+mn-lt"/>
                          <a:ea typeface="+mn-ea"/>
                          <a:cs typeface="+mn-cs"/>
                        </a:rPr>
                        <a:t>Axes, figure, button</a:t>
                      </a:r>
                      <a:r>
                        <a:rPr lang="en-US" sz="2000" smtClean="0"/>
                        <a:t/>
                      </a:r>
                      <a:br>
                        <a:rPr lang="en-US" sz="2000" smtClean="0"/>
                      </a:br>
                      <a:r>
                        <a:rPr lang="en-US" sz="2000" b="0" i="0" kern="1200" smtClean="0">
                          <a:solidFill>
                            <a:schemeClr val="dk1"/>
                          </a:solidFill>
                          <a:latin typeface="+mn-lt"/>
                          <a:ea typeface="+mn-ea"/>
                          <a:cs typeface="+mn-cs"/>
                        </a:rPr>
                        <a:t>group, contextmenu, </a:t>
                      </a:r>
                      <a:r>
                        <a:rPr lang="en-US" sz="2000" smtClean="0"/>
                        <a:t/>
                      </a:r>
                      <a:br>
                        <a:rPr lang="en-US" sz="2000" smtClean="0"/>
                      </a:br>
                      <a:r>
                        <a:rPr lang="en-US" sz="2000" b="0" i="0" kern="1200" smtClean="0">
                          <a:solidFill>
                            <a:schemeClr val="dk1"/>
                          </a:solidFill>
                          <a:latin typeface="+mn-lt"/>
                          <a:ea typeface="+mn-ea"/>
                          <a:cs typeface="+mn-cs"/>
                        </a:rPr>
                        <a:t>menu, panel, Userinterfacecontrols</a:t>
                      </a:r>
                      <a:endParaRPr lang="en-US" sz="2000"/>
                    </a:p>
                  </a:txBody>
                  <a:tcPr/>
                </a:tc>
              </a:tr>
              <a:tr h="1364198">
                <a:tc>
                  <a:txBody>
                    <a:bodyPr/>
                    <a:lstStyle/>
                    <a:p>
                      <a:pPr algn="ctr">
                        <a:lnSpc>
                          <a:spcPct val="100000"/>
                        </a:lnSpc>
                      </a:pPr>
                      <a:r>
                        <a:rPr lang="en-US" sz="2000" b="1" i="0" kern="1200" smtClean="0">
                          <a:solidFill>
                            <a:schemeClr val="dk1"/>
                          </a:solidFill>
                          <a:latin typeface="+mn-lt"/>
                          <a:ea typeface="+mn-ea"/>
                          <a:cs typeface="+mn-cs"/>
                        </a:rPr>
                        <a:t>DeleteFcn</a:t>
                      </a:r>
                      <a:endParaRPr lang="en-US" sz="2000" b="1"/>
                    </a:p>
                  </a:txBody>
                  <a:tcPr/>
                </a:tc>
                <a:tc>
                  <a:txBody>
                    <a:bodyPr/>
                    <a:lstStyle/>
                    <a:p>
                      <a:pPr algn="just">
                        <a:lnSpc>
                          <a:spcPct val="100000"/>
                        </a:lnSpc>
                      </a:pPr>
                      <a:r>
                        <a:rPr lang="vi-VN" sz="1800" b="0" i="0" kern="1200" smtClean="0">
                          <a:solidFill>
                            <a:schemeClr val="dk1"/>
                          </a:solidFill>
                          <a:latin typeface="+mn-lt"/>
                          <a:ea typeface="+mn-ea"/>
                          <a:cs typeface="+mn-cs"/>
                        </a:rPr>
                        <a:t>Xóa thành phần. Nó có thể được dùng để thực hiện hành động xóa bỏ trước khi component hoặc figure bị hủy bỏ.</a:t>
                      </a:r>
                      <a:endParaRPr lang="en-US" sz="2000"/>
                    </a:p>
                  </a:txBody>
                  <a:tcPr/>
                </a:tc>
                <a:tc>
                  <a:txBody>
                    <a:bodyPr/>
                    <a:lstStyle/>
                    <a:p>
                      <a:pPr algn="just">
                        <a:lnSpc>
                          <a:spcPct val="100000"/>
                        </a:lnSpc>
                      </a:pPr>
                      <a:r>
                        <a:rPr lang="en-US" sz="2000" b="0" i="0" kern="1200" smtClean="0">
                          <a:solidFill>
                            <a:schemeClr val="dk1"/>
                          </a:solidFill>
                          <a:latin typeface="+mn-lt"/>
                          <a:ea typeface="+mn-ea"/>
                          <a:cs typeface="+mn-cs"/>
                        </a:rPr>
                        <a:t>Axes, figure, button</a:t>
                      </a:r>
                      <a:r>
                        <a:rPr lang="en-US" sz="2000" smtClean="0"/>
                        <a:t/>
                      </a:r>
                      <a:br>
                        <a:rPr lang="en-US" sz="2000" smtClean="0"/>
                      </a:br>
                      <a:r>
                        <a:rPr lang="en-US" sz="2000" b="0" i="0" kern="1200" smtClean="0">
                          <a:solidFill>
                            <a:schemeClr val="dk1"/>
                          </a:solidFill>
                          <a:latin typeface="+mn-lt"/>
                          <a:ea typeface="+mn-ea"/>
                          <a:cs typeface="+mn-cs"/>
                        </a:rPr>
                        <a:t>group,  contextmenu,</a:t>
                      </a:r>
                      <a:r>
                        <a:rPr lang="en-US" sz="2000" smtClean="0"/>
                        <a:t/>
                      </a:r>
                      <a:br>
                        <a:rPr lang="en-US" sz="2000" smtClean="0"/>
                      </a:br>
                      <a:r>
                        <a:rPr lang="en-US" sz="2000" b="0" i="0" kern="1200" smtClean="0">
                          <a:solidFill>
                            <a:schemeClr val="dk1"/>
                          </a:solidFill>
                          <a:latin typeface="+mn-lt"/>
                          <a:ea typeface="+mn-ea"/>
                          <a:cs typeface="+mn-cs"/>
                        </a:rPr>
                        <a:t>menu, panel, Userinterfacecontrols</a:t>
                      </a:r>
                      <a:endParaRPr lang="en-US" sz="200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0"/>
            <a:ext cx="8534400" cy="838200"/>
          </a:xfrm>
        </p:spPr>
        <p:txBody>
          <a:bodyPr/>
          <a:lstStyle/>
          <a:p>
            <a:pPr algn="l"/>
            <a:r>
              <a:rPr lang="en-US" sz="3200" b="1" smtClean="0">
                <a:solidFill>
                  <a:schemeClr val="bg1"/>
                </a:solidFill>
                <a:latin typeface="Arial" pitchFamily="34" charset="0"/>
                <a:cs typeface="Arial" pitchFamily="34" charset="0"/>
              </a:rPr>
              <a:t>4.Hàm Callback trong lập trình GUI</a:t>
            </a:r>
          </a:p>
        </p:txBody>
      </p:sp>
      <p:sp>
        <p:nvSpPr>
          <p:cNvPr id="3075" name="Slide Number Placeholder 2"/>
          <p:cNvSpPr>
            <a:spLocks noGrp="1"/>
          </p:cNvSpPr>
          <p:nvPr>
            <p:ph type="sldNum" sz="quarter" idx="12"/>
          </p:nvPr>
        </p:nvSpPr>
        <p:spPr bwMode="auto">
          <a:xfrm>
            <a:off x="8610600" y="6569075"/>
            <a:ext cx="533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b="1">
                <a:solidFill>
                  <a:schemeClr val="bg1"/>
                </a:solidFill>
                <a:latin typeface="Arial Black" pitchFamily="34" charset="0"/>
              </a:rPr>
              <a:t>- </a:t>
            </a:r>
            <a:fld id="{3422EF1F-48CA-4D99-9C2C-AE008B13E211}" type="slidenum">
              <a:rPr lang="en-US" b="1">
                <a:solidFill>
                  <a:schemeClr val="bg1"/>
                </a:solidFill>
                <a:latin typeface="Arial Black" pitchFamily="34" charset="0"/>
              </a:rPr>
              <a:pPr fontAlgn="base">
                <a:spcBef>
                  <a:spcPct val="0"/>
                </a:spcBef>
                <a:spcAft>
                  <a:spcPct val="0"/>
                </a:spcAft>
              </a:pPr>
              <a:t>11</a:t>
            </a:fld>
            <a:r>
              <a:rPr lang="en-US" b="1">
                <a:solidFill>
                  <a:schemeClr val="bg1"/>
                </a:solidFill>
                <a:latin typeface="Arial Black" pitchFamily="34" charset="0"/>
              </a:rPr>
              <a:t> - </a:t>
            </a:r>
          </a:p>
        </p:txBody>
      </p:sp>
      <p:cxnSp>
        <p:nvCxnSpPr>
          <p:cNvPr id="5" name="Straight Connector 4"/>
          <p:cNvCxnSpPr/>
          <p:nvPr/>
        </p:nvCxnSpPr>
        <p:spPr>
          <a:xfrm>
            <a:off x="76200" y="762000"/>
            <a:ext cx="8915400" cy="1588"/>
          </a:xfrm>
          <a:prstGeom prst="line">
            <a:avLst/>
          </a:prstGeom>
          <a:ln w="38100" cmpd="dbl">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28600" y="914400"/>
            <a:ext cx="8915400" cy="5715000"/>
          </a:xfrm>
          <a:prstGeom prst="rect">
            <a:avLst/>
          </a:prstGeom>
        </p:spPr>
        <p:txBody>
          <a:bodyPr>
            <a:normAutofit/>
          </a:bodyPr>
          <a:lstStyle/>
          <a:p>
            <a:pPr marL="282575" indent="-282575" algn="just" fontAlgn="auto">
              <a:spcBef>
                <a:spcPct val="20000"/>
              </a:spcBef>
              <a:spcAft>
                <a:spcPts val="0"/>
              </a:spcAft>
              <a:defRPr/>
            </a:pPr>
            <a:endParaRPr lang="en-US" sz="2000" b="1">
              <a:solidFill>
                <a:schemeClr val="bg1"/>
              </a:solidFill>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0" y="0"/>
          <a:ext cx="9144000" cy="6858000"/>
        </p:xfrm>
        <a:graphic>
          <a:graphicData uri="http://schemas.openxmlformats.org/drawingml/2006/table">
            <a:tbl>
              <a:tblPr firstRow="1" bandRow="1">
                <a:tableStyleId>{5C22544A-7EE6-4342-B048-85BDC9FD1C3A}</a:tableStyleId>
              </a:tblPr>
              <a:tblGrid>
                <a:gridCol w="1987826"/>
                <a:gridCol w="4770783"/>
                <a:gridCol w="2385391"/>
              </a:tblGrid>
              <a:tr h="637954">
                <a:tc>
                  <a:txBody>
                    <a:bodyPr/>
                    <a:lstStyle/>
                    <a:p>
                      <a:pPr algn="ctr">
                        <a:lnSpc>
                          <a:spcPct val="150000"/>
                        </a:lnSpc>
                      </a:pPr>
                      <a:r>
                        <a:rPr lang="en-US" sz="2000" smtClean="0">
                          <a:latin typeface="Arial" pitchFamily="34" charset="0"/>
                          <a:cs typeface="Arial" pitchFamily="34" charset="0"/>
                        </a:rPr>
                        <a:t>Hàm</a:t>
                      </a:r>
                      <a:r>
                        <a:rPr lang="en-US" sz="2000" baseline="0" smtClean="0">
                          <a:latin typeface="Arial" pitchFamily="34" charset="0"/>
                          <a:cs typeface="Arial" pitchFamily="34" charset="0"/>
                        </a:rPr>
                        <a:t> Callback</a:t>
                      </a:r>
                      <a:endParaRPr lang="en-US" sz="2000">
                        <a:latin typeface="Arial" pitchFamily="34" charset="0"/>
                        <a:cs typeface="Arial" pitchFamily="34" charset="0"/>
                      </a:endParaRPr>
                    </a:p>
                  </a:txBody>
                  <a:tcPr/>
                </a:tc>
                <a:tc>
                  <a:txBody>
                    <a:bodyPr/>
                    <a:lstStyle/>
                    <a:p>
                      <a:pPr algn="ctr">
                        <a:lnSpc>
                          <a:spcPct val="150000"/>
                        </a:lnSpc>
                      </a:pPr>
                      <a:r>
                        <a:rPr lang="en-US" sz="2000" smtClean="0">
                          <a:latin typeface="Arial" pitchFamily="34" charset="0"/>
                          <a:cs typeface="Arial" pitchFamily="34" charset="0"/>
                        </a:rPr>
                        <a:t>Sự</a:t>
                      </a:r>
                      <a:r>
                        <a:rPr lang="en-US" sz="2000" baseline="0" smtClean="0">
                          <a:latin typeface="Arial" pitchFamily="34" charset="0"/>
                          <a:cs typeface="Arial" pitchFamily="34" charset="0"/>
                        </a:rPr>
                        <a:t> kiện xảy ra</a:t>
                      </a:r>
                      <a:endParaRPr lang="en-US" sz="2000">
                        <a:latin typeface="Arial" pitchFamily="34" charset="0"/>
                        <a:cs typeface="Arial" pitchFamily="34" charset="0"/>
                      </a:endParaRPr>
                    </a:p>
                  </a:txBody>
                  <a:tcPr/>
                </a:tc>
                <a:tc>
                  <a:txBody>
                    <a:bodyPr/>
                    <a:lstStyle/>
                    <a:p>
                      <a:pPr algn="ctr">
                        <a:lnSpc>
                          <a:spcPct val="150000"/>
                        </a:lnSpc>
                      </a:pPr>
                      <a:r>
                        <a:rPr lang="en-US" sz="2000" smtClean="0">
                          <a:latin typeface="Arial" pitchFamily="34" charset="0"/>
                          <a:cs typeface="Arial" pitchFamily="34" charset="0"/>
                        </a:rPr>
                        <a:t>Thành</a:t>
                      </a:r>
                      <a:r>
                        <a:rPr lang="en-US" sz="2000" baseline="0" smtClean="0">
                          <a:latin typeface="Arial" pitchFamily="34" charset="0"/>
                          <a:cs typeface="Arial" pitchFamily="34" charset="0"/>
                        </a:rPr>
                        <a:t> phần</a:t>
                      </a:r>
                      <a:endParaRPr lang="en-US" sz="2000">
                        <a:latin typeface="Arial" pitchFamily="34" charset="0"/>
                        <a:cs typeface="Arial" pitchFamily="34" charset="0"/>
                      </a:endParaRPr>
                    </a:p>
                  </a:txBody>
                  <a:tcPr/>
                </a:tc>
              </a:tr>
              <a:tr h="1371600">
                <a:tc>
                  <a:txBody>
                    <a:bodyPr/>
                    <a:lstStyle/>
                    <a:p>
                      <a:pPr algn="ctr">
                        <a:lnSpc>
                          <a:spcPct val="100000"/>
                        </a:lnSpc>
                      </a:pPr>
                      <a:r>
                        <a:rPr lang="en-US" sz="2000" b="1" i="0" kern="1200" smtClean="0">
                          <a:solidFill>
                            <a:schemeClr val="dk1"/>
                          </a:solidFill>
                          <a:latin typeface="Arial" pitchFamily="34" charset="0"/>
                          <a:ea typeface="+mn-ea"/>
                          <a:cs typeface="Arial" pitchFamily="34" charset="0"/>
                        </a:rPr>
                        <a:t>KeyPressFcn</a:t>
                      </a:r>
                      <a:endParaRPr lang="en-US" sz="2000" b="1">
                        <a:latin typeface="Arial" pitchFamily="34" charset="0"/>
                        <a:cs typeface="Arial" pitchFamily="34" charset="0"/>
                      </a:endParaRPr>
                    </a:p>
                  </a:txBody>
                  <a:tcPr/>
                </a:tc>
                <a:tc>
                  <a:txBody>
                    <a:bodyPr/>
                    <a:lstStyle/>
                    <a:p>
                      <a:pPr algn="just">
                        <a:lnSpc>
                          <a:spcPct val="100000"/>
                        </a:lnSpc>
                      </a:pPr>
                      <a:r>
                        <a:rPr lang="vi-VN" sz="2000" b="0" i="0" kern="1200" smtClean="0">
                          <a:solidFill>
                            <a:schemeClr val="dk1"/>
                          </a:solidFill>
                          <a:latin typeface="Arial" pitchFamily="34" charset="0"/>
                          <a:ea typeface="+mn-ea"/>
                          <a:cs typeface="Arial" pitchFamily="34" charset="0"/>
                        </a:rPr>
                        <a:t>Thực thi khi người dùng nhấn một phím trong keyboard và component hoặc figure của hàm callback đó đang được focus.</a:t>
                      </a:r>
                      <a:endParaRPr lang="en-US" sz="2000">
                        <a:latin typeface="Arial" pitchFamily="34" charset="0"/>
                        <a:cs typeface="Arial" pitchFamily="34" charset="0"/>
                      </a:endParaRPr>
                    </a:p>
                  </a:txBody>
                  <a:tcPr/>
                </a:tc>
                <a:tc>
                  <a:txBody>
                    <a:bodyPr/>
                    <a:lstStyle/>
                    <a:p>
                      <a:pPr algn="l">
                        <a:lnSpc>
                          <a:spcPct val="100000"/>
                        </a:lnSpc>
                      </a:pPr>
                      <a:r>
                        <a:rPr lang="en-US" sz="2000" b="0" i="0" kern="1200" smtClean="0">
                          <a:solidFill>
                            <a:schemeClr val="dk1"/>
                          </a:solidFill>
                          <a:latin typeface="Arial" pitchFamily="34" charset="0"/>
                          <a:ea typeface="+mn-ea"/>
                          <a:cs typeface="Arial" pitchFamily="34" charset="0"/>
                        </a:rPr>
                        <a:t>Figure</a:t>
                      </a:r>
                    </a:p>
                    <a:p>
                      <a:pPr algn="l">
                        <a:lnSpc>
                          <a:spcPct val="100000"/>
                        </a:lnSpc>
                      </a:pPr>
                      <a:r>
                        <a:rPr lang="en-US" sz="2000" b="0" i="0" kern="1200" smtClean="0">
                          <a:solidFill>
                            <a:schemeClr val="dk1"/>
                          </a:solidFill>
                          <a:latin typeface="Arial" pitchFamily="34" charset="0"/>
                          <a:ea typeface="+mn-ea"/>
                          <a:cs typeface="Arial" pitchFamily="34" charset="0"/>
                        </a:rPr>
                        <a:t>userinterfacecontrols</a:t>
                      </a:r>
                      <a:endParaRPr lang="en-US" sz="2000">
                        <a:latin typeface="Arial" pitchFamily="34" charset="0"/>
                        <a:cs typeface="Arial" pitchFamily="34" charset="0"/>
                      </a:endParaRPr>
                    </a:p>
                  </a:txBody>
                  <a:tcPr/>
                </a:tc>
              </a:tr>
              <a:tr h="1052623">
                <a:tc>
                  <a:txBody>
                    <a:bodyPr/>
                    <a:lstStyle/>
                    <a:p>
                      <a:pPr algn="ctr">
                        <a:lnSpc>
                          <a:spcPct val="100000"/>
                        </a:lnSpc>
                      </a:pPr>
                      <a:r>
                        <a:rPr lang="en-US" sz="2000" b="1" i="0" kern="1200" smtClean="0">
                          <a:solidFill>
                            <a:schemeClr val="dk1"/>
                          </a:solidFill>
                          <a:latin typeface="Arial" pitchFamily="34" charset="0"/>
                          <a:ea typeface="+mn-ea"/>
                          <a:cs typeface="Arial" pitchFamily="34" charset="0"/>
                        </a:rPr>
                        <a:t>KeyRelease</a:t>
                      </a:r>
                    </a:p>
                    <a:p>
                      <a:pPr algn="ctr">
                        <a:lnSpc>
                          <a:spcPct val="100000"/>
                        </a:lnSpc>
                      </a:pPr>
                      <a:r>
                        <a:rPr lang="en-US" sz="2000" b="1" i="0" kern="1200" smtClean="0">
                          <a:solidFill>
                            <a:schemeClr val="dk1"/>
                          </a:solidFill>
                          <a:latin typeface="Arial" pitchFamily="34" charset="0"/>
                          <a:ea typeface="+mn-ea"/>
                          <a:cs typeface="Arial" pitchFamily="34" charset="0"/>
                        </a:rPr>
                        <a:t>Fcn</a:t>
                      </a:r>
                      <a:endParaRPr lang="en-US" sz="2000" b="1">
                        <a:latin typeface="Arial" pitchFamily="34" charset="0"/>
                        <a:cs typeface="Arial" pitchFamily="34" charset="0"/>
                      </a:endParaRPr>
                    </a:p>
                  </a:txBody>
                  <a:tcPr/>
                </a:tc>
                <a:tc>
                  <a:txBody>
                    <a:bodyPr/>
                    <a:lstStyle/>
                    <a:p>
                      <a:pPr algn="just">
                        <a:lnSpc>
                          <a:spcPct val="100000"/>
                        </a:lnSpc>
                      </a:pPr>
                      <a:r>
                        <a:rPr lang="vi-VN" sz="2000" b="0" i="0" kern="1200" smtClean="0">
                          <a:solidFill>
                            <a:schemeClr val="dk1"/>
                          </a:solidFill>
                          <a:latin typeface="Arial" pitchFamily="34" charset="0"/>
                          <a:ea typeface="+mn-ea"/>
                          <a:cs typeface="Arial" pitchFamily="34" charset="0"/>
                        </a:rPr>
                        <a:t>Thực thi khi người dùng nhả một phím đang bấm và figure vẫn đang được focus.</a:t>
                      </a:r>
                      <a:endParaRPr lang="en-US" sz="2000">
                        <a:latin typeface="Arial" pitchFamily="34" charset="0"/>
                        <a:cs typeface="Arial" pitchFamily="34" charset="0"/>
                      </a:endParaRPr>
                    </a:p>
                  </a:txBody>
                  <a:tcPr/>
                </a:tc>
                <a:tc>
                  <a:txBody>
                    <a:bodyPr/>
                    <a:lstStyle/>
                    <a:p>
                      <a:pPr algn="l">
                        <a:lnSpc>
                          <a:spcPct val="100000"/>
                        </a:lnSpc>
                      </a:pPr>
                      <a:r>
                        <a:rPr lang="en-US" sz="2000" b="0" i="0" kern="1200" smtClean="0">
                          <a:solidFill>
                            <a:schemeClr val="dk1"/>
                          </a:solidFill>
                          <a:latin typeface="Arial" pitchFamily="34" charset="0"/>
                          <a:ea typeface="+mn-ea"/>
                          <a:cs typeface="Arial" pitchFamily="34" charset="0"/>
                        </a:rPr>
                        <a:t>Figure</a:t>
                      </a:r>
                      <a:endParaRPr lang="en-US" sz="2000">
                        <a:latin typeface="Arial" pitchFamily="34" charset="0"/>
                        <a:cs typeface="Arial" pitchFamily="34" charset="0"/>
                      </a:endParaRPr>
                    </a:p>
                  </a:txBody>
                  <a:tcPr/>
                </a:tc>
              </a:tr>
              <a:tr h="1371600">
                <a:tc>
                  <a:txBody>
                    <a:bodyPr/>
                    <a:lstStyle/>
                    <a:p>
                      <a:pPr algn="ctr">
                        <a:lnSpc>
                          <a:spcPct val="100000"/>
                        </a:lnSpc>
                      </a:pPr>
                      <a:r>
                        <a:rPr lang="en-US" sz="2000" b="1" i="0" kern="1200" smtClean="0">
                          <a:solidFill>
                            <a:schemeClr val="dk1"/>
                          </a:solidFill>
                          <a:latin typeface="Arial" pitchFamily="34" charset="0"/>
                          <a:ea typeface="+mn-ea"/>
                          <a:cs typeface="Arial" pitchFamily="34" charset="0"/>
                        </a:rPr>
                        <a:t>ResizeFcn</a:t>
                      </a:r>
                      <a:endParaRPr lang="en-US" sz="2000" b="1">
                        <a:latin typeface="Arial" pitchFamily="34" charset="0"/>
                        <a:cs typeface="Arial" pitchFamily="34" charset="0"/>
                      </a:endParaRPr>
                    </a:p>
                  </a:txBody>
                  <a:tcPr/>
                </a:tc>
                <a:tc>
                  <a:txBody>
                    <a:bodyPr/>
                    <a:lstStyle/>
                    <a:p>
                      <a:pPr algn="just">
                        <a:lnSpc>
                          <a:spcPct val="100000"/>
                        </a:lnSpc>
                      </a:pPr>
                      <a:r>
                        <a:rPr lang="vi-VN" sz="2000" b="0" i="0" kern="1200" smtClean="0">
                          <a:solidFill>
                            <a:schemeClr val="dk1"/>
                          </a:solidFill>
                          <a:latin typeface="Arial" pitchFamily="34" charset="0"/>
                          <a:ea typeface="+mn-ea"/>
                          <a:cs typeface="Arial" pitchFamily="34" charset="0"/>
                        </a:rPr>
                        <a:t>Thực thi khi người dùng thay đổi kích thước của panel, button group, hoặc figure với điều kiện thuộc tính </a:t>
                      </a:r>
                      <a:r>
                        <a:rPr lang="vi-VN" sz="2000" b="1" i="1" kern="1200" smtClean="0">
                          <a:solidFill>
                            <a:schemeClr val="dk1"/>
                          </a:solidFill>
                          <a:latin typeface="Arial" pitchFamily="34" charset="0"/>
                          <a:ea typeface="+mn-ea"/>
                          <a:cs typeface="Arial" pitchFamily="34" charset="0"/>
                        </a:rPr>
                        <a:t>Resize</a:t>
                      </a:r>
                      <a:r>
                        <a:rPr lang="vi-VN" sz="2000" b="0" i="0" kern="1200" smtClean="0">
                          <a:solidFill>
                            <a:schemeClr val="dk1"/>
                          </a:solidFill>
                          <a:latin typeface="Arial" pitchFamily="34" charset="0"/>
                          <a:ea typeface="+mn-ea"/>
                          <a:cs typeface="Arial" pitchFamily="34" charset="0"/>
                        </a:rPr>
                        <a:t> của figure = on.</a:t>
                      </a:r>
                      <a:endParaRPr lang="en-US" sz="2000">
                        <a:latin typeface="Arial" pitchFamily="34" charset="0"/>
                        <a:cs typeface="Arial" pitchFamily="34" charset="0"/>
                      </a:endParaRPr>
                    </a:p>
                  </a:txBody>
                  <a:tcPr/>
                </a:tc>
                <a:tc>
                  <a:txBody>
                    <a:bodyPr/>
                    <a:lstStyle/>
                    <a:p>
                      <a:pPr algn="l">
                        <a:lnSpc>
                          <a:spcPct val="100000"/>
                        </a:lnSpc>
                      </a:pPr>
                      <a:r>
                        <a:rPr lang="en-US" sz="2000" b="0" i="0" kern="1200" smtClean="0">
                          <a:solidFill>
                            <a:schemeClr val="dk1"/>
                          </a:solidFill>
                          <a:latin typeface="Arial" pitchFamily="34" charset="0"/>
                          <a:ea typeface="+mn-ea"/>
                          <a:cs typeface="Arial" pitchFamily="34" charset="0"/>
                        </a:rPr>
                        <a:t>Buttongroup</a:t>
                      </a:r>
                    </a:p>
                    <a:p>
                      <a:pPr algn="l">
                        <a:lnSpc>
                          <a:spcPct val="100000"/>
                        </a:lnSpc>
                      </a:pPr>
                      <a:r>
                        <a:rPr lang="en-US" sz="2000" b="0" i="0" kern="1200" smtClean="0">
                          <a:solidFill>
                            <a:schemeClr val="dk1"/>
                          </a:solidFill>
                          <a:latin typeface="Arial" pitchFamily="34" charset="0"/>
                          <a:ea typeface="+mn-ea"/>
                          <a:cs typeface="Arial" pitchFamily="34" charset="0"/>
                        </a:rPr>
                        <a:t>figue</a:t>
                      </a:r>
                      <a:r>
                        <a:rPr lang="en-US" sz="2000" smtClean="0">
                          <a:latin typeface="Arial" pitchFamily="34" charset="0"/>
                          <a:cs typeface="Arial" pitchFamily="34" charset="0"/>
                        </a:rPr>
                        <a:t/>
                      </a:r>
                      <a:br>
                        <a:rPr lang="en-US" sz="2000" smtClean="0">
                          <a:latin typeface="Arial" pitchFamily="34" charset="0"/>
                          <a:cs typeface="Arial" pitchFamily="34" charset="0"/>
                        </a:rPr>
                      </a:br>
                      <a:r>
                        <a:rPr lang="en-US" sz="2000" b="0" i="0" kern="1200" smtClean="0">
                          <a:solidFill>
                            <a:schemeClr val="dk1"/>
                          </a:solidFill>
                          <a:latin typeface="Arial" pitchFamily="34" charset="0"/>
                          <a:ea typeface="+mn-ea"/>
                          <a:cs typeface="Arial" pitchFamily="34" charset="0"/>
                        </a:rPr>
                        <a:t>panel</a:t>
                      </a:r>
                      <a:endParaRPr lang="en-US" sz="2000">
                        <a:latin typeface="Arial" pitchFamily="34" charset="0"/>
                        <a:cs typeface="Arial" pitchFamily="34" charset="0"/>
                      </a:endParaRPr>
                    </a:p>
                  </a:txBody>
                  <a:tcPr/>
                </a:tc>
              </a:tr>
              <a:tr h="1371600">
                <a:tc>
                  <a:txBody>
                    <a:bodyPr/>
                    <a:lstStyle/>
                    <a:p>
                      <a:pPr algn="ctr">
                        <a:lnSpc>
                          <a:spcPct val="100000"/>
                        </a:lnSpc>
                      </a:pPr>
                      <a:r>
                        <a:rPr lang="en-US" sz="2000" b="1" i="0" kern="1200" smtClean="0">
                          <a:solidFill>
                            <a:schemeClr val="dk1"/>
                          </a:solidFill>
                          <a:latin typeface="Arial" pitchFamily="34" charset="0"/>
                          <a:ea typeface="+mn-ea"/>
                          <a:cs typeface="Arial" pitchFamily="34" charset="0"/>
                        </a:rPr>
                        <a:t>Selectionon ChangeFcn</a:t>
                      </a:r>
                      <a:endParaRPr lang="en-US" sz="2000" b="1">
                        <a:latin typeface="Arial" pitchFamily="34" charset="0"/>
                        <a:cs typeface="Arial" pitchFamily="34" charset="0"/>
                      </a:endParaRPr>
                    </a:p>
                  </a:txBody>
                  <a:tcPr/>
                </a:tc>
                <a:tc>
                  <a:txBody>
                    <a:bodyPr/>
                    <a:lstStyle/>
                    <a:p>
                      <a:pPr algn="just">
                        <a:lnSpc>
                          <a:spcPct val="100000"/>
                        </a:lnSpc>
                      </a:pPr>
                      <a:r>
                        <a:rPr lang="vi-VN" sz="2000" b="0" i="0" kern="1200" smtClean="0">
                          <a:solidFill>
                            <a:schemeClr val="dk1"/>
                          </a:solidFill>
                          <a:latin typeface="Arial" pitchFamily="34" charset="0"/>
                          <a:ea typeface="+mn-ea"/>
                          <a:cs typeface="Arial" pitchFamily="34" charset="0"/>
                        </a:rPr>
                        <a:t>Thực thi khi người dùng lựa chọn một nút Radio Button khác hoặc toggle button khác trong thành phần Button Group.</a:t>
                      </a:r>
                      <a:endParaRPr lang="en-US" sz="2000">
                        <a:latin typeface="Arial" pitchFamily="34" charset="0"/>
                        <a:cs typeface="Arial" pitchFamily="34" charset="0"/>
                      </a:endParaRPr>
                    </a:p>
                  </a:txBody>
                  <a:tcPr/>
                </a:tc>
                <a:tc>
                  <a:txBody>
                    <a:bodyPr/>
                    <a:lstStyle/>
                    <a:p>
                      <a:pPr algn="l">
                        <a:lnSpc>
                          <a:spcPct val="100000"/>
                        </a:lnSpc>
                      </a:pPr>
                      <a:r>
                        <a:rPr lang="en-US" sz="2000" b="0" i="0" kern="1200" smtClean="0">
                          <a:solidFill>
                            <a:schemeClr val="dk1"/>
                          </a:solidFill>
                          <a:latin typeface="Arial" pitchFamily="34" charset="0"/>
                          <a:ea typeface="+mn-ea"/>
                          <a:cs typeface="Arial" pitchFamily="34" charset="0"/>
                        </a:rPr>
                        <a:t>Buttongroup</a:t>
                      </a:r>
                      <a:endParaRPr lang="en-US" sz="2000">
                        <a:latin typeface="Arial" pitchFamily="34" charset="0"/>
                        <a:cs typeface="Arial" pitchFamily="34" charset="0"/>
                      </a:endParaRPr>
                    </a:p>
                  </a:txBody>
                  <a:tcPr/>
                </a:tc>
              </a:tr>
              <a:tr h="1052623">
                <a:tc>
                  <a:txBody>
                    <a:bodyPr/>
                    <a:lstStyle/>
                    <a:p>
                      <a:pPr algn="ctr">
                        <a:lnSpc>
                          <a:spcPct val="100000"/>
                        </a:lnSpc>
                      </a:pPr>
                      <a:r>
                        <a:rPr lang="en-US" sz="2000" b="1" i="0" kern="1200" smtClean="0">
                          <a:solidFill>
                            <a:schemeClr val="dk1"/>
                          </a:solidFill>
                          <a:latin typeface="Arial" pitchFamily="34" charset="0"/>
                          <a:ea typeface="+mn-ea"/>
                          <a:cs typeface="Arial" pitchFamily="34" charset="0"/>
                        </a:rPr>
                        <a:t>Window</a:t>
                      </a:r>
                    </a:p>
                    <a:p>
                      <a:pPr algn="ctr">
                        <a:lnSpc>
                          <a:spcPct val="100000"/>
                        </a:lnSpc>
                      </a:pPr>
                      <a:r>
                        <a:rPr lang="en-US" sz="2000" b="1" i="0" kern="1200" smtClean="0">
                          <a:solidFill>
                            <a:schemeClr val="dk1"/>
                          </a:solidFill>
                          <a:latin typeface="Arial" pitchFamily="34" charset="0"/>
                          <a:ea typeface="+mn-ea"/>
                          <a:cs typeface="Arial" pitchFamily="34" charset="0"/>
                        </a:rPr>
                        <a:t>Button</a:t>
                      </a:r>
                    </a:p>
                    <a:p>
                      <a:pPr algn="ctr">
                        <a:lnSpc>
                          <a:spcPct val="100000"/>
                        </a:lnSpc>
                      </a:pPr>
                      <a:r>
                        <a:rPr lang="en-US" sz="2000" b="1" i="0" kern="1200" smtClean="0">
                          <a:solidFill>
                            <a:schemeClr val="dk1"/>
                          </a:solidFill>
                          <a:latin typeface="Arial" pitchFamily="34" charset="0"/>
                          <a:ea typeface="+mn-ea"/>
                          <a:cs typeface="Arial" pitchFamily="34" charset="0"/>
                        </a:rPr>
                        <a:t>DownFcn</a:t>
                      </a:r>
                      <a:endParaRPr lang="en-US" sz="2000" b="1">
                        <a:latin typeface="Arial" pitchFamily="34" charset="0"/>
                        <a:cs typeface="Arial" pitchFamily="34" charset="0"/>
                      </a:endParaRPr>
                    </a:p>
                  </a:txBody>
                  <a:tcPr/>
                </a:tc>
                <a:tc>
                  <a:txBody>
                    <a:bodyPr/>
                    <a:lstStyle/>
                    <a:p>
                      <a:pPr algn="just">
                        <a:lnSpc>
                          <a:spcPct val="100000"/>
                        </a:lnSpc>
                      </a:pPr>
                      <a:r>
                        <a:rPr lang="en-US" sz="2000" b="0" i="0" kern="1200" smtClean="0">
                          <a:solidFill>
                            <a:schemeClr val="dk1"/>
                          </a:solidFill>
                          <a:latin typeface="Arial" pitchFamily="34" charset="0"/>
                          <a:ea typeface="+mn-ea"/>
                          <a:cs typeface="Arial" pitchFamily="34" charset="0"/>
                        </a:rPr>
                        <a:t>Thực thi khi bạn nhấn chuột (trái hoặc phải) trong khi con trỏ vẫn nằm trong vùng cửa sổ figure.</a:t>
                      </a:r>
                      <a:endParaRPr lang="en-US" sz="2000">
                        <a:latin typeface="Arial" pitchFamily="34" charset="0"/>
                        <a:cs typeface="Arial" pitchFamily="34" charset="0"/>
                      </a:endParaRPr>
                    </a:p>
                  </a:txBody>
                  <a:tcPr/>
                </a:tc>
                <a:tc>
                  <a:txBody>
                    <a:bodyPr/>
                    <a:lstStyle/>
                    <a:p>
                      <a:pPr algn="l">
                        <a:lnSpc>
                          <a:spcPct val="100000"/>
                        </a:lnSpc>
                      </a:pPr>
                      <a:r>
                        <a:rPr lang="en-US" sz="2000" b="0" i="0" kern="1200" smtClean="0">
                          <a:solidFill>
                            <a:schemeClr val="dk1"/>
                          </a:solidFill>
                          <a:latin typeface="Arial" pitchFamily="34" charset="0"/>
                          <a:ea typeface="+mn-ea"/>
                          <a:cs typeface="Arial" pitchFamily="34" charset="0"/>
                        </a:rPr>
                        <a:t>Figure</a:t>
                      </a:r>
                      <a:endParaRPr lang="en-US" sz="200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0"/>
            <a:ext cx="8534400" cy="838200"/>
          </a:xfrm>
        </p:spPr>
        <p:txBody>
          <a:bodyPr/>
          <a:lstStyle/>
          <a:p>
            <a:pPr algn="l"/>
            <a:r>
              <a:rPr lang="en-US" sz="3200" b="1" smtClean="0">
                <a:solidFill>
                  <a:schemeClr val="bg1"/>
                </a:solidFill>
                <a:latin typeface="Arial" pitchFamily="34" charset="0"/>
                <a:cs typeface="Arial" pitchFamily="34" charset="0"/>
              </a:rPr>
              <a:t>4.Hàm Callback trong lập trình GUI</a:t>
            </a:r>
          </a:p>
        </p:txBody>
      </p:sp>
      <p:sp>
        <p:nvSpPr>
          <p:cNvPr id="3075" name="Slide Number Placeholder 2"/>
          <p:cNvSpPr>
            <a:spLocks noGrp="1"/>
          </p:cNvSpPr>
          <p:nvPr>
            <p:ph type="sldNum" sz="quarter" idx="12"/>
          </p:nvPr>
        </p:nvSpPr>
        <p:spPr bwMode="auto">
          <a:xfrm>
            <a:off x="8610600" y="6569075"/>
            <a:ext cx="533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b="1">
                <a:solidFill>
                  <a:schemeClr val="bg1"/>
                </a:solidFill>
                <a:latin typeface="Arial Black" pitchFamily="34" charset="0"/>
              </a:rPr>
              <a:t>- </a:t>
            </a:r>
            <a:fld id="{3422EF1F-48CA-4D99-9C2C-AE008B13E211}" type="slidenum">
              <a:rPr lang="en-US" b="1">
                <a:solidFill>
                  <a:schemeClr val="bg1"/>
                </a:solidFill>
                <a:latin typeface="Arial Black" pitchFamily="34" charset="0"/>
              </a:rPr>
              <a:pPr fontAlgn="base">
                <a:spcBef>
                  <a:spcPct val="0"/>
                </a:spcBef>
                <a:spcAft>
                  <a:spcPct val="0"/>
                </a:spcAft>
              </a:pPr>
              <a:t>12</a:t>
            </a:fld>
            <a:r>
              <a:rPr lang="en-US" b="1">
                <a:solidFill>
                  <a:schemeClr val="bg1"/>
                </a:solidFill>
                <a:latin typeface="Arial Black" pitchFamily="34" charset="0"/>
              </a:rPr>
              <a:t> - </a:t>
            </a:r>
          </a:p>
        </p:txBody>
      </p:sp>
      <p:cxnSp>
        <p:nvCxnSpPr>
          <p:cNvPr id="5" name="Straight Connector 4"/>
          <p:cNvCxnSpPr/>
          <p:nvPr/>
        </p:nvCxnSpPr>
        <p:spPr>
          <a:xfrm>
            <a:off x="76200" y="762000"/>
            <a:ext cx="8915400" cy="1588"/>
          </a:xfrm>
          <a:prstGeom prst="line">
            <a:avLst/>
          </a:prstGeom>
          <a:ln w="38100" cmpd="dbl">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28600" y="914400"/>
            <a:ext cx="8915400" cy="5715000"/>
          </a:xfrm>
          <a:prstGeom prst="rect">
            <a:avLst/>
          </a:prstGeom>
        </p:spPr>
        <p:txBody>
          <a:bodyPr>
            <a:normAutofit/>
          </a:bodyPr>
          <a:lstStyle/>
          <a:p>
            <a:pPr marL="282575" indent="-282575" algn="just" fontAlgn="auto">
              <a:spcBef>
                <a:spcPct val="20000"/>
              </a:spcBef>
              <a:spcAft>
                <a:spcPts val="0"/>
              </a:spcAft>
              <a:defRPr/>
            </a:pPr>
            <a:endParaRPr lang="en-US" sz="2000" b="1">
              <a:solidFill>
                <a:schemeClr val="bg1"/>
              </a:solidFill>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0" y="0"/>
          <a:ext cx="9144000" cy="6858000"/>
        </p:xfrm>
        <a:graphic>
          <a:graphicData uri="http://schemas.openxmlformats.org/drawingml/2006/table">
            <a:tbl>
              <a:tblPr firstRow="1" bandRow="1">
                <a:tableStyleId>{5C22544A-7EE6-4342-B048-85BDC9FD1C3A}</a:tableStyleId>
              </a:tblPr>
              <a:tblGrid>
                <a:gridCol w="2479730"/>
                <a:gridCol w="4278879"/>
                <a:gridCol w="2385391"/>
              </a:tblGrid>
              <a:tr h="685800">
                <a:tc>
                  <a:txBody>
                    <a:bodyPr/>
                    <a:lstStyle/>
                    <a:p>
                      <a:pPr algn="ctr">
                        <a:lnSpc>
                          <a:spcPct val="150000"/>
                        </a:lnSpc>
                      </a:pPr>
                      <a:r>
                        <a:rPr lang="en-US" sz="2000" b="1" smtClean="0">
                          <a:latin typeface="Arial" pitchFamily="34" charset="0"/>
                          <a:cs typeface="Arial" pitchFamily="34" charset="0"/>
                        </a:rPr>
                        <a:t>Hàm</a:t>
                      </a:r>
                      <a:r>
                        <a:rPr lang="en-US" sz="2000" b="1" baseline="0" smtClean="0">
                          <a:latin typeface="Arial" pitchFamily="34" charset="0"/>
                          <a:cs typeface="Arial" pitchFamily="34" charset="0"/>
                        </a:rPr>
                        <a:t> Callback</a:t>
                      </a:r>
                      <a:endParaRPr lang="en-US" sz="2000" b="1">
                        <a:latin typeface="Arial" pitchFamily="34" charset="0"/>
                        <a:cs typeface="Arial" pitchFamily="34" charset="0"/>
                      </a:endParaRPr>
                    </a:p>
                  </a:txBody>
                  <a:tcPr/>
                </a:tc>
                <a:tc>
                  <a:txBody>
                    <a:bodyPr/>
                    <a:lstStyle/>
                    <a:p>
                      <a:pPr algn="ctr">
                        <a:lnSpc>
                          <a:spcPct val="150000"/>
                        </a:lnSpc>
                      </a:pPr>
                      <a:r>
                        <a:rPr lang="en-US" sz="2000" b="1" smtClean="0">
                          <a:latin typeface="Arial" pitchFamily="34" charset="0"/>
                          <a:cs typeface="Arial" pitchFamily="34" charset="0"/>
                        </a:rPr>
                        <a:t>Sự</a:t>
                      </a:r>
                      <a:r>
                        <a:rPr lang="en-US" sz="2000" b="1" baseline="0" smtClean="0">
                          <a:latin typeface="Arial" pitchFamily="34" charset="0"/>
                          <a:cs typeface="Arial" pitchFamily="34" charset="0"/>
                        </a:rPr>
                        <a:t> kiện xảy ra</a:t>
                      </a:r>
                      <a:endParaRPr lang="en-US" sz="2000" b="1">
                        <a:latin typeface="Arial" pitchFamily="34" charset="0"/>
                        <a:cs typeface="Arial" pitchFamily="34" charset="0"/>
                      </a:endParaRPr>
                    </a:p>
                  </a:txBody>
                  <a:tcPr/>
                </a:tc>
                <a:tc>
                  <a:txBody>
                    <a:bodyPr/>
                    <a:lstStyle/>
                    <a:p>
                      <a:pPr algn="ctr">
                        <a:lnSpc>
                          <a:spcPct val="150000"/>
                        </a:lnSpc>
                      </a:pPr>
                      <a:r>
                        <a:rPr lang="en-US" sz="2000" b="1" smtClean="0">
                          <a:latin typeface="Arial" pitchFamily="34" charset="0"/>
                          <a:cs typeface="Arial" pitchFamily="34" charset="0"/>
                        </a:rPr>
                        <a:t>Thành</a:t>
                      </a:r>
                      <a:r>
                        <a:rPr lang="en-US" sz="2000" b="1" baseline="0" smtClean="0">
                          <a:latin typeface="Arial" pitchFamily="34" charset="0"/>
                          <a:cs typeface="Arial" pitchFamily="34" charset="0"/>
                        </a:rPr>
                        <a:t> phần</a:t>
                      </a:r>
                      <a:endParaRPr lang="en-US" sz="2000" b="1">
                        <a:latin typeface="Arial" pitchFamily="34" charset="0"/>
                        <a:cs typeface="Arial" pitchFamily="34" charset="0"/>
                      </a:endParaRPr>
                    </a:p>
                  </a:txBody>
                  <a:tcPr/>
                </a:tc>
              </a:tr>
              <a:tr h="1860698">
                <a:tc>
                  <a:txBody>
                    <a:bodyPr/>
                    <a:lstStyle/>
                    <a:p>
                      <a:pPr algn="ctr">
                        <a:lnSpc>
                          <a:spcPct val="100000"/>
                        </a:lnSpc>
                      </a:pPr>
                      <a:r>
                        <a:rPr lang="en-US" sz="2000" b="1" i="0" kern="1200" smtClean="0">
                          <a:solidFill>
                            <a:schemeClr val="dk1"/>
                          </a:solidFill>
                          <a:latin typeface="Arial" pitchFamily="34" charset="0"/>
                          <a:ea typeface="+mn-ea"/>
                          <a:cs typeface="Arial" pitchFamily="34" charset="0"/>
                        </a:rPr>
                        <a:t>Window</a:t>
                      </a:r>
                    </a:p>
                    <a:p>
                      <a:pPr algn="ctr">
                        <a:lnSpc>
                          <a:spcPct val="100000"/>
                        </a:lnSpc>
                      </a:pPr>
                      <a:r>
                        <a:rPr lang="en-US" sz="2000" b="1" i="0" kern="1200" smtClean="0">
                          <a:solidFill>
                            <a:schemeClr val="dk1"/>
                          </a:solidFill>
                          <a:latin typeface="Arial" pitchFamily="34" charset="0"/>
                          <a:ea typeface="+mn-ea"/>
                          <a:cs typeface="Arial" pitchFamily="34" charset="0"/>
                        </a:rPr>
                        <a:t>ButtonMotionFcn</a:t>
                      </a:r>
                      <a:endParaRPr lang="en-US" sz="2000" b="1">
                        <a:latin typeface="Arial" pitchFamily="34" charset="0"/>
                        <a:cs typeface="Arial" pitchFamily="34" charset="0"/>
                      </a:endParaRPr>
                    </a:p>
                  </a:txBody>
                  <a:tcPr/>
                </a:tc>
                <a:tc>
                  <a:txBody>
                    <a:bodyPr/>
                    <a:lstStyle/>
                    <a:p>
                      <a:pPr algn="just">
                        <a:lnSpc>
                          <a:spcPct val="100000"/>
                        </a:lnSpc>
                      </a:pPr>
                      <a:r>
                        <a:rPr lang="en-US" sz="2000" b="0" i="0" kern="1200" smtClean="0">
                          <a:solidFill>
                            <a:schemeClr val="dk1"/>
                          </a:solidFill>
                          <a:latin typeface="Arial" pitchFamily="34" charset="0"/>
                          <a:ea typeface="+mn-ea"/>
                          <a:cs typeface="Arial" pitchFamily="34" charset="0"/>
                        </a:rPr>
                        <a:t>Thực thi khi bạn di chuyển con trỏ trong vùng cửa sổ figure.</a:t>
                      </a:r>
                      <a:endParaRPr lang="en-US" sz="2000">
                        <a:latin typeface="Arial" pitchFamily="34" charset="0"/>
                        <a:cs typeface="Arial" pitchFamily="34" charset="0"/>
                      </a:endParaRPr>
                    </a:p>
                  </a:txBody>
                  <a:tcPr/>
                </a:tc>
                <a:tc>
                  <a:txBody>
                    <a:bodyPr/>
                    <a:lstStyle/>
                    <a:p>
                      <a:pPr algn="l">
                        <a:lnSpc>
                          <a:spcPct val="100000"/>
                        </a:lnSpc>
                      </a:pPr>
                      <a:r>
                        <a:rPr lang="en-US" sz="2000" b="0" i="0" kern="1200" smtClean="0">
                          <a:solidFill>
                            <a:schemeClr val="dk1"/>
                          </a:solidFill>
                          <a:latin typeface="Arial" pitchFamily="34" charset="0"/>
                          <a:ea typeface="+mn-ea"/>
                          <a:cs typeface="Arial" pitchFamily="34" charset="0"/>
                        </a:rPr>
                        <a:t>Figure</a:t>
                      </a:r>
                    </a:p>
                  </a:txBody>
                  <a:tcPr/>
                </a:tc>
              </a:tr>
              <a:tr h="1860698">
                <a:tc>
                  <a:txBody>
                    <a:bodyPr/>
                    <a:lstStyle/>
                    <a:p>
                      <a:pPr algn="ctr">
                        <a:lnSpc>
                          <a:spcPct val="100000"/>
                        </a:lnSpc>
                      </a:pPr>
                      <a:r>
                        <a:rPr lang="en-US" sz="2000" b="1" i="0" kern="1200" smtClean="0">
                          <a:solidFill>
                            <a:schemeClr val="dk1"/>
                          </a:solidFill>
                          <a:latin typeface="Arial" pitchFamily="34" charset="0"/>
                          <a:ea typeface="+mn-ea"/>
                          <a:cs typeface="Arial" pitchFamily="34" charset="0"/>
                        </a:rPr>
                        <a:t>Window</a:t>
                      </a:r>
                    </a:p>
                    <a:p>
                      <a:pPr algn="ctr">
                        <a:lnSpc>
                          <a:spcPct val="100000"/>
                        </a:lnSpc>
                      </a:pPr>
                      <a:r>
                        <a:rPr lang="en-US" sz="2000" b="1" i="0" kern="1200" smtClean="0">
                          <a:solidFill>
                            <a:schemeClr val="dk1"/>
                          </a:solidFill>
                          <a:latin typeface="Arial" pitchFamily="34" charset="0"/>
                          <a:ea typeface="+mn-ea"/>
                          <a:cs typeface="Arial" pitchFamily="34" charset="0"/>
                        </a:rPr>
                        <a:t>ButtonUpFcn</a:t>
                      </a:r>
                      <a:endParaRPr lang="en-US" sz="2000" b="1">
                        <a:latin typeface="Arial" pitchFamily="34" charset="0"/>
                        <a:cs typeface="Arial" pitchFamily="34" charset="0"/>
                      </a:endParaRPr>
                    </a:p>
                  </a:txBody>
                  <a:tcPr/>
                </a:tc>
                <a:tc>
                  <a:txBody>
                    <a:bodyPr/>
                    <a:lstStyle/>
                    <a:p>
                      <a:pPr algn="just">
                        <a:lnSpc>
                          <a:spcPct val="100000"/>
                        </a:lnSpc>
                      </a:pPr>
                      <a:r>
                        <a:rPr lang="vi-VN" sz="2000" b="0" i="0" kern="1200" smtClean="0">
                          <a:solidFill>
                            <a:schemeClr val="dk1"/>
                          </a:solidFill>
                          <a:latin typeface="Arial" pitchFamily="34" charset="0"/>
                          <a:ea typeface="+mn-ea"/>
                          <a:cs typeface="Arial" pitchFamily="34" charset="0"/>
                        </a:rPr>
                        <a:t>Ban đầu bạn nhấn chuột (trái, hoặc phải) thì khi nhả phím đó ra thì hàm này sẽ được gọi.</a:t>
                      </a:r>
                      <a:endParaRPr lang="en-US" sz="2000">
                        <a:latin typeface="Arial" pitchFamily="34" charset="0"/>
                        <a:cs typeface="Arial" pitchFamily="34" charset="0"/>
                      </a:endParaRPr>
                    </a:p>
                  </a:txBody>
                  <a:tcPr/>
                </a:tc>
                <a:tc>
                  <a:txBody>
                    <a:bodyPr/>
                    <a:lstStyle/>
                    <a:p>
                      <a:pPr algn="l">
                        <a:lnSpc>
                          <a:spcPct val="100000"/>
                        </a:lnSpc>
                      </a:pPr>
                      <a:r>
                        <a:rPr lang="en-US" sz="2000" b="0" i="0" kern="1200" smtClean="0">
                          <a:solidFill>
                            <a:schemeClr val="dk1"/>
                          </a:solidFill>
                          <a:latin typeface="Arial" pitchFamily="34" charset="0"/>
                          <a:ea typeface="+mn-ea"/>
                          <a:cs typeface="Arial" pitchFamily="34" charset="0"/>
                        </a:rPr>
                        <a:t>Figure</a:t>
                      </a:r>
                      <a:endParaRPr lang="en-US" sz="2000">
                        <a:latin typeface="Arial" pitchFamily="34" charset="0"/>
                        <a:cs typeface="Arial" pitchFamily="34" charset="0"/>
                      </a:endParaRPr>
                    </a:p>
                  </a:txBody>
                  <a:tcPr/>
                </a:tc>
              </a:tr>
              <a:tr h="2450804">
                <a:tc>
                  <a:txBody>
                    <a:bodyPr/>
                    <a:lstStyle/>
                    <a:p>
                      <a:pPr algn="ctr">
                        <a:lnSpc>
                          <a:spcPct val="100000"/>
                        </a:lnSpc>
                      </a:pPr>
                      <a:r>
                        <a:rPr lang="en-US" sz="2000" b="1" i="0" kern="1200" smtClean="0">
                          <a:solidFill>
                            <a:schemeClr val="dk1"/>
                          </a:solidFill>
                          <a:latin typeface="Arial" pitchFamily="34" charset="0"/>
                          <a:ea typeface="+mn-ea"/>
                          <a:cs typeface="Arial" pitchFamily="34" charset="0"/>
                        </a:rPr>
                        <a:t>Window</a:t>
                      </a:r>
                    </a:p>
                    <a:p>
                      <a:pPr algn="ctr">
                        <a:lnSpc>
                          <a:spcPct val="100000"/>
                        </a:lnSpc>
                      </a:pPr>
                      <a:r>
                        <a:rPr lang="en-US" sz="2000" b="1" i="0" kern="1200" smtClean="0">
                          <a:solidFill>
                            <a:schemeClr val="dk1"/>
                          </a:solidFill>
                          <a:latin typeface="Arial" pitchFamily="34" charset="0"/>
                          <a:ea typeface="+mn-ea"/>
                          <a:cs typeface="Arial" pitchFamily="34" charset="0"/>
                        </a:rPr>
                        <a:t>ScrollWheelFcn</a:t>
                      </a:r>
                      <a:endParaRPr lang="en-US" sz="2000" b="1">
                        <a:latin typeface="Arial" pitchFamily="34" charset="0"/>
                        <a:cs typeface="Arial" pitchFamily="34" charset="0"/>
                      </a:endParaRPr>
                    </a:p>
                  </a:txBody>
                  <a:tcPr/>
                </a:tc>
                <a:tc>
                  <a:txBody>
                    <a:bodyPr/>
                    <a:lstStyle/>
                    <a:p>
                      <a:pPr algn="just">
                        <a:lnSpc>
                          <a:spcPct val="100000"/>
                        </a:lnSpc>
                      </a:pPr>
                      <a:r>
                        <a:rPr lang="en-US" sz="2000" b="0" i="0" kern="1200" smtClean="0">
                          <a:solidFill>
                            <a:schemeClr val="dk1"/>
                          </a:solidFill>
                          <a:latin typeface="Arial" pitchFamily="34" charset="0"/>
                          <a:ea typeface="+mn-ea"/>
                          <a:cs typeface="Arial" pitchFamily="34" charset="0"/>
                        </a:rPr>
                        <a:t>WindowScrollWheelFcn</a:t>
                      </a:r>
                      <a:endParaRPr lang="en-US" sz="2000">
                        <a:latin typeface="Arial" pitchFamily="34" charset="0"/>
                        <a:cs typeface="Arial" pitchFamily="34" charset="0"/>
                      </a:endParaRPr>
                    </a:p>
                  </a:txBody>
                  <a:tcPr/>
                </a:tc>
                <a:tc>
                  <a:txBody>
                    <a:bodyPr/>
                    <a:lstStyle/>
                    <a:p>
                      <a:pPr algn="l">
                        <a:lnSpc>
                          <a:spcPct val="100000"/>
                        </a:lnSpc>
                      </a:pPr>
                      <a:r>
                        <a:rPr lang="en-US" sz="2000" b="0" i="0" kern="1200" smtClean="0">
                          <a:solidFill>
                            <a:schemeClr val="dk1"/>
                          </a:solidFill>
                          <a:latin typeface="Arial" pitchFamily="34" charset="0"/>
                          <a:ea typeface="+mn-ea"/>
                          <a:cs typeface="Arial" pitchFamily="34" charset="0"/>
                        </a:rPr>
                        <a:t>Figure</a:t>
                      </a:r>
                      <a:endParaRPr lang="en-US" sz="200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0"/>
            <a:ext cx="8534400" cy="838200"/>
          </a:xfrm>
        </p:spPr>
        <p:txBody>
          <a:bodyPr/>
          <a:lstStyle/>
          <a:p>
            <a:pPr algn="l"/>
            <a:r>
              <a:rPr lang="en-US" sz="3200" b="1" smtClean="0">
                <a:solidFill>
                  <a:schemeClr val="bg1"/>
                </a:solidFill>
                <a:latin typeface="Arial" pitchFamily="34" charset="0"/>
                <a:cs typeface="Arial" pitchFamily="34" charset="0"/>
              </a:rPr>
              <a:t>5.Xây dựng ứng dụng GUI minh họa</a:t>
            </a:r>
          </a:p>
        </p:txBody>
      </p:sp>
      <p:sp>
        <p:nvSpPr>
          <p:cNvPr id="3075" name="Slide Number Placeholder 2"/>
          <p:cNvSpPr>
            <a:spLocks noGrp="1"/>
          </p:cNvSpPr>
          <p:nvPr>
            <p:ph type="sldNum" sz="quarter" idx="12"/>
          </p:nvPr>
        </p:nvSpPr>
        <p:spPr bwMode="auto">
          <a:xfrm>
            <a:off x="8610600" y="6569075"/>
            <a:ext cx="533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b="1">
                <a:solidFill>
                  <a:schemeClr val="bg1"/>
                </a:solidFill>
                <a:latin typeface="Arial Black" pitchFamily="34" charset="0"/>
              </a:rPr>
              <a:t>- </a:t>
            </a:r>
            <a:fld id="{3422EF1F-48CA-4D99-9C2C-AE008B13E211}" type="slidenum">
              <a:rPr lang="en-US" b="1">
                <a:solidFill>
                  <a:schemeClr val="bg1"/>
                </a:solidFill>
                <a:latin typeface="Arial Black" pitchFamily="34" charset="0"/>
              </a:rPr>
              <a:pPr fontAlgn="base">
                <a:spcBef>
                  <a:spcPct val="0"/>
                </a:spcBef>
                <a:spcAft>
                  <a:spcPct val="0"/>
                </a:spcAft>
              </a:pPr>
              <a:t>13</a:t>
            </a:fld>
            <a:r>
              <a:rPr lang="en-US" b="1">
                <a:solidFill>
                  <a:schemeClr val="bg1"/>
                </a:solidFill>
                <a:latin typeface="Arial Black" pitchFamily="34" charset="0"/>
              </a:rPr>
              <a:t> - </a:t>
            </a:r>
          </a:p>
        </p:txBody>
      </p:sp>
      <p:cxnSp>
        <p:nvCxnSpPr>
          <p:cNvPr id="5" name="Straight Connector 4"/>
          <p:cNvCxnSpPr/>
          <p:nvPr/>
        </p:nvCxnSpPr>
        <p:spPr>
          <a:xfrm>
            <a:off x="76200" y="762000"/>
            <a:ext cx="8915400" cy="1588"/>
          </a:xfrm>
          <a:prstGeom prst="line">
            <a:avLst/>
          </a:prstGeom>
          <a:ln w="38100" cmpd="dbl">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28600" y="914400"/>
            <a:ext cx="8915400" cy="5715000"/>
          </a:xfrm>
          <a:prstGeom prst="rect">
            <a:avLst/>
          </a:prstGeom>
        </p:spPr>
        <p:txBody>
          <a:bodyPr>
            <a:normAutofit/>
          </a:bodyPr>
          <a:lstStyle/>
          <a:p>
            <a:pPr marL="282575" indent="-282575" algn="just" fontAlgn="auto">
              <a:spcBef>
                <a:spcPct val="20000"/>
              </a:spcBef>
              <a:spcAft>
                <a:spcPts val="0"/>
              </a:spcAft>
              <a:defRPr/>
            </a:pPr>
            <a:endParaRPr lang="en-US" sz="2000" b="1">
              <a:solidFill>
                <a:schemeClr val="bg1"/>
              </a:solidFill>
              <a:latin typeface="Times New Roman" pitchFamily="18" charset="0"/>
              <a:cs typeface="Times New Roman" pitchFamily="18" charset="0"/>
            </a:endParaRPr>
          </a:p>
        </p:txBody>
      </p:sp>
      <p:pic>
        <p:nvPicPr>
          <p:cNvPr id="2" name="Picture 1"/>
          <p:cNvPicPr>
            <a:picLocks noChangeAspect="1"/>
          </p:cNvPicPr>
          <p:nvPr/>
        </p:nvPicPr>
        <p:blipFill>
          <a:blip r:embed="rId3"/>
          <a:stretch>
            <a:fillRect/>
          </a:stretch>
        </p:blipFill>
        <p:spPr>
          <a:xfrm>
            <a:off x="1166812" y="1193442"/>
            <a:ext cx="6734175" cy="5410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0"/>
            <a:ext cx="8534400" cy="838200"/>
          </a:xfrm>
        </p:spPr>
        <p:txBody>
          <a:bodyPr/>
          <a:lstStyle/>
          <a:p>
            <a:pPr algn="l"/>
            <a:r>
              <a:rPr lang="en-US" sz="3200" b="1" smtClean="0">
                <a:solidFill>
                  <a:schemeClr val="bg1"/>
                </a:solidFill>
                <a:latin typeface="Arial" pitchFamily="34" charset="0"/>
                <a:cs typeface="Arial" pitchFamily="34" charset="0"/>
              </a:rPr>
              <a:t>1.Khởi tạo GUI</a:t>
            </a:r>
          </a:p>
        </p:txBody>
      </p:sp>
      <p:sp>
        <p:nvSpPr>
          <p:cNvPr id="3075" name="Slide Number Placeholder 2"/>
          <p:cNvSpPr>
            <a:spLocks noGrp="1"/>
          </p:cNvSpPr>
          <p:nvPr>
            <p:ph type="sldNum" sz="quarter" idx="12"/>
          </p:nvPr>
        </p:nvSpPr>
        <p:spPr bwMode="auto">
          <a:xfrm>
            <a:off x="8610600" y="6569075"/>
            <a:ext cx="533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b="1">
                <a:solidFill>
                  <a:schemeClr val="bg1"/>
                </a:solidFill>
                <a:latin typeface="Arial Black" pitchFamily="34" charset="0"/>
              </a:rPr>
              <a:t>- </a:t>
            </a:r>
            <a:fld id="{3422EF1F-48CA-4D99-9C2C-AE008B13E211}" type="slidenum">
              <a:rPr lang="en-US" b="1">
                <a:solidFill>
                  <a:schemeClr val="bg1"/>
                </a:solidFill>
                <a:latin typeface="Arial Black" pitchFamily="34" charset="0"/>
              </a:rPr>
              <a:pPr fontAlgn="base">
                <a:spcBef>
                  <a:spcPct val="0"/>
                </a:spcBef>
                <a:spcAft>
                  <a:spcPct val="0"/>
                </a:spcAft>
              </a:pPr>
              <a:t>2</a:t>
            </a:fld>
            <a:r>
              <a:rPr lang="en-US" b="1">
                <a:solidFill>
                  <a:schemeClr val="bg1"/>
                </a:solidFill>
                <a:latin typeface="Arial Black" pitchFamily="34" charset="0"/>
              </a:rPr>
              <a:t> - </a:t>
            </a:r>
          </a:p>
        </p:txBody>
      </p:sp>
      <p:cxnSp>
        <p:nvCxnSpPr>
          <p:cNvPr id="5" name="Straight Connector 4"/>
          <p:cNvCxnSpPr/>
          <p:nvPr/>
        </p:nvCxnSpPr>
        <p:spPr>
          <a:xfrm>
            <a:off x="76200" y="762000"/>
            <a:ext cx="8915400" cy="1588"/>
          </a:xfrm>
          <a:prstGeom prst="line">
            <a:avLst/>
          </a:prstGeom>
          <a:ln w="38100" cmpd="dbl">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28600" y="914400"/>
            <a:ext cx="8915400" cy="5715000"/>
          </a:xfrm>
          <a:prstGeom prst="rect">
            <a:avLst/>
          </a:prstGeom>
        </p:spPr>
        <p:txBody>
          <a:bodyPr>
            <a:normAutofit/>
          </a:bodyPr>
          <a:lstStyle/>
          <a:p>
            <a:pPr marL="508000" indent="-508000" algn="just" fontAlgn="auto">
              <a:lnSpc>
                <a:spcPct val="130000"/>
              </a:lnSpc>
              <a:spcBef>
                <a:spcPct val="20000"/>
              </a:spcBef>
              <a:spcAft>
                <a:spcPts val="600"/>
              </a:spcAft>
              <a:buFont typeface="Wingdings" pitchFamily="2" charset="2"/>
              <a:buChar char="§"/>
              <a:defRPr/>
            </a:pPr>
            <a:r>
              <a:rPr lang="en-US" sz="2000" b="1" smtClean="0">
                <a:solidFill>
                  <a:schemeClr val="bg1"/>
                </a:solidFill>
              </a:rPr>
              <a:t>Ngoài khả năng cho phép người dùng lập trình thông qua cửa sổ comand window, script file, Matlab còn cho phép người dùng lập trình giao diện đồ họa (GUI).</a:t>
            </a:r>
          </a:p>
          <a:p>
            <a:pPr marL="508000" indent="-508000" algn="just" fontAlgn="auto">
              <a:lnSpc>
                <a:spcPct val="130000"/>
              </a:lnSpc>
              <a:spcBef>
                <a:spcPct val="20000"/>
              </a:spcBef>
              <a:spcAft>
                <a:spcPts val="600"/>
              </a:spcAft>
              <a:buFont typeface="Wingdings" pitchFamily="2" charset="2"/>
              <a:buChar char="§"/>
              <a:defRPr/>
            </a:pPr>
            <a:r>
              <a:rPr lang="en-US" sz="2000" b="1" smtClean="0">
                <a:solidFill>
                  <a:schemeClr val="bg1"/>
                </a:solidFill>
              </a:rPr>
              <a:t>Có thể lập trình GUI trong matlab bằng 2 cách: </a:t>
            </a:r>
          </a:p>
          <a:p>
            <a:pPr marL="965200" lvl="1" indent="-508000" algn="just" fontAlgn="auto">
              <a:lnSpc>
                <a:spcPct val="130000"/>
              </a:lnSpc>
              <a:spcBef>
                <a:spcPct val="20000"/>
              </a:spcBef>
              <a:spcAft>
                <a:spcPts val="600"/>
              </a:spcAft>
              <a:buFont typeface="Wingdings" pitchFamily="2" charset="2"/>
              <a:buChar char="Ø"/>
              <a:defRPr/>
            </a:pPr>
            <a:r>
              <a:rPr lang="en-US" sz="2000" b="1" smtClean="0">
                <a:solidFill>
                  <a:schemeClr val="bg1"/>
                </a:solidFill>
              </a:rPr>
              <a:t>Viết Script file tạo giao diện.</a:t>
            </a:r>
          </a:p>
          <a:p>
            <a:pPr marL="965200" lvl="1" indent="-508000" algn="just" fontAlgn="auto">
              <a:lnSpc>
                <a:spcPct val="130000"/>
              </a:lnSpc>
              <a:spcBef>
                <a:spcPct val="20000"/>
              </a:spcBef>
              <a:spcAft>
                <a:spcPts val="600"/>
              </a:spcAft>
              <a:buFont typeface="Wingdings" pitchFamily="2" charset="2"/>
              <a:buChar char="Ø"/>
              <a:defRPr/>
            </a:pPr>
            <a:r>
              <a:rPr lang="en-US" sz="2000" b="1" smtClean="0">
                <a:solidFill>
                  <a:schemeClr val="bg1"/>
                </a:solidFill>
              </a:rPr>
              <a:t>Sử dụng công cụ hỗ trợ lập trình GUI.</a:t>
            </a:r>
          </a:p>
          <a:p>
            <a:pPr lvl="1" indent="-457200" algn="just" fontAlgn="auto">
              <a:lnSpc>
                <a:spcPct val="130000"/>
              </a:lnSpc>
              <a:spcBef>
                <a:spcPct val="20000"/>
              </a:spcBef>
              <a:spcAft>
                <a:spcPts val="600"/>
              </a:spcAft>
              <a:buFont typeface="Wingdings" pitchFamily="2" charset="2"/>
              <a:buChar char="§"/>
              <a:defRPr/>
            </a:pPr>
            <a:r>
              <a:rPr lang="en-US" sz="2000" b="1" smtClean="0">
                <a:solidFill>
                  <a:schemeClr val="bg1"/>
                </a:solidFill>
              </a:rPr>
              <a:t>Để tạo ứng dụng GUI  vào File/New/GUI hoặc gõ lệnh guide</a:t>
            </a:r>
            <a:endParaRPr lang="en-US" sz="2000" b="1">
              <a:solidFill>
                <a:schemeClr val="bg1"/>
              </a:solidFill>
            </a:endParaRPr>
          </a:p>
          <a:p>
            <a:pPr marL="282575" indent="-282575" algn="just" fontAlgn="auto">
              <a:spcBef>
                <a:spcPct val="20000"/>
              </a:spcBef>
              <a:spcAft>
                <a:spcPts val="0"/>
              </a:spcAft>
              <a:defRPr/>
            </a:pPr>
            <a:endParaRPr lang="en-US" sz="2000" b="1">
              <a:solidFill>
                <a:schemeClr val="bg1"/>
              </a:solidFill>
              <a:latin typeface="Times New Roman" pitchFamily="18" charset="0"/>
              <a:cs typeface="Times New Roman" pitchFamily="18" charset="0"/>
            </a:endParaRPr>
          </a:p>
        </p:txBody>
      </p:sp>
      <p:pic>
        <p:nvPicPr>
          <p:cNvPr id="6" name="Picture 5" descr="2-27-2011 3-34-15 PM.jpg"/>
          <p:cNvPicPr>
            <a:picLocks noChangeAspect="1"/>
          </p:cNvPicPr>
          <p:nvPr/>
        </p:nvPicPr>
        <p:blipFill>
          <a:blip r:embed="rId3" cstate="print"/>
          <a:stretch>
            <a:fillRect/>
          </a:stretch>
        </p:blipFill>
        <p:spPr>
          <a:xfrm>
            <a:off x="2286000" y="4419600"/>
            <a:ext cx="3886200" cy="187567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0"/>
            <a:ext cx="8534400" cy="838200"/>
          </a:xfrm>
        </p:spPr>
        <p:txBody>
          <a:bodyPr/>
          <a:lstStyle/>
          <a:p>
            <a:pPr algn="l"/>
            <a:r>
              <a:rPr lang="en-US" sz="3200" b="1" smtClean="0">
                <a:solidFill>
                  <a:schemeClr val="bg1"/>
                </a:solidFill>
                <a:latin typeface="Arial" pitchFamily="34" charset="0"/>
                <a:cs typeface="Arial" pitchFamily="34" charset="0"/>
              </a:rPr>
              <a:t>1.Khởi tạo GUI</a:t>
            </a:r>
          </a:p>
        </p:txBody>
      </p:sp>
      <p:sp>
        <p:nvSpPr>
          <p:cNvPr id="3075" name="Slide Number Placeholder 2"/>
          <p:cNvSpPr>
            <a:spLocks noGrp="1"/>
          </p:cNvSpPr>
          <p:nvPr>
            <p:ph type="sldNum" sz="quarter" idx="12"/>
          </p:nvPr>
        </p:nvSpPr>
        <p:spPr bwMode="auto">
          <a:xfrm>
            <a:off x="8610600" y="6569075"/>
            <a:ext cx="533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b="1">
                <a:solidFill>
                  <a:schemeClr val="bg1"/>
                </a:solidFill>
                <a:latin typeface="Arial Black" pitchFamily="34" charset="0"/>
              </a:rPr>
              <a:t>- </a:t>
            </a:r>
            <a:fld id="{3422EF1F-48CA-4D99-9C2C-AE008B13E211}" type="slidenum">
              <a:rPr lang="en-US" b="1">
                <a:solidFill>
                  <a:schemeClr val="bg1"/>
                </a:solidFill>
                <a:latin typeface="Arial Black" pitchFamily="34" charset="0"/>
              </a:rPr>
              <a:pPr fontAlgn="base">
                <a:spcBef>
                  <a:spcPct val="0"/>
                </a:spcBef>
                <a:spcAft>
                  <a:spcPct val="0"/>
                </a:spcAft>
              </a:pPr>
              <a:t>3</a:t>
            </a:fld>
            <a:r>
              <a:rPr lang="en-US" b="1">
                <a:solidFill>
                  <a:schemeClr val="bg1"/>
                </a:solidFill>
                <a:latin typeface="Arial Black" pitchFamily="34" charset="0"/>
              </a:rPr>
              <a:t> - </a:t>
            </a:r>
          </a:p>
        </p:txBody>
      </p:sp>
      <p:cxnSp>
        <p:nvCxnSpPr>
          <p:cNvPr id="5" name="Straight Connector 4"/>
          <p:cNvCxnSpPr/>
          <p:nvPr/>
        </p:nvCxnSpPr>
        <p:spPr>
          <a:xfrm>
            <a:off x="76200" y="762000"/>
            <a:ext cx="8915400" cy="1588"/>
          </a:xfrm>
          <a:prstGeom prst="line">
            <a:avLst/>
          </a:prstGeom>
          <a:ln w="38100" cmpd="dbl">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28600" y="3657600"/>
            <a:ext cx="8915400" cy="3200400"/>
          </a:xfrm>
          <a:prstGeom prst="rect">
            <a:avLst/>
          </a:prstGeom>
        </p:spPr>
        <p:txBody>
          <a:bodyPr>
            <a:normAutofit/>
          </a:bodyPr>
          <a:lstStyle/>
          <a:p>
            <a:pPr marL="508000" indent="-508000" algn="just" fontAlgn="auto">
              <a:lnSpc>
                <a:spcPct val="130000"/>
              </a:lnSpc>
              <a:spcBef>
                <a:spcPct val="20000"/>
              </a:spcBef>
              <a:spcAft>
                <a:spcPts val="600"/>
              </a:spcAft>
              <a:buFont typeface="Wingdings" pitchFamily="2" charset="2"/>
              <a:buChar char="§"/>
              <a:defRPr/>
            </a:pPr>
            <a:r>
              <a:rPr lang="en-US" sz="2000" b="1" smtClean="0">
                <a:solidFill>
                  <a:schemeClr val="bg1"/>
                </a:solidFill>
              </a:rPr>
              <a:t>Cửa sổ GUIDE Quick Start có một số lựa chọn sau:</a:t>
            </a:r>
          </a:p>
          <a:p>
            <a:pPr marL="965200" lvl="1" indent="-508000" algn="just" fontAlgn="auto">
              <a:lnSpc>
                <a:spcPct val="130000"/>
              </a:lnSpc>
              <a:spcBef>
                <a:spcPct val="20000"/>
              </a:spcBef>
              <a:spcAft>
                <a:spcPts val="600"/>
              </a:spcAft>
              <a:buFont typeface="Wingdings" pitchFamily="2" charset="2"/>
              <a:buChar char="§"/>
              <a:defRPr/>
            </a:pPr>
            <a:r>
              <a:rPr lang="en-US" sz="1600" b="1" smtClean="0">
                <a:solidFill>
                  <a:schemeClr val="bg1"/>
                </a:solidFill>
              </a:rPr>
              <a:t>Blank GUI (Default): Khởi tạo một GUI trống không cso một điều khiển nào cả.</a:t>
            </a:r>
          </a:p>
          <a:p>
            <a:pPr marL="965200" lvl="1" indent="-508000" algn="just" fontAlgn="auto">
              <a:lnSpc>
                <a:spcPct val="130000"/>
              </a:lnSpc>
              <a:spcBef>
                <a:spcPct val="20000"/>
              </a:spcBef>
              <a:spcAft>
                <a:spcPts val="600"/>
              </a:spcAft>
              <a:buFont typeface="Wingdings" pitchFamily="2" charset="2"/>
              <a:buChar char="§"/>
              <a:defRPr/>
            </a:pPr>
            <a:r>
              <a:rPr lang="en-US" sz="1600" b="1" smtClean="0">
                <a:solidFill>
                  <a:schemeClr val="bg1"/>
                </a:solidFill>
              </a:rPr>
              <a:t>GUI with Uicontrols: Khởi tạo một GUI với một vài  điều khiển như button,… Chương trình có thể chạy ngay.</a:t>
            </a:r>
          </a:p>
          <a:p>
            <a:pPr marL="965200" lvl="1" indent="-508000" algn="just" fontAlgn="auto">
              <a:lnSpc>
                <a:spcPct val="130000"/>
              </a:lnSpc>
              <a:spcBef>
                <a:spcPct val="20000"/>
              </a:spcBef>
              <a:spcAft>
                <a:spcPts val="600"/>
              </a:spcAft>
              <a:buFont typeface="Wingdings" pitchFamily="2" charset="2"/>
              <a:buChar char="§"/>
              <a:defRPr/>
            </a:pPr>
            <a:r>
              <a:rPr lang="en-US" sz="1600" b="1" smtClean="0">
                <a:solidFill>
                  <a:schemeClr val="bg1"/>
                </a:solidFill>
              </a:rPr>
              <a:t>GUI with Axes and Menu: Khởi tạo một GUI với điều khiển axes và button, các menu để hiển thị đồ họa.</a:t>
            </a:r>
          </a:p>
          <a:p>
            <a:pPr marL="965200" lvl="1" indent="-508000" algn="just" fontAlgn="auto">
              <a:lnSpc>
                <a:spcPct val="130000"/>
              </a:lnSpc>
              <a:spcBef>
                <a:spcPct val="20000"/>
              </a:spcBef>
              <a:spcAft>
                <a:spcPts val="600"/>
              </a:spcAft>
              <a:buFont typeface="Wingdings" pitchFamily="2" charset="2"/>
              <a:buChar char="§"/>
              <a:defRPr/>
            </a:pPr>
            <a:r>
              <a:rPr lang="en-US" sz="1600" b="1" smtClean="0">
                <a:solidFill>
                  <a:schemeClr val="bg1"/>
                </a:solidFill>
              </a:rPr>
              <a:t>Modal Question Dialog:  Tạo hộp thoại đặt câu hỏi Yes/No</a:t>
            </a:r>
            <a:endParaRPr lang="en-US" sz="1600" b="1">
              <a:solidFill>
                <a:schemeClr val="bg1"/>
              </a:solidFill>
            </a:endParaRPr>
          </a:p>
          <a:p>
            <a:pPr marL="282575" indent="-282575" algn="just" fontAlgn="auto">
              <a:spcBef>
                <a:spcPct val="20000"/>
              </a:spcBef>
              <a:spcAft>
                <a:spcPts val="0"/>
              </a:spcAft>
              <a:defRPr/>
            </a:pPr>
            <a:endParaRPr lang="en-US" sz="2000" b="1">
              <a:solidFill>
                <a:schemeClr val="bg1"/>
              </a:solidFill>
              <a:latin typeface="Times New Roman" pitchFamily="18" charset="0"/>
              <a:cs typeface="Times New Roman" pitchFamily="18" charset="0"/>
            </a:endParaRPr>
          </a:p>
        </p:txBody>
      </p:sp>
      <p:pic>
        <p:nvPicPr>
          <p:cNvPr id="7" name="Picture 6" descr="guide.gif"/>
          <p:cNvPicPr>
            <a:picLocks noChangeAspect="1"/>
          </p:cNvPicPr>
          <p:nvPr/>
        </p:nvPicPr>
        <p:blipFill>
          <a:blip r:embed="rId3" cstate="print"/>
          <a:stretch>
            <a:fillRect/>
          </a:stretch>
        </p:blipFill>
        <p:spPr>
          <a:xfrm>
            <a:off x="3857625" y="0"/>
            <a:ext cx="5286375" cy="362902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0"/>
            <a:ext cx="8534400" cy="838200"/>
          </a:xfrm>
        </p:spPr>
        <p:txBody>
          <a:bodyPr/>
          <a:lstStyle/>
          <a:p>
            <a:pPr algn="l"/>
            <a:r>
              <a:rPr lang="en-US" sz="3200" b="1" smtClean="0">
                <a:solidFill>
                  <a:schemeClr val="bg1"/>
                </a:solidFill>
                <a:latin typeface="Arial" pitchFamily="34" charset="0"/>
                <a:cs typeface="Arial" pitchFamily="34" charset="0"/>
              </a:rPr>
              <a:t>1.Khởi tạo GUI</a:t>
            </a:r>
          </a:p>
        </p:txBody>
      </p:sp>
      <p:sp>
        <p:nvSpPr>
          <p:cNvPr id="3075" name="Slide Number Placeholder 2"/>
          <p:cNvSpPr>
            <a:spLocks noGrp="1"/>
          </p:cNvSpPr>
          <p:nvPr>
            <p:ph type="sldNum" sz="quarter" idx="12"/>
          </p:nvPr>
        </p:nvSpPr>
        <p:spPr bwMode="auto">
          <a:xfrm>
            <a:off x="8610600" y="6569075"/>
            <a:ext cx="533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b="1">
                <a:solidFill>
                  <a:schemeClr val="bg1"/>
                </a:solidFill>
                <a:latin typeface="Arial Black" pitchFamily="34" charset="0"/>
              </a:rPr>
              <a:t>- </a:t>
            </a:r>
            <a:fld id="{3422EF1F-48CA-4D99-9C2C-AE008B13E211}" type="slidenum">
              <a:rPr lang="en-US" b="1">
                <a:solidFill>
                  <a:schemeClr val="bg1"/>
                </a:solidFill>
                <a:latin typeface="Arial Black" pitchFamily="34" charset="0"/>
              </a:rPr>
              <a:pPr fontAlgn="base">
                <a:spcBef>
                  <a:spcPct val="0"/>
                </a:spcBef>
                <a:spcAft>
                  <a:spcPct val="0"/>
                </a:spcAft>
              </a:pPr>
              <a:t>4</a:t>
            </a:fld>
            <a:r>
              <a:rPr lang="en-US" b="1">
                <a:solidFill>
                  <a:schemeClr val="bg1"/>
                </a:solidFill>
                <a:latin typeface="Arial Black" pitchFamily="34" charset="0"/>
              </a:rPr>
              <a:t> - </a:t>
            </a:r>
          </a:p>
        </p:txBody>
      </p:sp>
      <p:cxnSp>
        <p:nvCxnSpPr>
          <p:cNvPr id="5" name="Straight Connector 4"/>
          <p:cNvCxnSpPr/>
          <p:nvPr/>
        </p:nvCxnSpPr>
        <p:spPr>
          <a:xfrm>
            <a:off x="76200" y="762000"/>
            <a:ext cx="8915400" cy="1588"/>
          </a:xfrm>
          <a:prstGeom prst="line">
            <a:avLst/>
          </a:prstGeom>
          <a:ln w="38100" cmpd="dbl">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28600" y="914400"/>
            <a:ext cx="8915400" cy="5715000"/>
          </a:xfrm>
          <a:prstGeom prst="rect">
            <a:avLst/>
          </a:prstGeom>
        </p:spPr>
        <p:txBody>
          <a:bodyPr>
            <a:normAutofit/>
          </a:bodyPr>
          <a:lstStyle/>
          <a:p>
            <a:pPr marL="282575" indent="-282575" algn="just" fontAlgn="auto">
              <a:spcBef>
                <a:spcPct val="20000"/>
              </a:spcBef>
              <a:spcAft>
                <a:spcPts val="0"/>
              </a:spcAft>
              <a:defRPr/>
            </a:pPr>
            <a:endParaRPr lang="en-US" sz="2000" b="1">
              <a:solidFill>
                <a:schemeClr val="bg1"/>
              </a:solidFill>
              <a:latin typeface="Times New Roman" pitchFamily="18" charset="0"/>
              <a:cs typeface="Times New Roman" pitchFamily="18" charset="0"/>
            </a:endParaRPr>
          </a:p>
        </p:txBody>
      </p:sp>
      <p:pic>
        <p:nvPicPr>
          <p:cNvPr id="7" name="Picture 6" descr="2-27-2011 3-36-59 PM.jpg"/>
          <p:cNvPicPr>
            <a:picLocks noChangeAspect="1"/>
          </p:cNvPicPr>
          <p:nvPr/>
        </p:nvPicPr>
        <p:blipFill>
          <a:blip r:embed="rId3" cstate="print"/>
          <a:stretch>
            <a:fillRect/>
          </a:stretch>
        </p:blipFill>
        <p:spPr>
          <a:xfrm>
            <a:off x="1828800" y="838200"/>
            <a:ext cx="6151063" cy="4648200"/>
          </a:xfrm>
          <a:prstGeom prst="rect">
            <a:avLst/>
          </a:prstGeom>
        </p:spPr>
      </p:pic>
      <p:sp>
        <p:nvSpPr>
          <p:cNvPr id="8" name="Content Placeholder 2"/>
          <p:cNvSpPr txBox="1">
            <a:spLocks/>
          </p:cNvSpPr>
          <p:nvPr/>
        </p:nvSpPr>
        <p:spPr>
          <a:xfrm>
            <a:off x="228600" y="5715000"/>
            <a:ext cx="8915400" cy="1143000"/>
          </a:xfrm>
          <a:prstGeom prst="rect">
            <a:avLst/>
          </a:prstGeom>
        </p:spPr>
        <p:txBody>
          <a:bodyPr>
            <a:normAutofit/>
          </a:bodyPr>
          <a:lstStyle/>
          <a:p>
            <a:pPr marL="508000" indent="-508000" algn="just" fontAlgn="auto">
              <a:lnSpc>
                <a:spcPct val="130000"/>
              </a:lnSpc>
              <a:spcBef>
                <a:spcPct val="20000"/>
              </a:spcBef>
              <a:spcAft>
                <a:spcPts val="600"/>
              </a:spcAft>
              <a:buFont typeface="Wingdings" pitchFamily="2" charset="2"/>
              <a:buChar char="§"/>
              <a:defRPr/>
            </a:pPr>
            <a:r>
              <a:rPr lang="en-US" sz="2000" b="1" smtClean="0">
                <a:solidFill>
                  <a:schemeClr val="bg1"/>
                </a:solidFill>
              </a:rPr>
              <a:t>Giao diện giống với các chương trình lập trình giao diện như VB, Visual C++</a:t>
            </a:r>
            <a:endParaRPr lang="en-US" sz="1600" b="1">
              <a:solidFill>
                <a:schemeClr val="bg1"/>
              </a:solidFill>
            </a:endParaRPr>
          </a:p>
          <a:p>
            <a:pPr marL="282575" indent="-282575" algn="just" fontAlgn="auto">
              <a:spcBef>
                <a:spcPct val="20000"/>
              </a:spcBef>
              <a:spcAft>
                <a:spcPts val="0"/>
              </a:spcAft>
              <a:defRPr/>
            </a:pPr>
            <a:endParaRPr lang="en-US" sz="2000" b="1">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0"/>
            <a:ext cx="8534400" cy="838200"/>
          </a:xfrm>
        </p:spPr>
        <p:txBody>
          <a:bodyPr/>
          <a:lstStyle/>
          <a:p>
            <a:pPr algn="l"/>
            <a:r>
              <a:rPr lang="en-US" sz="3200" b="1" smtClean="0">
                <a:solidFill>
                  <a:schemeClr val="bg1"/>
                </a:solidFill>
                <a:latin typeface="Arial" pitchFamily="34" charset="0"/>
                <a:cs typeface="Arial" pitchFamily="34" charset="0"/>
              </a:rPr>
              <a:t>1.Khởi tạo GUI</a:t>
            </a:r>
          </a:p>
        </p:txBody>
      </p:sp>
      <p:sp>
        <p:nvSpPr>
          <p:cNvPr id="3075" name="Slide Number Placeholder 2"/>
          <p:cNvSpPr>
            <a:spLocks noGrp="1"/>
          </p:cNvSpPr>
          <p:nvPr>
            <p:ph type="sldNum" sz="quarter" idx="12"/>
          </p:nvPr>
        </p:nvSpPr>
        <p:spPr bwMode="auto">
          <a:xfrm>
            <a:off x="8610600" y="6569075"/>
            <a:ext cx="533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b="1">
                <a:solidFill>
                  <a:schemeClr val="bg1"/>
                </a:solidFill>
                <a:latin typeface="Arial Black" pitchFamily="34" charset="0"/>
              </a:rPr>
              <a:t>- </a:t>
            </a:r>
            <a:fld id="{3422EF1F-48CA-4D99-9C2C-AE008B13E211}" type="slidenum">
              <a:rPr lang="en-US" b="1">
                <a:solidFill>
                  <a:schemeClr val="bg1"/>
                </a:solidFill>
                <a:latin typeface="Arial Black" pitchFamily="34" charset="0"/>
              </a:rPr>
              <a:pPr fontAlgn="base">
                <a:spcBef>
                  <a:spcPct val="0"/>
                </a:spcBef>
                <a:spcAft>
                  <a:spcPct val="0"/>
                </a:spcAft>
              </a:pPr>
              <a:t>5</a:t>
            </a:fld>
            <a:r>
              <a:rPr lang="en-US" b="1">
                <a:solidFill>
                  <a:schemeClr val="bg1"/>
                </a:solidFill>
                <a:latin typeface="Arial Black" pitchFamily="34" charset="0"/>
              </a:rPr>
              <a:t> - </a:t>
            </a:r>
          </a:p>
        </p:txBody>
      </p:sp>
      <p:cxnSp>
        <p:nvCxnSpPr>
          <p:cNvPr id="5" name="Straight Connector 4"/>
          <p:cNvCxnSpPr/>
          <p:nvPr/>
        </p:nvCxnSpPr>
        <p:spPr>
          <a:xfrm>
            <a:off x="76200" y="762000"/>
            <a:ext cx="8915400" cy="1588"/>
          </a:xfrm>
          <a:prstGeom prst="line">
            <a:avLst/>
          </a:prstGeom>
          <a:ln w="38100" cmpd="dbl">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28600" y="914400"/>
            <a:ext cx="8915400" cy="5715000"/>
          </a:xfrm>
          <a:prstGeom prst="rect">
            <a:avLst/>
          </a:prstGeom>
        </p:spPr>
        <p:txBody>
          <a:bodyPr>
            <a:normAutofit/>
          </a:bodyPr>
          <a:lstStyle/>
          <a:p>
            <a:pPr marL="282575" indent="-282575" algn="just" fontAlgn="auto">
              <a:spcBef>
                <a:spcPct val="20000"/>
              </a:spcBef>
              <a:spcAft>
                <a:spcPts val="0"/>
              </a:spcAft>
              <a:defRPr/>
            </a:pPr>
            <a:endParaRPr lang="en-US" sz="2000" b="1">
              <a:solidFill>
                <a:schemeClr val="bg1"/>
              </a:solidFill>
              <a:latin typeface="Times New Roman" pitchFamily="18" charset="0"/>
              <a:cs typeface="Times New Roman" pitchFamily="18" charset="0"/>
            </a:endParaRPr>
          </a:p>
        </p:txBody>
      </p:sp>
      <p:pic>
        <p:nvPicPr>
          <p:cNvPr id="7" name="Picture 6" descr="2-27-2011 3-36-59 PM.jpg"/>
          <p:cNvPicPr>
            <a:picLocks noChangeAspect="1"/>
          </p:cNvPicPr>
          <p:nvPr/>
        </p:nvPicPr>
        <p:blipFill>
          <a:blip r:embed="rId3" cstate="print"/>
          <a:stretch>
            <a:fillRect/>
          </a:stretch>
        </p:blipFill>
        <p:spPr>
          <a:xfrm>
            <a:off x="914400" y="990600"/>
            <a:ext cx="7134225" cy="53911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0"/>
            <a:ext cx="8534400" cy="838200"/>
          </a:xfrm>
        </p:spPr>
        <p:txBody>
          <a:bodyPr/>
          <a:lstStyle/>
          <a:p>
            <a:pPr algn="l"/>
            <a:r>
              <a:rPr lang="en-US" sz="3200" b="1" smtClean="0">
                <a:solidFill>
                  <a:schemeClr val="bg1"/>
                </a:solidFill>
                <a:latin typeface="Arial" pitchFamily="34" charset="0"/>
                <a:cs typeface="Arial" pitchFamily="34" charset="0"/>
              </a:rPr>
              <a:t>2. Các Control</a:t>
            </a:r>
          </a:p>
        </p:txBody>
      </p:sp>
      <p:sp>
        <p:nvSpPr>
          <p:cNvPr id="3075" name="Slide Number Placeholder 2"/>
          <p:cNvSpPr>
            <a:spLocks noGrp="1"/>
          </p:cNvSpPr>
          <p:nvPr>
            <p:ph type="sldNum" sz="quarter" idx="12"/>
          </p:nvPr>
        </p:nvSpPr>
        <p:spPr bwMode="auto">
          <a:xfrm>
            <a:off x="8610600" y="6569075"/>
            <a:ext cx="533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b="1">
                <a:solidFill>
                  <a:schemeClr val="bg1"/>
                </a:solidFill>
                <a:latin typeface="Arial Black" pitchFamily="34" charset="0"/>
              </a:rPr>
              <a:t>- </a:t>
            </a:r>
            <a:fld id="{3422EF1F-48CA-4D99-9C2C-AE008B13E211}" type="slidenum">
              <a:rPr lang="en-US" b="1">
                <a:solidFill>
                  <a:schemeClr val="bg1"/>
                </a:solidFill>
                <a:latin typeface="Arial Black" pitchFamily="34" charset="0"/>
              </a:rPr>
              <a:pPr fontAlgn="base">
                <a:spcBef>
                  <a:spcPct val="0"/>
                </a:spcBef>
                <a:spcAft>
                  <a:spcPct val="0"/>
                </a:spcAft>
              </a:pPr>
              <a:t>6</a:t>
            </a:fld>
            <a:r>
              <a:rPr lang="en-US" b="1">
                <a:solidFill>
                  <a:schemeClr val="bg1"/>
                </a:solidFill>
                <a:latin typeface="Arial Black" pitchFamily="34" charset="0"/>
              </a:rPr>
              <a:t> - </a:t>
            </a:r>
          </a:p>
        </p:txBody>
      </p:sp>
      <p:cxnSp>
        <p:nvCxnSpPr>
          <p:cNvPr id="5" name="Straight Connector 4"/>
          <p:cNvCxnSpPr/>
          <p:nvPr/>
        </p:nvCxnSpPr>
        <p:spPr>
          <a:xfrm>
            <a:off x="76200" y="762000"/>
            <a:ext cx="8915400" cy="1588"/>
          </a:xfrm>
          <a:prstGeom prst="line">
            <a:avLst/>
          </a:prstGeom>
          <a:ln w="38100" cmpd="dbl">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28600" y="914400"/>
            <a:ext cx="8915400" cy="5715000"/>
          </a:xfrm>
          <a:prstGeom prst="rect">
            <a:avLst/>
          </a:prstGeom>
        </p:spPr>
        <p:txBody>
          <a:bodyPr>
            <a:normAutofit/>
          </a:bodyPr>
          <a:lstStyle/>
          <a:p>
            <a:pPr marL="282575" indent="-282575" algn="just" fontAlgn="auto">
              <a:spcBef>
                <a:spcPct val="20000"/>
              </a:spcBef>
              <a:spcAft>
                <a:spcPts val="0"/>
              </a:spcAft>
              <a:defRPr/>
            </a:pPr>
            <a:endParaRPr lang="en-US" sz="2000" b="1">
              <a:solidFill>
                <a:schemeClr val="bg1"/>
              </a:solidFill>
              <a:latin typeface="Times New Roman" pitchFamily="18" charset="0"/>
              <a:cs typeface="Times New Roman" pitchFamily="18" charset="0"/>
            </a:endParaRPr>
          </a:p>
        </p:txBody>
      </p:sp>
      <p:sp>
        <p:nvSpPr>
          <p:cNvPr id="8" name="Content Placeholder 2"/>
          <p:cNvSpPr txBox="1">
            <a:spLocks/>
          </p:cNvSpPr>
          <p:nvPr/>
        </p:nvSpPr>
        <p:spPr>
          <a:xfrm>
            <a:off x="228600" y="1143000"/>
            <a:ext cx="4724400" cy="5715000"/>
          </a:xfrm>
          <a:prstGeom prst="rect">
            <a:avLst/>
          </a:prstGeom>
        </p:spPr>
        <p:txBody>
          <a:bodyPr>
            <a:normAutofit/>
          </a:bodyPr>
          <a:lstStyle/>
          <a:p>
            <a:pPr marL="508000" indent="-508000" algn="just" fontAlgn="auto">
              <a:lnSpc>
                <a:spcPct val="130000"/>
              </a:lnSpc>
              <a:spcBef>
                <a:spcPct val="20000"/>
              </a:spcBef>
              <a:spcAft>
                <a:spcPts val="600"/>
              </a:spcAft>
              <a:defRPr/>
            </a:pPr>
            <a:r>
              <a:rPr lang="en-US" sz="2800" b="1" smtClean="0">
                <a:solidFill>
                  <a:schemeClr val="bg1"/>
                </a:solidFill>
              </a:rPr>
              <a:t>Một số control tiêu biểu</a:t>
            </a:r>
          </a:p>
          <a:p>
            <a:pPr marL="508000" indent="-508000" algn="just" fontAlgn="auto">
              <a:lnSpc>
                <a:spcPct val="130000"/>
              </a:lnSpc>
              <a:spcBef>
                <a:spcPct val="20000"/>
              </a:spcBef>
              <a:spcAft>
                <a:spcPts val="600"/>
              </a:spcAft>
              <a:buFont typeface="Wingdings" pitchFamily="2" charset="2"/>
              <a:buChar char="§"/>
              <a:defRPr/>
            </a:pPr>
            <a:r>
              <a:rPr lang="en-US" sz="2800" b="1" smtClean="0">
                <a:solidFill>
                  <a:schemeClr val="bg1"/>
                </a:solidFill>
              </a:rPr>
              <a:t>Push Button</a:t>
            </a:r>
          </a:p>
          <a:p>
            <a:pPr marL="508000" indent="-508000" algn="just" fontAlgn="auto">
              <a:lnSpc>
                <a:spcPct val="130000"/>
              </a:lnSpc>
              <a:spcBef>
                <a:spcPct val="20000"/>
              </a:spcBef>
              <a:spcAft>
                <a:spcPts val="600"/>
              </a:spcAft>
              <a:buFont typeface="Wingdings" pitchFamily="2" charset="2"/>
              <a:buChar char="§"/>
              <a:defRPr/>
            </a:pPr>
            <a:r>
              <a:rPr lang="en-US" sz="2800" b="1" smtClean="0">
                <a:solidFill>
                  <a:schemeClr val="bg1"/>
                </a:solidFill>
              </a:rPr>
              <a:t>Slider</a:t>
            </a:r>
          </a:p>
          <a:p>
            <a:pPr marL="508000" indent="-508000" algn="just" fontAlgn="auto">
              <a:lnSpc>
                <a:spcPct val="130000"/>
              </a:lnSpc>
              <a:spcBef>
                <a:spcPct val="20000"/>
              </a:spcBef>
              <a:spcAft>
                <a:spcPts val="600"/>
              </a:spcAft>
              <a:buFont typeface="Wingdings" pitchFamily="2" charset="2"/>
              <a:buChar char="§"/>
              <a:defRPr/>
            </a:pPr>
            <a:r>
              <a:rPr lang="en-US" sz="2800" b="1" smtClean="0">
                <a:solidFill>
                  <a:schemeClr val="bg1"/>
                </a:solidFill>
              </a:rPr>
              <a:t>Radio Button</a:t>
            </a:r>
          </a:p>
          <a:p>
            <a:pPr marL="508000" indent="-508000" algn="just" fontAlgn="auto">
              <a:lnSpc>
                <a:spcPct val="130000"/>
              </a:lnSpc>
              <a:spcBef>
                <a:spcPct val="20000"/>
              </a:spcBef>
              <a:spcAft>
                <a:spcPts val="600"/>
              </a:spcAft>
              <a:buFont typeface="Wingdings" pitchFamily="2" charset="2"/>
              <a:buChar char="§"/>
              <a:defRPr/>
            </a:pPr>
            <a:r>
              <a:rPr lang="en-US" sz="2800" b="1" smtClean="0">
                <a:solidFill>
                  <a:schemeClr val="bg1"/>
                </a:solidFill>
              </a:rPr>
              <a:t>Check Box</a:t>
            </a:r>
          </a:p>
          <a:p>
            <a:pPr marL="508000" indent="-508000" algn="just" fontAlgn="auto">
              <a:lnSpc>
                <a:spcPct val="130000"/>
              </a:lnSpc>
              <a:spcBef>
                <a:spcPct val="20000"/>
              </a:spcBef>
              <a:spcAft>
                <a:spcPts val="600"/>
              </a:spcAft>
              <a:buFont typeface="Wingdings" pitchFamily="2" charset="2"/>
              <a:buChar char="§"/>
              <a:defRPr/>
            </a:pPr>
            <a:r>
              <a:rPr lang="en-US" sz="2800" b="1" smtClean="0">
                <a:solidFill>
                  <a:schemeClr val="bg1"/>
                </a:solidFill>
              </a:rPr>
              <a:t>Edit Text</a:t>
            </a:r>
          </a:p>
          <a:p>
            <a:pPr marL="508000" indent="-508000" algn="just" fontAlgn="auto">
              <a:lnSpc>
                <a:spcPct val="130000"/>
              </a:lnSpc>
              <a:spcBef>
                <a:spcPct val="20000"/>
              </a:spcBef>
              <a:spcAft>
                <a:spcPts val="600"/>
              </a:spcAft>
              <a:buFont typeface="Wingdings" pitchFamily="2" charset="2"/>
              <a:buChar char="§"/>
              <a:defRPr/>
            </a:pPr>
            <a:r>
              <a:rPr lang="en-US" sz="2800" b="1" smtClean="0">
                <a:solidFill>
                  <a:schemeClr val="bg1"/>
                </a:solidFill>
              </a:rPr>
              <a:t>Static Text</a:t>
            </a:r>
          </a:p>
          <a:p>
            <a:pPr marL="508000" indent="-508000" algn="just" fontAlgn="auto">
              <a:lnSpc>
                <a:spcPct val="130000"/>
              </a:lnSpc>
              <a:spcBef>
                <a:spcPct val="20000"/>
              </a:spcBef>
              <a:spcAft>
                <a:spcPts val="600"/>
              </a:spcAft>
              <a:defRPr/>
            </a:pPr>
            <a:endParaRPr lang="en-US" sz="2400" b="1">
              <a:solidFill>
                <a:schemeClr val="bg1"/>
              </a:solidFill>
            </a:endParaRPr>
          </a:p>
          <a:p>
            <a:pPr marL="282575" indent="-282575" algn="just" fontAlgn="auto">
              <a:spcBef>
                <a:spcPct val="20000"/>
              </a:spcBef>
              <a:spcAft>
                <a:spcPts val="0"/>
              </a:spcAft>
              <a:defRPr/>
            </a:pPr>
            <a:endParaRPr lang="en-US" sz="2800" b="1">
              <a:solidFill>
                <a:schemeClr val="bg1"/>
              </a:solidFill>
              <a:latin typeface="Times New Roman" pitchFamily="18" charset="0"/>
              <a:cs typeface="Times New Roman" pitchFamily="18" charset="0"/>
            </a:endParaRPr>
          </a:p>
        </p:txBody>
      </p:sp>
      <p:sp>
        <p:nvSpPr>
          <p:cNvPr id="7" name="Content Placeholder 2"/>
          <p:cNvSpPr txBox="1">
            <a:spLocks/>
          </p:cNvSpPr>
          <p:nvPr/>
        </p:nvSpPr>
        <p:spPr>
          <a:xfrm>
            <a:off x="4572000" y="1905000"/>
            <a:ext cx="3657600" cy="4953000"/>
          </a:xfrm>
          <a:prstGeom prst="rect">
            <a:avLst/>
          </a:prstGeom>
        </p:spPr>
        <p:txBody>
          <a:bodyPr>
            <a:normAutofit/>
          </a:bodyPr>
          <a:lstStyle/>
          <a:p>
            <a:pPr marL="508000" indent="-508000" algn="just" fontAlgn="auto">
              <a:lnSpc>
                <a:spcPct val="130000"/>
              </a:lnSpc>
              <a:spcBef>
                <a:spcPct val="20000"/>
              </a:spcBef>
              <a:spcAft>
                <a:spcPts val="600"/>
              </a:spcAft>
              <a:buFont typeface="Wingdings" pitchFamily="2" charset="2"/>
              <a:buChar char="§"/>
              <a:defRPr/>
            </a:pPr>
            <a:r>
              <a:rPr lang="en-US" sz="2800" b="1" smtClean="0">
                <a:solidFill>
                  <a:schemeClr val="bg1"/>
                </a:solidFill>
              </a:rPr>
              <a:t>Pop-up Menu</a:t>
            </a:r>
          </a:p>
          <a:p>
            <a:pPr marL="508000" indent="-508000" algn="just" fontAlgn="auto">
              <a:lnSpc>
                <a:spcPct val="130000"/>
              </a:lnSpc>
              <a:spcBef>
                <a:spcPct val="20000"/>
              </a:spcBef>
              <a:spcAft>
                <a:spcPts val="600"/>
              </a:spcAft>
              <a:buFont typeface="Wingdings" pitchFamily="2" charset="2"/>
              <a:buChar char="§"/>
              <a:defRPr/>
            </a:pPr>
            <a:r>
              <a:rPr lang="en-US" sz="2800" b="1" smtClean="0">
                <a:solidFill>
                  <a:schemeClr val="bg1"/>
                </a:solidFill>
              </a:rPr>
              <a:t>Listbox</a:t>
            </a:r>
          </a:p>
          <a:p>
            <a:pPr marL="508000" indent="-508000" algn="just" fontAlgn="auto">
              <a:lnSpc>
                <a:spcPct val="130000"/>
              </a:lnSpc>
              <a:spcBef>
                <a:spcPct val="20000"/>
              </a:spcBef>
              <a:spcAft>
                <a:spcPts val="600"/>
              </a:spcAft>
              <a:buFont typeface="Wingdings" pitchFamily="2" charset="2"/>
              <a:buChar char="§"/>
              <a:defRPr/>
            </a:pPr>
            <a:r>
              <a:rPr lang="en-US" sz="2800" b="1" smtClean="0">
                <a:solidFill>
                  <a:schemeClr val="bg1"/>
                </a:solidFill>
              </a:rPr>
              <a:t>Toggle Button</a:t>
            </a:r>
          </a:p>
          <a:p>
            <a:pPr marL="508000" indent="-508000" algn="just" fontAlgn="auto">
              <a:lnSpc>
                <a:spcPct val="130000"/>
              </a:lnSpc>
              <a:spcBef>
                <a:spcPct val="20000"/>
              </a:spcBef>
              <a:spcAft>
                <a:spcPts val="600"/>
              </a:spcAft>
              <a:buFont typeface="Wingdings" pitchFamily="2" charset="2"/>
              <a:buChar char="§"/>
              <a:defRPr/>
            </a:pPr>
            <a:r>
              <a:rPr lang="en-US" sz="2800" b="1" smtClean="0">
                <a:solidFill>
                  <a:schemeClr val="bg1"/>
                </a:solidFill>
              </a:rPr>
              <a:t>Axes</a:t>
            </a:r>
          </a:p>
          <a:p>
            <a:pPr marL="508000" indent="-508000" algn="just" fontAlgn="auto">
              <a:lnSpc>
                <a:spcPct val="130000"/>
              </a:lnSpc>
              <a:spcBef>
                <a:spcPct val="20000"/>
              </a:spcBef>
              <a:spcAft>
                <a:spcPts val="600"/>
              </a:spcAft>
              <a:buFont typeface="Wingdings" pitchFamily="2" charset="2"/>
              <a:buChar char="§"/>
              <a:defRPr/>
            </a:pPr>
            <a:r>
              <a:rPr lang="en-US" sz="2800" b="1" smtClean="0">
                <a:solidFill>
                  <a:schemeClr val="bg1"/>
                </a:solidFill>
              </a:rPr>
              <a:t>Panel</a:t>
            </a:r>
          </a:p>
          <a:p>
            <a:pPr marL="508000" indent="-508000" algn="just" fontAlgn="auto">
              <a:lnSpc>
                <a:spcPct val="130000"/>
              </a:lnSpc>
              <a:spcBef>
                <a:spcPct val="20000"/>
              </a:spcBef>
              <a:spcAft>
                <a:spcPts val="600"/>
              </a:spcAft>
              <a:buFont typeface="Wingdings" pitchFamily="2" charset="2"/>
              <a:buChar char="§"/>
              <a:defRPr/>
            </a:pPr>
            <a:r>
              <a:rPr lang="en-US" sz="2800" b="1" smtClean="0">
                <a:solidFill>
                  <a:schemeClr val="bg1"/>
                </a:solidFill>
              </a:rPr>
              <a:t>Button Group</a:t>
            </a:r>
          </a:p>
          <a:p>
            <a:pPr marL="508000" indent="-508000" algn="just" fontAlgn="auto">
              <a:lnSpc>
                <a:spcPct val="130000"/>
              </a:lnSpc>
              <a:spcBef>
                <a:spcPct val="20000"/>
              </a:spcBef>
              <a:spcAft>
                <a:spcPts val="600"/>
              </a:spcAft>
              <a:buFont typeface="Wingdings" pitchFamily="2" charset="2"/>
              <a:buChar char="§"/>
              <a:defRPr/>
            </a:pPr>
            <a:endParaRPr lang="en-US" sz="2400" b="1">
              <a:solidFill>
                <a:schemeClr val="bg1"/>
              </a:solidFill>
            </a:endParaRPr>
          </a:p>
          <a:p>
            <a:pPr marL="282575" indent="-282575" algn="just" fontAlgn="auto">
              <a:spcBef>
                <a:spcPct val="20000"/>
              </a:spcBef>
              <a:spcAft>
                <a:spcPts val="0"/>
              </a:spcAft>
              <a:defRPr/>
            </a:pPr>
            <a:endParaRPr lang="en-US" sz="2800" b="1">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0"/>
            <a:ext cx="8534400" cy="838200"/>
          </a:xfrm>
        </p:spPr>
        <p:txBody>
          <a:bodyPr/>
          <a:lstStyle/>
          <a:p>
            <a:pPr algn="l"/>
            <a:r>
              <a:rPr lang="en-US" sz="3200" b="1" smtClean="0">
                <a:solidFill>
                  <a:schemeClr val="bg1"/>
                </a:solidFill>
                <a:latin typeface="Arial" pitchFamily="34" charset="0"/>
                <a:cs typeface="Arial" pitchFamily="34" charset="0"/>
              </a:rPr>
              <a:t>3.Thuộc tính của các Control</a:t>
            </a:r>
          </a:p>
        </p:txBody>
      </p:sp>
      <p:sp>
        <p:nvSpPr>
          <p:cNvPr id="3075" name="Slide Number Placeholder 2"/>
          <p:cNvSpPr>
            <a:spLocks noGrp="1"/>
          </p:cNvSpPr>
          <p:nvPr>
            <p:ph type="sldNum" sz="quarter" idx="12"/>
          </p:nvPr>
        </p:nvSpPr>
        <p:spPr bwMode="auto">
          <a:xfrm>
            <a:off x="8610600" y="6569075"/>
            <a:ext cx="533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b="1">
                <a:solidFill>
                  <a:schemeClr val="bg1"/>
                </a:solidFill>
                <a:latin typeface="Arial Black" pitchFamily="34" charset="0"/>
              </a:rPr>
              <a:t>- </a:t>
            </a:r>
            <a:fld id="{3422EF1F-48CA-4D99-9C2C-AE008B13E211}" type="slidenum">
              <a:rPr lang="en-US" b="1">
                <a:solidFill>
                  <a:schemeClr val="bg1"/>
                </a:solidFill>
                <a:latin typeface="Arial Black" pitchFamily="34" charset="0"/>
              </a:rPr>
              <a:pPr fontAlgn="base">
                <a:spcBef>
                  <a:spcPct val="0"/>
                </a:spcBef>
                <a:spcAft>
                  <a:spcPct val="0"/>
                </a:spcAft>
              </a:pPr>
              <a:t>7</a:t>
            </a:fld>
            <a:r>
              <a:rPr lang="en-US" b="1">
                <a:solidFill>
                  <a:schemeClr val="bg1"/>
                </a:solidFill>
                <a:latin typeface="Arial Black" pitchFamily="34" charset="0"/>
              </a:rPr>
              <a:t> - </a:t>
            </a:r>
          </a:p>
        </p:txBody>
      </p:sp>
      <p:cxnSp>
        <p:nvCxnSpPr>
          <p:cNvPr id="5" name="Straight Connector 4"/>
          <p:cNvCxnSpPr/>
          <p:nvPr/>
        </p:nvCxnSpPr>
        <p:spPr>
          <a:xfrm>
            <a:off x="76200" y="762000"/>
            <a:ext cx="8915400" cy="1588"/>
          </a:xfrm>
          <a:prstGeom prst="line">
            <a:avLst/>
          </a:prstGeom>
          <a:ln w="38100" cmpd="dbl">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28600" y="914400"/>
            <a:ext cx="8915400" cy="5715000"/>
          </a:xfrm>
          <a:prstGeom prst="rect">
            <a:avLst/>
          </a:prstGeom>
        </p:spPr>
        <p:txBody>
          <a:bodyPr>
            <a:normAutofit/>
          </a:bodyPr>
          <a:lstStyle/>
          <a:p>
            <a:pPr marL="282575" indent="-282575" algn="just" fontAlgn="auto">
              <a:spcBef>
                <a:spcPct val="20000"/>
              </a:spcBef>
              <a:spcAft>
                <a:spcPts val="0"/>
              </a:spcAft>
              <a:defRPr/>
            </a:pPr>
            <a:endParaRPr lang="en-US" sz="2000" b="1">
              <a:solidFill>
                <a:schemeClr val="bg1"/>
              </a:solidFill>
              <a:latin typeface="Times New Roman" pitchFamily="18" charset="0"/>
              <a:cs typeface="Times New Roman" pitchFamily="18" charset="0"/>
            </a:endParaRPr>
          </a:p>
        </p:txBody>
      </p:sp>
      <p:sp>
        <p:nvSpPr>
          <p:cNvPr id="8" name="Content Placeholder 2"/>
          <p:cNvSpPr txBox="1">
            <a:spLocks/>
          </p:cNvSpPr>
          <p:nvPr/>
        </p:nvSpPr>
        <p:spPr>
          <a:xfrm>
            <a:off x="228600" y="1143000"/>
            <a:ext cx="4953000" cy="5715000"/>
          </a:xfrm>
          <a:prstGeom prst="rect">
            <a:avLst/>
          </a:prstGeom>
        </p:spPr>
        <p:txBody>
          <a:bodyPr>
            <a:normAutofit fontScale="92500" lnSpcReduction="10000"/>
          </a:bodyPr>
          <a:lstStyle/>
          <a:p>
            <a:pPr marL="508000" indent="-508000" algn="just" fontAlgn="auto">
              <a:lnSpc>
                <a:spcPct val="130000"/>
              </a:lnSpc>
              <a:spcBef>
                <a:spcPct val="20000"/>
              </a:spcBef>
              <a:spcAft>
                <a:spcPts val="600"/>
              </a:spcAft>
              <a:buFont typeface="Wingdings" pitchFamily="2" charset="2"/>
              <a:buChar char="§"/>
              <a:defRPr/>
            </a:pPr>
            <a:r>
              <a:rPr lang="en-US" sz="2800" b="1" smtClean="0">
                <a:solidFill>
                  <a:schemeClr val="bg1"/>
                </a:solidFill>
              </a:rPr>
              <a:t>Để mở cửa sổ các thuộc tính Property Inspactor có 3 cách:</a:t>
            </a:r>
          </a:p>
          <a:p>
            <a:pPr marL="965200" lvl="1" indent="-508000" algn="just" fontAlgn="auto">
              <a:lnSpc>
                <a:spcPct val="130000"/>
              </a:lnSpc>
              <a:spcBef>
                <a:spcPct val="20000"/>
              </a:spcBef>
              <a:spcAft>
                <a:spcPts val="600"/>
              </a:spcAft>
              <a:buFont typeface="Wingdings" pitchFamily="2" charset="2"/>
              <a:buChar char="§"/>
              <a:defRPr/>
            </a:pPr>
            <a:r>
              <a:rPr lang="en-US" sz="2400" b="1" smtClean="0">
                <a:solidFill>
                  <a:schemeClr val="bg1"/>
                </a:solidFill>
              </a:rPr>
              <a:t>Nhấp đúp chuột vào mỗi điều khiển.</a:t>
            </a:r>
          </a:p>
          <a:p>
            <a:pPr marL="965200" lvl="1" indent="-508000" algn="just" fontAlgn="auto">
              <a:lnSpc>
                <a:spcPct val="130000"/>
              </a:lnSpc>
              <a:spcBef>
                <a:spcPct val="20000"/>
              </a:spcBef>
              <a:spcAft>
                <a:spcPts val="600"/>
              </a:spcAft>
              <a:buFont typeface="Wingdings" pitchFamily="2" charset="2"/>
              <a:buChar char="§"/>
              <a:defRPr/>
            </a:pPr>
            <a:r>
              <a:rPr lang="en-US" sz="2400" b="1" smtClean="0">
                <a:solidFill>
                  <a:schemeClr val="bg1"/>
                </a:solidFill>
              </a:rPr>
              <a:t>Chọn điều khiển rồi vào menu View/Property Inspector.</a:t>
            </a:r>
          </a:p>
          <a:p>
            <a:pPr marL="965200" lvl="1" indent="-508000" algn="just" fontAlgn="auto">
              <a:lnSpc>
                <a:spcPct val="130000"/>
              </a:lnSpc>
              <a:spcBef>
                <a:spcPct val="20000"/>
              </a:spcBef>
              <a:spcAft>
                <a:spcPts val="600"/>
              </a:spcAft>
              <a:buFont typeface="Wingdings" pitchFamily="2" charset="2"/>
              <a:buChar char="§"/>
              <a:defRPr/>
            </a:pPr>
            <a:r>
              <a:rPr lang="en-US" sz="2400" b="1" smtClean="0">
                <a:solidFill>
                  <a:schemeClr val="bg1"/>
                </a:solidFill>
              </a:rPr>
              <a:t>Chọn điều khiển rồi nhấn vào biểu tượng Property Inspector trên thanh công cụ.</a:t>
            </a:r>
            <a:endParaRPr lang="en-US" sz="2400" b="1">
              <a:solidFill>
                <a:schemeClr val="bg1"/>
              </a:solidFill>
            </a:endParaRPr>
          </a:p>
          <a:p>
            <a:pPr marL="282575" indent="-282575" algn="just" fontAlgn="auto">
              <a:spcBef>
                <a:spcPct val="20000"/>
              </a:spcBef>
              <a:spcAft>
                <a:spcPts val="0"/>
              </a:spcAft>
              <a:defRPr/>
            </a:pPr>
            <a:endParaRPr lang="en-US" sz="2800" b="1">
              <a:solidFill>
                <a:schemeClr val="bg1"/>
              </a:solidFill>
              <a:latin typeface="Times New Roman" pitchFamily="18" charset="0"/>
              <a:cs typeface="Times New Roman" pitchFamily="18" charset="0"/>
            </a:endParaRPr>
          </a:p>
        </p:txBody>
      </p:sp>
      <p:pic>
        <p:nvPicPr>
          <p:cNvPr id="10" name="Picture 9" descr="Edit_text.gif"/>
          <p:cNvPicPr>
            <a:picLocks noChangeAspect="1"/>
          </p:cNvPicPr>
          <p:nvPr/>
        </p:nvPicPr>
        <p:blipFill>
          <a:blip r:embed="rId3" cstate="print"/>
          <a:stretch>
            <a:fillRect/>
          </a:stretch>
        </p:blipFill>
        <p:spPr>
          <a:xfrm>
            <a:off x="5486400" y="1066800"/>
            <a:ext cx="3400425" cy="52387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0"/>
            <a:ext cx="8534400" cy="838200"/>
          </a:xfrm>
        </p:spPr>
        <p:txBody>
          <a:bodyPr/>
          <a:lstStyle/>
          <a:p>
            <a:pPr algn="l"/>
            <a:r>
              <a:rPr lang="en-US" sz="3200" b="1" smtClean="0">
                <a:solidFill>
                  <a:schemeClr val="bg1"/>
                </a:solidFill>
                <a:latin typeface="Arial" pitchFamily="34" charset="0"/>
                <a:cs typeface="Arial" pitchFamily="34" charset="0"/>
              </a:rPr>
              <a:t>3.Thuộc tính của các Control</a:t>
            </a:r>
          </a:p>
        </p:txBody>
      </p:sp>
      <p:sp>
        <p:nvSpPr>
          <p:cNvPr id="3075" name="Slide Number Placeholder 2"/>
          <p:cNvSpPr>
            <a:spLocks noGrp="1"/>
          </p:cNvSpPr>
          <p:nvPr>
            <p:ph type="sldNum" sz="quarter" idx="12"/>
          </p:nvPr>
        </p:nvSpPr>
        <p:spPr bwMode="auto">
          <a:xfrm>
            <a:off x="8610600" y="6569075"/>
            <a:ext cx="533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b="1">
                <a:solidFill>
                  <a:schemeClr val="bg1"/>
                </a:solidFill>
                <a:latin typeface="Arial Black" pitchFamily="34" charset="0"/>
              </a:rPr>
              <a:t>- </a:t>
            </a:r>
            <a:fld id="{3422EF1F-48CA-4D99-9C2C-AE008B13E211}" type="slidenum">
              <a:rPr lang="en-US" b="1">
                <a:solidFill>
                  <a:schemeClr val="bg1"/>
                </a:solidFill>
                <a:latin typeface="Arial Black" pitchFamily="34" charset="0"/>
              </a:rPr>
              <a:pPr fontAlgn="base">
                <a:spcBef>
                  <a:spcPct val="0"/>
                </a:spcBef>
                <a:spcAft>
                  <a:spcPct val="0"/>
                </a:spcAft>
              </a:pPr>
              <a:t>8</a:t>
            </a:fld>
            <a:r>
              <a:rPr lang="en-US" b="1">
                <a:solidFill>
                  <a:schemeClr val="bg1"/>
                </a:solidFill>
                <a:latin typeface="Arial Black" pitchFamily="34" charset="0"/>
              </a:rPr>
              <a:t> - </a:t>
            </a:r>
          </a:p>
        </p:txBody>
      </p:sp>
      <p:cxnSp>
        <p:nvCxnSpPr>
          <p:cNvPr id="5" name="Straight Connector 4"/>
          <p:cNvCxnSpPr/>
          <p:nvPr/>
        </p:nvCxnSpPr>
        <p:spPr>
          <a:xfrm>
            <a:off x="76200" y="762000"/>
            <a:ext cx="8915400" cy="1588"/>
          </a:xfrm>
          <a:prstGeom prst="line">
            <a:avLst/>
          </a:prstGeom>
          <a:ln w="38100" cmpd="dbl">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28600" y="914400"/>
            <a:ext cx="8915400" cy="5715000"/>
          </a:xfrm>
          <a:prstGeom prst="rect">
            <a:avLst/>
          </a:prstGeom>
        </p:spPr>
        <p:txBody>
          <a:bodyPr>
            <a:normAutofit/>
          </a:bodyPr>
          <a:lstStyle/>
          <a:p>
            <a:pPr marL="282575" indent="-282575" algn="just" fontAlgn="auto">
              <a:spcBef>
                <a:spcPct val="20000"/>
              </a:spcBef>
              <a:spcAft>
                <a:spcPts val="0"/>
              </a:spcAft>
              <a:defRPr/>
            </a:pPr>
            <a:endParaRPr lang="en-US" sz="2000" b="1">
              <a:solidFill>
                <a:schemeClr val="bg1"/>
              </a:solidFill>
              <a:latin typeface="Times New Roman" pitchFamily="18" charset="0"/>
              <a:cs typeface="Times New Roman" pitchFamily="18" charset="0"/>
            </a:endParaRPr>
          </a:p>
        </p:txBody>
      </p:sp>
      <p:sp>
        <p:nvSpPr>
          <p:cNvPr id="8" name="Content Placeholder 2"/>
          <p:cNvSpPr txBox="1">
            <a:spLocks/>
          </p:cNvSpPr>
          <p:nvPr/>
        </p:nvSpPr>
        <p:spPr>
          <a:xfrm>
            <a:off x="228600" y="1143000"/>
            <a:ext cx="8915400" cy="4495800"/>
          </a:xfrm>
          <a:prstGeom prst="rect">
            <a:avLst/>
          </a:prstGeom>
        </p:spPr>
        <p:txBody>
          <a:bodyPr>
            <a:normAutofit/>
          </a:bodyPr>
          <a:lstStyle/>
          <a:p>
            <a:pPr marL="508000" indent="-508000" algn="just" fontAlgn="auto">
              <a:lnSpc>
                <a:spcPct val="130000"/>
              </a:lnSpc>
              <a:spcBef>
                <a:spcPct val="20000"/>
              </a:spcBef>
              <a:spcAft>
                <a:spcPts val="600"/>
              </a:spcAft>
              <a:buFont typeface="Wingdings" pitchFamily="2" charset="2"/>
              <a:buChar char="§"/>
              <a:defRPr/>
            </a:pPr>
            <a:r>
              <a:rPr lang="en-US" sz="2800" b="1" smtClean="0">
                <a:solidFill>
                  <a:schemeClr val="bg1"/>
                </a:solidFill>
              </a:rPr>
              <a:t>Truy xuất đến thuộc tính của các điều khiển:</a:t>
            </a:r>
          </a:p>
          <a:p>
            <a:pPr marL="965200" lvl="1" indent="-508000" algn="just" fontAlgn="auto">
              <a:lnSpc>
                <a:spcPct val="130000"/>
              </a:lnSpc>
              <a:spcBef>
                <a:spcPct val="20000"/>
              </a:spcBef>
              <a:spcAft>
                <a:spcPts val="600"/>
              </a:spcAft>
              <a:buFont typeface="Wingdings" pitchFamily="2" charset="2"/>
              <a:buChar char="§"/>
              <a:defRPr/>
            </a:pPr>
            <a:r>
              <a:rPr lang="en-US" sz="2000" b="1" smtClean="0">
                <a:solidFill>
                  <a:schemeClr val="bg1"/>
                </a:solidFill>
              </a:rPr>
              <a:t>Get(handles.Tên_điều_khiển, ‘Tên _thuộc _tính’);</a:t>
            </a:r>
          </a:p>
          <a:p>
            <a:pPr marL="965200" lvl="1" indent="-508000" algn="just" fontAlgn="auto">
              <a:lnSpc>
                <a:spcPct val="130000"/>
              </a:lnSpc>
              <a:spcBef>
                <a:spcPct val="20000"/>
              </a:spcBef>
              <a:spcAft>
                <a:spcPts val="600"/>
              </a:spcAft>
              <a:buFont typeface="Wingdings" pitchFamily="2" charset="2"/>
              <a:buChar char="§"/>
              <a:defRPr/>
            </a:pPr>
            <a:r>
              <a:rPr lang="en-US" sz="2000" b="1" smtClean="0">
                <a:solidFill>
                  <a:schemeClr val="bg1"/>
                </a:solidFill>
              </a:rPr>
              <a:t>Set(handles.Tên_điều _khiển, ‘Tên_thuộc_tính’, giá trị)</a:t>
            </a:r>
            <a:endParaRPr lang="en-US" sz="2000" b="1">
              <a:solidFill>
                <a:schemeClr val="bg1"/>
              </a:solidFill>
            </a:endParaRPr>
          </a:p>
          <a:p>
            <a:pPr marL="282575" indent="-282575" algn="just" fontAlgn="auto">
              <a:spcBef>
                <a:spcPct val="20000"/>
              </a:spcBef>
              <a:spcAft>
                <a:spcPts val="0"/>
              </a:spcAft>
              <a:defRPr/>
            </a:pPr>
            <a:endParaRPr lang="en-US" sz="2800" b="1">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0"/>
            <a:ext cx="8534400" cy="838200"/>
          </a:xfrm>
        </p:spPr>
        <p:txBody>
          <a:bodyPr/>
          <a:lstStyle/>
          <a:p>
            <a:pPr algn="l"/>
            <a:r>
              <a:rPr lang="en-US" sz="3200" b="1" smtClean="0">
                <a:solidFill>
                  <a:schemeClr val="bg1"/>
                </a:solidFill>
                <a:latin typeface="Arial" pitchFamily="34" charset="0"/>
                <a:cs typeface="Arial" pitchFamily="34" charset="0"/>
              </a:rPr>
              <a:t>4.Hàm Callback trong lập trình GUI</a:t>
            </a:r>
          </a:p>
        </p:txBody>
      </p:sp>
      <p:sp>
        <p:nvSpPr>
          <p:cNvPr id="3075" name="Slide Number Placeholder 2"/>
          <p:cNvSpPr>
            <a:spLocks noGrp="1"/>
          </p:cNvSpPr>
          <p:nvPr>
            <p:ph type="sldNum" sz="quarter" idx="12"/>
          </p:nvPr>
        </p:nvSpPr>
        <p:spPr bwMode="auto">
          <a:xfrm>
            <a:off x="8610600" y="6569075"/>
            <a:ext cx="533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b="1">
                <a:solidFill>
                  <a:schemeClr val="bg1"/>
                </a:solidFill>
                <a:latin typeface="Arial Black" pitchFamily="34" charset="0"/>
              </a:rPr>
              <a:t>- </a:t>
            </a:r>
            <a:fld id="{3422EF1F-48CA-4D99-9C2C-AE008B13E211}" type="slidenum">
              <a:rPr lang="en-US" b="1">
                <a:solidFill>
                  <a:schemeClr val="bg1"/>
                </a:solidFill>
                <a:latin typeface="Arial Black" pitchFamily="34" charset="0"/>
              </a:rPr>
              <a:pPr fontAlgn="base">
                <a:spcBef>
                  <a:spcPct val="0"/>
                </a:spcBef>
                <a:spcAft>
                  <a:spcPct val="0"/>
                </a:spcAft>
              </a:pPr>
              <a:t>9</a:t>
            </a:fld>
            <a:r>
              <a:rPr lang="en-US" b="1">
                <a:solidFill>
                  <a:schemeClr val="bg1"/>
                </a:solidFill>
                <a:latin typeface="Arial Black" pitchFamily="34" charset="0"/>
              </a:rPr>
              <a:t> - </a:t>
            </a:r>
          </a:p>
        </p:txBody>
      </p:sp>
      <p:cxnSp>
        <p:nvCxnSpPr>
          <p:cNvPr id="5" name="Straight Connector 4"/>
          <p:cNvCxnSpPr/>
          <p:nvPr/>
        </p:nvCxnSpPr>
        <p:spPr>
          <a:xfrm>
            <a:off x="76200" y="762000"/>
            <a:ext cx="8915400" cy="1588"/>
          </a:xfrm>
          <a:prstGeom prst="line">
            <a:avLst/>
          </a:prstGeom>
          <a:ln w="38100" cmpd="dbl">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28600" y="914400"/>
            <a:ext cx="8915400" cy="5715000"/>
          </a:xfrm>
          <a:prstGeom prst="rect">
            <a:avLst/>
          </a:prstGeom>
        </p:spPr>
        <p:txBody>
          <a:bodyPr>
            <a:normAutofit/>
          </a:bodyPr>
          <a:lstStyle/>
          <a:p>
            <a:pPr marL="282575" indent="-282575" algn="just" fontAlgn="auto">
              <a:spcBef>
                <a:spcPct val="20000"/>
              </a:spcBef>
              <a:spcAft>
                <a:spcPts val="0"/>
              </a:spcAft>
              <a:defRPr/>
            </a:pPr>
            <a:endParaRPr lang="en-US" sz="2000" b="1">
              <a:solidFill>
                <a:schemeClr val="bg1"/>
              </a:solidFill>
              <a:latin typeface="Times New Roman" pitchFamily="18" charset="0"/>
              <a:cs typeface="Times New Roman" pitchFamily="18" charset="0"/>
            </a:endParaRPr>
          </a:p>
        </p:txBody>
      </p:sp>
      <p:sp>
        <p:nvSpPr>
          <p:cNvPr id="8" name="Content Placeholder 2"/>
          <p:cNvSpPr txBox="1">
            <a:spLocks/>
          </p:cNvSpPr>
          <p:nvPr/>
        </p:nvSpPr>
        <p:spPr>
          <a:xfrm>
            <a:off x="228600" y="1143000"/>
            <a:ext cx="8915400" cy="5715000"/>
          </a:xfrm>
          <a:prstGeom prst="rect">
            <a:avLst/>
          </a:prstGeom>
        </p:spPr>
        <p:txBody>
          <a:bodyPr>
            <a:normAutofit lnSpcReduction="10000"/>
          </a:bodyPr>
          <a:lstStyle/>
          <a:p>
            <a:pPr marL="508000" indent="-508000" algn="just" fontAlgn="auto">
              <a:lnSpc>
                <a:spcPct val="130000"/>
              </a:lnSpc>
              <a:spcBef>
                <a:spcPct val="20000"/>
              </a:spcBef>
              <a:spcAft>
                <a:spcPts val="600"/>
              </a:spcAft>
              <a:buFont typeface="Wingdings" pitchFamily="2" charset="2"/>
              <a:buChar char="§"/>
              <a:defRPr/>
            </a:pPr>
            <a:r>
              <a:rPr lang="en-US" sz="2800" b="1" smtClean="0">
                <a:solidFill>
                  <a:schemeClr val="bg1"/>
                </a:solidFill>
              </a:rPr>
              <a:t>Xây dựng ứng dụng GUI trong Matlab:</a:t>
            </a:r>
          </a:p>
          <a:p>
            <a:pPr marL="965200" lvl="1" indent="-508000" algn="just" fontAlgn="auto">
              <a:lnSpc>
                <a:spcPct val="130000"/>
              </a:lnSpc>
              <a:spcBef>
                <a:spcPct val="20000"/>
              </a:spcBef>
              <a:spcAft>
                <a:spcPts val="600"/>
              </a:spcAft>
              <a:buFont typeface="Wingdings" pitchFamily="2" charset="2"/>
              <a:buChar char="§"/>
              <a:defRPr/>
            </a:pPr>
            <a:r>
              <a:rPr lang="en-US" sz="2400" b="1" smtClean="0">
                <a:solidFill>
                  <a:schemeClr val="bg1"/>
                </a:solidFill>
              </a:rPr>
              <a:t>B1: Xây dựng giao diện</a:t>
            </a:r>
          </a:p>
          <a:p>
            <a:pPr marL="965200" lvl="1" indent="-508000" algn="just" fontAlgn="auto">
              <a:lnSpc>
                <a:spcPct val="130000"/>
              </a:lnSpc>
              <a:spcBef>
                <a:spcPct val="20000"/>
              </a:spcBef>
              <a:spcAft>
                <a:spcPts val="600"/>
              </a:spcAft>
              <a:buFont typeface="Wingdings" pitchFamily="2" charset="2"/>
              <a:buChar char="§"/>
              <a:defRPr/>
            </a:pPr>
            <a:r>
              <a:rPr lang="en-US" sz="2400" b="1" smtClean="0">
                <a:solidFill>
                  <a:schemeClr val="bg1"/>
                </a:solidFill>
              </a:rPr>
              <a:t>B2: Lập trình các hành vi của các điều kiển đáp ứng lại các sự kiện như: nhấn phím, kéo thanh trượt, chọn menu…hàm Callback.</a:t>
            </a:r>
          </a:p>
          <a:p>
            <a:pPr marL="508000" lvl="1" indent="-508000" algn="just" fontAlgn="auto">
              <a:lnSpc>
                <a:spcPct val="130000"/>
              </a:lnSpc>
              <a:spcBef>
                <a:spcPct val="20000"/>
              </a:spcBef>
              <a:spcAft>
                <a:spcPts val="600"/>
              </a:spcAft>
              <a:buFont typeface="Wingdings" pitchFamily="2" charset="2"/>
              <a:buChar char="§"/>
              <a:defRPr/>
            </a:pPr>
            <a:r>
              <a:rPr lang="en-US" sz="2400" b="1" smtClean="0">
                <a:solidFill>
                  <a:schemeClr val="bg1"/>
                </a:solidFill>
              </a:rPr>
              <a:t>Callback là hàm được viết ra để miêu tả hành vi của một thành phần GUI, điều khiển các hành vi của chúng bằng cách thực hiện một số hành động được viết trong hàm.</a:t>
            </a:r>
          </a:p>
          <a:p>
            <a:pPr marL="965200" lvl="2" indent="-508000" algn="just" fontAlgn="auto">
              <a:lnSpc>
                <a:spcPct val="130000"/>
              </a:lnSpc>
              <a:spcBef>
                <a:spcPct val="20000"/>
              </a:spcBef>
              <a:spcAft>
                <a:spcPts val="600"/>
              </a:spcAft>
              <a:buFont typeface="Wingdings" pitchFamily="2" charset="2"/>
              <a:buChar char="è"/>
              <a:defRPr/>
            </a:pPr>
            <a:r>
              <a:rPr lang="en-US" sz="2400" b="1" smtClean="0">
                <a:solidFill>
                  <a:schemeClr val="bg1"/>
                </a:solidFill>
                <a:sym typeface="Wingdings" pitchFamily="2" charset="2"/>
              </a:rPr>
              <a:t>Lập trình lái sự kiện.</a:t>
            </a:r>
          </a:p>
          <a:p>
            <a:pPr marL="965200" lvl="2" indent="-508000" algn="just" fontAlgn="auto">
              <a:lnSpc>
                <a:spcPct val="130000"/>
              </a:lnSpc>
              <a:spcBef>
                <a:spcPct val="20000"/>
              </a:spcBef>
              <a:spcAft>
                <a:spcPts val="600"/>
              </a:spcAft>
              <a:defRPr/>
            </a:pPr>
            <a:r>
              <a:rPr lang="en-US" sz="2400" b="1" smtClean="0">
                <a:solidFill>
                  <a:schemeClr val="bg1"/>
                </a:solidFill>
                <a:sym typeface="Wingdings" pitchFamily="2" charset="2"/>
              </a:rPr>
              <a:t>Mỗi thành phần có nhiều hàm Callback khác nhau.</a:t>
            </a:r>
            <a:endParaRPr lang="en-US" sz="2400" b="1">
              <a:solidFill>
                <a:schemeClr val="bg1"/>
              </a:solidFill>
            </a:endParaRPr>
          </a:p>
          <a:p>
            <a:pPr marL="282575" indent="-282575" algn="just" fontAlgn="auto">
              <a:spcBef>
                <a:spcPct val="20000"/>
              </a:spcBef>
              <a:spcAft>
                <a:spcPts val="0"/>
              </a:spcAft>
              <a:defRPr/>
            </a:pPr>
            <a:endParaRPr lang="en-US" sz="2800" b="1">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Bubbles</Template>
  <TotalTime>3113</TotalTime>
  <Words>809</Words>
  <Application>Microsoft Office PowerPoint</Application>
  <PresentationFormat>On-screen Show (4:3)</PresentationFormat>
  <Paragraphs>132</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Times New Roman</vt:lpstr>
      <vt:lpstr>Wingdings</vt:lpstr>
      <vt:lpstr>Office Theme</vt:lpstr>
      <vt:lpstr>Chương 5: Giao diện người dùng (GUI)</vt:lpstr>
      <vt:lpstr>1.Khởi tạo GUI</vt:lpstr>
      <vt:lpstr>1.Khởi tạo GUI</vt:lpstr>
      <vt:lpstr>1.Khởi tạo GUI</vt:lpstr>
      <vt:lpstr>1.Khởi tạo GUI</vt:lpstr>
      <vt:lpstr>2. Các Control</vt:lpstr>
      <vt:lpstr>3.Thuộc tính của các Control</vt:lpstr>
      <vt:lpstr>3.Thuộc tính của các Control</vt:lpstr>
      <vt:lpstr>4.Hàm Callback trong lập trình GUI</vt:lpstr>
      <vt:lpstr>4.Hàm Callback trong lập trình GUI</vt:lpstr>
      <vt:lpstr>4.Hàm Callback trong lập trình GUI</vt:lpstr>
      <vt:lpstr>4.Hàm Callback trong lập trình GUI</vt:lpstr>
      <vt:lpstr>5.Xây dựng ứng dụng GUI minh họa</vt:lpstr>
    </vt:vector>
  </TitlesOfParts>
  <Company>DH Mo-Dia Chat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II: Giới thiệu về phần mềm  Matlab &amp; Simulink</dc:title>
  <dc:creator>Administrator</dc:creator>
  <cp:lastModifiedBy>Mẹ Cún</cp:lastModifiedBy>
  <cp:revision>387</cp:revision>
  <dcterms:created xsi:type="dcterms:W3CDTF">2009-09-09T04:46:06Z</dcterms:created>
  <dcterms:modified xsi:type="dcterms:W3CDTF">2016-12-21T04:12:25Z</dcterms:modified>
</cp:coreProperties>
</file>