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609" r:id="rId3"/>
    <p:sldId id="461" r:id="rId5"/>
    <p:sldId id="583" r:id="rId6"/>
    <p:sldId id="610" r:id="rId7"/>
    <p:sldId id="611" r:id="rId8"/>
    <p:sldId id="612" r:id="rId9"/>
    <p:sldId id="642" r:id="rId10"/>
    <p:sldId id="619" r:id="rId11"/>
    <p:sldId id="618" r:id="rId12"/>
    <p:sldId id="617" r:id="rId13"/>
    <p:sldId id="643" r:id="rId14"/>
    <p:sldId id="621" r:id="rId15"/>
    <p:sldId id="689" r:id="rId16"/>
    <p:sldId id="622" r:id="rId17"/>
    <p:sldId id="644" r:id="rId18"/>
    <p:sldId id="664" r:id="rId19"/>
    <p:sldId id="626" r:id="rId20"/>
    <p:sldId id="682" r:id="rId21"/>
    <p:sldId id="686" r:id="rId22"/>
    <p:sldId id="687" r:id="rId23"/>
    <p:sldId id="688" r:id="rId24"/>
    <p:sldId id="645" r:id="rId25"/>
    <p:sldId id="633" r:id="rId26"/>
    <p:sldId id="634" r:id="rId27"/>
    <p:sldId id="646" r:id="rId28"/>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2" autoAdjust="0"/>
    <p:restoredTop sz="49635" autoAdjust="0"/>
  </p:normalViewPr>
  <p:slideViewPr>
    <p:cSldViewPr snapToObjects="1">
      <p:cViewPr>
        <p:scale>
          <a:sx n="50" d="100"/>
          <a:sy n="50" d="100"/>
        </p:scale>
        <p:origin x="-330" y="-1758"/>
      </p:cViewPr>
      <p:guideLst>
        <p:guide orient="horz" pos="2156"/>
        <p:guide pos="3807"/>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81" d="100"/>
          <a:sy n="81" d="100"/>
        </p:scale>
        <p:origin x="-2088" y="-102"/>
      </p:cViewPr>
      <p:guideLst>
        <p:guide orient="horz" pos="2875"/>
        <p:guide pos="21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经过这个然后得出方案</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endParaRPr lang="zh-CN" noProof="0"/>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endParaRPr lang="zh-C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1AA0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lvl1pPr>
              <a:defRPr>
                <a:solidFill>
                  <a:schemeClr val="bg1"/>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30.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3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5.jpeg"/><Relationship Id="rId1" Type="http://schemas.openxmlformats.org/officeDocument/2006/relationships/image" Target="../media/image34.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0" name="Rectangle 3"/>
          <p:cNvSpPr txBox="1">
            <a:spLocks noChangeArrowheads="1"/>
          </p:cNvSpPr>
          <p:nvPr/>
        </p:nvSpPr>
        <p:spPr bwMode="auto">
          <a:xfrm>
            <a:off x="1490663" y="2630281"/>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sz="3600" b="1" dirty="0">
                <a:solidFill>
                  <a:schemeClr val="bg1"/>
                </a:solidFill>
                <a:latin typeface="+mn-ea"/>
                <a:ea typeface="+mn-ea"/>
              </a:rPr>
              <a:t>基于高校的智能二手交易系统的设计与实现</a:t>
            </a:r>
            <a:endParaRPr lang="zh-CN" sz="3600" b="1" dirty="0">
              <a:solidFill>
                <a:schemeClr val="bg1"/>
              </a:solidFill>
              <a:latin typeface="+mn-ea"/>
              <a:ea typeface="+mn-ea"/>
            </a:endParaRPr>
          </a:p>
        </p:txBody>
      </p:sp>
      <p:sp>
        <p:nvSpPr>
          <p:cNvPr id="22" name="Rectangle 4"/>
          <p:cNvSpPr txBox="1">
            <a:spLocks noChangeArrowheads="1"/>
          </p:cNvSpPr>
          <p:nvPr/>
        </p:nvSpPr>
        <p:spPr bwMode="auto">
          <a:xfrm>
            <a:off x="2858815"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专业：物联网工程</a:t>
            </a:r>
            <a:endParaRPr lang="zh-CN" altLang="en-US" b="0" dirty="0">
              <a:latin typeface="+mn-ea"/>
              <a:ea typeface="+mn-ea"/>
            </a:endParaRPr>
          </a:p>
        </p:txBody>
      </p:sp>
      <p:sp>
        <p:nvSpPr>
          <p:cNvPr id="23" name="Rectangle 4"/>
          <p:cNvSpPr txBox="1">
            <a:spLocks noChangeArrowheads="1"/>
          </p:cNvSpPr>
          <p:nvPr/>
        </p:nvSpPr>
        <p:spPr bwMode="auto">
          <a:xfrm>
            <a:off x="7339726"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指导老师</a:t>
            </a:r>
            <a:r>
              <a:rPr lang="zh-CN" altLang="en-US" b="0" dirty="0" smtClean="0">
                <a:latin typeface="+mn-ea"/>
                <a:ea typeface="+mn-ea"/>
              </a:rPr>
              <a:t>：李力 </a:t>
            </a:r>
            <a:endParaRPr lang="zh-CN" altLang="zh-CN" b="0" dirty="0">
              <a:latin typeface="+mn-ea"/>
              <a:ea typeface="+mn-ea"/>
            </a:endParaRPr>
          </a:p>
        </p:txBody>
      </p:sp>
      <p:sp>
        <p:nvSpPr>
          <p:cNvPr id="24" name="TextBox 82"/>
          <p:cNvSpPr txBox="1"/>
          <p:nvPr/>
        </p:nvSpPr>
        <p:spPr>
          <a:xfrm>
            <a:off x="3576021" y="5805264"/>
            <a:ext cx="2471314" cy="398780"/>
          </a:xfrm>
          <a:prstGeom prst="rect">
            <a:avLst/>
          </a:prstGeom>
          <a:noFill/>
        </p:spPr>
        <p:txBody>
          <a:bodyPr wrap="square" rtlCol="0">
            <a:spAutoFit/>
          </a:bodyPr>
          <a:lstStyle/>
          <a:p>
            <a:r>
              <a:rPr lang="zh-CN" altLang="en-US" sz="2000" dirty="0">
                <a:solidFill>
                  <a:schemeClr val="bg1"/>
                </a:solidFill>
                <a:latin typeface="+mj-ea"/>
                <a:ea typeface="+mj-ea"/>
              </a:rPr>
              <a:t>学号：</a:t>
            </a:r>
            <a:r>
              <a:rPr lang="en-US" altLang="zh-CN" sz="2000" dirty="0">
                <a:solidFill>
                  <a:schemeClr val="bg1"/>
                </a:solidFill>
                <a:latin typeface="+mj-ea"/>
                <a:ea typeface="+mj-ea"/>
              </a:rPr>
              <a:t>2014124068</a:t>
            </a:r>
            <a:endParaRPr lang="en-US" altLang="zh-CN" sz="2000" dirty="0">
              <a:solidFill>
                <a:schemeClr val="bg1"/>
              </a:solidFill>
              <a:latin typeface="+mj-ea"/>
              <a:ea typeface="+mj-ea"/>
            </a:endParaRPr>
          </a:p>
        </p:txBody>
      </p:sp>
      <p:sp>
        <p:nvSpPr>
          <p:cNvPr id="25" name="TextBox 82"/>
          <p:cNvSpPr txBox="1"/>
          <p:nvPr/>
        </p:nvSpPr>
        <p:spPr>
          <a:xfrm>
            <a:off x="7359441" y="5805264"/>
            <a:ext cx="2471314" cy="398780"/>
          </a:xfrm>
          <a:prstGeom prst="rect">
            <a:avLst/>
          </a:prstGeom>
          <a:noFill/>
        </p:spPr>
        <p:txBody>
          <a:bodyPr wrap="square" rtlCol="0">
            <a:spAutoFit/>
          </a:bodyPr>
          <a:lstStyle/>
          <a:p>
            <a:r>
              <a:rPr lang="zh-CN" altLang="en-US" sz="2000" dirty="0">
                <a:solidFill>
                  <a:schemeClr val="bg1"/>
                </a:solidFill>
                <a:latin typeface="+mj-ea"/>
                <a:ea typeface="+mj-ea"/>
              </a:rPr>
              <a:t>答辩人</a:t>
            </a:r>
            <a:r>
              <a:rPr lang="zh-CN" altLang="en-US" sz="2000" dirty="0" smtClean="0">
                <a:solidFill>
                  <a:schemeClr val="bg1"/>
                </a:solidFill>
                <a:latin typeface="+mj-ea"/>
                <a:ea typeface="+mj-ea"/>
              </a:rPr>
              <a:t>：高家杰</a:t>
            </a:r>
            <a:endParaRPr lang="zh-CN" altLang="en-US" sz="2000" dirty="0" smtClean="0">
              <a:solidFill>
                <a:schemeClr val="bg1"/>
              </a:solidFill>
              <a:latin typeface="+mj-ea"/>
              <a:ea typeface="+mj-ea"/>
            </a:endParaRPr>
          </a:p>
        </p:txBody>
      </p:sp>
      <p:cxnSp>
        <p:nvCxnSpPr>
          <p:cNvPr id="29" name="直接连接符 28"/>
          <p:cNvCxnSpPr/>
          <p:nvPr/>
        </p:nvCxnSpPr>
        <p:spPr bwMode="auto">
          <a:xfrm>
            <a:off x="1564105" y="3500567"/>
            <a:ext cx="9030187"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descr="E4B7ABC58820EF781396933569AF694C"/>
          <p:cNvPicPr>
            <a:picLocks noChangeAspect="1"/>
          </p:cNvPicPr>
          <p:nvPr/>
        </p:nvPicPr>
        <p:blipFill>
          <a:blip r:embed="rId2"/>
          <a:stretch>
            <a:fillRect/>
          </a:stretch>
        </p:blipFill>
        <p:spPr>
          <a:xfrm>
            <a:off x="5285740" y="803910"/>
            <a:ext cx="1678940" cy="1678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6184">
        <p:blinds dir="vert"/>
      </p:transition>
    </mc:Choice>
    <mc:Fallback>
      <p:transition spd="slow" advTm="6184">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2.3 </a:t>
            </a:r>
            <a:r>
              <a:rPr lang="zh-CN" altLang="en-US" b="0">
                <a:solidFill>
                  <a:schemeClr val="bg1"/>
                </a:solidFill>
              </a:rPr>
              <a:t>方案结构</a:t>
            </a:r>
            <a:endParaRPr lang="zh-CN" altLang="en-US" b="0">
              <a:solidFill>
                <a:schemeClr val="bg1"/>
              </a:solidFill>
            </a:endParaRPr>
          </a:p>
        </p:txBody>
      </p:sp>
      <p:sp>
        <p:nvSpPr>
          <p:cNvPr id="4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7" name="直接连接符 4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Freeform 7"/>
          <p:cNvSpPr/>
          <p:nvPr/>
        </p:nvSpPr>
        <p:spPr bwMode="auto">
          <a:xfrm rot="21146637">
            <a:off x="139700" y="2401182"/>
            <a:ext cx="6616700" cy="3140075"/>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a:solidFill>
                <a:prstClr val="black"/>
              </a:solidFill>
              <a:cs typeface="+mn-ea"/>
              <a:sym typeface="+mn-lt"/>
            </a:endParaRPr>
          </a:p>
        </p:txBody>
      </p:sp>
      <p:pic>
        <p:nvPicPr>
          <p:cNvPr id="54" name="图片 29"/>
          <p:cNvPicPr>
            <a:picLocks noChangeAspect="1"/>
          </p:cNvPicPr>
          <p:nvPr/>
        </p:nvPicPr>
        <p:blipFill>
          <a:blip r:embed="rId1" cstate="screen"/>
          <a:srcRect/>
          <a:stretch>
            <a:fillRect/>
          </a:stretch>
        </p:blipFill>
        <p:spPr bwMode="auto">
          <a:xfrm rot="1291382">
            <a:off x="6265863" y="540632"/>
            <a:ext cx="7223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
          <p:cNvSpPr>
            <a:spLocks noChangeArrowheads="1"/>
          </p:cNvSpPr>
          <p:nvPr/>
        </p:nvSpPr>
        <p:spPr bwMode="auto">
          <a:xfrm>
            <a:off x="4257675" y="4677657"/>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6" name="Oval 10"/>
          <p:cNvSpPr>
            <a:spLocks noChangeArrowheads="1"/>
          </p:cNvSpPr>
          <p:nvPr/>
        </p:nvSpPr>
        <p:spPr bwMode="auto">
          <a:xfrm>
            <a:off x="5208588" y="3848982"/>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7" name="Oval 12"/>
          <p:cNvSpPr>
            <a:spLocks noChangeArrowheads="1"/>
          </p:cNvSpPr>
          <p:nvPr/>
        </p:nvSpPr>
        <p:spPr bwMode="auto">
          <a:xfrm>
            <a:off x="5865813" y="2934582"/>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8" name="Oval 8"/>
          <p:cNvSpPr>
            <a:spLocks noChangeArrowheads="1"/>
          </p:cNvSpPr>
          <p:nvPr/>
        </p:nvSpPr>
        <p:spPr bwMode="auto">
          <a:xfrm>
            <a:off x="2752725" y="5401557"/>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9" name="文本框 58"/>
          <p:cNvSpPr txBox="1"/>
          <p:nvPr/>
        </p:nvSpPr>
        <p:spPr>
          <a:xfrm>
            <a:off x="3168650" y="5463469"/>
            <a:ext cx="8048625" cy="337185"/>
          </a:xfrm>
          <a:prstGeom prst="rect">
            <a:avLst/>
          </a:prstGeom>
          <a:noFill/>
        </p:spPr>
        <p:txBody>
          <a:bodyPr>
            <a:spAutoFit/>
          </a:bodyPr>
          <a:lstStyle/>
          <a:p>
            <a:r>
              <a:rPr lang="en-US" altLang="zh-CN" sz="1600" dirty="0">
                <a:solidFill>
                  <a:schemeClr val="bg1"/>
                </a:solidFill>
                <a:latin typeface="+mj-ea"/>
                <a:ea typeface="+mj-ea"/>
              </a:rPr>
              <a:t>Tomcat</a:t>
            </a:r>
            <a:r>
              <a:rPr lang="zh-CN" altLang="en-US" sz="1600" dirty="0">
                <a:solidFill>
                  <a:schemeClr val="bg1"/>
                </a:solidFill>
                <a:latin typeface="+mj-ea"/>
                <a:ea typeface="+mj-ea"/>
              </a:rPr>
              <a:t>、</a:t>
            </a:r>
            <a:r>
              <a:rPr lang="en-US" altLang="zh-CN" sz="1600" dirty="0">
                <a:solidFill>
                  <a:schemeClr val="bg1"/>
                </a:solidFill>
                <a:latin typeface="+mj-ea"/>
                <a:ea typeface="+mj-ea"/>
              </a:rPr>
              <a:t>Nginx</a:t>
            </a:r>
            <a:r>
              <a:rPr lang="zh-CN" altLang="en-US" sz="1600" dirty="0">
                <a:solidFill>
                  <a:schemeClr val="bg1"/>
                </a:solidFill>
                <a:latin typeface="+mj-ea"/>
                <a:ea typeface="+mj-ea"/>
              </a:rPr>
              <a:t>服务器</a:t>
            </a:r>
            <a:endParaRPr lang="zh-CN" altLang="en-US" sz="1600" dirty="0">
              <a:solidFill>
                <a:schemeClr val="bg1"/>
              </a:solidFill>
              <a:latin typeface="+mj-ea"/>
              <a:ea typeface="+mj-ea"/>
            </a:endParaRPr>
          </a:p>
        </p:txBody>
      </p:sp>
      <p:sp>
        <p:nvSpPr>
          <p:cNvPr id="60" name="矩形: 圆角 36"/>
          <p:cNvSpPr>
            <a:spLocks noChangeArrowheads="1"/>
          </p:cNvSpPr>
          <p:nvPr/>
        </p:nvSpPr>
        <p:spPr bwMode="auto">
          <a:xfrm>
            <a:off x="1198563" y="5022144"/>
            <a:ext cx="1616075" cy="393700"/>
          </a:xfrm>
          <a:prstGeom prst="roundRect">
            <a:avLst>
              <a:gd name="adj" fmla="val 50000"/>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 name="文本框 60"/>
          <p:cNvSpPr txBox="1"/>
          <p:nvPr/>
        </p:nvSpPr>
        <p:spPr>
          <a:xfrm>
            <a:off x="1509713" y="5017382"/>
            <a:ext cx="1097280" cy="368300"/>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mj-ea"/>
                <a:ea typeface="+mj-ea"/>
              </a:rPr>
              <a:t>运行环境</a:t>
            </a:r>
            <a:endParaRPr lang="zh-CN" altLang="en-US" dirty="0">
              <a:solidFill>
                <a:schemeClr val="bg2"/>
              </a:solidFill>
              <a:latin typeface="+mj-ea"/>
              <a:ea typeface="+mj-ea"/>
            </a:endParaRPr>
          </a:p>
        </p:txBody>
      </p:sp>
      <p:sp>
        <p:nvSpPr>
          <p:cNvPr id="62" name="文本框 39"/>
          <p:cNvSpPr txBox="1">
            <a:spLocks noChangeArrowheads="1"/>
          </p:cNvSpPr>
          <p:nvPr/>
        </p:nvSpPr>
        <p:spPr bwMode="auto">
          <a:xfrm>
            <a:off x="4595813" y="4761794"/>
            <a:ext cx="656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en-US" altLang="zh-CN" sz="1800" dirty="0">
                <a:solidFill>
                  <a:schemeClr val="bg1"/>
                </a:solidFill>
                <a:latin typeface="+mj-ea"/>
                <a:ea typeface="+mj-ea"/>
              </a:rPr>
              <a:t>Mysql</a:t>
            </a:r>
            <a:r>
              <a:rPr lang="zh-CN" altLang="en-US" sz="1800" dirty="0">
                <a:solidFill>
                  <a:schemeClr val="bg1"/>
                </a:solidFill>
                <a:latin typeface="+mj-ea"/>
                <a:ea typeface="+mj-ea"/>
              </a:rPr>
              <a:t>数据库</a:t>
            </a:r>
            <a:endParaRPr lang="zh-CN" altLang="en-US" sz="1800" dirty="0">
              <a:solidFill>
                <a:schemeClr val="bg1"/>
              </a:solidFill>
              <a:latin typeface="+mj-ea"/>
              <a:ea typeface="+mj-ea"/>
            </a:endParaRPr>
          </a:p>
        </p:txBody>
      </p:sp>
      <p:sp>
        <p:nvSpPr>
          <p:cNvPr id="63" name="文本框 41"/>
          <p:cNvSpPr txBox="1">
            <a:spLocks noChangeArrowheads="1"/>
          </p:cNvSpPr>
          <p:nvPr/>
        </p:nvSpPr>
        <p:spPr bwMode="auto">
          <a:xfrm>
            <a:off x="5548313" y="3991857"/>
            <a:ext cx="56165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en-US" altLang="zh-CN" sz="1600" dirty="0">
                <a:solidFill>
                  <a:schemeClr val="bg1"/>
                </a:solidFill>
                <a:latin typeface="+mj-ea"/>
                <a:ea typeface="+mj-ea"/>
              </a:rPr>
              <a:t>Spring Boot</a:t>
            </a:r>
            <a:r>
              <a:rPr lang="zh-CN" altLang="en-US" sz="1600" dirty="0">
                <a:solidFill>
                  <a:schemeClr val="bg1"/>
                </a:solidFill>
                <a:latin typeface="+mj-ea"/>
                <a:ea typeface="+mj-ea"/>
              </a:rPr>
              <a:t>、</a:t>
            </a:r>
            <a:r>
              <a:rPr lang="en-US" altLang="zh-CN" sz="1600" dirty="0">
                <a:solidFill>
                  <a:schemeClr val="bg1"/>
                </a:solidFill>
                <a:latin typeface="+mj-ea"/>
                <a:ea typeface="+mj-ea"/>
              </a:rPr>
              <a:t>Spring Jpa</a:t>
            </a:r>
            <a:r>
              <a:rPr lang="zh-CN" altLang="en-US" sz="1600" dirty="0">
                <a:solidFill>
                  <a:schemeClr val="bg1"/>
                </a:solidFill>
                <a:latin typeface="+mj-ea"/>
                <a:ea typeface="+mj-ea"/>
              </a:rPr>
              <a:t>等</a:t>
            </a:r>
            <a:r>
              <a:rPr lang="en-US" altLang="zh-CN" sz="1600" dirty="0">
                <a:solidFill>
                  <a:schemeClr val="bg1"/>
                </a:solidFill>
                <a:latin typeface="+mj-ea"/>
                <a:ea typeface="+mj-ea"/>
              </a:rPr>
              <a:t>java web</a:t>
            </a:r>
            <a:r>
              <a:rPr lang="zh-CN" altLang="en-US" sz="1600" dirty="0">
                <a:solidFill>
                  <a:schemeClr val="bg1"/>
                </a:solidFill>
                <a:latin typeface="+mj-ea"/>
                <a:ea typeface="+mj-ea"/>
              </a:rPr>
              <a:t>框架</a:t>
            </a:r>
            <a:endParaRPr lang="zh-CN" altLang="en-US" sz="1600" dirty="0">
              <a:solidFill>
                <a:schemeClr val="bg1"/>
              </a:solidFill>
              <a:latin typeface="+mj-ea"/>
              <a:ea typeface="+mj-ea"/>
            </a:endParaRPr>
          </a:p>
        </p:txBody>
      </p:sp>
      <p:sp>
        <p:nvSpPr>
          <p:cNvPr id="64" name="文本框 43"/>
          <p:cNvSpPr txBox="1">
            <a:spLocks noChangeArrowheads="1"/>
          </p:cNvSpPr>
          <p:nvPr/>
        </p:nvSpPr>
        <p:spPr bwMode="auto">
          <a:xfrm>
            <a:off x="6292850" y="3066344"/>
            <a:ext cx="4872038"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en-US" altLang="zh-CN" sz="1600" dirty="0">
                <a:solidFill>
                  <a:schemeClr val="bg1"/>
                </a:solidFill>
                <a:latin typeface="+mj-ea"/>
                <a:ea typeface="+mj-ea"/>
              </a:rPr>
              <a:t>WXML</a:t>
            </a:r>
            <a:r>
              <a:rPr lang="zh-CN" altLang="en-US" sz="1600" dirty="0">
                <a:solidFill>
                  <a:schemeClr val="bg1"/>
                </a:solidFill>
                <a:latin typeface="+mj-ea"/>
                <a:ea typeface="+mj-ea"/>
              </a:rPr>
              <a:t>、</a:t>
            </a:r>
            <a:r>
              <a:rPr lang="en-US" altLang="zh-CN" sz="1600" dirty="0">
                <a:solidFill>
                  <a:schemeClr val="bg1"/>
                </a:solidFill>
                <a:latin typeface="+mj-ea"/>
                <a:ea typeface="+mj-ea"/>
              </a:rPr>
              <a:t>WXSS</a:t>
            </a:r>
            <a:r>
              <a:rPr lang="zh-CN" altLang="en-US" sz="1600" dirty="0">
                <a:solidFill>
                  <a:schemeClr val="bg1"/>
                </a:solidFill>
                <a:latin typeface="+mj-ea"/>
                <a:ea typeface="+mj-ea"/>
              </a:rPr>
              <a:t>、</a:t>
            </a:r>
            <a:r>
              <a:rPr lang="en-US" altLang="zh-CN" sz="1600" dirty="0">
                <a:solidFill>
                  <a:schemeClr val="bg1"/>
                </a:solidFill>
                <a:latin typeface="+mj-ea"/>
                <a:ea typeface="+mj-ea"/>
              </a:rPr>
              <a:t>JavaScript</a:t>
            </a:r>
            <a:r>
              <a:rPr lang="zh-CN" altLang="en-US" sz="1600" dirty="0">
                <a:solidFill>
                  <a:schemeClr val="bg1"/>
                </a:solidFill>
                <a:latin typeface="+mj-ea"/>
                <a:ea typeface="+mj-ea"/>
              </a:rPr>
              <a:t>、</a:t>
            </a:r>
            <a:r>
              <a:rPr lang="en-US" altLang="zh-CN" sz="1600" dirty="0">
                <a:solidFill>
                  <a:schemeClr val="bg1"/>
                </a:solidFill>
                <a:latin typeface="+mj-ea"/>
                <a:ea typeface="+mj-ea"/>
              </a:rPr>
              <a:t>Echarts</a:t>
            </a:r>
            <a:endParaRPr lang="en-US" altLang="zh-CN" sz="1600" dirty="0">
              <a:solidFill>
                <a:schemeClr val="bg1"/>
              </a:solidFill>
              <a:latin typeface="+mj-ea"/>
              <a:ea typeface="+mj-ea"/>
            </a:endParaRPr>
          </a:p>
        </p:txBody>
      </p:sp>
      <p:sp>
        <p:nvSpPr>
          <p:cNvPr id="65" name="矩形: 圆角 44"/>
          <p:cNvSpPr>
            <a:spLocks noChangeArrowheads="1"/>
          </p:cNvSpPr>
          <p:nvPr/>
        </p:nvSpPr>
        <p:spPr bwMode="auto">
          <a:xfrm>
            <a:off x="2676525" y="4363332"/>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 name="文本框 65"/>
          <p:cNvSpPr txBox="1"/>
          <p:nvPr/>
        </p:nvSpPr>
        <p:spPr>
          <a:xfrm>
            <a:off x="2959100" y="4360157"/>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数据库</a:t>
            </a:r>
            <a:endParaRPr lang="zh-CN" altLang="en-US" b="0" dirty="0">
              <a:solidFill>
                <a:schemeClr val="bg2"/>
              </a:solidFill>
              <a:latin typeface="+mj-ea"/>
              <a:ea typeface="+mj-ea"/>
            </a:endParaRPr>
          </a:p>
        </p:txBody>
      </p:sp>
      <p:sp>
        <p:nvSpPr>
          <p:cNvPr id="67" name="矩形: 圆角 46"/>
          <p:cNvSpPr>
            <a:spLocks noChangeArrowheads="1"/>
          </p:cNvSpPr>
          <p:nvPr/>
        </p:nvSpPr>
        <p:spPr bwMode="auto">
          <a:xfrm>
            <a:off x="3548063" y="3575932"/>
            <a:ext cx="1616075" cy="393700"/>
          </a:xfrm>
          <a:prstGeom prst="roundRect">
            <a:avLst>
              <a:gd name="adj" fmla="val 50000"/>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8" name="文本框 67"/>
          <p:cNvSpPr txBox="1"/>
          <p:nvPr/>
        </p:nvSpPr>
        <p:spPr>
          <a:xfrm>
            <a:off x="3832225" y="3574344"/>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服务端</a:t>
            </a:r>
            <a:endParaRPr lang="zh-CN" altLang="en-US" b="0" dirty="0">
              <a:solidFill>
                <a:schemeClr val="bg2"/>
              </a:solidFill>
              <a:latin typeface="+mj-ea"/>
              <a:ea typeface="+mj-ea"/>
            </a:endParaRPr>
          </a:p>
        </p:txBody>
      </p:sp>
      <p:sp>
        <p:nvSpPr>
          <p:cNvPr id="69" name="矩形: 圆角 48"/>
          <p:cNvSpPr>
            <a:spLocks noChangeArrowheads="1"/>
          </p:cNvSpPr>
          <p:nvPr/>
        </p:nvSpPr>
        <p:spPr bwMode="auto">
          <a:xfrm>
            <a:off x="4208463" y="2672644"/>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 name="文本框 69"/>
          <p:cNvSpPr txBox="1"/>
          <p:nvPr/>
        </p:nvSpPr>
        <p:spPr>
          <a:xfrm>
            <a:off x="4494213" y="2683757"/>
            <a:ext cx="13258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微信小程序</a:t>
            </a:r>
            <a:endParaRPr lang="zh-CN" altLang="en-US" b="0" dirty="0">
              <a:solidFill>
                <a:schemeClr val="bg2"/>
              </a:solidFill>
              <a:latin typeface="+mj-ea"/>
              <a:ea typeface="+mj-ea"/>
            </a:endParaRPr>
          </a:p>
        </p:txBody>
      </p:sp>
      <p:sp>
        <p:nvSpPr>
          <p:cNvPr id="71" name="TextBox 22"/>
          <p:cNvSpPr txBox="1"/>
          <p:nvPr/>
        </p:nvSpPr>
        <p:spPr>
          <a:xfrm>
            <a:off x="909141" y="2212426"/>
            <a:ext cx="2182812" cy="598805"/>
          </a:xfrm>
          <a:prstGeom prst="rect">
            <a:avLst/>
          </a:prstGeom>
          <a:noFill/>
        </p:spPr>
        <p:txBody>
          <a:bodyPr>
            <a:spAutoFit/>
          </a:bodyPr>
          <a:lstStyle/>
          <a:p>
            <a:pPr algn="ctr" eaLnBrk="1" hangingPunct="1">
              <a:lnSpc>
                <a:spcPct val="150000"/>
              </a:lnSpc>
              <a:buFont typeface="Arial" panose="020B0604020202020204" pitchFamily="34" charset="0"/>
              <a:buNone/>
              <a:defRPr/>
            </a:pPr>
            <a:r>
              <a:rPr lang="zh-CN" altLang="en-US" sz="2200" b="1" dirty="0">
                <a:solidFill>
                  <a:schemeClr val="bg1"/>
                </a:solidFill>
                <a:latin typeface="+mj-ea"/>
                <a:ea typeface="+mj-ea"/>
              </a:rPr>
              <a:t>四层组织</a:t>
            </a:r>
            <a:endParaRPr lang="zh-CN" altLang="en-US" sz="2200" b="1"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latin typeface="+mj-ea"/>
              </a:rPr>
              <a:t>关键技术和</a:t>
            </a:r>
            <a:r>
              <a:rPr lang="zh-CN" altLang="en-US" sz="6600" dirty="0">
                <a:solidFill>
                  <a:schemeClr val="bg1"/>
                </a:solidFill>
                <a:latin typeface="+mj-ea"/>
                <a:ea typeface="+mj-ea"/>
                <a:sym typeface="+mn-ea"/>
              </a:rPr>
              <a:t>案例分析</a:t>
            </a:r>
            <a:endParaRPr lang="zh-CN" altLang="en-US" sz="6600" dirty="0">
              <a:solidFill>
                <a:schemeClr val="bg1"/>
              </a:solidFill>
              <a:latin typeface="+mj-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3</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5" name="Freeform 13"/>
          <p:cNvSpPr>
            <a:spLocks noEditPoints="1"/>
          </p:cNvSpPr>
          <p:nvPr/>
        </p:nvSpPr>
        <p:spPr bwMode="auto">
          <a:xfrm>
            <a:off x="5725237" y="1414202"/>
            <a:ext cx="866341" cy="798754"/>
          </a:xfrm>
          <a:custGeom>
            <a:avLst/>
            <a:gdLst>
              <a:gd name="T0" fmla="*/ 0 w 565"/>
              <a:gd name="T1" fmla="*/ 310 h 523"/>
              <a:gd name="T2" fmla="*/ 218 w 565"/>
              <a:gd name="T3" fmla="*/ 523 h 523"/>
              <a:gd name="T4" fmla="*/ 381 w 565"/>
              <a:gd name="T5" fmla="*/ 495 h 523"/>
              <a:gd name="T6" fmla="*/ 344 w 565"/>
              <a:gd name="T7" fmla="*/ 231 h 523"/>
              <a:gd name="T8" fmla="*/ 335 w 565"/>
              <a:gd name="T9" fmla="*/ 486 h 523"/>
              <a:gd name="T10" fmla="*/ 222 w 565"/>
              <a:gd name="T11" fmla="*/ 438 h 523"/>
              <a:gd name="T12" fmla="*/ 191 w 565"/>
              <a:gd name="T13" fmla="*/ 305 h 523"/>
              <a:gd name="T14" fmla="*/ 39 w 565"/>
              <a:gd name="T15" fmla="*/ 301 h 523"/>
              <a:gd name="T16" fmla="*/ 43 w 565"/>
              <a:gd name="T17" fmla="*/ 96 h 523"/>
              <a:gd name="T18" fmla="*/ 222 w 565"/>
              <a:gd name="T19" fmla="*/ 55 h 523"/>
              <a:gd name="T20" fmla="*/ 0 w 565"/>
              <a:gd name="T21" fmla="*/ 92 h 523"/>
              <a:gd name="T22" fmla="*/ 318 w 565"/>
              <a:gd name="T23" fmla="*/ 108 h 523"/>
              <a:gd name="T24" fmla="*/ 298 w 565"/>
              <a:gd name="T25" fmla="*/ 86 h 523"/>
              <a:gd name="T26" fmla="*/ 314 w 565"/>
              <a:gd name="T27" fmla="*/ 73 h 523"/>
              <a:gd name="T28" fmla="*/ 353 w 565"/>
              <a:gd name="T29" fmla="*/ 73 h 523"/>
              <a:gd name="T30" fmla="*/ 368 w 565"/>
              <a:gd name="T31" fmla="*/ 86 h 523"/>
              <a:gd name="T32" fmla="*/ 349 w 565"/>
              <a:gd name="T33" fmla="*/ 108 h 523"/>
              <a:gd name="T34" fmla="*/ 368 w 565"/>
              <a:gd name="T35" fmla="*/ 130 h 523"/>
              <a:gd name="T36" fmla="*/ 353 w 565"/>
              <a:gd name="T37" fmla="*/ 143 h 523"/>
              <a:gd name="T38" fmla="*/ 314 w 565"/>
              <a:gd name="T39" fmla="*/ 143 h 523"/>
              <a:gd name="T40" fmla="*/ 298 w 565"/>
              <a:gd name="T41" fmla="*/ 130 h 523"/>
              <a:gd name="T42" fmla="*/ 461 w 565"/>
              <a:gd name="T43" fmla="*/ 196 h 523"/>
              <a:gd name="T44" fmla="*/ 558 w 565"/>
              <a:gd name="T45" fmla="*/ 321 h 523"/>
              <a:gd name="T46" fmla="*/ 518 w 565"/>
              <a:gd name="T47" fmla="*/ 332 h 523"/>
              <a:gd name="T48" fmla="*/ 461 w 565"/>
              <a:gd name="T49" fmla="*/ 196 h 523"/>
              <a:gd name="T50" fmla="*/ 403 w 565"/>
              <a:gd name="T51" fmla="*/ 38 h 523"/>
              <a:gd name="T52" fmla="*/ 445 w 565"/>
              <a:gd name="T53" fmla="*/ 196 h 523"/>
              <a:gd name="T54" fmla="*/ 426 w 565"/>
              <a:gd name="T55" fmla="*/ 220 h 523"/>
              <a:gd name="T56" fmla="*/ 390 w 565"/>
              <a:gd name="T57" fmla="*/ 189 h 523"/>
              <a:gd name="T58" fmla="*/ 264 w 565"/>
              <a:gd name="T59" fmla="*/ 38 h 523"/>
              <a:gd name="T60" fmla="*/ 380 w 565"/>
              <a:gd name="T61" fmla="*/ 62 h 523"/>
              <a:gd name="T62" fmla="*/ 287 w 565"/>
              <a:gd name="T63" fmla="*/ 155 h 523"/>
              <a:gd name="T64" fmla="*/ 181 w 565"/>
              <a:gd name="T65" fmla="*/ 455 h 523"/>
              <a:gd name="T66" fmla="*/ 70 w 565"/>
              <a:gd name="T67" fmla="*/ 342 h 523"/>
              <a:gd name="T68" fmla="*/ 181 w 565"/>
              <a:gd name="T69" fmla="*/ 455 h 523"/>
              <a:gd name="T70" fmla="*/ 65 w 565"/>
              <a:gd name="T71" fmla="*/ 148 h 523"/>
              <a:gd name="T72" fmla="*/ 222 w 565"/>
              <a:gd name="T73" fmla="*/ 157 h 523"/>
              <a:gd name="T74" fmla="*/ 141 w 565"/>
              <a:gd name="T75" fmla="*/ 127 h 523"/>
              <a:gd name="T76" fmla="*/ 65 w 565"/>
              <a:gd name="T77" fmla="*/ 240 h 523"/>
              <a:gd name="T78" fmla="*/ 72 w 565"/>
              <a:gd name="T79" fmla="*/ 266 h 523"/>
              <a:gd name="T80" fmla="*/ 224 w 565"/>
              <a:gd name="T81" fmla="*/ 238 h 523"/>
              <a:gd name="T82" fmla="*/ 65 w 565"/>
              <a:gd name="T83" fmla="*/ 240 h 523"/>
              <a:gd name="T84" fmla="*/ 65 w 565"/>
              <a:gd name="T85" fmla="*/ 203 h 523"/>
              <a:gd name="T86" fmla="*/ 224 w 565"/>
              <a:gd name="T87" fmla="*/ 212 h 523"/>
              <a:gd name="T88" fmla="*/ 233 w 565"/>
              <a:gd name="T89" fmla="*/ 196 h 523"/>
              <a:gd name="T90" fmla="*/ 139 w 565"/>
              <a:gd name="T91" fmla="*/ 183 h 523"/>
              <a:gd name="T92" fmla="*/ 65 w 565"/>
              <a:gd name="T93" fmla="*/ 1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5" h="523">
                <a:moveTo>
                  <a:pt x="0" y="92"/>
                </a:moveTo>
                <a:cubicBezTo>
                  <a:pt x="0" y="164"/>
                  <a:pt x="0" y="237"/>
                  <a:pt x="0" y="310"/>
                </a:cubicBezTo>
                <a:cubicBezTo>
                  <a:pt x="0" y="315"/>
                  <a:pt x="95" y="406"/>
                  <a:pt x="107" y="418"/>
                </a:cubicBezTo>
                <a:cubicBezTo>
                  <a:pt x="119" y="430"/>
                  <a:pt x="210" y="523"/>
                  <a:pt x="218" y="523"/>
                </a:cubicBezTo>
                <a:cubicBezTo>
                  <a:pt x="261" y="523"/>
                  <a:pt x="305" y="523"/>
                  <a:pt x="348" y="523"/>
                </a:cubicBezTo>
                <a:cubicBezTo>
                  <a:pt x="367" y="523"/>
                  <a:pt x="373" y="506"/>
                  <a:pt x="381" y="495"/>
                </a:cubicBezTo>
                <a:cubicBezTo>
                  <a:pt x="381" y="405"/>
                  <a:pt x="381" y="315"/>
                  <a:pt x="381" y="225"/>
                </a:cubicBezTo>
                <a:cubicBezTo>
                  <a:pt x="373" y="228"/>
                  <a:pt x="349" y="218"/>
                  <a:pt x="344" y="231"/>
                </a:cubicBezTo>
                <a:cubicBezTo>
                  <a:pt x="341" y="237"/>
                  <a:pt x="344" y="339"/>
                  <a:pt x="344" y="360"/>
                </a:cubicBezTo>
                <a:cubicBezTo>
                  <a:pt x="344" y="380"/>
                  <a:pt x="350" y="486"/>
                  <a:pt x="335" y="486"/>
                </a:cubicBezTo>
                <a:cubicBezTo>
                  <a:pt x="299" y="486"/>
                  <a:pt x="264" y="486"/>
                  <a:pt x="228" y="486"/>
                </a:cubicBezTo>
                <a:cubicBezTo>
                  <a:pt x="217" y="486"/>
                  <a:pt x="222" y="450"/>
                  <a:pt x="222" y="438"/>
                </a:cubicBezTo>
                <a:cubicBezTo>
                  <a:pt x="222" y="420"/>
                  <a:pt x="222" y="402"/>
                  <a:pt x="222" y="384"/>
                </a:cubicBezTo>
                <a:cubicBezTo>
                  <a:pt x="222" y="334"/>
                  <a:pt x="222" y="326"/>
                  <a:pt x="191" y="305"/>
                </a:cubicBezTo>
                <a:cubicBezTo>
                  <a:pt x="177" y="305"/>
                  <a:pt x="178" y="301"/>
                  <a:pt x="165" y="301"/>
                </a:cubicBezTo>
                <a:cubicBezTo>
                  <a:pt x="123" y="301"/>
                  <a:pt x="81" y="301"/>
                  <a:pt x="39" y="301"/>
                </a:cubicBezTo>
                <a:cubicBezTo>
                  <a:pt x="39" y="235"/>
                  <a:pt x="39" y="170"/>
                  <a:pt x="39" y="105"/>
                </a:cubicBezTo>
                <a:cubicBezTo>
                  <a:pt x="39" y="100"/>
                  <a:pt x="41" y="100"/>
                  <a:pt x="43" y="96"/>
                </a:cubicBezTo>
                <a:cubicBezTo>
                  <a:pt x="91" y="96"/>
                  <a:pt x="139" y="96"/>
                  <a:pt x="187" y="96"/>
                </a:cubicBezTo>
                <a:cubicBezTo>
                  <a:pt x="197" y="90"/>
                  <a:pt x="222" y="68"/>
                  <a:pt x="222" y="55"/>
                </a:cubicBezTo>
                <a:cubicBezTo>
                  <a:pt x="162" y="55"/>
                  <a:pt x="101" y="55"/>
                  <a:pt x="41" y="55"/>
                </a:cubicBezTo>
                <a:cubicBezTo>
                  <a:pt x="25" y="55"/>
                  <a:pt x="0" y="78"/>
                  <a:pt x="0" y="92"/>
                </a:cubicBezTo>
                <a:close/>
                <a:moveTo>
                  <a:pt x="298" y="128"/>
                </a:moveTo>
                <a:lnTo>
                  <a:pt x="318" y="108"/>
                </a:lnTo>
                <a:lnTo>
                  <a:pt x="298" y="89"/>
                </a:lnTo>
                <a:cubicBezTo>
                  <a:pt x="298" y="88"/>
                  <a:pt x="298" y="87"/>
                  <a:pt x="298" y="86"/>
                </a:cubicBezTo>
                <a:lnTo>
                  <a:pt x="311" y="73"/>
                </a:lnTo>
                <a:cubicBezTo>
                  <a:pt x="312" y="72"/>
                  <a:pt x="313" y="72"/>
                  <a:pt x="314" y="73"/>
                </a:cubicBezTo>
                <a:lnTo>
                  <a:pt x="333" y="93"/>
                </a:lnTo>
                <a:lnTo>
                  <a:pt x="353" y="73"/>
                </a:lnTo>
                <a:cubicBezTo>
                  <a:pt x="354" y="72"/>
                  <a:pt x="355" y="72"/>
                  <a:pt x="356" y="73"/>
                </a:cubicBezTo>
                <a:lnTo>
                  <a:pt x="368" y="86"/>
                </a:lnTo>
                <a:cubicBezTo>
                  <a:pt x="369" y="87"/>
                  <a:pt x="369" y="88"/>
                  <a:pt x="368" y="89"/>
                </a:cubicBezTo>
                <a:lnTo>
                  <a:pt x="349" y="108"/>
                </a:lnTo>
                <a:lnTo>
                  <a:pt x="368" y="128"/>
                </a:lnTo>
                <a:cubicBezTo>
                  <a:pt x="369" y="128"/>
                  <a:pt x="369" y="129"/>
                  <a:pt x="368" y="130"/>
                </a:cubicBezTo>
                <a:lnTo>
                  <a:pt x="356" y="143"/>
                </a:lnTo>
                <a:cubicBezTo>
                  <a:pt x="355" y="144"/>
                  <a:pt x="354" y="144"/>
                  <a:pt x="353" y="143"/>
                </a:cubicBezTo>
                <a:lnTo>
                  <a:pt x="333" y="124"/>
                </a:lnTo>
                <a:lnTo>
                  <a:pt x="314" y="143"/>
                </a:lnTo>
                <a:cubicBezTo>
                  <a:pt x="313" y="144"/>
                  <a:pt x="312" y="144"/>
                  <a:pt x="311" y="143"/>
                </a:cubicBezTo>
                <a:lnTo>
                  <a:pt x="298" y="130"/>
                </a:lnTo>
                <a:cubicBezTo>
                  <a:pt x="298" y="129"/>
                  <a:pt x="298" y="128"/>
                  <a:pt x="298" y="128"/>
                </a:cubicBezTo>
                <a:close/>
                <a:moveTo>
                  <a:pt x="461" y="196"/>
                </a:moveTo>
                <a:lnTo>
                  <a:pt x="558" y="293"/>
                </a:lnTo>
                <a:cubicBezTo>
                  <a:pt x="565" y="301"/>
                  <a:pt x="565" y="313"/>
                  <a:pt x="558" y="321"/>
                </a:cubicBezTo>
                <a:lnTo>
                  <a:pt x="546" y="332"/>
                </a:lnTo>
                <a:cubicBezTo>
                  <a:pt x="539" y="340"/>
                  <a:pt x="526" y="340"/>
                  <a:pt x="518" y="332"/>
                </a:cubicBezTo>
                <a:lnTo>
                  <a:pt x="422" y="236"/>
                </a:lnTo>
                <a:lnTo>
                  <a:pt x="461" y="196"/>
                </a:lnTo>
                <a:close/>
                <a:moveTo>
                  <a:pt x="264" y="38"/>
                </a:moveTo>
                <a:cubicBezTo>
                  <a:pt x="302" y="0"/>
                  <a:pt x="365" y="0"/>
                  <a:pt x="403" y="38"/>
                </a:cubicBezTo>
                <a:cubicBezTo>
                  <a:pt x="437" y="73"/>
                  <a:pt x="441" y="126"/>
                  <a:pt x="414" y="165"/>
                </a:cubicBezTo>
                <a:lnTo>
                  <a:pt x="445" y="196"/>
                </a:lnTo>
                <a:cubicBezTo>
                  <a:pt x="447" y="197"/>
                  <a:pt x="447" y="199"/>
                  <a:pt x="445" y="201"/>
                </a:cubicBezTo>
                <a:lnTo>
                  <a:pt x="426" y="220"/>
                </a:lnTo>
                <a:cubicBezTo>
                  <a:pt x="425" y="221"/>
                  <a:pt x="423" y="221"/>
                  <a:pt x="421" y="220"/>
                </a:cubicBezTo>
                <a:lnTo>
                  <a:pt x="390" y="189"/>
                </a:lnTo>
                <a:cubicBezTo>
                  <a:pt x="352" y="216"/>
                  <a:pt x="298" y="212"/>
                  <a:pt x="264" y="178"/>
                </a:cubicBezTo>
                <a:cubicBezTo>
                  <a:pt x="225" y="139"/>
                  <a:pt x="225" y="77"/>
                  <a:pt x="264" y="38"/>
                </a:cubicBezTo>
                <a:close/>
                <a:moveTo>
                  <a:pt x="287" y="62"/>
                </a:moveTo>
                <a:cubicBezTo>
                  <a:pt x="313" y="36"/>
                  <a:pt x="354" y="36"/>
                  <a:pt x="380" y="62"/>
                </a:cubicBezTo>
                <a:cubicBezTo>
                  <a:pt x="406" y="87"/>
                  <a:pt x="406" y="129"/>
                  <a:pt x="380" y="155"/>
                </a:cubicBezTo>
                <a:cubicBezTo>
                  <a:pt x="354" y="180"/>
                  <a:pt x="313" y="180"/>
                  <a:pt x="287" y="155"/>
                </a:cubicBezTo>
                <a:cubicBezTo>
                  <a:pt x="261" y="129"/>
                  <a:pt x="261" y="87"/>
                  <a:pt x="287" y="62"/>
                </a:cubicBezTo>
                <a:close/>
                <a:moveTo>
                  <a:pt x="181" y="455"/>
                </a:moveTo>
                <a:cubicBezTo>
                  <a:pt x="180" y="418"/>
                  <a:pt x="179" y="380"/>
                  <a:pt x="178" y="342"/>
                </a:cubicBezTo>
                <a:cubicBezTo>
                  <a:pt x="142" y="342"/>
                  <a:pt x="106" y="342"/>
                  <a:pt x="70" y="342"/>
                </a:cubicBezTo>
                <a:cubicBezTo>
                  <a:pt x="69" y="343"/>
                  <a:pt x="68" y="343"/>
                  <a:pt x="68" y="344"/>
                </a:cubicBezTo>
                <a:cubicBezTo>
                  <a:pt x="105" y="381"/>
                  <a:pt x="143" y="418"/>
                  <a:pt x="181" y="455"/>
                </a:cubicBezTo>
                <a:close/>
                <a:moveTo>
                  <a:pt x="65" y="133"/>
                </a:moveTo>
                <a:cubicBezTo>
                  <a:pt x="65" y="138"/>
                  <a:pt x="65" y="143"/>
                  <a:pt x="65" y="148"/>
                </a:cubicBezTo>
                <a:cubicBezTo>
                  <a:pt x="65" y="153"/>
                  <a:pt x="69" y="157"/>
                  <a:pt x="74" y="157"/>
                </a:cubicBezTo>
                <a:cubicBezTo>
                  <a:pt x="123" y="157"/>
                  <a:pt x="173" y="157"/>
                  <a:pt x="222" y="157"/>
                </a:cubicBezTo>
                <a:cubicBezTo>
                  <a:pt x="236" y="157"/>
                  <a:pt x="232" y="135"/>
                  <a:pt x="228" y="127"/>
                </a:cubicBezTo>
                <a:cubicBezTo>
                  <a:pt x="199" y="127"/>
                  <a:pt x="170" y="127"/>
                  <a:pt x="141" y="127"/>
                </a:cubicBezTo>
                <a:cubicBezTo>
                  <a:pt x="123" y="127"/>
                  <a:pt x="65" y="122"/>
                  <a:pt x="65" y="133"/>
                </a:cubicBezTo>
                <a:close/>
                <a:moveTo>
                  <a:pt x="65" y="240"/>
                </a:moveTo>
                <a:cubicBezTo>
                  <a:pt x="65" y="246"/>
                  <a:pt x="65" y="253"/>
                  <a:pt x="65" y="259"/>
                </a:cubicBezTo>
                <a:cubicBezTo>
                  <a:pt x="65" y="264"/>
                  <a:pt x="67" y="266"/>
                  <a:pt x="72" y="266"/>
                </a:cubicBezTo>
                <a:cubicBezTo>
                  <a:pt x="125" y="266"/>
                  <a:pt x="178" y="266"/>
                  <a:pt x="231" y="266"/>
                </a:cubicBezTo>
                <a:cubicBezTo>
                  <a:pt x="232" y="260"/>
                  <a:pt x="236" y="238"/>
                  <a:pt x="224" y="238"/>
                </a:cubicBezTo>
                <a:cubicBezTo>
                  <a:pt x="175" y="238"/>
                  <a:pt x="125" y="238"/>
                  <a:pt x="76" y="238"/>
                </a:cubicBezTo>
                <a:cubicBezTo>
                  <a:pt x="73" y="238"/>
                  <a:pt x="68" y="239"/>
                  <a:pt x="65" y="240"/>
                </a:cubicBezTo>
                <a:close/>
                <a:moveTo>
                  <a:pt x="65" y="194"/>
                </a:moveTo>
                <a:cubicBezTo>
                  <a:pt x="65" y="197"/>
                  <a:pt x="65" y="200"/>
                  <a:pt x="65" y="203"/>
                </a:cubicBezTo>
                <a:cubicBezTo>
                  <a:pt x="65" y="208"/>
                  <a:pt x="67" y="208"/>
                  <a:pt x="70" y="211"/>
                </a:cubicBezTo>
                <a:cubicBezTo>
                  <a:pt x="121" y="211"/>
                  <a:pt x="173" y="211"/>
                  <a:pt x="224" y="212"/>
                </a:cubicBezTo>
                <a:cubicBezTo>
                  <a:pt x="227" y="210"/>
                  <a:pt x="230" y="209"/>
                  <a:pt x="233" y="207"/>
                </a:cubicBezTo>
                <a:cubicBezTo>
                  <a:pt x="233" y="203"/>
                  <a:pt x="233" y="200"/>
                  <a:pt x="233" y="196"/>
                </a:cubicBezTo>
                <a:cubicBezTo>
                  <a:pt x="233" y="190"/>
                  <a:pt x="231" y="187"/>
                  <a:pt x="228" y="183"/>
                </a:cubicBezTo>
                <a:cubicBezTo>
                  <a:pt x="199" y="183"/>
                  <a:pt x="169" y="183"/>
                  <a:pt x="139" y="183"/>
                </a:cubicBezTo>
                <a:cubicBezTo>
                  <a:pt x="125" y="183"/>
                  <a:pt x="110" y="183"/>
                  <a:pt x="96" y="183"/>
                </a:cubicBezTo>
                <a:cubicBezTo>
                  <a:pt x="77" y="183"/>
                  <a:pt x="65" y="177"/>
                  <a:pt x="65" y="194"/>
                </a:cubicBez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01458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309940" y="4551153"/>
            <a:ext cx="1138330" cy="369332"/>
          </a:xfrm>
          <a:prstGeom prst="rect">
            <a:avLst/>
          </a:prstGeom>
          <a:noFill/>
        </p:spPr>
        <p:txBody>
          <a:bodyPr wrap="square" rtlCol="0">
            <a:spAutoFit/>
          </a:bodyPr>
          <a:lstStyle/>
          <a:p>
            <a:r>
              <a:rPr lang="zh-CN" altLang="en-US" dirty="0">
                <a:solidFill>
                  <a:schemeClr val="bg1"/>
                </a:solidFill>
                <a:latin typeface="+mj-ea"/>
                <a:ea typeface="+mj-ea"/>
              </a:rPr>
              <a:t>关建技术</a:t>
            </a:r>
            <a:endParaRPr lang="zh-CN" altLang="en-US" dirty="0">
              <a:solidFill>
                <a:schemeClr val="bg1"/>
              </a:solidFill>
              <a:latin typeface="+mj-ea"/>
              <a:ea typeface="+mj-ea"/>
            </a:endParaRPr>
          </a:p>
        </p:txBody>
      </p:sp>
      <p:sp>
        <p:nvSpPr>
          <p:cNvPr id="27" name="Freeform 21"/>
          <p:cNvSpPr>
            <a:spLocks noEditPoints="1"/>
          </p:cNvSpPr>
          <p:nvPr/>
        </p:nvSpPr>
        <p:spPr bwMode="auto">
          <a:xfrm>
            <a:off x="496021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8" name="TextBox 46"/>
          <p:cNvSpPr txBox="1"/>
          <p:nvPr/>
        </p:nvSpPr>
        <p:spPr>
          <a:xfrm>
            <a:off x="5255569" y="4551153"/>
            <a:ext cx="1472607" cy="368300"/>
          </a:xfrm>
          <a:prstGeom prst="rect">
            <a:avLst/>
          </a:prstGeom>
          <a:noFill/>
        </p:spPr>
        <p:txBody>
          <a:bodyPr wrap="square" rtlCol="0">
            <a:spAutoFit/>
          </a:bodyPr>
          <a:lstStyle/>
          <a:p>
            <a:r>
              <a:rPr lang="zh-CN" altLang="en-US" dirty="0">
                <a:solidFill>
                  <a:schemeClr val="bg1"/>
                </a:solidFill>
                <a:latin typeface="+mj-ea"/>
                <a:ea typeface="+mj-ea"/>
                <a:sym typeface="+mn-ea"/>
              </a:rPr>
              <a:t>案例分析</a:t>
            </a:r>
            <a:endParaRPr lang="zh-CN" altLang="en-US" dirty="0">
              <a:solidFill>
                <a:schemeClr val="bg1"/>
              </a:solidFill>
              <a:latin typeface="+mj-ea"/>
              <a:ea typeface="+mj-ea"/>
            </a:endParaRPr>
          </a:p>
        </p:txBody>
      </p:sp>
    </p:spTree>
  </p:cSld>
  <p:clrMapOvr>
    <a:masterClrMapping/>
  </p:clrMapOvr>
  <p:transition spd="slow" advTm="10224">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023016"/>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1887758"/>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2755602"/>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3640940"/>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4539097"/>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383379"/>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27987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17470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04733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080435"/>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049423"/>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1" name="TextBox 21"/>
          <p:cNvSpPr txBox="1">
            <a:spLocks noChangeArrowheads="1"/>
          </p:cNvSpPr>
          <p:nvPr/>
        </p:nvSpPr>
        <p:spPr bwMode="auto">
          <a:xfrm flipH="1">
            <a:off x="6078562" y="1892734"/>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2" name="TextBox 22"/>
          <p:cNvSpPr txBox="1">
            <a:spLocks noChangeArrowheads="1"/>
          </p:cNvSpPr>
          <p:nvPr/>
        </p:nvSpPr>
        <p:spPr bwMode="auto">
          <a:xfrm flipH="1">
            <a:off x="5615755" y="2758503"/>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3" name="TextBox 23"/>
          <p:cNvSpPr txBox="1">
            <a:spLocks noChangeArrowheads="1"/>
          </p:cNvSpPr>
          <p:nvPr/>
        </p:nvSpPr>
        <p:spPr bwMode="auto">
          <a:xfrm flipH="1">
            <a:off x="6063838" y="367449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4" name="TextBox 24"/>
          <p:cNvSpPr txBox="1">
            <a:spLocks noChangeArrowheads="1"/>
          </p:cNvSpPr>
          <p:nvPr/>
        </p:nvSpPr>
        <p:spPr bwMode="auto">
          <a:xfrm flipH="1">
            <a:off x="5605328" y="4565957"/>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5" name="矩形 25"/>
          <p:cNvSpPr>
            <a:spLocks noChangeArrowheads="1"/>
          </p:cNvSpPr>
          <p:nvPr/>
        </p:nvSpPr>
        <p:spPr bwMode="auto">
          <a:xfrm>
            <a:off x="1406179" y="1433222"/>
            <a:ext cx="374528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后台</a:t>
            </a:r>
            <a:r>
              <a:rPr lang="en-US" altLang="zh-CN" dirty="0">
                <a:solidFill>
                  <a:schemeClr val="bg1"/>
                </a:solidFill>
                <a:latin typeface="+mj-ea"/>
                <a:ea typeface="+mj-ea"/>
              </a:rPr>
              <a:t>Spring</a:t>
            </a:r>
            <a:r>
              <a:rPr lang="zh-CN" altLang="en-US" dirty="0">
                <a:solidFill>
                  <a:schemeClr val="bg1"/>
                </a:solidFill>
                <a:latin typeface="+mj-ea"/>
                <a:ea typeface="+mj-ea"/>
              </a:rPr>
              <a:t>框架，负责后台数据处理。</a:t>
            </a:r>
            <a:endParaRPr lang="zh-CN" altLang="en-US" dirty="0">
              <a:solidFill>
                <a:schemeClr val="bg1"/>
              </a:solidFill>
              <a:latin typeface="+mj-ea"/>
              <a:ea typeface="+mj-ea"/>
            </a:endParaRPr>
          </a:p>
        </p:txBody>
      </p:sp>
      <p:sp>
        <p:nvSpPr>
          <p:cNvPr id="56" name="矩形 55"/>
          <p:cNvSpPr>
            <a:spLocks noChangeArrowheads="1"/>
          </p:cNvSpPr>
          <p:nvPr/>
        </p:nvSpPr>
        <p:spPr bwMode="auto">
          <a:xfrm>
            <a:off x="7346974" y="2332814"/>
            <a:ext cx="3706037"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ORM</a:t>
            </a:r>
            <a:r>
              <a:rPr lang="zh-CN" altLang="en-US" dirty="0">
                <a:solidFill>
                  <a:schemeClr val="bg1"/>
                </a:solidFill>
                <a:latin typeface="+mj-ea"/>
                <a:ea typeface="+mj-ea"/>
              </a:rPr>
              <a:t>持久化框架，负责实体与数据库之间的映射和数据库数据的获取。</a:t>
            </a:r>
            <a:endParaRPr lang="zh-CN" altLang="en-US" dirty="0">
              <a:solidFill>
                <a:schemeClr val="bg1"/>
              </a:solidFill>
              <a:latin typeface="+mj-ea"/>
              <a:ea typeface="+mj-ea"/>
            </a:endParaRPr>
          </a:p>
        </p:txBody>
      </p:sp>
      <p:sp>
        <p:nvSpPr>
          <p:cNvPr id="57" name="矩形 56"/>
          <p:cNvSpPr>
            <a:spLocks noChangeArrowheads="1"/>
          </p:cNvSpPr>
          <p:nvPr/>
        </p:nvSpPr>
        <p:spPr bwMode="auto">
          <a:xfrm>
            <a:off x="1347282" y="3316313"/>
            <a:ext cx="373337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基于微信，即开即用，负责视图层的渲染。</a:t>
            </a:r>
            <a:endParaRPr lang="zh-CN" altLang="en-US" dirty="0">
              <a:solidFill>
                <a:schemeClr val="bg1"/>
              </a:solidFill>
              <a:latin typeface="+mj-ea"/>
              <a:ea typeface="+mj-ea"/>
            </a:endParaRPr>
          </a:p>
        </p:txBody>
      </p:sp>
      <p:sp>
        <p:nvSpPr>
          <p:cNvPr id="58" name="矩形 57"/>
          <p:cNvSpPr>
            <a:spLocks noChangeArrowheads="1"/>
          </p:cNvSpPr>
          <p:nvPr/>
        </p:nvSpPr>
        <p:spPr bwMode="auto">
          <a:xfrm>
            <a:off x="7346974" y="3961615"/>
            <a:ext cx="3706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百度开源图表库，负责图表的生成。</a:t>
            </a:r>
            <a:endParaRPr lang="zh-CN" altLang="en-US" dirty="0">
              <a:solidFill>
                <a:schemeClr val="bg1"/>
              </a:solidFill>
              <a:latin typeface="+mj-ea"/>
              <a:ea typeface="+mj-ea"/>
            </a:endParaRPr>
          </a:p>
        </p:txBody>
      </p:sp>
      <p:sp>
        <p:nvSpPr>
          <p:cNvPr id="59" name="矩形 58"/>
          <p:cNvSpPr>
            <a:spLocks noChangeArrowheads="1"/>
          </p:cNvSpPr>
          <p:nvPr/>
        </p:nvSpPr>
        <p:spPr bwMode="auto">
          <a:xfrm>
            <a:off x="1406178" y="5048407"/>
            <a:ext cx="374528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一套同微信原生视觉体验一致的基础样式库，令用户的使用感知和微信更加统一。</a:t>
            </a:r>
            <a:endParaRPr lang="zh-CN" altLang="en-US" dirty="0">
              <a:solidFill>
                <a:schemeClr val="bg1"/>
              </a:solidFill>
              <a:latin typeface="+mj-ea"/>
              <a:ea typeface="+mj-ea"/>
            </a:endParaRPr>
          </a:p>
        </p:txBody>
      </p:sp>
      <p:sp>
        <p:nvSpPr>
          <p:cNvPr id="60" name="矩形 3"/>
          <p:cNvSpPr>
            <a:spLocks noChangeArrowheads="1"/>
          </p:cNvSpPr>
          <p:nvPr/>
        </p:nvSpPr>
        <p:spPr bwMode="auto">
          <a:xfrm>
            <a:off x="1841191" y="1127293"/>
            <a:ext cx="323883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2000" b="1" dirty="0">
                <a:solidFill>
                  <a:schemeClr val="bg1"/>
                </a:solidFill>
                <a:latin typeface="+mj-ea"/>
                <a:ea typeface="+mj-ea"/>
              </a:rPr>
              <a:t>Spring Boot</a:t>
            </a:r>
            <a:endParaRPr lang="en-US" altLang="zh-CN" sz="2000" b="1" dirty="0">
              <a:solidFill>
                <a:schemeClr val="bg1"/>
              </a:solidFill>
              <a:latin typeface="+mj-ea"/>
              <a:ea typeface="+mj-ea"/>
            </a:endParaRPr>
          </a:p>
        </p:txBody>
      </p:sp>
      <p:sp>
        <p:nvSpPr>
          <p:cNvPr id="61" name="矩形 33"/>
          <p:cNvSpPr>
            <a:spLocks noChangeArrowheads="1"/>
          </p:cNvSpPr>
          <p:nvPr/>
        </p:nvSpPr>
        <p:spPr bwMode="auto">
          <a:xfrm>
            <a:off x="7318399" y="1975449"/>
            <a:ext cx="3892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chemeClr val="bg1"/>
                </a:solidFill>
                <a:latin typeface="+mj-ea"/>
                <a:ea typeface="+mj-ea"/>
              </a:rPr>
              <a:t>Spring Data Jpa</a:t>
            </a:r>
            <a:endParaRPr lang="en-US" altLang="zh-CN" sz="2000" b="1" dirty="0">
              <a:solidFill>
                <a:schemeClr val="bg1"/>
              </a:solidFill>
              <a:latin typeface="+mj-ea"/>
              <a:ea typeface="+mj-ea"/>
            </a:endParaRPr>
          </a:p>
        </p:txBody>
      </p:sp>
      <p:sp>
        <p:nvSpPr>
          <p:cNvPr id="62" name="矩形 34"/>
          <p:cNvSpPr>
            <a:spLocks noChangeArrowheads="1"/>
          </p:cNvSpPr>
          <p:nvPr/>
        </p:nvSpPr>
        <p:spPr bwMode="auto">
          <a:xfrm>
            <a:off x="1841191" y="2990063"/>
            <a:ext cx="323883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微信小程序</a:t>
            </a:r>
            <a:endParaRPr lang="zh-CN" altLang="en-US" sz="2000" b="1" dirty="0">
              <a:solidFill>
                <a:schemeClr val="bg1"/>
              </a:solidFill>
              <a:latin typeface="+mj-ea"/>
              <a:ea typeface="+mj-ea"/>
            </a:endParaRPr>
          </a:p>
        </p:txBody>
      </p:sp>
      <p:sp>
        <p:nvSpPr>
          <p:cNvPr id="63" name="矩形 35"/>
          <p:cNvSpPr>
            <a:spLocks noChangeArrowheads="1"/>
          </p:cNvSpPr>
          <p:nvPr/>
        </p:nvSpPr>
        <p:spPr bwMode="auto">
          <a:xfrm>
            <a:off x="7346974" y="3687436"/>
            <a:ext cx="349521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chemeClr val="bg1"/>
                </a:solidFill>
                <a:latin typeface="+mj-ea"/>
                <a:ea typeface="+mj-ea"/>
              </a:rPr>
              <a:t>Echarts</a:t>
            </a:r>
            <a:endParaRPr lang="en-US" altLang="zh-CN" sz="2000" b="1" dirty="0">
              <a:solidFill>
                <a:schemeClr val="bg1"/>
              </a:solidFill>
              <a:latin typeface="+mj-ea"/>
              <a:ea typeface="+mj-ea"/>
            </a:endParaRPr>
          </a:p>
        </p:txBody>
      </p:sp>
      <p:sp>
        <p:nvSpPr>
          <p:cNvPr id="64" name="矩形 36"/>
          <p:cNvSpPr>
            <a:spLocks noChangeArrowheads="1"/>
          </p:cNvSpPr>
          <p:nvPr/>
        </p:nvSpPr>
        <p:spPr bwMode="auto">
          <a:xfrm>
            <a:off x="1841191" y="4734540"/>
            <a:ext cx="323883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2000" b="1" dirty="0">
                <a:solidFill>
                  <a:schemeClr val="bg1"/>
                </a:solidFill>
                <a:latin typeface="+mj-ea"/>
                <a:ea typeface="+mj-ea"/>
              </a:rPr>
              <a:t>WeUI</a:t>
            </a:r>
            <a:endParaRPr lang="en-US" altLang="zh-CN" sz="2000" b="1" dirty="0">
              <a:solidFill>
                <a:schemeClr val="bg1"/>
              </a:solidFill>
              <a:latin typeface="+mj-ea"/>
              <a:ea typeface="+mj-ea"/>
            </a:endParaRPr>
          </a:p>
        </p:txBody>
      </p:sp>
      <p:sp>
        <p:nvSpPr>
          <p:cNvPr id="31"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3.1 </a:t>
            </a:r>
            <a:r>
              <a:rPr lang="zh-CN" altLang="en-US" b="0">
                <a:solidFill>
                  <a:schemeClr val="bg1"/>
                </a:solidFill>
              </a:rPr>
              <a:t>关键技术</a:t>
            </a:r>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screen"/>
          <a:srcRect b="13250"/>
          <a:stretch>
            <a:fillRect/>
          </a:stretch>
        </p:blipFill>
        <p:spPr bwMode="auto">
          <a:xfrm rot="16200000">
            <a:off x="5708015" y="1682115"/>
            <a:ext cx="4827905" cy="3839528"/>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372699"/>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2925107"/>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480" y="146812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用户自定义登录</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480" y="307975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微信授权登录</a:t>
            </a:r>
            <a:endParaRPr lang="zh-CN" altLang="en-US" dirty="0">
              <a:solidFill>
                <a:schemeClr val="bg1"/>
              </a:solidFill>
              <a:latin typeface="+mn-ea"/>
              <a:ea typeface="+mn-ea"/>
              <a:sym typeface="Arial" panose="020B0604020202020204" pitchFamily="34" charset="0"/>
            </a:endParaRPr>
          </a:p>
        </p:txBody>
      </p:sp>
      <p:sp>
        <p:nvSpPr>
          <p:cNvPr id="1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3.2 </a:t>
            </a:r>
            <a:r>
              <a:rPr lang="zh-CN" altLang="en-US" b="0">
                <a:solidFill>
                  <a:schemeClr val="bg1"/>
                </a:solidFill>
              </a:rPr>
              <a:t>案列分析</a:t>
            </a:r>
            <a:endParaRPr lang="zh-CN" altLang="en-US" b="0">
              <a:solidFill>
                <a:schemeClr val="bg1"/>
              </a:solidFill>
            </a:endParaRPr>
          </a:p>
        </p:txBody>
      </p:sp>
      <p:sp>
        <p:nvSpPr>
          <p:cNvPr id="1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19" name="直接连接符 1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descr="C:\Users\gjj\Desktop\论文 图片\登陆.png登陆"/>
          <p:cNvPicPr>
            <a:picLocks noChangeAspect="1"/>
          </p:cNvPicPr>
          <p:nvPr/>
        </p:nvPicPr>
        <p:blipFill>
          <a:blip r:embed="rId2"/>
          <a:srcRect/>
          <a:stretch>
            <a:fillRect/>
          </a:stretch>
        </p:blipFill>
        <p:spPr>
          <a:xfrm>
            <a:off x="6264910" y="1274445"/>
            <a:ext cx="3843655" cy="4261485"/>
          </a:xfrm>
          <a:prstGeom prst="rect">
            <a:avLst/>
          </a:prstGeom>
        </p:spPr>
      </p:pic>
      <p:sp>
        <p:nvSpPr>
          <p:cNvPr id="4" name="文本框 3"/>
          <p:cNvSpPr txBox="1"/>
          <p:nvPr/>
        </p:nvSpPr>
        <p:spPr>
          <a:xfrm>
            <a:off x="7338060" y="664845"/>
            <a:ext cx="2620010" cy="460375"/>
          </a:xfrm>
          <a:prstGeom prst="rect">
            <a:avLst/>
          </a:prstGeom>
          <a:noFill/>
        </p:spPr>
        <p:txBody>
          <a:bodyPr wrap="square" rtlCol="0">
            <a:spAutoFit/>
          </a:bodyPr>
          <a:p>
            <a:r>
              <a:rPr lang="zh-CN" altLang="en-US" sz="2400">
                <a:solidFill>
                  <a:schemeClr val="bg1"/>
                </a:solidFill>
                <a:latin typeface="微软雅黑" panose="020B0503020204020204" pitchFamily="34" charset="-122"/>
                <a:ea typeface="微软雅黑" panose="020B0503020204020204" pitchFamily="34" charset="-122"/>
              </a:rPr>
              <a:t>登录流程</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screen"/>
          <a:srcRect b="13250"/>
          <a:stretch>
            <a:fillRect/>
          </a:stretch>
        </p:blipFill>
        <p:spPr bwMode="auto">
          <a:xfrm rot="16200000">
            <a:off x="5708015" y="1682115"/>
            <a:ext cx="4827905" cy="3839528"/>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372699"/>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2925107"/>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484588"/>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480" y="146812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消费者</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480" y="307975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闲置发布用户</a:t>
            </a:r>
            <a:endParaRPr lang="zh-CN" altLang="en-US" dirty="0">
              <a:solidFill>
                <a:schemeClr val="bg1"/>
              </a:solidFill>
              <a:latin typeface="+mn-ea"/>
              <a:ea typeface="+mn-ea"/>
              <a:sym typeface="Arial" panose="020B0604020202020204" pitchFamily="34" charset="0"/>
            </a:endParaRPr>
          </a:p>
        </p:txBody>
      </p:sp>
      <p:sp>
        <p:nvSpPr>
          <p:cNvPr id="25" name="矩形 24"/>
          <p:cNvSpPr/>
          <p:nvPr/>
        </p:nvSpPr>
        <p:spPr>
          <a:xfrm>
            <a:off x="1818005" y="4639310"/>
            <a:ext cx="3662680"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平台</a:t>
            </a:r>
            <a:endParaRPr lang="zh-CN" altLang="en-US" dirty="0">
              <a:solidFill>
                <a:schemeClr val="bg1"/>
              </a:solidFill>
              <a:latin typeface="+mn-ea"/>
              <a:ea typeface="+mn-ea"/>
              <a:sym typeface="Arial" panose="020B0604020202020204" pitchFamily="34" charset="0"/>
            </a:endParaRPr>
          </a:p>
        </p:txBody>
      </p:sp>
      <p:sp>
        <p:nvSpPr>
          <p:cNvPr id="1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3.2 </a:t>
            </a:r>
            <a:r>
              <a:rPr lang="zh-CN" altLang="en-US" b="0">
                <a:solidFill>
                  <a:schemeClr val="bg1"/>
                </a:solidFill>
              </a:rPr>
              <a:t>案列分析</a:t>
            </a:r>
            <a:endParaRPr lang="zh-CN" altLang="en-US" b="0">
              <a:solidFill>
                <a:schemeClr val="bg1"/>
              </a:solidFill>
            </a:endParaRPr>
          </a:p>
        </p:txBody>
      </p:sp>
      <p:sp>
        <p:nvSpPr>
          <p:cNvPr id="1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19" name="直接连接符 1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descr="交易泳道图"/>
          <p:cNvPicPr>
            <a:picLocks noChangeAspect="1"/>
          </p:cNvPicPr>
          <p:nvPr/>
        </p:nvPicPr>
        <p:blipFill>
          <a:blip r:embed="rId2"/>
          <a:stretch>
            <a:fillRect/>
          </a:stretch>
        </p:blipFill>
        <p:spPr>
          <a:xfrm>
            <a:off x="6167120" y="1246505"/>
            <a:ext cx="3755390" cy="4538345"/>
          </a:xfrm>
          <a:prstGeom prst="rect">
            <a:avLst/>
          </a:prstGeom>
        </p:spPr>
      </p:pic>
      <p:sp>
        <p:nvSpPr>
          <p:cNvPr id="4" name="文本框 3"/>
          <p:cNvSpPr txBox="1"/>
          <p:nvPr/>
        </p:nvSpPr>
        <p:spPr>
          <a:xfrm>
            <a:off x="7338060" y="664845"/>
            <a:ext cx="2620010" cy="460375"/>
          </a:xfrm>
          <a:prstGeom prst="rect">
            <a:avLst/>
          </a:prstGeom>
          <a:noFill/>
        </p:spPr>
        <p:txBody>
          <a:bodyPr wrap="square" rtlCol="0">
            <a:spAutoFit/>
          </a:bodyPr>
          <a:p>
            <a:r>
              <a:rPr lang="zh-CN" altLang="en-US" sz="2400">
                <a:solidFill>
                  <a:schemeClr val="bg1"/>
                </a:solidFill>
                <a:latin typeface="微软雅黑" panose="020B0503020204020204" pitchFamily="34" charset="-122"/>
                <a:ea typeface="微软雅黑" panose="020B0503020204020204" pitchFamily="34" charset="-122"/>
              </a:rPr>
              <a:t>交易流程</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sym typeface="+mn-ea"/>
              </a:rPr>
              <a:t>应用结果与展示</a:t>
            </a:r>
            <a:endParaRPr lang="zh-CN" altLang="en-US" sz="6600">
              <a:solidFill>
                <a:schemeClr val="bg1"/>
              </a:solidFill>
              <a:latin typeface="+mn-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4</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3" name="Freeform 24"/>
          <p:cNvSpPr>
            <a:spLocks noEditPoints="1"/>
          </p:cNvSpPr>
          <p:nvPr/>
        </p:nvSpPr>
        <p:spPr bwMode="auto">
          <a:xfrm>
            <a:off x="5785588" y="1446208"/>
            <a:ext cx="746207" cy="70799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Freeform 21"/>
          <p:cNvSpPr>
            <a:spLocks noEditPoints="1"/>
          </p:cNvSpPr>
          <p:nvPr/>
        </p:nvSpPr>
        <p:spPr bwMode="auto">
          <a:xfrm>
            <a:off x="303980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8" name="TextBox 28"/>
          <p:cNvSpPr txBox="1"/>
          <p:nvPr/>
        </p:nvSpPr>
        <p:spPr>
          <a:xfrm>
            <a:off x="3335158" y="4580665"/>
            <a:ext cx="1948428" cy="368300"/>
          </a:xfrm>
          <a:prstGeom prst="rect">
            <a:avLst/>
          </a:prstGeom>
          <a:noFill/>
        </p:spPr>
        <p:txBody>
          <a:bodyPr wrap="square" rtlCol="0">
            <a:spAutoFit/>
          </a:bodyPr>
          <a:lstStyle/>
          <a:p>
            <a:r>
              <a:rPr lang="zh-CN" altLang="en-US" dirty="0">
                <a:solidFill>
                  <a:schemeClr val="bg1"/>
                </a:solidFill>
                <a:latin typeface="+mj-ea"/>
                <a:ea typeface="+mj-ea"/>
              </a:rPr>
              <a:t>系统架构</a:t>
            </a:r>
            <a:endParaRPr lang="zh-CN" altLang="en-US" dirty="0">
              <a:solidFill>
                <a:schemeClr val="bg1"/>
              </a:solidFill>
              <a:latin typeface="+mj-ea"/>
              <a:ea typeface="+mj-ea"/>
            </a:endParaRPr>
          </a:p>
        </p:txBody>
      </p:sp>
      <p:sp>
        <p:nvSpPr>
          <p:cNvPr id="21" name="Freeform 21"/>
          <p:cNvSpPr>
            <a:spLocks noEditPoints="1"/>
          </p:cNvSpPr>
          <p:nvPr/>
        </p:nvSpPr>
        <p:spPr bwMode="auto">
          <a:xfrm>
            <a:off x="5523541"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2" name="TextBox 46"/>
          <p:cNvSpPr txBox="1"/>
          <p:nvPr/>
        </p:nvSpPr>
        <p:spPr>
          <a:xfrm>
            <a:off x="5818898" y="4580665"/>
            <a:ext cx="1495125" cy="368300"/>
          </a:xfrm>
          <a:prstGeom prst="rect">
            <a:avLst/>
          </a:prstGeom>
          <a:noFill/>
        </p:spPr>
        <p:txBody>
          <a:bodyPr wrap="square" rtlCol="0">
            <a:spAutoFit/>
          </a:bodyPr>
          <a:lstStyle/>
          <a:p>
            <a:r>
              <a:rPr lang="zh-CN" altLang="en-US" dirty="0">
                <a:solidFill>
                  <a:schemeClr val="bg1"/>
                </a:solidFill>
                <a:latin typeface="+mj-ea"/>
                <a:ea typeface="+mj-ea"/>
                <a:sym typeface="+mn-ea"/>
              </a:rPr>
              <a:t>成果展示</a:t>
            </a:r>
            <a:endParaRPr lang="zh-CN" altLang="en-US" dirty="0">
              <a:solidFill>
                <a:schemeClr val="bg1"/>
              </a:solidFill>
              <a:latin typeface="+mj-ea"/>
              <a:ea typeface="+mj-ea"/>
            </a:endParaRPr>
          </a:p>
        </p:txBody>
      </p:sp>
    </p:spTree>
  </p:cSld>
  <p:clrMapOvr>
    <a:masterClrMapping/>
  </p:clrMapOvr>
  <p:transition spd="slow" advTm="10224">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4.1 </a:t>
            </a:r>
            <a:r>
              <a:rPr lang="zh-CN" altLang="en-US" b="0">
                <a:solidFill>
                  <a:schemeClr val="bg1"/>
                </a:solidFill>
              </a:rPr>
              <a:t>系统架构</a:t>
            </a:r>
            <a:endParaRPr lang="zh-CN" altLang="en-US" b="0">
              <a:solidFill>
                <a:schemeClr val="bg1"/>
              </a:solidFill>
            </a:endParaRPr>
          </a:p>
        </p:txBody>
      </p:sp>
      <p:sp>
        <p:nvSpPr>
          <p:cNvPr id="4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7" name="直接连接符 4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本框 60"/>
          <p:cNvSpPr txBox="1"/>
          <p:nvPr/>
        </p:nvSpPr>
        <p:spPr>
          <a:xfrm>
            <a:off x="1509713" y="5017382"/>
            <a:ext cx="868680" cy="368300"/>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mj-ea"/>
                <a:ea typeface="+mj-ea"/>
              </a:rPr>
              <a:t>运环境</a:t>
            </a:r>
            <a:endParaRPr lang="zh-CN" altLang="en-US" dirty="0">
              <a:solidFill>
                <a:schemeClr val="bg2"/>
              </a:solidFill>
              <a:latin typeface="+mj-ea"/>
              <a:ea typeface="+mj-ea"/>
            </a:endParaRPr>
          </a:p>
        </p:txBody>
      </p:sp>
      <p:sp>
        <p:nvSpPr>
          <p:cNvPr id="66" name="文本框 65"/>
          <p:cNvSpPr txBox="1"/>
          <p:nvPr/>
        </p:nvSpPr>
        <p:spPr>
          <a:xfrm>
            <a:off x="2959100" y="4360157"/>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数据库</a:t>
            </a:r>
            <a:endParaRPr lang="zh-CN" altLang="en-US" b="0" dirty="0">
              <a:solidFill>
                <a:schemeClr val="bg2"/>
              </a:solidFill>
              <a:latin typeface="+mj-ea"/>
              <a:ea typeface="+mj-ea"/>
            </a:endParaRPr>
          </a:p>
        </p:txBody>
      </p:sp>
      <p:sp>
        <p:nvSpPr>
          <p:cNvPr id="68" name="文本框 67"/>
          <p:cNvSpPr txBox="1"/>
          <p:nvPr/>
        </p:nvSpPr>
        <p:spPr>
          <a:xfrm>
            <a:off x="3832225" y="3574344"/>
            <a:ext cx="6400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服端</a:t>
            </a:r>
            <a:endParaRPr lang="zh-CN" altLang="en-US" b="0" dirty="0">
              <a:solidFill>
                <a:schemeClr val="bg2"/>
              </a:solidFill>
              <a:latin typeface="+mj-ea"/>
              <a:ea typeface="+mj-ea"/>
            </a:endParaRPr>
          </a:p>
        </p:txBody>
      </p:sp>
      <p:sp>
        <p:nvSpPr>
          <p:cNvPr id="70" name="文本框 69"/>
          <p:cNvSpPr txBox="1"/>
          <p:nvPr/>
        </p:nvSpPr>
        <p:spPr>
          <a:xfrm>
            <a:off x="4494213" y="2683757"/>
            <a:ext cx="10972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微信小序</a:t>
            </a:r>
            <a:endParaRPr lang="zh-CN" altLang="en-US" b="0" dirty="0">
              <a:solidFill>
                <a:schemeClr val="bg2"/>
              </a:solidFill>
              <a:latin typeface="+mj-ea"/>
              <a:ea typeface="+mj-ea"/>
            </a:endParaRPr>
          </a:p>
        </p:txBody>
      </p:sp>
      <p:pic>
        <p:nvPicPr>
          <p:cNvPr id="1073742934" name="图片 1073742933" descr="系统架构设计"/>
          <p:cNvPicPr>
            <a:picLocks noChangeAspect="1"/>
          </p:cNvPicPr>
          <p:nvPr/>
        </p:nvPicPr>
        <p:blipFill>
          <a:blip r:embed="rId1"/>
          <a:srcRect t="5099" b="4506"/>
          <a:stretch>
            <a:fillRect/>
          </a:stretch>
        </p:blipFill>
        <p:spPr>
          <a:xfrm>
            <a:off x="2487930" y="598805"/>
            <a:ext cx="7216140" cy="62293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6325"/>
          </a:xfrm>
          <a:prstGeom prst="rect">
            <a:avLst/>
          </a:prstGeom>
          <a:noFill/>
        </p:spPr>
        <p:txBody>
          <a:bodyPr wrap="square" rtlCol="0">
            <a:spAutoFit/>
          </a:bodyPr>
          <a:lstStyle/>
          <a:p>
            <a:pPr algn="ctr"/>
            <a:r>
              <a:rPr lang="zh-CN" altLang="en-US" sz="3200" b="1" dirty="0">
                <a:solidFill>
                  <a:schemeClr val="bg2"/>
                </a:solidFill>
                <a:latin typeface="+mn-ea"/>
                <a:ea typeface="+mn-ea"/>
              </a:rPr>
              <a:t>用户模块</a:t>
            </a:r>
            <a:endParaRPr lang="zh-CN" altLang="en-US" sz="3200" b="1" dirty="0">
              <a:solidFill>
                <a:schemeClr val="bg2"/>
              </a:solidFill>
              <a:latin typeface="+mn-ea"/>
              <a:ea typeface="+mn-ea"/>
            </a:endParaRPr>
          </a:p>
        </p:txBody>
      </p:sp>
      <p:pic>
        <p:nvPicPr>
          <p:cNvPr id="2" name="图片 1" descr="个人中心"/>
          <p:cNvPicPr>
            <a:picLocks noChangeAspect="1"/>
          </p:cNvPicPr>
          <p:nvPr/>
        </p:nvPicPr>
        <p:blipFill>
          <a:blip r:embed="rId1"/>
          <a:stretch>
            <a:fillRect/>
          </a:stretch>
        </p:blipFill>
        <p:spPr>
          <a:xfrm>
            <a:off x="3206750" y="664845"/>
            <a:ext cx="3442970" cy="6088380"/>
          </a:xfrm>
          <a:prstGeom prst="rect">
            <a:avLst/>
          </a:prstGeom>
        </p:spPr>
      </p:pic>
      <p:pic>
        <p:nvPicPr>
          <p:cNvPr id="3" name="图片 2" descr="个人-登陆"/>
          <p:cNvPicPr>
            <a:picLocks noChangeAspect="1"/>
          </p:cNvPicPr>
          <p:nvPr/>
        </p:nvPicPr>
        <p:blipFill>
          <a:blip r:embed="rId2"/>
          <a:stretch>
            <a:fillRect/>
          </a:stretch>
        </p:blipFill>
        <p:spPr>
          <a:xfrm>
            <a:off x="7059295" y="656590"/>
            <a:ext cx="3449320" cy="6125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1126490" y="2700020"/>
            <a:ext cx="1624965" cy="1652270"/>
          </a:xfrm>
          <a:prstGeom prst="ellips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086916"/>
            <a:ext cx="873718" cy="829945"/>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2" name="TextBox 14"/>
          <p:cNvSpPr txBox="1"/>
          <p:nvPr/>
        </p:nvSpPr>
        <p:spPr>
          <a:xfrm flipH="1">
            <a:off x="1422139" y="2985018"/>
            <a:ext cx="1045036" cy="1076325"/>
          </a:xfrm>
          <a:prstGeom prst="rect">
            <a:avLst/>
          </a:prstGeom>
          <a:noFill/>
        </p:spPr>
        <p:txBody>
          <a:bodyPr wrap="square" rtlCol="0">
            <a:spAutoFit/>
          </a:bodyPr>
          <a:p>
            <a:pPr algn="ctr"/>
            <a:r>
              <a:rPr lang="zh-CN" altLang="en-US" sz="3200" b="1" dirty="0">
                <a:solidFill>
                  <a:schemeClr val="bg2"/>
                </a:solidFill>
                <a:latin typeface="+mn-ea"/>
                <a:ea typeface="+mn-ea"/>
              </a:rPr>
              <a:t>闲置模块</a:t>
            </a:r>
            <a:endParaRPr lang="zh-CN" altLang="en-US" sz="3200" b="1" dirty="0">
              <a:solidFill>
                <a:schemeClr val="bg2"/>
              </a:solidFill>
              <a:latin typeface="+mn-ea"/>
              <a:ea typeface="+mn-ea"/>
            </a:endParaRPr>
          </a:p>
        </p:txBody>
      </p:sp>
      <p:pic>
        <p:nvPicPr>
          <p:cNvPr id="3" name="图片 2" descr="闲置-发布闲置"/>
          <p:cNvPicPr>
            <a:picLocks noChangeAspect="1"/>
          </p:cNvPicPr>
          <p:nvPr/>
        </p:nvPicPr>
        <p:blipFill>
          <a:blip r:embed="rId1"/>
          <a:stretch>
            <a:fillRect/>
          </a:stretch>
        </p:blipFill>
        <p:spPr>
          <a:xfrm>
            <a:off x="3184525" y="613410"/>
            <a:ext cx="3467100" cy="6177280"/>
          </a:xfrm>
          <a:prstGeom prst="rect">
            <a:avLst/>
          </a:prstGeom>
        </p:spPr>
      </p:pic>
      <p:pic>
        <p:nvPicPr>
          <p:cNvPr id="4" name="图片 3" descr="闲置-闲置列表"/>
          <p:cNvPicPr>
            <a:picLocks noChangeAspect="1"/>
          </p:cNvPicPr>
          <p:nvPr/>
        </p:nvPicPr>
        <p:blipFill>
          <a:blip r:embed="rId2"/>
          <a:stretch>
            <a:fillRect/>
          </a:stretch>
        </p:blipFill>
        <p:spPr>
          <a:xfrm>
            <a:off x="7200900" y="664845"/>
            <a:ext cx="3463290" cy="6149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6325"/>
          </a:xfrm>
          <a:prstGeom prst="rect">
            <a:avLst/>
          </a:prstGeom>
          <a:noFill/>
        </p:spPr>
        <p:txBody>
          <a:bodyPr wrap="square" rtlCol="0">
            <a:spAutoFit/>
          </a:bodyPr>
          <a:lstStyle/>
          <a:p>
            <a:pPr algn="ctr"/>
            <a:r>
              <a:rPr lang="zh-CN" altLang="en-US" sz="3200" b="1" dirty="0">
                <a:solidFill>
                  <a:schemeClr val="bg2"/>
                </a:solidFill>
                <a:latin typeface="+mn-ea"/>
                <a:ea typeface="+mn-ea"/>
              </a:rPr>
              <a:t>评论模块</a:t>
            </a:r>
            <a:endParaRPr lang="zh-CN" altLang="en-US" sz="3200" b="1" dirty="0">
              <a:solidFill>
                <a:schemeClr val="bg2"/>
              </a:solidFill>
              <a:latin typeface="+mn-ea"/>
              <a:ea typeface="+mn-ea"/>
            </a:endParaRPr>
          </a:p>
        </p:txBody>
      </p:sp>
      <p:pic>
        <p:nvPicPr>
          <p:cNvPr id="2" name="图片 1" descr="C:\Users\gjj\Desktop\论文 图片\截图\评论-评论详情.jpg评论-评论详情"/>
          <p:cNvPicPr>
            <a:picLocks noChangeAspect="1"/>
          </p:cNvPicPr>
          <p:nvPr/>
        </p:nvPicPr>
        <p:blipFill>
          <a:blip r:embed="rId1"/>
          <a:srcRect/>
          <a:stretch>
            <a:fillRect/>
          </a:stretch>
        </p:blipFill>
        <p:spPr>
          <a:xfrm>
            <a:off x="3198495" y="656590"/>
            <a:ext cx="3430270" cy="6088380"/>
          </a:xfrm>
          <a:prstGeom prst="rect">
            <a:avLst/>
          </a:prstGeom>
        </p:spPr>
      </p:pic>
      <p:pic>
        <p:nvPicPr>
          <p:cNvPr id="3" name="图片 2" descr="C:\Users\gjj\Desktop\论文 图片\截图\评论-消息.jpg评论-消息"/>
          <p:cNvPicPr>
            <a:picLocks noChangeAspect="1"/>
          </p:cNvPicPr>
          <p:nvPr/>
        </p:nvPicPr>
        <p:blipFill>
          <a:blip r:embed="rId2"/>
          <a:srcRect/>
          <a:stretch>
            <a:fillRect/>
          </a:stretch>
        </p:blipFill>
        <p:spPr>
          <a:xfrm>
            <a:off x="7080885" y="656590"/>
            <a:ext cx="3423285" cy="6097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253018" y="1584582"/>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253018" y="2374186"/>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253018" y="312314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253018" y="3861090"/>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253018" y="4563175"/>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4969901" y="1588454"/>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绪 论</a:t>
            </a:r>
            <a:endParaRPr lang="zh-CN" altLang="en-US" dirty="0">
              <a:solidFill>
                <a:schemeClr val="bg1"/>
              </a:solidFill>
            </a:endParaRPr>
          </a:p>
        </p:txBody>
      </p:sp>
      <p:sp>
        <p:nvSpPr>
          <p:cNvPr id="41" name="TextBox 48"/>
          <p:cNvSpPr txBox="1"/>
          <p:nvPr/>
        </p:nvSpPr>
        <p:spPr>
          <a:xfrm>
            <a:off x="4969901" y="2367851"/>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研究思路与方法</a:t>
            </a:r>
            <a:endParaRPr lang="zh-CN" altLang="en-US" sz="2800" dirty="0">
              <a:solidFill>
                <a:schemeClr val="bg1"/>
              </a:solidFill>
            </a:endParaRPr>
          </a:p>
        </p:txBody>
      </p:sp>
      <p:sp>
        <p:nvSpPr>
          <p:cNvPr id="67" name="TextBox 55"/>
          <p:cNvSpPr txBox="1"/>
          <p:nvPr/>
        </p:nvSpPr>
        <p:spPr>
          <a:xfrm>
            <a:off x="4969901" y="3106273"/>
            <a:ext cx="5112568" cy="95313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latin typeface="+mj-ea"/>
                <a:sym typeface="+mn-ea"/>
              </a:rPr>
              <a:t>关键技术和</a:t>
            </a:r>
            <a:r>
              <a:rPr lang="zh-CN" altLang="en-US" sz="2800" dirty="0">
                <a:solidFill>
                  <a:schemeClr val="bg1"/>
                </a:solidFill>
                <a:latin typeface="+mj-ea"/>
                <a:ea typeface="+mj-ea"/>
                <a:sym typeface="+mn-ea"/>
              </a:rPr>
              <a:t>案例分析</a:t>
            </a:r>
            <a:endParaRPr lang="zh-CN" altLang="en-US" sz="2800" dirty="0">
              <a:solidFill>
                <a:schemeClr val="bg1"/>
              </a:solidFill>
              <a:latin typeface="+mj-ea"/>
            </a:endParaRPr>
          </a:p>
          <a:p>
            <a:endParaRPr lang="zh-CN" altLang="en-US" sz="2800" dirty="0">
              <a:solidFill>
                <a:schemeClr val="bg1"/>
              </a:solidFill>
            </a:endParaRPr>
          </a:p>
        </p:txBody>
      </p:sp>
      <p:sp>
        <p:nvSpPr>
          <p:cNvPr id="68" name="TextBox 56"/>
          <p:cNvSpPr txBox="1"/>
          <p:nvPr/>
        </p:nvSpPr>
        <p:spPr>
          <a:xfrm>
            <a:off x="4969901" y="3908235"/>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应用结果与展示</a:t>
            </a:r>
            <a:endParaRPr lang="zh-CN" altLang="en-US" sz="2800">
              <a:solidFill>
                <a:schemeClr val="bg1"/>
              </a:solidFill>
            </a:endParaRPr>
          </a:p>
        </p:txBody>
      </p:sp>
      <p:sp>
        <p:nvSpPr>
          <p:cNvPr id="69" name="TextBox 57"/>
          <p:cNvSpPr txBox="1"/>
          <p:nvPr/>
        </p:nvSpPr>
        <p:spPr>
          <a:xfrm>
            <a:off x="4969901" y="4586800"/>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chemeClr val="bg1"/>
                </a:solidFill>
              </a:rPr>
              <a:t>论文结论</a:t>
            </a:r>
            <a:endParaRPr lang="zh-CN" altLang="en-US" sz="2800" dirty="0">
              <a:solidFill>
                <a:schemeClr val="bg1"/>
              </a:solidFill>
            </a:endParaRPr>
          </a:p>
        </p:txBody>
      </p:sp>
      <p:sp>
        <p:nvSpPr>
          <p:cNvPr id="75" name="Freeform 21"/>
          <p:cNvSpPr>
            <a:spLocks noEditPoints="1"/>
          </p:cNvSpPr>
          <p:nvPr/>
        </p:nvSpPr>
        <p:spPr bwMode="auto">
          <a:xfrm>
            <a:off x="4375801" y="1726254"/>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408101" y="2499453"/>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458231" y="3235853"/>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424042" y="4005879"/>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416055" y="4666299"/>
            <a:ext cx="382822" cy="348478"/>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2"/>
          <a:stretch>
            <a:fillRect/>
          </a:stretch>
        </p:blipFill>
        <p:spPr>
          <a:xfrm>
            <a:off x="866974" y="2499453"/>
            <a:ext cx="2706928" cy="1735692"/>
          </a:xfrm>
          <a:prstGeom prst="rect">
            <a:avLst/>
          </a:prstGeom>
        </p:spPr>
      </p:pic>
      <p:cxnSp>
        <p:nvCxnSpPr>
          <p:cNvPr id="4" name="直接连接符 3"/>
          <p:cNvCxnSpPr/>
          <p:nvPr/>
        </p:nvCxnSpPr>
        <p:spPr bwMode="auto">
          <a:xfrm>
            <a:off x="5085249" y="2173643"/>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5085249" y="297486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5085249" y="372927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085249" y="4457784"/>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085249" y="516228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10224">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1126490" y="2700020"/>
            <a:ext cx="1624965" cy="1652270"/>
          </a:xfrm>
          <a:prstGeom prst="ellips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086916"/>
            <a:ext cx="873718" cy="829945"/>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2" name="TextBox 14"/>
          <p:cNvSpPr txBox="1"/>
          <p:nvPr/>
        </p:nvSpPr>
        <p:spPr>
          <a:xfrm flipH="1">
            <a:off x="1422139" y="2985018"/>
            <a:ext cx="1045036" cy="1076325"/>
          </a:xfrm>
          <a:prstGeom prst="rect">
            <a:avLst/>
          </a:prstGeom>
          <a:noFill/>
        </p:spPr>
        <p:txBody>
          <a:bodyPr wrap="square" rtlCol="0">
            <a:spAutoFit/>
          </a:bodyPr>
          <a:p>
            <a:pPr algn="ctr"/>
            <a:r>
              <a:rPr lang="zh-CN" altLang="en-US" sz="3200" b="1" dirty="0">
                <a:solidFill>
                  <a:schemeClr val="bg2"/>
                </a:solidFill>
                <a:latin typeface="+mn-ea"/>
                <a:ea typeface="+mn-ea"/>
              </a:rPr>
              <a:t>关注模块</a:t>
            </a:r>
            <a:endParaRPr lang="zh-CN" altLang="en-US" sz="3200" b="1" dirty="0">
              <a:solidFill>
                <a:schemeClr val="bg2"/>
              </a:solidFill>
              <a:latin typeface="+mn-ea"/>
              <a:ea typeface="+mn-ea"/>
            </a:endParaRPr>
          </a:p>
        </p:txBody>
      </p:sp>
      <p:pic>
        <p:nvPicPr>
          <p:cNvPr id="3" name="图片 2" descr="C:\Users\gjj\Desktop\论文 图片\截图\关注-关注页面.jpg关注-关注页面"/>
          <p:cNvPicPr>
            <a:picLocks noChangeAspect="1"/>
          </p:cNvPicPr>
          <p:nvPr/>
        </p:nvPicPr>
        <p:blipFill>
          <a:blip r:embed="rId1"/>
          <a:srcRect/>
          <a:stretch>
            <a:fillRect/>
          </a:stretch>
        </p:blipFill>
        <p:spPr>
          <a:xfrm>
            <a:off x="3184525" y="633730"/>
            <a:ext cx="3467100" cy="6136640"/>
          </a:xfrm>
          <a:prstGeom prst="rect">
            <a:avLst/>
          </a:prstGeom>
        </p:spPr>
      </p:pic>
      <p:pic>
        <p:nvPicPr>
          <p:cNvPr id="4" name="图片 3" descr="C:\Users\gjj\Desktop\论文 图片\截图\关注-关注闲置.jpg关注-关注闲置"/>
          <p:cNvPicPr>
            <a:picLocks noChangeAspect="1"/>
          </p:cNvPicPr>
          <p:nvPr/>
        </p:nvPicPr>
        <p:blipFill>
          <a:blip r:embed="rId2"/>
          <a:srcRect/>
          <a:stretch>
            <a:fillRect/>
          </a:stretch>
        </p:blipFill>
        <p:spPr>
          <a:xfrm>
            <a:off x="7202488" y="664845"/>
            <a:ext cx="3460115" cy="6149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6325"/>
          </a:xfrm>
          <a:prstGeom prst="rect">
            <a:avLst/>
          </a:prstGeom>
          <a:noFill/>
        </p:spPr>
        <p:txBody>
          <a:bodyPr wrap="square" rtlCol="0">
            <a:spAutoFit/>
          </a:bodyPr>
          <a:lstStyle/>
          <a:p>
            <a:pPr algn="ctr"/>
            <a:r>
              <a:rPr lang="zh-CN" altLang="en-US" sz="3200" b="1" dirty="0">
                <a:solidFill>
                  <a:schemeClr val="bg2"/>
                </a:solidFill>
                <a:latin typeface="+mn-ea"/>
                <a:ea typeface="+mn-ea"/>
              </a:rPr>
              <a:t>统计模块</a:t>
            </a:r>
            <a:endParaRPr lang="zh-CN" altLang="en-US" sz="3200" b="1" dirty="0">
              <a:solidFill>
                <a:schemeClr val="bg2"/>
              </a:solidFill>
              <a:latin typeface="+mn-ea"/>
              <a:ea typeface="+mn-ea"/>
            </a:endParaRPr>
          </a:p>
        </p:txBody>
      </p:sp>
      <p:pic>
        <p:nvPicPr>
          <p:cNvPr id="2" name="图片 1" descr="C:\Users\gjj\Desktop\论文 图片\截图\统计-概况统计.jpg统计-概况统计"/>
          <p:cNvPicPr>
            <a:picLocks noChangeAspect="1"/>
          </p:cNvPicPr>
          <p:nvPr/>
        </p:nvPicPr>
        <p:blipFill>
          <a:blip r:embed="rId1"/>
          <a:srcRect/>
          <a:stretch>
            <a:fillRect/>
          </a:stretch>
        </p:blipFill>
        <p:spPr>
          <a:xfrm>
            <a:off x="3201035" y="656590"/>
            <a:ext cx="3425190" cy="6088380"/>
          </a:xfrm>
          <a:prstGeom prst="rect">
            <a:avLst/>
          </a:prstGeom>
        </p:spPr>
      </p:pic>
      <p:pic>
        <p:nvPicPr>
          <p:cNvPr id="3" name="图片 2" descr="C:\Users\gjj\Desktop\论文 图片\截图\统计-类别统计.jpg统计-类别统计"/>
          <p:cNvPicPr>
            <a:picLocks noChangeAspect="1"/>
          </p:cNvPicPr>
          <p:nvPr/>
        </p:nvPicPr>
        <p:blipFill>
          <a:blip r:embed="rId2"/>
          <a:srcRect/>
          <a:stretch>
            <a:fillRect/>
          </a:stretch>
        </p:blipFill>
        <p:spPr>
          <a:xfrm>
            <a:off x="7080885" y="675005"/>
            <a:ext cx="3423285" cy="6060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rPr>
              <a:t>论文结论</a:t>
            </a:r>
            <a:endParaRPr lang="zh-CN" altLang="en-US" sz="6600" dirty="0">
              <a:solidFill>
                <a:schemeClr val="bg1"/>
              </a:solidFill>
            </a:endParaRPr>
          </a:p>
        </p:txBody>
      </p:sp>
      <p:sp>
        <p:nvSpPr>
          <p:cNvPr id="43" name="文本框 42"/>
          <p:cNvSpPr txBox="1"/>
          <p:nvPr/>
        </p:nvSpPr>
        <p:spPr>
          <a:xfrm>
            <a:off x="5559115"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5</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4" name="Freeform 25"/>
          <p:cNvSpPr>
            <a:spLocks noEditPoints="1"/>
          </p:cNvSpPr>
          <p:nvPr/>
        </p:nvSpPr>
        <p:spPr bwMode="auto">
          <a:xfrm>
            <a:off x="5646084" y="1333873"/>
            <a:ext cx="993151" cy="904054"/>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434647" y="4559059"/>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730005" y="4508537"/>
            <a:ext cx="1775864" cy="368300"/>
          </a:xfrm>
          <a:prstGeom prst="rect">
            <a:avLst/>
          </a:prstGeom>
          <a:noFill/>
        </p:spPr>
        <p:txBody>
          <a:bodyPr wrap="square" rtlCol="0">
            <a:spAutoFit/>
          </a:bodyPr>
          <a:lstStyle/>
          <a:p>
            <a:r>
              <a:rPr lang="zh-CN" altLang="en-US" dirty="0">
                <a:solidFill>
                  <a:schemeClr val="bg1"/>
                </a:solidFill>
                <a:latin typeface="+mj-ea"/>
                <a:ea typeface="+mj-ea"/>
              </a:rPr>
              <a:t>总结</a:t>
            </a:r>
            <a:endParaRPr lang="zh-CN" altLang="en-US" dirty="0">
              <a:solidFill>
                <a:schemeClr val="bg1"/>
              </a:solidFill>
              <a:latin typeface="+mj-ea"/>
              <a:ea typeface="+mj-ea"/>
            </a:endParaRPr>
          </a:p>
        </p:txBody>
      </p:sp>
    </p:spTree>
  </p:cSld>
  <p:clrMapOvr>
    <a:masterClrMapping/>
  </p:clrMapOvr>
  <p:transition spd="slow" advTm="10224">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795" y="1319530"/>
            <a:ext cx="9928225" cy="4262755"/>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5230" y="1168400"/>
            <a:ext cx="9622155" cy="186690"/>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265" y="1168400"/>
            <a:ext cx="9053830" cy="945515"/>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5564913" y="1354886"/>
            <a:ext cx="792480" cy="460375"/>
          </a:xfrm>
          <a:prstGeom prst="rect">
            <a:avLst/>
          </a:prstGeom>
        </p:spPr>
        <p:txBody>
          <a:bodyPr wrap="none">
            <a:spAutoFit/>
          </a:bodyPr>
          <a:lstStyle/>
          <a:p>
            <a:pPr algn="ctr"/>
            <a:r>
              <a:rPr lang="zh-CN" altLang="en-US" sz="2400" b="1" dirty="0">
                <a:solidFill>
                  <a:schemeClr val="bg2"/>
                </a:solidFill>
                <a:latin typeface="+mj-ea"/>
                <a:ea typeface="+mj-ea"/>
              </a:rPr>
              <a:t>总结</a:t>
            </a:r>
            <a:endParaRPr lang="zh-CN" altLang="en-US" sz="2400" b="1" dirty="0">
              <a:solidFill>
                <a:schemeClr val="bg2"/>
              </a:solidFill>
              <a:latin typeface="+mj-ea"/>
              <a:ea typeface="+mj-ea"/>
            </a:endParaRPr>
          </a:p>
        </p:txBody>
      </p:sp>
      <p:sp>
        <p:nvSpPr>
          <p:cNvPr id="9" name="TextBox 10"/>
          <p:cNvSpPr txBox="1"/>
          <p:nvPr/>
        </p:nvSpPr>
        <p:spPr>
          <a:xfrm>
            <a:off x="1383665" y="2239645"/>
            <a:ext cx="9156065" cy="1476375"/>
          </a:xfrm>
          <a:prstGeom prst="rect">
            <a:avLst/>
          </a:prstGeom>
          <a:noFill/>
        </p:spPr>
        <p:txBody>
          <a:bodyPr wrap="square" rtlCol="0">
            <a:spAutoFit/>
          </a:bodyPr>
          <a:lstStyle/>
          <a:p>
            <a:pPr algn="just"/>
            <a:r>
              <a:rPr lang="zh-CN" altLang="en-US" dirty="0">
                <a:solidFill>
                  <a:schemeClr val="bg1"/>
                </a:solidFill>
                <a:latin typeface="+mn-ea"/>
                <a:ea typeface="+mn-ea"/>
              </a:rPr>
              <a:t>本着对新技术的追求，本系统采用spring boot和微信小程序搭建。通过这次毕业设计，可以将学习付诸于实践，从中学习了很多以前不太熟悉的技术、同时也积累了很多宝贵的经验。在开发过程中也遇到了很多困难，大部分是由于自己知识掌握不熟练或者相关技术不熟悉的原因。但通过自己的网上学习和同学老师的帮助，很多问题就解决了，对我来说是一笔很宝贵的经验。</a:t>
            </a:r>
            <a:endParaRPr lang="zh-CN" altLang="en-US" dirty="0">
              <a:solidFill>
                <a:schemeClr val="bg1"/>
              </a:solidFill>
              <a:latin typeface="+mn-ea"/>
              <a:ea typeface="+mn-ea"/>
            </a:endParaRPr>
          </a:p>
        </p:txBody>
      </p:sp>
      <p:sp>
        <p:nvSpPr>
          <p:cNvPr id="2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5.1 </a:t>
            </a:r>
            <a:r>
              <a:rPr lang="zh-CN" altLang="en-US" b="0" dirty="0">
                <a:solidFill>
                  <a:schemeClr val="bg1"/>
                </a:solidFill>
              </a:rPr>
              <a:t>总结</a:t>
            </a:r>
            <a:endParaRPr lang="zh-CN" altLang="en-US" b="0" dirty="0">
              <a:solidFill>
                <a:schemeClr val="bg1"/>
              </a:solidFill>
            </a:endParaRPr>
          </a:p>
        </p:txBody>
      </p:sp>
      <p:sp>
        <p:nvSpPr>
          <p:cNvPr id="2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8" name="直接连接符 27"/>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40759" y="1269599"/>
            <a:ext cx="1781257"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致  谢</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119598" y="2348880"/>
            <a:ext cx="10524194" cy="2676525"/>
          </a:xfrm>
          <a:prstGeom prst="rect">
            <a:avLst/>
          </a:prstGeom>
          <a:noFill/>
        </p:spPr>
        <p:txBody>
          <a:bodyPr wrap="square" rtlCol="0">
            <a:spAutoFit/>
          </a:bodyPr>
          <a:lstStyle/>
          <a:p>
            <a:pPr algn="ctr">
              <a:lnSpc>
                <a:spcPct val="150000"/>
              </a:lnSpc>
            </a:pPr>
            <a:r>
              <a:rPr lang="zh-CN" altLang="en-US" sz="2800" dirty="0">
                <a:solidFill>
                  <a:schemeClr val="bg1"/>
                </a:solidFill>
                <a:latin typeface="+mn-ea"/>
                <a:ea typeface="+mn-ea"/>
              </a:rPr>
              <a:t>感谢母校提供的学习与实践的机会；</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感谢导师团队，特别感谢李力导师给予的耐心指导；</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感谢同学及舍友的帮助；</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感谢答辩评审！</a:t>
            </a:r>
            <a:endParaRPr lang="zh-CN" altLang="en-US" sz="2800" dirty="0">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20" name="Rectangle 3"/>
          <p:cNvSpPr txBox="1">
            <a:spLocks noChangeArrowheads="1"/>
          </p:cNvSpPr>
          <p:nvPr/>
        </p:nvSpPr>
        <p:spPr bwMode="auto">
          <a:xfrm>
            <a:off x="1490663" y="2381307"/>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a:solidFill>
                  <a:schemeClr val="bg1"/>
                </a:solidFill>
                <a:latin typeface="微软雅黑" panose="020B0503020204020204" pitchFamily="34" charset="-122"/>
              </a:rPr>
              <a:t>恳请各位老师批评指正</a:t>
            </a:r>
            <a:endParaRPr lang="zh-CN" altLang="en-US" sz="6000" b="1" dirty="0">
              <a:solidFill>
                <a:schemeClr val="bg1"/>
              </a:solidFill>
              <a:latin typeface="微软雅黑" panose="020B0503020204020204" pitchFamily="34" charset="-122"/>
            </a:endParaRPr>
          </a:p>
        </p:txBody>
      </p:sp>
      <p:sp>
        <p:nvSpPr>
          <p:cNvPr id="22" name="Rectangle 4"/>
          <p:cNvSpPr txBox="1">
            <a:spLocks noChangeArrowheads="1"/>
          </p:cNvSpPr>
          <p:nvPr/>
        </p:nvSpPr>
        <p:spPr bwMode="auto">
          <a:xfrm>
            <a:off x="3433586" y="3456339"/>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专业：物联网工程</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endParaRPr>
          </a:p>
        </p:txBody>
      </p:sp>
      <p:sp>
        <p:nvSpPr>
          <p:cNvPr id="23" name="Rectangle 4"/>
          <p:cNvSpPr txBox="1">
            <a:spLocks noChangeArrowheads="1"/>
          </p:cNvSpPr>
          <p:nvPr/>
        </p:nvSpPr>
        <p:spPr bwMode="auto">
          <a:xfrm>
            <a:off x="6705600" y="3456339"/>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指导老师</a:t>
            </a:r>
            <a:r>
              <a:rPr kumimoji="0" lang="zh-CN" altLang="en-US" sz="20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j-cs"/>
              </a:rPr>
              <a:t>：</a:t>
            </a:r>
            <a:r>
              <a:rPr lang="zh-CN" altLang="en-US" b="0" dirty="0" smtClean="0">
                <a:solidFill>
                  <a:srgbClr val="4D4D4D"/>
                </a:solidFill>
                <a:latin typeface="微软雅黑" panose="020B0503020204020204" pitchFamily="34" charset="-122"/>
                <a:ea typeface="微软雅黑" panose="020B0503020204020204" pitchFamily="34" charset="-122"/>
              </a:rPr>
              <a:t>李力</a:t>
            </a:r>
            <a:endParaRPr lang="zh-CN" altLang="en-US" b="0" dirty="0" smtClean="0">
              <a:solidFill>
                <a:srgbClr val="4D4D4D"/>
              </a:solidFill>
              <a:latin typeface="微软雅黑" panose="020B0503020204020204" pitchFamily="34" charset="-122"/>
              <a:ea typeface="微软雅黑" panose="020B0503020204020204" pitchFamily="34" charset="-122"/>
            </a:endParaRPr>
          </a:p>
        </p:txBody>
      </p:sp>
      <p:sp>
        <p:nvSpPr>
          <p:cNvPr id="24" name="TextBox 82"/>
          <p:cNvSpPr txBox="1"/>
          <p:nvPr/>
        </p:nvSpPr>
        <p:spPr>
          <a:xfrm>
            <a:off x="3576021" y="5805264"/>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学号：</a:t>
            </a: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2014124068</a:t>
            </a:r>
            <a:endPar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5" name="TextBox 82"/>
          <p:cNvSpPr txBox="1"/>
          <p:nvPr/>
        </p:nvSpPr>
        <p:spPr>
          <a:xfrm>
            <a:off x="7359441" y="5805264"/>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答辩人</a:t>
            </a:r>
            <a:r>
              <a:rPr kumimoji="0" lang="zh-CN" altLang="en-US" sz="20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n-cs"/>
              </a:rPr>
              <a:t>：</a:t>
            </a:r>
            <a:r>
              <a:rPr lang="zh-CN" altLang="en-US" sz="2000" dirty="0" smtClean="0">
                <a:solidFill>
                  <a:srgbClr val="4D4D4D"/>
                </a:solidFill>
                <a:latin typeface="微软雅黑" panose="020B0503020204020204" pitchFamily="34" charset="-122"/>
                <a:ea typeface="微软雅黑" panose="020B0503020204020204" pitchFamily="34" charset="-122"/>
              </a:rPr>
              <a:t>高家杰</a:t>
            </a:r>
            <a:endParaRPr lang="zh-CN" altLang="en-US" sz="2000" dirty="0" smtClean="0">
              <a:solidFill>
                <a:srgbClr val="4D4D4D"/>
              </a:solidFill>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grpSp>
      <p:pic>
        <p:nvPicPr>
          <p:cNvPr id="2" name="图片 1" descr="E4B7ABC58820EF781396933569AF694C"/>
          <p:cNvPicPr>
            <a:picLocks noChangeAspect="1"/>
          </p:cNvPicPr>
          <p:nvPr/>
        </p:nvPicPr>
        <p:blipFill>
          <a:blip r:embed="rId2"/>
          <a:stretch>
            <a:fillRect/>
          </a:stretch>
        </p:blipFill>
        <p:spPr>
          <a:xfrm>
            <a:off x="5295265" y="703580"/>
            <a:ext cx="1529715" cy="1529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6184">
        <p:blinds dir="vert"/>
      </p:transition>
    </mc:Choice>
    <mc:Fallback>
      <p:transition spd="slow" advTm="6184">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endParaRPr lang="zh-CN" altLang="en-US" sz="6600" dirty="0">
              <a:solidFill>
                <a:schemeClr val="bg1"/>
              </a:solidFill>
            </a:endParaRPr>
          </a:p>
        </p:txBody>
      </p:sp>
      <p:sp>
        <p:nvSpPr>
          <p:cNvPr id="24" name="Freeform 21"/>
          <p:cNvSpPr>
            <a:spLocks noEditPoints="1"/>
          </p:cNvSpPr>
          <p:nvPr/>
        </p:nvSpPr>
        <p:spPr bwMode="auto">
          <a:xfrm>
            <a:off x="3643578" y="451383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938935" y="4463312"/>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endParaRPr lang="zh-CN" altLang="en-US" dirty="0">
              <a:solidFill>
                <a:schemeClr val="bg1"/>
              </a:solidFill>
              <a:latin typeface="+mj-ea"/>
              <a:ea typeface="+mj-ea"/>
            </a:endParaRPr>
          </a:p>
        </p:txBody>
      </p:sp>
      <p:sp>
        <p:nvSpPr>
          <p:cNvPr id="26" name="Freeform 21"/>
          <p:cNvSpPr>
            <a:spLocks noEditPoints="1"/>
          </p:cNvSpPr>
          <p:nvPr/>
        </p:nvSpPr>
        <p:spPr bwMode="auto">
          <a:xfrm>
            <a:off x="6429915" y="451383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6725272" y="4463312"/>
            <a:ext cx="2276661" cy="368300"/>
          </a:xfrm>
          <a:prstGeom prst="rect">
            <a:avLst/>
          </a:prstGeom>
          <a:noFill/>
        </p:spPr>
        <p:txBody>
          <a:bodyPr wrap="square" rtlCol="0">
            <a:spAutoFit/>
          </a:bodyPr>
          <a:lstStyle/>
          <a:p>
            <a:r>
              <a:rPr lang="zh-CN" altLang="en-US" dirty="0">
                <a:solidFill>
                  <a:schemeClr val="bg1"/>
                </a:solidFill>
                <a:latin typeface="+mj-ea"/>
                <a:ea typeface="+mj-ea"/>
                <a:sym typeface="+mn-ea"/>
              </a:rPr>
              <a:t>国内外相关研究状况</a:t>
            </a:r>
            <a:endParaRPr lang="zh-CN" altLang="en-US" dirty="0">
              <a:solidFill>
                <a:schemeClr val="bg1"/>
              </a:solidFill>
              <a:latin typeface="+mj-ea"/>
              <a:ea typeface="+mj-ea"/>
            </a:endParaRPr>
          </a:p>
        </p:txBody>
      </p:sp>
      <p:sp>
        <p:nvSpPr>
          <p:cNvPr id="28" name="Freeform 21"/>
          <p:cNvSpPr>
            <a:spLocks noEditPoints="1"/>
          </p:cNvSpPr>
          <p:nvPr/>
        </p:nvSpPr>
        <p:spPr bwMode="auto">
          <a:xfrm>
            <a:off x="3643578" y="488232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938935" y="4831801"/>
            <a:ext cx="2276661" cy="368300"/>
          </a:xfrm>
          <a:prstGeom prst="rect">
            <a:avLst/>
          </a:prstGeom>
          <a:noFill/>
        </p:spPr>
        <p:txBody>
          <a:bodyPr wrap="square" rtlCol="0">
            <a:spAutoFit/>
          </a:bodyPr>
          <a:lstStyle/>
          <a:p>
            <a:r>
              <a:rPr lang="zh-CN" altLang="en-US" dirty="0">
                <a:solidFill>
                  <a:schemeClr val="bg1"/>
                </a:solidFill>
                <a:latin typeface="+mj-ea"/>
                <a:ea typeface="+mj-ea"/>
                <a:sym typeface="+mn-ea"/>
              </a:rPr>
              <a:t>研究意义</a:t>
            </a:r>
            <a:endParaRPr lang="zh-CN" altLang="en-US" dirty="0">
              <a:solidFill>
                <a:schemeClr val="bg1"/>
              </a:solidFill>
              <a:latin typeface="+mj-ea"/>
              <a:ea typeface="+mj-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algn="ctr"/>
            <a:r>
              <a:rPr lang="en-US" altLang="zh-CN" sz="2000" dirty="0">
                <a:solidFill>
                  <a:schemeClr val="bg1"/>
                </a:solidFill>
                <a:latin typeface="+mj-ea"/>
                <a:ea typeface="+mj-ea"/>
              </a:rPr>
              <a:t>Part 1</a:t>
            </a:r>
            <a:endParaRPr lang="zh-CN" altLang="en-US" sz="2000" dirty="0">
              <a:solidFill>
                <a:schemeClr val="bg1"/>
              </a:solidFill>
              <a:latin typeface="+mj-ea"/>
              <a:ea typeface="+mj-ea"/>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42" name="Freeform 21"/>
          <p:cNvSpPr>
            <a:spLocks noEditPoints="1"/>
          </p:cNvSpPr>
          <p:nvPr/>
        </p:nvSpPr>
        <p:spPr bwMode="auto">
          <a:xfrm>
            <a:off x="5625346" y="1434241"/>
            <a:ext cx="844302" cy="853888"/>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1.1 </a:t>
            </a:r>
            <a:r>
              <a:rPr lang="zh-CN" altLang="en-US" b="0" dirty="0">
                <a:solidFill>
                  <a:schemeClr val="bg1"/>
                </a:solidFill>
              </a:rPr>
              <a:t>研究背景</a:t>
            </a:r>
            <a:endParaRPr lang="zh-CN" altLang="en-US" b="0" dirty="0">
              <a:solidFill>
                <a:schemeClr val="bg1"/>
              </a:solidFill>
            </a:endParaRP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1393278" y="1240998"/>
            <a:ext cx="2707454" cy="271171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4605019" y="1240997"/>
            <a:ext cx="2703198" cy="2711712"/>
            <a:chOff x="4605019" y="1580876"/>
            <a:chExt cx="2703198" cy="2711712"/>
          </a:xfrm>
        </p:grpSpPr>
        <p:sp>
          <p:nvSpPr>
            <p:cNvPr id="29" name="Oval 7"/>
            <p:cNvSpPr>
              <a:spLocks noChangeArrowheads="1"/>
            </p:cNvSpPr>
            <p:nvPr/>
          </p:nvSpPr>
          <p:spPr bwMode="auto">
            <a:xfrm>
              <a:off x="4605019"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853261" y="1240997"/>
            <a:ext cx="2703198" cy="2711712"/>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3828858" y="2540822"/>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7069687" y="254082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1445768" y="4173533"/>
            <a:ext cx="2574084" cy="1938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在互联网迅猛发展和人们生活水平日益提高的前提下，人们的购买力大大上升，不可避免的会产生很多闲置商品</a:t>
            </a:r>
            <a:endParaRPr lang="zh-CN" altLang="en-US" sz="2000" dirty="0">
              <a:solidFill>
                <a:schemeClr val="bg1"/>
              </a:solidFill>
              <a:latin typeface="+mn-ea"/>
              <a:ea typeface="+mn-ea"/>
            </a:endParaRPr>
          </a:p>
        </p:txBody>
      </p:sp>
      <p:sp>
        <p:nvSpPr>
          <p:cNvPr id="44" name="矩形 43"/>
          <p:cNvSpPr/>
          <p:nvPr/>
        </p:nvSpPr>
        <p:spPr>
          <a:xfrm>
            <a:off x="4561859" y="4153850"/>
            <a:ext cx="2780090" cy="1938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由于人们局限自己的圈子和传统的二手市场的所需要花费的时间成本的限制，所以人们的闲置很少能满意的处理掉，浪费了很多资源</a:t>
            </a:r>
            <a:endParaRPr lang="zh-CN" altLang="en-US" sz="2000" dirty="0">
              <a:solidFill>
                <a:schemeClr val="bg1"/>
              </a:solidFill>
              <a:latin typeface="+mn-ea"/>
              <a:ea typeface="+mn-ea"/>
            </a:endParaRPr>
          </a:p>
        </p:txBody>
      </p:sp>
      <p:sp>
        <p:nvSpPr>
          <p:cNvPr id="45" name="矩形 44"/>
          <p:cNvSpPr/>
          <p:nvPr/>
        </p:nvSpPr>
        <p:spPr>
          <a:xfrm>
            <a:off x="7890913" y="4153850"/>
            <a:ext cx="2743972" cy="22453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sym typeface="+mn-ea"/>
              </a:rPr>
              <a:t>因此互联网二手商城应运而生，消费者也可以通过低价，优惠等价格优势获取商品，而且可以也大大的促进了社会资源的有效循环利用</a:t>
            </a:r>
            <a:endParaRPr lang="zh-CN" altLang="en-US" sz="2000" dirty="0">
              <a:solidFill>
                <a:schemeClr val="bg1"/>
              </a:solidFill>
              <a:latin typeface="+mn-ea"/>
              <a:ea typeface="+mn-ea"/>
              <a:sym typeface="+mn-ea"/>
            </a:endParaRPr>
          </a:p>
          <a:p>
            <a:pPr algn="just"/>
            <a:endParaRPr lang="zh-CN" altLang="en-US" sz="2000" dirty="0">
              <a:solidFill>
                <a:schemeClr val="bg1"/>
              </a:solidFill>
              <a:latin typeface="+mn-ea"/>
              <a:ea typeface="+mn-ea"/>
            </a:endParaRPr>
          </a:p>
        </p:txBody>
      </p:sp>
      <p:sp>
        <p:nvSpPr>
          <p:cNvPr id="46" name="矩形 45"/>
          <p:cNvSpPr/>
          <p:nvPr/>
        </p:nvSpPr>
        <p:spPr>
          <a:xfrm>
            <a:off x="1731342" y="2400900"/>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发展</a:t>
            </a:r>
            <a:r>
              <a:rPr lang="zh-CN" altLang="en-US" sz="3600" b="1" dirty="0">
                <a:solidFill>
                  <a:schemeClr val="bg2"/>
                </a:solidFill>
                <a:latin typeface="微软雅黑" panose="020B0503020204020204" pitchFamily="34" charset="-122"/>
                <a:ea typeface="微软雅黑" panose="020B0503020204020204" pitchFamily="34" charset="-122"/>
              </a:rPr>
              <a:t>趋势</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5016627" y="2402508"/>
            <a:ext cx="2031325" cy="646331"/>
          </a:xfrm>
          <a:prstGeom prst="rect">
            <a:avLst/>
          </a:prstGeom>
        </p:spPr>
        <p:txBody>
          <a:bodyPr wrap="none">
            <a:spAutoFit/>
          </a:bodyPr>
          <a:lstStyle/>
          <a:p>
            <a:r>
              <a:rPr lang="zh-CN" altLang="en-US" sz="3600" b="1" dirty="0">
                <a:solidFill>
                  <a:schemeClr val="bg2"/>
                </a:solidFill>
                <a:latin typeface="微软雅黑" panose="020B0503020204020204" pitchFamily="34" charset="-122"/>
                <a:ea typeface="微软雅黑" panose="020B0503020204020204" pitchFamily="34" charset="-122"/>
              </a:rPr>
              <a:t>形势</a:t>
            </a:r>
            <a:r>
              <a:rPr lang="zh-CN" altLang="en-US" sz="3600" dirty="0">
                <a:solidFill>
                  <a:schemeClr val="bg2"/>
                </a:solidFill>
                <a:latin typeface="微软雅黑" panose="020B0503020204020204" pitchFamily="34" charset="-122"/>
                <a:ea typeface="微软雅黑" panose="020B0503020204020204" pitchFamily="34" charset="-122"/>
              </a:rPr>
              <a:t>倒逼</a:t>
            </a:r>
            <a:endParaRPr lang="zh-CN" altLang="en-US" sz="3600" dirty="0">
              <a:solidFill>
                <a:schemeClr val="bg2"/>
              </a:solidFill>
              <a:latin typeface="微软雅黑" panose="020B0503020204020204" pitchFamily="34" charset="-122"/>
              <a:ea typeface="微软雅黑" panose="020B0503020204020204" pitchFamily="34" charset="-122"/>
            </a:endParaRPr>
          </a:p>
        </p:txBody>
      </p:sp>
      <p:sp>
        <p:nvSpPr>
          <p:cNvPr id="48" name="矩形 47"/>
          <p:cNvSpPr/>
          <p:nvPr/>
        </p:nvSpPr>
        <p:spPr>
          <a:xfrm>
            <a:off x="8254693" y="2420206"/>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内在</a:t>
            </a:r>
            <a:r>
              <a:rPr lang="zh-CN" altLang="en-US" sz="3600" b="1" dirty="0">
                <a:solidFill>
                  <a:schemeClr val="bg2"/>
                </a:solidFill>
                <a:latin typeface="微软雅黑" panose="020B0503020204020204" pitchFamily="34" charset="-122"/>
                <a:ea typeface="微软雅黑" panose="020B0503020204020204" pitchFamily="34" charset="-122"/>
              </a:rPr>
              <a:t>需求</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2452217" y="1757645"/>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5623447" y="1757645"/>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8835479" y="1757645"/>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1.2 </a:t>
            </a:r>
            <a:r>
              <a:rPr lang="zh-CN" altLang="en-US" b="0">
                <a:solidFill>
                  <a:schemeClr val="bg1"/>
                </a:solidFill>
              </a:rPr>
              <a:t>国内相关研究情况</a:t>
            </a:r>
            <a:endParaRPr lang="zh-CN" altLang="en-US" b="0" dirty="0">
              <a:solidFill>
                <a:schemeClr val="bg1"/>
              </a:solidFill>
            </a:endParaRPr>
          </a:p>
        </p:txBody>
      </p:sp>
      <p:sp>
        <p:nvSpPr>
          <p:cNvPr id="3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3" name="直接连接符 4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Freeform 5"/>
          <p:cNvSpPr/>
          <p:nvPr/>
        </p:nvSpPr>
        <p:spPr bwMode="auto">
          <a:xfrm>
            <a:off x="1696511" y="2790392"/>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6" name="Freeform 6"/>
          <p:cNvSpPr/>
          <p:nvPr/>
        </p:nvSpPr>
        <p:spPr bwMode="auto">
          <a:xfrm>
            <a:off x="5033077" y="2790392"/>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7" name="Freeform 7"/>
          <p:cNvSpPr/>
          <p:nvPr/>
        </p:nvSpPr>
        <p:spPr bwMode="auto">
          <a:xfrm>
            <a:off x="8369568" y="2790392"/>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8" name="Freeform 8"/>
          <p:cNvSpPr/>
          <p:nvPr/>
        </p:nvSpPr>
        <p:spPr bwMode="auto">
          <a:xfrm>
            <a:off x="3364756" y="2733250"/>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9" name="Freeform 9"/>
          <p:cNvSpPr/>
          <p:nvPr/>
        </p:nvSpPr>
        <p:spPr bwMode="auto">
          <a:xfrm>
            <a:off x="6701322" y="2733250"/>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0" name="Freeform 10"/>
          <p:cNvSpPr/>
          <p:nvPr/>
        </p:nvSpPr>
        <p:spPr bwMode="auto">
          <a:xfrm>
            <a:off x="1748405" y="1301855"/>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442037" y="1301855"/>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761067" y="1301855"/>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719823" y="3955809"/>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7176948" y="3955809"/>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778563" y="1542175"/>
            <a:ext cx="3142089" cy="583565"/>
          </a:xfrm>
          <a:prstGeom prst="rect">
            <a:avLst/>
          </a:prstGeom>
          <a:noFill/>
        </p:spPr>
        <p:txBody>
          <a:bodyPr wrap="square" rtlCol="0">
            <a:spAutoFit/>
          </a:bodyPr>
          <a:lstStyle/>
          <a:p>
            <a:r>
              <a:rPr lang="zh-CN" altLang="en-US" sz="1600" dirty="0">
                <a:solidFill>
                  <a:schemeClr val="bg1"/>
                </a:solidFill>
                <a:latin typeface="+mj-ea"/>
                <a:ea typeface="+mj-ea"/>
              </a:rPr>
              <a:t>集闲置、拍卖、转卖为一体的交易平台。</a:t>
            </a:r>
            <a:endParaRPr lang="zh-CN" altLang="en-US" sz="1600" dirty="0">
              <a:solidFill>
                <a:schemeClr val="bg1"/>
              </a:solidFill>
              <a:latin typeface="+mj-ea"/>
              <a:ea typeface="+mj-ea"/>
            </a:endParaRPr>
          </a:p>
        </p:txBody>
      </p:sp>
      <p:sp>
        <p:nvSpPr>
          <p:cNvPr id="56" name="矩形 55"/>
          <p:cNvSpPr/>
          <p:nvPr/>
        </p:nvSpPr>
        <p:spPr>
          <a:xfrm>
            <a:off x="1786188" y="1218253"/>
            <a:ext cx="640080" cy="368300"/>
          </a:xfrm>
          <a:prstGeom prst="rect">
            <a:avLst/>
          </a:prstGeom>
        </p:spPr>
        <p:txBody>
          <a:bodyPr wrap="none">
            <a:spAutoFit/>
          </a:bodyPr>
          <a:lstStyle/>
          <a:p>
            <a:r>
              <a:rPr lang="zh-CN" altLang="en-US" b="1" dirty="0">
                <a:solidFill>
                  <a:schemeClr val="bg1"/>
                </a:solidFill>
                <a:latin typeface="+mj-ea"/>
                <a:ea typeface="+mj-ea"/>
              </a:rPr>
              <a:t>闲鱼</a:t>
            </a:r>
            <a:endParaRPr lang="zh-CN" altLang="en-US" b="1" dirty="0">
              <a:solidFill>
                <a:schemeClr val="bg1"/>
              </a:solidFill>
              <a:latin typeface="+mj-ea"/>
              <a:ea typeface="+mj-ea"/>
            </a:endParaRPr>
          </a:p>
        </p:txBody>
      </p:sp>
      <p:sp>
        <p:nvSpPr>
          <p:cNvPr id="57" name="文本框 56"/>
          <p:cNvSpPr txBox="1"/>
          <p:nvPr/>
        </p:nvSpPr>
        <p:spPr>
          <a:xfrm>
            <a:off x="2288736" y="3249645"/>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890110" y="278015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557547" y="3249645"/>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232088" y="2780159"/>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936115" y="3249645"/>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751485" y="4778249"/>
            <a:ext cx="3142089" cy="583565"/>
          </a:xfrm>
          <a:prstGeom prst="rect">
            <a:avLst/>
          </a:prstGeom>
          <a:noFill/>
        </p:spPr>
        <p:txBody>
          <a:bodyPr wrap="square" rtlCol="0">
            <a:spAutoFit/>
          </a:bodyPr>
          <a:lstStyle/>
          <a:p>
            <a:r>
              <a:rPr sz="1600" dirty="0">
                <a:solidFill>
                  <a:schemeClr val="bg1"/>
                </a:solidFill>
                <a:latin typeface="+mj-ea"/>
                <a:ea typeface="+mj-ea"/>
              </a:rPr>
              <a:t>商品信息虚假的弊端，消费者很难通过平台辨别</a:t>
            </a:r>
            <a:endParaRPr sz="1600" dirty="0">
              <a:solidFill>
                <a:schemeClr val="bg1"/>
              </a:solidFill>
              <a:latin typeface="+mj-ea"/>
              <a:ea typeface="+mj-ea"/>
            </a:endParaRPr>
          </a:p>
        </p:txBody>
      </p:sp>
      <p:sp>
        <p:nvSpPr>
          <p:cNvPr id="86" name="矩形 85"/>
          <p:cNvSpPr/>
          <p:nvPr/>
        </p:nvSpPr>
        <p:spPr>
          <a:xfrm>
            <a:off x="3801933" y="4454327"/>
            <a:ext cx="1325880" cy="368300"/>
          </a:xfrm>
          <a:prstGeom prst="rect">
            <a:avLst/>
          </a:prstGeom>
        </p:spPr>
        <p:txBody>
          <a:bodyPr wrap="none">
            <a:spAutoFit/>
          </a:bodyPr>
          <a:lstStyle/>
          <a:p>
            <a:r>
              <a:rPr lang="zh-CN" altLang="en-US" b="1" dirty="0">
                <a:solidFill>
                  <a:schemeClr val="bg1"/>
                </a:solidFill>
                <a:latin typeface="+mj-ea"/>
                <a:ea typeface="+mj-ea"/>
              </a:rPr>
              <a:t>信息不对称</a:t>
            </a:r>
            <a:endParaRPr lang="zh-CN" altLang="en-US" b="1" dirty="0">
              <a:solidFill>
                <a:schemeClr val="bg1"/>
              </a:solidFill>
              <a:latin typeface="+mj-ea"/>
              <a:ea typeface="+mj-ea"/>
            </a:endParaRPr>
          </a:p>
        </p:txBody>
      </p:sp>
      <p:sp>
        <p:nvSpPr>
          <p:cNvPr id="87" name="矩形 86"/>
          <p:cNvSpPr/>
          <p:nvPr/>
        </p:nvSpPr>
        <p:spPr>
          <a:xfrm>
            <a:off x="5483806" y="1542175"/>
            <a:ext cx="3142089" cy="583565"/>
          </a:xfrm>
          <a:prstGeom prst="rect">
            <a:avLst/>
          </a:prstGeom>
          <a:noFill/>
        </p:spPr>
        <p:txBody>
          <a:bodyPr wrap="square" rtlCol="0">
            <a:spAutoFit/>
          </a:bodyPr>
          <a:lstStyle/>
          <a:p>
            <a:r>
              <a:rPr lang="zh-CN" altLang="en-US" sz="1600" dirty="0">
                <a:solidFill>
                  <a:schemeClr val="bg1"/>
                </a:solidFill>
                <a:latin typeface="+mj-ea"/>
                <a:ea typeface="+mj-ea"/>
              </a:rPr>
              <a:t>转转是2015年11月12日，</a:t>
            </a:r>
            <a:r>
              <a:rPr lang="en-US" altLang="zh-CN" sz="1600" dirty="0">
                <a:solidFill>
                  <a:schemeClr val="bg1"/>
                </a:solidFill>
                <a:latin typeface="+mj-ea"/>
                <a:ea typeface="+mj-ea"/>
              </a:rPr>
              <a:t>58</a:t>
            </a:r>
            <a:r>
              <a:rPr lang="zh-CN" altLang="en-US" sz="1600" dirty="0">
                <a:solidFill>
                  <a:schemeClr val="bg1"/>
                </a:solidFill>
                <a:latin typeface="+mj-ea"/>
                <a:ea typeface="+mj-ea"/>
              </a:rPr>
              <a:t>集团正式推出的的闲置APP</a:t>
            </a:r>
            <a:endParaRPr lang="zh-CN" altLang="en-US" sz="1600" dirty="0">
              <a:solidFill>
                <a:schemeClr val="bg1"/>
              </a:solidFill>
              <a:latin typeface="+mj-ea"/>
              <a:ea typeface="+mj-ea"/>
            </a:endParaRPr>
          </a:p>
        </p:txBody>
      </p:sp>
      <p:sp>
        <p:nvSpPr>
          <p:cNvPr id="88" name="矩形 87"/>
          <p:cNvSpPr/>
          <p:nvPr/>
        </p:nvSpPr>
        <p:spPr>
          <a:xfrm>
            <a:off x="5491431" y="1218253"/>
            <a:ext cx="640080" cy="368300"/>
          </a:xfrm>
          <a:prstGeom prst="rect">
            <a:avLst/>
          </a:prstGeom>
        </p:spPr>
        <p:txBody>
          <a:bodyPr wrap="none">
            <a:spAutoFit/>
          </a:bodyPr>
          <a:lstStyle/>
          <a:p>
            <a:r>
              <a:rPr lang="zh-CN" altLang="en-US" b="1">
                <a:solidFill>
                  <a:schemeClr val="bg1"/>
                </a:solidFill>
                <a:latin typeface="微软雅黑" panose="020B0503020204020204" pitchFamily="34" charset="-122"/>
                <a:ea typeface="微软雅黑" panose="020B0503020204020204" pitchFamily="34" charset="-122"/>
              </a:rPr>
              <a:t>转转</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a:xfrm>
            <a:off x="7240189" y="4778249"/>
            <a:ext cx="3142089" cy="337185"/>
          </a:xfrm>
          <a:prstGeom prst="rect">
            <a:avLst/>
          </a:prstGeom>
          <a:noFill/>
        </p:spPr>
        <p:txBody>
          <a:bodyPr wrap="square" rtlCol="0">
            <a:spAutoFit/>
          </a:bodyPr>
          <a:lstStyle/>
          <a:p>
            <a:r>
              <a:rPr lang="zh-CN" altLang="en-US" sz="1600" dirty="0">
                <a:solidFill>
                  <a:schemeClr val="bg1"/>
                </a:solidFill>
                <a:latin typeface="+mj-ea"/>
                <a:ea typeface="+mj-ea"/>
              </a:rPr>
              <a:t>发货、快递有一定周期</a:t>
            </a:r>
            <a:endParaRPr lang="zh-CN" altLang="en-US" sz="1600" dirty="0">
              <a:solidFill>
                <a:schemeClr val="bg1"/>
              </a:solidFill>
              <a:latin typeface="+mj-ea"/>
              <a:ea typeface="+mj-ea"/>
            </a:endParaRPr>
          </a:p>
        </p:txBody>
      </p:sp>
      <p:sp>
        <p:nvSpPr>
          <p:cNvPr id="90" name="矩形 89"/>
          <p:cNvSpPr/>
          <p:nvPr/>
        </p:nvSpPr>
        <p:spPr>
          <a:xfrm>
            <a:off x="7273203" y="4454327"/>
            <a:ext cx="1325880" cy="368300"/>
          </a:xfrm>
          <a:prstGeom prst="rect">
            <a:avLst/>
          </a:prstGeom>
        </p:spPr>
        <p:txBody>
          <a:bodyPr wrap="none">
            <a:spAutoFit/>
          </a:bodyPr>
          <a:lstStyle/>
          <a:p>
            <a:r>
              <a:rPr lang="zh-CN" altLang="en-US" b="1" dirty="0">
                <a:solidFill>
                  <a:schemeClr val="bg1"/>
                </a:solidFill>
                <a:latin typeface="+mj-ea"/>
                <a:ea typeface="+mj-ea"/>
              </a:rPr>
              <a:t>交易周期长</a:t>
            </a:r>
            <a:endParaRPr lang="zh-CN" altLang="en-US" b="1" dirty="0">
              <a:solidFill>
                <a:schemeClr val="bg1"/>
              </a:solidFill>
              <a:latin typeface="+mj-ea"/>
              <a:ea typeface="+mj-ea"/>
            </a:endParaRPr>
          </a:p>
        </p:txBody>
      </p:sp>
      <p:sp>
        <p:nvSpPr>
          <p:cNvPr id="91" name="矩形 90"/>
          <p:cNvSpPr/>
          <p:nvPr/>
        </p:nvSpPr>
        <p:spPr>
          <a:xfrm>
            <a:off x="8804091" y="1542175"/>
            <a:ext cx="2297688" cy="1076325"/>
          </a:xfrm>
          <a:prstGeom prst="rect">
            <a:avLst/>
          </a:prstGeom>
          <a:noFill/>
        </p:spPr>
        <p:txBody>
          <a:bodyPr wrap="square" rtlCol="0">
            <a:spAutoFit/>
          </a:bodyPr>
          <a:lstStyle/>
          <a:p>
            <a:r>
              <a:rPr lang="zh-CN" altLang="en-US" sz="1600" dirty="0">
                <a:solidFill>
                  <a:schemeClr val="bg1"/>
                </a:solidFill>
                <a:latin typeface="+mj-ea"/>
                <a:ea typeface="+mj-ea"/>
              </a:rPr>
              <a:t>拍拍是京东集团旗下的专业二手商品交易平台。于2017年12月21日正式上线。</a:t>
            </a:r>
            <a:endParaRPr lang="zh-CN" altLang="en-US" sz="1600" dirty="0">
              <a:solidFill>
                <a:schemeClr val="bg1"/>
              </a:solidFill>
              <a:latin typeface="+mj-ea"/>
              <a:ea typeface="+mj-ea"/>
            </a:endParaRPr>
          </a:p>
        </p:txBody>
      </p:sp>
      <p:sp>
        <p:nvSpPr>
          <p:cNvPr id="92" name="矩形 91"/>
          <p:cNvSpPr/>
          <p:nvPr/>
        </p:nvSpPr>
        <p:spPr>
          <a:xfrm>
            <a:off x="8811714" y="1218253"/>
            <a:ext cx="640080" cy="368300"/>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拍拍</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20202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995645"/>
            <a:ext cx="3581400" cy="422275"/>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0" name="Rectangle 11"/>
          <p:cNvSpPr>
            <a:spLocks noChangeArrowheads="1"/>
          </p:cNvSpPr>
          <p:nvPr/>
        </p:nvSpPr>
        <p:spPr bwMode="auto">
          <a:xfrm>
            <a:off x="3751263" y="2949857"/>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2741895"/>
            <a:ext cx="3581400" cy="423863"/>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2"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70087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494495"/>
            <a:ext cx="3581400" cy="423863"/>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5" name="TextBox 16"/>
          <p:cNvSpPr txBox="1"/>
          <p:nvPr/>
        </p:nvSpPr>
        <p:spPr>
          <a:xfrm>
            <a:off x="5294452" y="995645"/>
            <a:ext cx="3108046" cy="429895"/>
          </a:xfrm>
          <a:prstGeom prst="rect">
            <a:avLst/>
          </a:prstGeom>
          <a:noFill/>
        </p:spPr>
        <p:txBody>
          <a:bodyPr wrap="square" rtlCol="0">
            <a:spAutoFit/>
          </a:bodyPr>
          <a:lstStyle/>
          <a:p>
            <a:pPr algn="ctr"/>
            <a:r>
              <a:rPr lang="zh-CN" altLang="en-US" sz="2200" b="1" dirty="0">
                <a:solidFill>
                  <a:schemeClr val="bg2"/>
                </a:solidFill>
                <a:latin typeface="+mn-ea"/>
                <a:ea typeface="+mn-ea"/>
              </a:rPr>
              <a:t>时间价值</a:t>
            </a:r>
            <a:endParaRPr lang="zh-CN" altLang="en-US" sz="2200" b="1" dirty="0">
              <a:solidFill>
                <a:schemeClr val="bg2"/>
              </a:solidFill>
              <a:latin typeface="+mn-ea"/>
              <a:ea typeface="+mn-ea"/>
            </a:endParaRPr>
          </a:p>
        </p:txBody>
      </p:sp>
      <p:sp>
        <p:nvSpPr>
          <p:cNvPr id="16" name="TextBox 17"/>
          <p:cNvSpPr txBox="1"/>
          <p:nvPr/>
        </p:nvSpPr>
        <p:spPr>
          <a:xfrm>
            <a:off x="3938141" y="1527796"/>
            <a:ext cx="5760640" cy="368300"/>
          </a:xfrm>
          <a:prstGeom prst="rect">
            <a:avLst/>
          </a:prstGeom>
          <a:noFill/>
        </p:spPr>
        <p:txBody>
          <a:bodyPr wrap="square" rtlCol="0">
            <a:spAutoFit/>
          </a:bodyPr>
          <a:lstStyle/>
          <a:p>
            <a:r>
              <a:rPr lang="zh-CN" altLang="en-US" dirty="0">
                <a:solidFill>
                  <a:schemeClr val="bg1"/>
                </a:solidFill>
                <a:latin typeface="+mn-ea"/>
                <a:ea typeface="+mn-ea"/>
              </a:rPr>
              <a:t>本设计基于校园交易，大大缩短交易周期。</a:t>
            </a:r>
            <a:endParaRPr lang="zh-CN" altLang="en-US" dirty="0">
              <a:solidFill>
                <a:schemeClr val="bg1"/>
              </a:solidFill>
              <a:latin typeface="+mn-ea"/>
              <a:ea typeface="+mn-ea"/>
            </a:endParaRPr>
          </a:p>
        </p:txBody>
      </p:sp>
      <p:sp>
        <p:nvSpPr>
          <p:cNvPr id="17" name="TextBox 18"/>
          <p:cNvSpPr txBox="1"/>
          <p:nvPr/>
        </p:nvSpPr>
        <p:spPr>
          <a:xfrm>
            <a:off x="5294452" y="2750677"/>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261061"/>
            <a:ext cx="5760640" cy="64516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本设计可以把用户闲置转换为经济价值，消费者也可以以低价优惠购买物品。</a:t>
            </a:r>
            <a:endParaRPr lang="zh-CN" altLang="en-US" dirty="0">
              <a:solidFill>
                <a:schemeClr val="bg1"/>
              </a:solidFill>
            </a:endParaRPr>
          </a:p>
        </p:txBody>
      </p:sp>
      <p:sp>
        <p:nvSpPr>
          <p:cNvPr id="19" name="TextBox 20"/>
          <p:cNvSpPr txBox="1"/>
          <p:nvPr/>
        </p:nvSpPr>
        <p:spPr>
          <a:xfrm>
            <a:off x="5294452" y="449759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007975"/>
            <a:ext cx="5760640" cy="64516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为高校学生输出环保，节约的文明观念，一定程度解决了资源的浪费。</a:t>
            </a:r>
            <a:endParaRPr lang="zh-CN" altLang="en-US" dirty="0">
              <a:solidFill>
                <a:schemeClr val="bg1"/>
              </a:solidFill>
            </a:endParaRPr>
          </a:p>
        </p:txBody>
      </p:sp>
      <p:sp>
        <p:nvSpPr>
          <p:cNvPr id="21" name="TextBox 22"/>
          <p:cNvSpPr txBox="1"/>
          <p:nvPr/>
        </p:nvSpPr>
        <p:spPr>
          <a:xfrm>
            <a:off x="1438197" y="2995804"/>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4"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1.3 </a:t>
            </a:r>
            <a:r>
              <a:rPr lang="zh-CN" altLang="en-US" b="0">
                <a:solidFill>
                  <a:schemeClr val="bg1"/>
                </a:solidFill>
              </a:rPr>
              <a:t>研究意义</a:t>
            </a:r>
            <a:endParaRPr lang="zh-CN" altLang="en-US" b="0" dirty="0">
              <a:solidFill>
                <a:schemeClr val="bg1"/>
              </a:solidFill>
            </a:endParaRP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研究思路与方法</a:t>
            </a:r>
            <a:endParaRPr lang="zh-CN" altLang="en-US" sz="6600" dirty="0">
              <a:solidFill>
                <a:schemeClr val="bg1"/>
              </a:solidFill>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2</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8" name="Freeform 21"/>
          <p:cNvSpPr>
            <a:spLocks noEditPoints="1"/>
          </p:cNvSpPr>
          <p:nvPr/>
        </p:nvSpPr>
        <p:spPr bwMode="auto">
          <a:xfrm>
            <a:off x="3964511"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9" name="TextBox 28"/>
          <p:cNvSpPr txBox="1"/>
          <p:nvPr/>
        </p:nvSpPr>
        <p:spPr>
          <a:xfrm>
            <a:off x="4259868" y="4421470"/>
            <a:ext cx="2276661" cy="368300"/>
          </a:xfrm>
          <a:prstGeom prst="rect">
            <a:avLst/>
          </a:prstGeom>
          <a:noFill/>
        </p:spPr>
        <p:txBody>
          <a:bodyPr wrap="square" rtlCol="0">
            <a:spAutoFit/>
          </a:bodyPr>
          <a:lstStyle/>
          <a:p>
            <a:r>
              <a:rPr lang="zh-CN" altLang="en-US" dirty="0">
                <a:solidFill>
                  <a:schemeClr val="bg1"/>
                </a:solidFill>
                <a:latin typeface="+mj-ea"/>
                <a:ea typeface="+mj-ea"/>
                <a:sym typeface="+mn-ea"/>
              </a:rPr>
              <a:t>研究思路</a:t>
            </a:r>
            <a:endParaRPr lang="zh-CN" altLang="en-US" dirty="0">
              <a:solidFill>
                <a:schemeClr val="bg1"/>
              </a:solidFill>
              <a:latin typeface="+mj-ea"/>
              <a:ea typeface="+mj-ea"/>
            </a:endParaRPr>
          </a:p>
        </p:txBody>
      </p:sp>
      <p:sp>
        <p:nvSpPr>
          <p:cNvPr id="20" name="Freeform 21"/>
          <p:cNvSpPr>
            <a:spLocks noEditPoints="1"/>
          </p:cNvSpPr>
          <p:nvPr/>
        </p:nvSpPr>
        <p:spPr bwMode="auto">
          <a:xfrm>
            <a:off x="6639473"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1" name="TextBox 44"/>
          <p:cNvSpPr txBox="1"/>
          <p:nvPr/>
        </p:nvSpPr>
        <p:spPr>
          <a:xfrm>
            <a:off x="6934830" y="4421470"/>
            <a:ext cx="2276661" cy="368300"/>
          </a:xfrm>
          <a:prstGeom prst="rect">
            <a:avLst/>
          </a:prstGeom>
          <a:noFill/>
        </p:spPr>
        <p:txBody>
          <a:bodyPr wrap="square" rtlCol="0">
            <a:spAutoFit/>
          </a:bodyPr>
          <a:lstStyle/>
          <a:p>
            <a:r>
              <a:rPr lang="zh-CN" altLang="en-US" dirty="0">
                <a:solidFill>
                  <a:schemeClr val="bg1"/>
                </a:solidFill>
                <a:latin typeface="+mj-ea"/>
                <a:ea typeface="+mj-ea"/>
              </a:rPr>
              <a:t>研究方案</a:t>
            </a:r>
            <a:endParaRPr lang="zh-CN" altLang="en-US" dirty="0">
              <a:solidFill>
                <a:schemeClr val="bg1"/>
              </a:solidFill>
              <a:latin typeface="+mj-ea"/>
              <a:ea typeface="+mj-ea"/>
            </a:endParaRPr>
          </a:p>
        </p:txBody>
      </p:sp>
      <p:sp>
        <p:nvSpPr>
          <p:cNvPr id="22" name="Freeform 21"/>
          <p:cNvSpPr>
            <a:spLocks noEditPoints="1"/>
          </p:cNvSpPr>
          <p:nvPr/>
        </p:nvSpPr>
        <p:spPr bwMode="auto">
          <a:xfrm>
            <a:off x="3964511" y="496653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3" name="TextBox 46"/>
          <p:cNvSpPr txBox="1"/>
          <p:nvPr/>
        </p:nvSpPr>
        <p:spPr>
          <a:xfrm>
            <a:off x="4259868" y="4916008"/>
            <a:ext cx="2276661" cy="368300"/>
          </a:xfrm>
          <a:prstGeom prst="rect">
            <a:avLst/>
          </a:prstGeom>
          <a:noFill/>
        </p:spPr>
        <p:txBody>
          <a:bodyPr wrap="square" rtlCol="0">
            <a:spAutoFit/>
          </a:bodyPr>
          <a:lstStyle/>
          <a:p>
            <a:r>
              <a:rPr lang="zh-CN" altLang="en-US" dirty="0">
                <a:solidFill>
                  <a:schemeClr val="bg1"/>
                </a:solidFill>
                <a:latin typeface="+mj-ea"/>
                <a:ea typeface="+mj-ea"/>
              </a:rPr>
              <a:t>方案结构</a:t>
            </a:r>
            <a:endParaRPr lang="zh-CN" altLang="en-US" dirty="0">
              <a:solidFill>
                <a:schemeClr val="bg1"/>
              </a:solidFill>
              <a:latin typeface="+mj-ea"/>
              <a:ea typeface="+mj-ea"/>
            </a:endParaRPr>
          </a:p>
        </p:txBody>
      </p:sp>
      <p:sp>
        <p:nvSpPr>
          <p:cNvPr id="36" name="Freeform 22"/>
          <p:cNvSpPr>
            <a:spLocks noEditPoints="1"/>
          </p:cNvSpPr>
          <p:nvPr/>
        </p:nvSpPr>
        <p:spPr bwMode="auto">
          <a:xfrm>
            <a:off x="5676995" y="1350031"/>
            <a:ext cx="910562" cy="871396"/>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7630669" y="4874080"/>
            <a:ext cx="1924446" cy="36830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后端</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630669" y="5234553"/>
            <a:ext cx="305134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l"/>
            <a:r>
              <a:rPr lang="zh-CN" altLang="en-US" dirty="0">
                <a:solidFill>
                  <a:schemeClr val="bg1"/>
                </a:solidFill>
              </a:rPr>
              <a:t>三层架构：后端控制层 &amp; 服务层 &amp; 数据访问层。</a:t>
            </a:r>
            <a:endParaRPr lang="zh-CN" altLang="en-US" dirty="0">
              <a:solidFill>
                <a:schemeClr val="bg1"/>
              </a:solidFill>
            </a:endParaRPr>
          </a:p>
        </p:txBody>
      </p:sp>
      <p:sp>
        <p:nvSpPr>
          <p:cNvPr id="24" name="TextBox 76"/>
          <p:cNvSpPr txBox="1"/>
          <p:nvPr/>
        </p:nvSpPr>
        <p:spPr>
          <a:xfrm>
            <a:off x="2826473" y="1328564"/>
            <a:ext cx="2223696" cy="368300"/>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bg1"/>
                </a:solidFill>
                <a:latin typeface="+mn-ea"/>
              </a:rPr>
              <a:t>前后端分离</a:t>
            </a:r>
            <a:endParaRPr lang="zh-CN" altLang="en-US" dirty="0">
              <a:solidFill>
                <a:schemeClr val="bg1"/>
              </a:solidFill>
              <a:latin typeface="+mn-ea"/>
            </a:endParaRPr>
          </a:p>
        </p:txBody>
      </p:sp>
      <p:sp>
        <p:nvSpPr>
          <p:cNvPr id="25" name="文本框 24"/>
          <p:cNvSpPr txBox="1"/>
          <p:nvPr/>
        </p:nvSpPr>
        <p:spPr>
          <a:xfrm>
            <a:off x="1334203" y="1689037"/>
            <a:ext cx="3715965" cy="730885"/>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just"/>
            <a:r>
              <a:rPr lang="zh-CN" altLang="en-US" sz="1600">
                <a:solidFill>
                  <a:schemeClr val="bg1"/>
                </a:solidFill>
              </a:rPr>
              <a:t>独立运行，前端负责页面渲染，后端负责</a:t>
            </a:r>
            <a:r>
              <a:rPr lang="en-US" altLang="zh-CN" sz="1600">
                <a:solidFill>
                  <a:schemeClr val="bg1"/>
                </a:solidFill>
              </a:rPr>
              <a:t>API</a:t>
            </a:r>
            <a:r>
              <a:rPr lang="zh-CN" altLang="en-US" sz="1600">
                <a:solidFill>
                  <a:schemeClr val="bg1"/>
                </a:solidFill>
              </a:rPr>
              <a:t>接口。</a:t>
            </a:r>
            <a:endParaRPr lang="zh-CN" altLang="en-US" sz="1600" dirty="0">
              <a:solidFill>
                <a:schemeClr val="bg1"/>
              </a:solidFill>
            </a:endParaRPr>
          </a:p>
        </p:txBody>
      </p:sp>
      <p:sp>
        <p:nvSpPr>
          <p:cNvPr id="26" name="TextBox 76"/>
          <p:cNvSpPr txBox="1"/>
          <p:nvPr/>
        </p:nvSpPr>
        <p:spPr>
          <a:xfrm>
            <a:off x="7630668" y="1328564"/>
            <a:ext cx="2096021" cy="368300"/>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RESTFUL</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风格</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26"/>
          <p:cNvSpPr txBox="1"/>
          <p:nvPr/>
        </p:nvSpPr>
        <p:spPr>
          <a:xfrm>
            <a:off x="7630669" y="1689037"/>
            <a:ext cx="305134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利用</a:t>
            </a:r>
            <a:r>
              <a:rPr lang="en-US" altLang="zh-CN" dirty="0">
                <a:solidFill>
                  <a:schemeClr val="bg1"/>
                </a:solidFill>
              </a:rPr>
              <a:t>Restful Api </a:t>
            </a:r>
            <a:r>
              <a:rPr lang="zh-CN" altLang="en-US" dirty="0">
                <a:solidFill>
                  <a:schemeClr val="bg1"/>
                </a:solidFill>
              </a:rPr>
              <a:t>进行前后端交互。</a:t>
            </a:r>
            <a:endParaRPr lang="zh-CN" altLang="en-US" dirty="0">
              <a:solidFill>
                <a:schemeClr val="bg1"/>
              </a:solidFill>
            </a:endParaRPr>
          </a:p>
        </p:txBody>
      </p:sp>
      <p:sp>
        <p:nvSpPr>
          <p:cNvPr id="28" name="TextBox 76"/>
          <p:cNvSpPr txBox="1"/>
          <p:nvPr/>
        </p:nvSpPr>
        <p:spPr>
          <a:xfrm>
            <a:off x="2570783" y="4874080"/>
            <a:ext cx="2479385" cy="368300"/>
          </a:xfrm>
          <a:prstGeom prst="rect">
            <a:avLst/>
          </a:prstGeom>
          <a:noFill/>
        </p:spPr>
        <p:txBody>
          <a:bodyPr wrap="square" rtlCol="0">
            <a:spAutoFit/>
          </a:bodyPr>
          <a:lstStyle/>
          <a:p>
            <a:pPr algn="r"/>
            <a:r>
              <a:rPr lang="zh-CN" altLang="en-US" b="1" dirty="0">
                <a:solidFill>
                  <a:schemeClr val="bg1"/>
                </a:solidFill>
                <a:latin typeface="微软雅黑" panose="020B0503020204020204" pitchFamily="34" charset="-122"/>
                <a:ea typeface="微软雅黑" panose="020B0503020204020204" pitchFamily="34" charset="-122"/>
              </a:rPr>
              <a:t>前端</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369374" y="5234553"/>
            <a:ext cx="368079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基于微信小程序的响应式</a:t>
            </a:r>
            <a:r>
              <a:rPr lang="zh-CN" altLang="en-US" dirty="0">
                <a:solidFill>
                  <a:schemeClr val="bg1"/>
                </a:solidFill>
                <a:sym typeface="+mn-ea"/>
              </a:rPr>
              <a:t>数据驱动的</a:t>
            </a:r>
            <a:r>
              <a:rPr lang="zh-CN" altLang="en-US" dirty="0">
                <a:solidFill>
                  <a:schemeClr val="bg1"/>
                </a:solidFill>
              </a:rPr>
              <a:t>绑定模式。</a:t>
            </a:r>
            <a:endParaRPr lang="zh-CN" altLang="en-US" dirty="0">
              <a:solidFill>
                <a:schemeClr val="bg1"/>
              </a:solidFill>
            </a:endParaRPr>
          </a:p>
        </p:txBody>
      </p:sp>
      <p:sp>
        <p:nvSpPr>
          <p:cNvPr id="30" name="任意多边形 23"/>
          <p:cNvSpPr/>
          <p:nvPr/>
        </p:nvSpPr>
        <p:spPr>
          <a:xfrm rot="5400000" flipV="1">
            <a:off x="6048476"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1" name="任意多边形 24"/>
          <p:cNvSpPr/>
          <p:nvPr/>
        </p:nvSpPr>
        <p:spPr>
          <a:xfrm rot="16200000" flipH="1" flipV="1">
            <a:off x="4122291"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2" name="任意多边形 25"/>
          <p:cNvSpPr/>
          <p:nvPr/>
        </p:nvSpPr>
        <p:spPr>
          <a:xfrm rot="5400000" flipH="1" flipV="1">
            <a:off x="6048476"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3" name="任意多边形 26"/>
          <p:cNvSpPr/>
          <p:nvPr/>
        </p:nvSpPr>
        <p:spPr>
          <a:xfrm rot="16200000" flipV="1">
            <a:off x="4122291"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4" name="TextBox 83"/>
          <p:cNvSpPr txBox="1"/>
          <p:nvPr/>
        </p:nvSpPr>
        <p:spPr>
          <a:xfrm>
            <a:off x="5848998" y="3146082"/>
            <a:ext cx="1113276" cy="953135"/>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solidFill>
              </a:rPr>
              <a:t>研究思路</a:t>
            </a:r>
            <a:endParaRPr lang="zh-CN" altLang="en-US" sz="2800" dirty="0">
              <a:solidFill>
                <a:schemeClr val="bg1"/>
              </a:solidFill>
            </a:endParaRPr>
          </a:p>
        </p:txBody>
      </p:sp>
      <p:sp>
        <p:nvSpPr>
          <p:cNvPr id="49" name="Oval 10"/>
          <p:cNvSpPr>
            <a:spLocks noChangeArrowheads="1"/>
          </p:cNvSpPr>
          <p:nvPr/>
        </p:nvSpPr>
        <p:spPr bwMode="auto">
          <a:xfrm>
            <a:off x="6124838" y="1446030"/>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1</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0" name="Oval 10"/>
          <p:cNvSpPr>
            <a:spLocks noChangeArrowheads="1"/>
          </p:cNvSpPr>
          <p:nvPr/>
        </p:nvSpPr>
        <p:spPr bwMode="auto">
          <a:xfrm>
            <a:off x="8098016"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2</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1" name="Oval 10"/>
          <p:cNvSpPr>
            <a:spLocks noChangeArrowheads="1"/>
          </p:cNvSpPr>
          <p:nvPr/>
        </p:nvSpPr>
        <p:spPr bwMode="auto">
          <a:xfrm>
            <a:off x="6189005" y="5328219"/>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3</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2" name="Oval 10"/>
          <p:cNvSpPr>
            <a:spLocks noChangeArrowheads="1"/>
          </p:cNvSpPr>
          <p:nvPr/>
        </p:nvSpPr>
        <p:spPr bwMode="auto">
          <a:xfrm>
            <a:off x="4263952"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4</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36"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2.1 </a:t>
            </a:r>
            <a:r>
              <a:rPr lang="zh-CN" altLang="en-US" b="0">
                <a:solidFill>
                  <a:schemeClr val="bg1"/>
                </a:solidFill>
              </a:rPr>
              <a:t>研究思路</a:t>
            </a:r>
            <a:endParaRPr lang="zh-CN" altLang="en-US" b="0">
              <a:solidFill>
                <a:schemeClr val="bg1"/>
              </a:solidFill>
            </a:endParaRPr>
          </a:p>
        </p:txBody>
      </p:sp>
      <p:sp>
        <p:nvSpPr>
          <p:cNvPr id="37"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9" name="直接连接符 3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225828"/>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533196"/>
            <a:ext cx="4162022" cy="3138170"/>
          </a:xfrm>
          <a:prstGeom prst="rect">
            <a:avLst/>
          </a:prstGeom>
          <a:noFill/>
        </p:spPr>
        <p:txBody>
          <a:bodyPr wrap="square" rtlCol="0">
            <a:spAutoFit/>
          </a:bodyPr>
          <a:lstStyle/>
          <a:p>
            <a:pPr marL="0" indent="0" algn="l">
              <a:buFont typeface="Wingdings" panose="05000000000000000000" pitchFamily="2" charset="2"/>
              <a:buNone/>
            </a:pPr>
            <a:r>
              <a:rPr lang="zh-CN" altLang="en-US" dirty="0">
                <a:solidFill>
                  <a:schemeClr val="bg1"/>
                </a:solidFill>
                <a:latin typeface="+mn-ea"/>
                <a:ea typeface="+mn-ea"/>
              </a:rPr>
              <a:t>前台利用微信小程序技术实现用户注册登录，并进行个人信息维护，可以发布和查询闲置，可以在闲置下进行留言，并能关注某用户，及时推送用户动态，管理员可以对用户和用户发布的内容进行审核，并可以对用户和内容进行处理。后台采用spring-boot，spring-</a:t>
            </a:r>
            <a:r>
              <a:rPr lang="en-US" altLang="zh-CN" dirty="0">
                <a:solidFill>
                  <a:schemeClr val="bg1"/>
                </a:solidFill>
                <a:latin typeface="+mn-ea"/>
                <a:ea typeface="+mn-ea"/>
              </a:rPr>
              <a:t>data</a:t>
            </a:r>
            <a:r>
              <a:rPr lang="zh-CN" altLang="en-US" dirty="0">
                <a:solidFill>
                  <a:schemeClr val="bg1"/>
                </a:solidFill>
                <a:latin typeface="+mn-ea"/>
                <a:ea typeface="+mn-ea"/>
              </a:rPr>
              <a:t>-jpa等相关技术，采用restful的开发模式，数据库采用Mysql作为信息的存储,实现用户信息管理，发布管理，以及统计管理等后台服务</a:t>
            </a:r>
            <a:r>
              <a:rPr lang="zh-CN" altLang="en-US" dirty="0">
                <a:solidFill>
                  <a:schemeClr val="bg1"/>
                </a:solidFill>
                <a:latin typeface="+mn-ea"/>
                <a:ea typeface="+mn-ea"/>
              </a:rPr>
              <a:t>的开发与实现。</a:t>
            </a:r>
            <a:endParaRPr lang="zh-CN" altLang="en-US" dirty="0">
              <a:solidFill>
                <a:schemeClr val="bg1"/>
              </a:solidFill>
              <a:latin typeface="+mn-ea"/>
              <a:ea typeface="+mn-ea"/>
            </a:endParaRPr>
          </a:p>
        </p:txBody>
      </p:sp>
      <p:sp>
        <p:nvSpPr>
          <p:cNvPr id="96" name="Freeform 5"/>
          <p:cNvSpPr>
            <a:spLocks noEditPoints="1"/>
          </p:cNvSpPr>
          <p:nvPr/>
        </p:nvSpPr>
        <p:spPr bwMode="auto">
          <a:xfrm>
            <a:off x="898319" y="1869844"/>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1863228"/>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403662"/>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4711998"/>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4777661"/>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anose="02010600030101010101" pitchFamily="2" charset="-122"/>
            </a:endParaRPr>
          </a:p>
        </p:txBody>
      </p:sp>
      <p:sp>
        <p:nvSpPr>
          <p:cNvPr id="101" name="Freeform 10"/>
          <p:cNvSpPr>
            <a:spLocks noEditPoints="1"/>
          </p:cNvSpPr>
          <p:nvPr/>
        </p:nvSpPr>
        <p:spPr bwMode="auto">
          <a:xfrm>
            <a:off x="3076405" y="4120271"/>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404267" y="3259629"/>
            <a:ext cx="1605280" cy="521970"/>
          </a:xfrm>
          <a:prstGeom prst="rect">
            <a:avLst/>
          </a:prstGeom>
        </p:spPr>
        <p:txBody>
          <a:bodyPr wrap="none">
            <a:spAutoFit/>
          </a:bodyPr>
          <a:lstStyle/>
          <a:p>
            <a:pPr algn="ctr"/>
            <a:r>
              <a:rPr lang="zh-CN" altLang="en-US" sz="2800" dirty="0">
                <a:solidFill>
                  <a:schemeClr val="bg1"/>
                </a:solidFill>
                <a:latin typeface="+mj-ea"/>
                <a:ea typeface="+mj-ea"/>
              </a:rPr>
              <a:t>软件工程</a:t>
            </a:r>
            <a:endParaRPr lang="zh-CN" altLang="en-US" sz="2800" dirty="0">
              <a:solidFill>
                <a:schemeClr val="bg1"/>
              </a:solidFill>
              <a:latin typeface="+mj-ea"/>
              <a:ea typeface="+mj-ea"/>
            </a:endParaRPr>
          </a:p>
        </p:txBody>
      </p:sp>
      <p:sp>
        <p:nvSpPr>
          <p:cNvPr id="103" name="矩形 102"/>
          <p:cNvSpPr/>
          <p:nvPr/>
        </p:nvSpPr>
        <p:spPr>
          <a:xfrm>
            <a:off x="4358938" y="3259629"/>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endParaRPr lang="zh-CN" altLang="en-US" sz="2800" dirty="0">
              <a:solidFill>
                <a:schemeClr val="bg1"/>
              </a:solidFill>
              <a:latin typeface="+mj-ea"/>
              <a:ea typeface="+mj-ea"/>
            </a:endParaRPr>
          </a:p>
        </p:txBody>
      </p:sp>
      <p:sp>
        <p:nvSpPr>
          <p:cNvPr id="104" name="Freeform 19"/>
          <p:cNvSpPr>
            <a:spLocks noEditPoints="1"/>
          </p:cNvSpPr>
          <p:nvPr/>
        </p:nvSpPr>
        <p:spPr bwMode="auto">
          <a:xfrm>
            <a:off x="4900330" y="2556460"/>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153829"/>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601424"/>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7"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2.2 </a:t>
            </a:r>
            <a:r>
              <a:rPr lang="zh-CN" altLang="en-US" b="0">
                <a:solidFill>
                  <a:schemeClr val="bg1"/>
                </a:solidFill>
              </a:rPr>
              <a:t>研究方案</a:t>
            </a:r>
            <a:endParaRPr lang="zh-CN" altLang="en-US" b="0" dirty="0">
              <a:solidFill>
                <a:schemeClr val="bg1"/>
              </a:solidFill>
            </a:endParaRPr>
          </a:p>
        </p:txBody>
      </p:sp>
      <p:sp>
        <p:nvSpPr>
          <p:cNvPr id="18"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0" name="直接连接符 19"/>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theme/theme1.xml><?xml version="1.0" encoding="utf-8"?>
<a:theme xmlns:a="http://schemas.openxmlformats.org/drawingml/2006/main" name="第一PPT，www.1ppt.com">
  <a:themeElements>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1736</Words>
  <Application>WPS 演示</Application>
  <PresentationFormat>自定义</PresentationFormat>
  <Paragraphs>315</Paragraphs>
  <Slides>25</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微软雅黑</vt:lpstr>
      <vt:lpstr>仿宋_GB2312</vt:lpstr>
      <vt:lpstr>Calibri</vt:lpstr>
      <vt:lpstr>Lifeline JL</vt:lpstr>
      <vt:lpstr>Arial Unicode MS</vt:lpstr>
      <vt:lpstr>仿宋</vt:lpstr>
      <vt:lpstr>华文隶书</vt:lpstr>
      <vt:lpstr>GD-HighwayGothicJA-OTF</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信封</dc:title>
  <dc:creator>第一PPT</dc:creator>
  <cp:keywords>www.1ppt.com</cp:keywords>
  <dc:description>www.1ppt.com</dc:description>
  <cp:lastModifiedBy>gjj</cp:lastModifiedBy>
  <cp:revision>607</cp:revision>
  <dcterms:created xsi:type="dcterms:W3CDTF">2013-01-25T01:44:00Z</dcterms:created>
  <dcterms:modified xsi:type="dcterms:W3CDTF">2018-06-03T12:31:21Z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