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6" r:id="rId4"/>
    <p:sldId id="259" r:id="rId5"/>
    <p:sldId id="258" r:id="rId6"/>
    <p:sldId id="269" r:id="rId7"/>
    <p:sldId id="267" r:id="rId8"/>
    <p:sldId id="268"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7" autoAdjust="0"/>
    <p:restoredTop sz="94660"/>
  </p:normalViewPr>
  <p:slideViewPr>
    <p:cSldViewPr snapToGrid="0">
      <p:cViewPr varScale="1">
        <p:scale>
          <a:sx n="160" d="100"/>
          <a:sy n="160"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C91E15-4678-431A-B2BB-F2380CE91AE3}"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8CAEED4C-01E8-4079-B8EA-1BBF2C0948C9}">
      <dgm:prSet phldrT="[Text]"/>
      <dgm:spPr/>
      <dgm:t>
        <a:bodyPr/>
        <a:lstStyle/>
        <a:p>
          <a:r>
            <a:rPr lang="en-US" dirty="0"/>
            <a:t>EMF Query</a:t>
          </a:r>
        </a:p>
      </dgm:t>
    </dgm:pt>
    <dgm:pt modelId="{696EA12A-390B-44AB-A00C-37F7DA06C066}" type="parTrans" cxnId="{06A3F525-392C-477D-9F89-FEA3BE31405C}">
      <dgm:prSet/>
      <dgm:spPr/>
      <dgm:t>
        <a:bodyPr/>
        <a:lstStyle/>
        <a:p>
          <a:endParaRPr lang="en-US"/>
        </a:p>
      </dgm:t>
    </dgm:pt>
    <dgm:pt modelId="{D4F1A46E-2DD0-4DB4-AEB9-765C280E0E8F}" type="sibTrans" cxnId="{06A3F525-392C-477D-9F89-FEA3BE31405C}">
      <dgm:prSet/>
      <dgm:spPr/>
      <dgm:t>
        <a:bodyPr/>
        <a:lstStyle/>
        <a:p>
          <a:endParaRPr lang="en-US"/>
        </a:p>
      </dgm:t>
    </dgm:pt>
    <dgm:pt modelId="{1D579985-9890-4E37-97F9-4816E2E91A45}">
      <dgm:prSet phldrT="[Text]"/>
      <dgm:spPr/>
      <dgm:t>
        <a:bodyPr/>
        <a:lstStyle/>
        <a:p>
          <a:r>
            <a:rPr lang="en-US" dirty="0"/>
            <a:t>Translate_SQL.java</a:t>
          </a:r>
        </a:p>
      </dgm:t>
    </dgm:pt>
    <dgm:pt modelId="{249271BC-D202-4BD2-8A79-BFAD61C98114}" type="parTrans" cxnId="{CFBD8742-B38C-4FE9-9AB4-6B6F13091773}">
      <dgm:prSet/>
      <dgm:spPr/>
      <dgm:t>
        <a:bodyPr/>
        <a:lstStyle/>
        <a:p>
          <a:endParaRPr lang="en-US"/>
        </a:p>
      </dgm:t>
    </dgm:pt>
    <dgm:pt modelId="{0A080517-E16D-4C08-92A2-E114503C10F2}" type="sibTrans" cxnId="{CFBD8742-B38C-4FE9-9AB4-6B6F13091773}">
      <dgm:prSet/>
      <dgm:spPr/>
      <dgm:t>
        <a:bodyPr/>
        <a:lstStyle/>
        <a:p>
          <a:endParaRPr lang="en-US"/>
        </a:p>
      </dgm:t>
    </dgm:pt>
    <dgm:pt modelId="{0D677AE9-E8C8-4D57-AE59-DC4C42FDDFA3}">
      <dgm:prSet phldrT="[Text]"/>
      <dgm:spPr/>
      <dgm:t>
        <a:bodyPr/>
        <a:lstStyle/>
        <a:p>
          <a:r>
            <a:rPr lang="en-US" dirty="0"/>
            <a:t>TranslateEmf.java</a:t>
          </a:r>
        </a:p>
      </dgm:t>
    </dgm:pt>
    <dgm:pt modelId="{3222ADD9-9951-412C-AC41-8874D9B26DB1}" type="parTrans" cxnId="{C4144279-8931-4FA9-97CC-7E1095A5E90D}">
      <dgm:prSet/>
      <dgm:spPr/>
      <dgm:t>
        <a:bodyPr/>
        <a:lstStyle/>
        <a:p>
          <a:endParaRPr lang="en-US"/>
        </a:p>
      </dgm:t>
    </dgm:pt>
    <dgm:pt modelId="{D7E33AA0-298F-420E-93FE-77A7163984B8}" type="sibTrans" cxnId="{C4144279-8931-4FA9-97CC-7E1095A5E90D}">
      <dgm:prSet/>
      <dgm:spPr/>
      <dgm:t>
        <a:bodyPr/>
        <a:lstStyle/>
        <a:p>
          <a:endParaRPr lang="en-US"/>
        </a:p>
      </dgm:t>
    </dgm:pt>
    <dgm:pt modelId="{C4949A48-7684-41B4-9454-A95CA80AF585}">
      <dgm:prSet/>
      <dgm:spPr/>
      <dgm:t>
        <a:bodyPr/>
        <a:lstStyle/>
        <a:p>
          <a:r>
            <a:rPr lang="en-US" dirty="0"/>
            <a:t>Main.java</a:t>
          </a:r>
        </a:p>
      </dgm:t>
    </dgm:pt>
    <dgm:pt modelId="{A62316C9-25F4-43E3-83BD-41602B043804}" type="parTrans" cxnId="{5C080E7B-52FD-49DF-90CE-9AC6E4C3F554}">
      <dgm:prSet/>
      <dgm:spPr/>
      <dgm:t>
        <a:bodyPr/>
        <a:lstStyle/>
        <a:p>
          <a:endParaRPr lang="en-US"/>
        </a:p>
      </dgm:t>
    </dgm:pt>
    <dgm:pt modelId="{6A8E6C7E-6FEC-4027-BBD4-B3105185865D}" type="sibTrans" cxnId="{5C080E7B-52FD-49DF-90CE-9AC6E4C3F554}">
      <dgm:prSet/>
      <dgm:spPr/>
      <dgm:t>
        <a:bodyPr/>
        <a:lstStyle/>
        <a:p>
          <a:endParaRPr lang="en-US"/>
        </a:p>
      </dgm:t>
    </dgm:pt>
    <dgm:pt modelId="{A778ED85-B909-431B-ADAB-C06528517081}">
      <dgm:prSet/>
      <dgm:spPr/>
      <dgm:t>
        <a:bodyPr/>
        <a:lstStyle/>
        <a:p>
          <a:r>
            <a:rPr lang="en-US" dirty="0"/>
            <a:t>Query.java</a:t>
          </a:r>
        </a:p>
      </dgm:t>
    </dgm:pt>
    <dgm:pt modelId="{4E7A893D-719A-479F-AEDD-B94E6AB9BACF}" type="parTrans" cxnId="{F393A8EB-922B-429D-B70E-E4E34F1BEA98}">
      <dgm:prSet/>
      <dgm:spPr/>
      <dgm:t>
        <a:bodyPr/>
        <a:lstStyle/>
        <a:p>
          <a:endParaRPr lang="en-US"/>
        </a:p>
      </dgm:t>
    </dgm:pt>
    <dgm:pt modelId="{274406B8-F7D2-4546-8D91-5F1B5BAA81A2}" type="sibTrans" cxnId="{F393A8EB-922B-429D-B70E-E4E34F1BEA98}">
      <dgm:prSet/>
      <dgm:spPr/>
      <dgm:t>
        <a:bodyPr/>
        <a:lstStyle/>
        <a:p>
          <a:endParaRPr lang="en-US"/>
        </a:p>
      </dgm:t>
    </dgm:pt>
    <dgm:pt modelId="{45714F51-60FB-42D9-9DC4-EAC353BB8B6C}">
      <dgm:prSet/>
      <dgm:spPr/>
      <dgm:t>
        <a:bodyPr/>
        <a:lstStyle/>
        <a:p>
          <a:r>
            <a:rPr lang="en-US" dirty="0" err="1"/>
            <a:t>Result.xlsx</a:t>
          </a:r>
          <a:endParaRPr lang="en-US" dirty="0"/>
        </a:p>
      </dgm:t>
    </dgm:pt>
    <dgm:pt modelId="{593E26C8-9770-4A40-940F-695E735DFB5E}" type="parTrans" cxnId="{EB817A0C-E3C2-4D1A-9865-0CC4272D7931}">
      <dgm:prSet/>
      <dgm:spPr/>
    </dgm:pt>
    <dgm:pt modelId="{B8526542-1931-4D44-AE8A-75FEC4E49DF1}" type="sibTrans" cxnId="{EB817A0C-E3C2-4D1A-9865-0CC4272D7931}">
      <dgm:prSet/>
      <dgm:spPr/>
      <dgm:t>
        <a:bodyPr/>
        <a:lstStyle/>
        <a:p>
          <a:endParaRPr lang="en-US"/>
        </a:p>
      </dgm:t>
    </dgm:pt>
    <dgm:pt modelId="{B3B64573-1EDC-4B77-B235-D33C10160B5E}" type="pres">
      <dgm:prSet presAssocID="{A4C91E15-4678-431A-B2BB-F2380CE91AE3}" presName="linearFlow" presStyleCnt="0">
        <dgm:presLayoutVars>
          <dgm:resizeHandles val="exact"/>
        </dgm:presLayoutVars>
      </dgm:prSet>
      <dgm:spPr/>
    </dgm:pt>
    <dgm:pt modelId="{82E92BD8-5A81-4C7D-AD99-A82A34B219FC}" type="pres">
      <dgm:prSet presAssocID="{8CAEED4C-01E8-4079-B8EA-1BBF2C0948C9}" presName="node" presStyleLbl="node1" presStyleIdx="0" presStyleCnt="6">
        <dgm:presLayoutVars>
          <dgm:bulletEnabled val="1"/>
        </dgm:presLayoutVars>
      </dgm:prSet>
      <dgm:spPr/>
    </dgm:pt>
    <dgm:pt modelId="{127E4166-7878-7E4E-8568-3F9AAB3B3EE6}" type="pres">
      <dgm:prSet presAssocID="{D4F1A46E-2DD0-4DB4-AEB9-765C280E0E8F}" presName="sibTrans" presStyleLbl="sibTrans2D1" presStyleIdx="0" presStyleCnt="5"/>
      <dgm:spPr/>
    </dgm:pt>
    <dgm:pt modelId="{A97717AB-687E-414B-BF02-623891BC4C0E}" type="pres">
      <dgm:prSet presAssocID="{D4F1A46E-2DD0-4DB4-AEB9-765C280E0E8F}" presName="connectorText" presStyleLbl="sibTrans2D1" presStyleIdx="0" presStyleCnt="5"/>
      <dgm:spPr/>
    </dgm:pt>
    <dgm:pt modelId="{A7C685FB-72ED-4DB7-9E83-1F27685813A7}" type="pres">
      <dgm:prSet presAssocID="{1D579985-9890-4E37-97F9-4816E2E91A45}" presName="node" presStyleLbl="node1" presStyleIdx="1" presStyleCnt="6">
        <dgm:presLayoutVars>
          <dgm:bulletEnabled val="1"/>
        </dgm:presLayoutVars>
      </dgm:prSet>
      <dgm:spPr/>
    </dgm:pt>
    <dgm:pt modelId="{4C7EE26D-22BD-49D9-AD00-8A1FBB8C7AF4}" type="pres">
      <dgm:prSet presAssocID="{0A080517-E16D-4C08-92A2-E114503C10F2}" presName="sibTrans" presStyleLbl="sibTrans2D1" presStyleIdx="1" presStyleCnt="5"/>
      <dgm:spPr/>
    </dgm:pt>
    <dgm:pt modelId="{800A9366-6DD2-47D4-BAFF-A07AB5A1DF08}" type="pres">
      <dgm:prSet presAssocID="{0A080517-E16D-4C08-92A2-E114503C10F2}" presName="connectorText" presStyleLbl="sibTrans2D1" presStyleIdx="1" presStyleCnt="5"/>
      <dgm:spPr/>
    </dgm:pt>
    <dgm:pt modelId="{0F11E40C-447D-448A-8C4E-335FC25CE915}" type="pres">
      <dgm:prSet presAssocID="{0D677AE9-E8C8-4D57-AE59-DC4C42FDDFA3}" presName="node" presStyleLbl="node1" presStyleIdx="2" presStyleCnt="6">
        <dgm:presLayoutVars>
          <dgm:bulletEnabled val="1"/>
        </dgm:presLayoutVars>
      </dgm:prSet>
      <dgm:spPr/>
    </dgm:pt>
    <dgm:pt modelId="{8D1A528B-CCF9-4CAA-A9F1-DDAE42921BF2}" type="pres">
      <dgm:prSet presAssocID="{D7E33AA0-298F-420E-93FE-77A7163984B8}" presName="sibTrans" presStyleLbl="sibTrans2D1" presStyleIdx="2" presStyleCnt="5"/>
      <dgm:spPr/>
    </dgm:pt>
    <dgm:pt modelId="{58681EAE-A47B-415B-BA27-742359844ED1}" type="pres">
      <dgm:prSet presAssocID="{D7E33AA0-298F-420E-93FE-77A7163984B8}" presName="connectorText" presStyleLbl="sibTrans2D1" presStyleIdx="2" presStyleCnt="5"/>
      <dgm:spPr/>
    </dgm:pt>
    <dgm:pt modelId="{86531AD6-F33C-43A3-843A-0235D666BF9F}" type="pres">
      <dgm:prSet presAssocID="{C4949A48-7684-41B4-9454-A95CA80AF585}" presName="node" presStyleLbl="node1" presStyleIdx="3" presStyleCnt="6">
        <dgm:presLayoutVars>
          <dgm:bulletEnabled val="1"/>
        </dgm:presLayoutVars>
      </dgm:prSet>
      <dgm:spPr/>
    </dgm:pt>
    <dgm:pt modelId="{4ED2EA7B-6D29-4E54-BAE0-903CBDEE54C4}" type="pres">
      <dgm:prSet presAssocID="{6A8E6C7E-6FEC-4027-BBD4-B3105185865D}" presName="sibTrans" presStyleLbl="sibTrans2D1" presStyleIdx="3" presStyleCnt="5"/>
      <dgm:spPr/>
    </dgm:pt>
    <dgm:pt modelId="{6CE066A7-31C9-405F-A49A-B56899FC5574}" type="pres">
      <dgm:prSet presAssocID="{6A8E6C7E-6FEC-4027-BBD4-B3105185865D}" presName="connectorText" presStyleLbl="sibTrans2D1" presStyleIdx="3" presStyleCnt="5"/>
      <dgm:spPr/>
    </dgm:pt>
    <dgm:pt modelId="{4B940400-A285-420F-8AD8-0C8529965D9B}" type="pres">
      <dgm:prSet presAssocID="{A778ED85-B909-431B-ADAB-C06528517081}" presName="node" presStyleLbl="node1" presStyleIdx="4" presStyleCnt="6">
        <dgm:presLayoutVars>
          <dgm:bulletEnabled val="1"/>
        </dgm:presLayoutVars>
      </dgm:prSet>
      <dgm:spPr/>
    </dgm:pt>
    <dgm:pt modelId="{6B3A6603-58AE-4892-ACCE-261030C0675D}" type="pres">
      <dgm:prSet presAssocID="{274406B8-F7D2-4546-8D91-5F1B5BAA81A2}" presName="sibTrans" presStyleLbl="sibTrans2D1" presStyleIdx="4" presStyleCnt="5"/>
      <dgm:spPr/>
    </dgm:pt>
    <dgm:pt modelId="{C024937F-E2AE-4568-B67C-CBF13FCC619F}" type="pres">
      <dgm:prSet presAssocID="{274406B8-F7D2-4546-8D91-5F1B5BAA81A2}" presName="connectorText" presStyleLbl="sibTrans2D1" presStyleIdx="4" presStyleCnt="5"/>
      <dgm:spPr/>
    </dgm:pt>
    <dgm:pt modelId="{38FA4478-5C9E-44E7-B878-AA168342655F}" type="pres">
      <dgm:prSet presAssocID="{45714F51-60FB-42D9-9DC4-EAC353BB8B6C}" presName="node" presStyleLbl="node1" presStyleIdx="5" presStyleCnt="6">
        <dgm:presLayoutVars>
          <dgm:bulletEnabled val="1"/>
        </dgm:presLayoutVars>
      </dgm:prSet>
      <dgm:spPr/>
    </dgm:pt>
  </dgm:ptLst>
  <dgm:cxnLst>
    <dgm:cxn modelId="{83EE0601-9A6E-3446-85D0-6BD27E950721}" type="presOf" srcId="{1D579985-9890-4E37-97F9-4816E2E91A45}" destId="{A7C685FB-72ED-4DB7-9E83-1F27685813A7}" srcOrd="0" destOrd="0" presId="urn:microsoft.com/office/officeart/2005/8/layout/process2"/>
    <dgm:cxn modelId="{EB817A0C-E3C2-4D1A-9865-0CC4272D7931}" srcId="{A4C91E15-4678-431A-B2BB-F2380CE91AE3}" destId="{45714F51-60FB-42D9-9DC4-EAC353BB8B6C}" srcOrd="5" destOrd="0" parTransId="{593E26C8-9770-4A40-940F-695E735DFB5E}" sibTransId="{B8526542-1931-4D44-AE8A-75FEC4E49DF1}"/>
    <dgm:cxn modelId="{06A3F525-392C-477D-9F89-FEA3BE31405C}" srcId="{A4C91E15-4678-431A-B2BB-F2380CE91AE3}" destId="{8CAEED4C-01E8-4079-B8EA-1BBF2C0948C9}" srcOrd="0" destOrd="0" parTransId="{696EA12A-390B-44AB-A00C-37F7DA06C066}" sibTransId="{D4F1A46E-2DD0-4DB4-AEB9-765C280E0E8F}"/>
    <dgm:cxn modelId="{EBB8D72E-D3A3-0644-B9B7-F6BF82154272}" type="presOf" srcId="{C4949A48-7684-41B4-9454-A95CA80AF585}" destId="{86531AD6-F33C-43A3-843A-0235D666BF9F}" srcOrd="0" destOrd="0" presId="urn:microsoft.com/office/officeart/2005/8/layout/process2"/>
    <dgm:cxn modelId="{490A302F-39CF-984A-9081-B64A42722E65}" type="presOf" srcId="{D4F1A46E-2DD0-4DB4-AEB9-765C280E0E8F}" destId="{127E4166-7878-7E4E-8568-3F9AAB3B3EE6}" srcOrd="0" destOrd="0" presId="urn:microsoft.com/office/officeart/2005/8/layout/process2"/>
    <dgm:cxn modelId="{637F2232-CC7A-254F-BCF9-0AF394166504}" type="presOf" srcId="{D7E33AA0-298F-420E-93FE-77A7163984B8}" destId="{58681EAE-A47B-415B-BA27-742359844ED1}" srcOrd="1" destOrd="0" presId="urn:microsoft.com/office/officeart/2005/8/layout/process2"/>
    <dgm:cxn modelId="{CFBD8742-B38C-4FE9-9AB4-6B6F13091773}" srcId="{A4C91E15-4678-431A-B2BB-F2380CE91AE3}" destId="{1D579985-9890-4E37-97F9-4816E2E91A45}" srcOrd="1" destOrd="0" parTransId="{249271BC-D202-4BD2-8A79-BFAD61C98114}" sibTransId="{0A080517-E16D-4C08-92A2-E114503C10F2}"/>
    <dgm:cxn modelId="{9BAE8E42-74E1-9A43-BFCB-CBF575A7B8A3}" type="presOf" srcId="{45714F51-60FB-42D9-9DC4-EAC353BB8B6C}" destId="{38FA4478-5C9E-44E7-B878-AA168342655F}" srcOrd="0" destOrd="0" presId="urn:microsoft.com/office/officeart/2005/8/layout/process2"/>
    <dgm:cxn modelId="{B97C3064-C1F8-3C4D-8CEE-CB5C1B1343C4}" type="presOf" srcId="{0A080517-E16D-4C08-92A2-E114503C10F2}" destId="{800A9366-6DD2-47D4-BAFF-A07AB5A1DF08}" srcOrd="1" destOrd="0" presId="urn:microsoft.com/office/officeart/2005/8/layout/process2"/>
    <dgm:cxn modelId="{C4144279-8931-4FA9-97CC-7E1095A5E90D}" srcId="{A4C91E15-4678-431A-B2BB-F2380CE91AE3}" destId="{0D677AE9-E8C8-4D57-AE59-DC4C42FDDFA3}" srcOrd="2" destOrd="0" parTransId="{3222ADD9-9951-412C-AC41-8874D9B26DB1}" sibTransId="{D7E33AA0-298F-420E-93FE-77A7163984B8}"/>
    <dgm:cxn modelId="{5C080E7B-52FD-49DF-90CE-9AC6E4C3F554}" srcId="{A4C91E15-4678-431A-B2BB-F2380CE91AE3}" destId="{C4949A48-7684-41B4-9454-A95CA80AF585}" srcOrd="3" destOrd="0" parTransId="{A62316C9-25F4-43E3-83BD-41602B043804}" sibTransId="{6A8E6C7E-6FEC-4027-BBD4-B3105185865D}"/>
    <dgm:cxn modelId="{C688098E-0EDE-4589-A387-6EFB9B3BD72D}" type="presOf" srcId="{A4C91E15-4678-431A-B2BB-F2380CE91AE3}" destId="{B3B64573-1EDC-4B77-B235-D33C10160B5E}" srcOrd="0" destOrd="0" presId="urn:microsoft.com/office/officeart/2005/8/layout/process2"/>
    <dgm:cxn modelId="{E3DF4893-C407-5A4F-9DD5-C78EEB0A3E85}" type="presOf" srcId="{0A080517-E16D-4C08-92A2-E114503C10F2}" destId="{4C7EE26D-22BD-49D9-AD00-8A1FBB8C7AF4}" srcOrd="0" destOrd="0" presId="urn:microsoft.com/office/officeart/2005/8/layout/process2"/>
    <dgm:cxn modelId="{7AEBFCBC-FE12-3E40-B096-70E7B4507F32}" type="presOf" srcId="{0D677AE9-E8C8-4D57-AE59-DC4C42FDDFA3}" destId="{0F11E40C-447D-448A-8C4E-335FC25CE915}" srcOrd="0" destOrd="0" presId="urn:microsoft.com/office/officeart/2005/8/layout/process2"/>
    <dgm:cxn modelId="{084899BD-C957-B444-8457-0CA5C198B651}" type="presOf" srcId="{6A8E6C7E-6FEC-4027-BBD4-B3105185865D}" destId="{6CE066A7-31C9-405F-A49A-B56899FC5574}" srcOrd="1" destOrd="0" presId="urn:microsoft.com/office/officeart/2005/8/layout/process2"/>
    <dgm:cxn modelId="{8C8CC5CA-1098-F148-9A68-C75D6C48D285}" type="presOf" srcId="{274406B8-F7D2-4546-8D91-5F1B5BAA81A2}" destId="{6B3A6603-58AE-4892-ACCE-261030C0675D}" srcOrd="0" destOrd="0" presId="urn:microsoft.com/office/officeart/2005/8/layout/process2"/>
    <dgm:cxn modelId="{B4FC9AD1-1712-7D44-A1E9-4B96C27964C0}" type="presOf" srcId="{274406B8-F7D2-4546-8D91-5F1B5BAA81A2}" destId="{C024937F-E2AE-4568-B67C-CBF13FCC619F}" srcOrd="1" destOrd="0" presId="urn:microsoft.com/office/officeart/2005/8/layout/process2"/>
    <dgm:cxn modelId="{C508E6DE-6C7D-7343-9AEB-941B3C7274C7}" type="presOf" srcId="{6A8E6C7E-6FEC-4027-BBD4-B3105185865D}" destId="{4ED2EA7B-6D29-4E54-BAE0-903CBDEE54C4}" srcOrd="0" destOrd="0" presId="urn:microsoft.com/office/officeart/2005/8/layout/process2"/>
    <dgm:cxn modelId="{154F72E0-3A67-FF4B-8565-C496DA216F7C}" type="presOf" srcId="{8CAEED4C-01E8-4079-B8EA-1BBF2C0948C9}" destId="{82E92BD8-5A81-4C7D-AD99-A82A34B219FC}" srcOrd="0" destOrd="0" presId="urn:microsoft.com/office/officeart/2005/8/layout/process2"/>
    <dgm:cxn modelId="{97B2F1EA-D860-2F41-BF61-E88AABB980A2}" type="presOf" srcId="{D7E33AA0-298F-420E-93FE-77A7163984B8}" destId="{8D1A528B-CCF9-4CAA-A9F1-DDAE42921BF2}" srcOrd="0" destOrd="0" presId="urn:microsoft.com/office/officeart/2005/8/layout/process2"/>
    <dgm:cxn modelId="{F393A8EB-922B-429D-B70E-E4E34F1BEA98}" srcId="{A4C91E15-4678-431A-B2BB-F2380CE91AE3}" destId="{A778ED85-B909-431B-ADAB-C06528517081}" srcOrd="4" destOrd="0" parTransId="{4E7A893D-719A-479F-AEDD-B94E6AB9BACF}" sibTransId="{274406B8-F7D2-4546-8D91-5F1B5BAA81A2}"/>
    <dgm:cxn modelId="{96CCBEF6-6E8D-F345-85EC-35C8063D3C86}" type="presOf" srcId="{D4F1A46E-2DD0-4DB4-AEB9-765C280E0E8F}" destId="{A97717AB-687E-414B-BF02-623891BC4C0E}" srcOrd="1" destOrd="0" presId="urn:microsoft.com/office/officeart/2005/8/layout/process2"/>
    <dgm:cxn modelId="{314647F9-E06A-6840-AF1F-94B423B62018}" type="presOf" srcId="{A778ED85-B909-431B-ADAB-C06528517081}" destId="{4B940400-A285-420F-8AD8-0C8529965D9B}" srcOrd="0" destOrd="0" presId="urn:microsoft.com/office/officeart/2005/8/layout/process2"/>
    <dgm:cxn modelId="{4D2084F2-6737-044C-BE44-C84BC3EB1BE5}" type="presParOf" srcId="{B3B64573-1EDC-4B77-B235-D33C10160B5E}" destId="{82E92BD8-5A81-4C7D-AD99-A82A34B219FC}" srcOrd="0" destOrd="0" presId="urn:microsoft.com/office/officeart/2005/8/layout/process2"/>
    <dgm:cxn modelId="{4BE245F4-202A-FD41-B8BE-C68EE1570329}" type="presParOf" srcId="{B3B64573-1EDC-4B77-B235-D33C10160B5E}" destId="{127E4166-7878-7E4E-8568-3F9AAB3B3EE6}" srcOrd="1" destOrd="0" presId="urn:microsoft.com/office/officeart/2005/8/layout/process2"/>
    <dgm:cxn modelId="{F5803691-FC28-D94D-9BD3-7A1099EF2775}" type="presParOf" srcId="{127E4166-7878-7E4E-8568-3F9AAB3B3EE6}" destId="{A97717AB-687E-414B-BF02-623891BC4C0E}" srcOrd="0" destOrd="0" presId="urn:microsoft.com/office/officeart/2005/8/layout/process2"/>
    <dgm:cxn modelId="{DCACAE86-D814-8442-A995-787E871DA6F0}" type="presParOf" srcId="{B3B64573-1EDC-4B77-B235-D33C10160B5E}" destId="{A7C685FB-72ED-4DB7-9E83-1F27685813A7}" srcOrd="2" destOrd="0" presId="urn:microsoft.com/office/officeart/2005/8/layout/process2"/>
    <dgm:cxn modelId="{B04BE128-450A-4A4F-961B-F35EAFAA0262}" type="presParOf" srcId="{B3B64573-1EDC-4B77-B235-D33C10160B5E}" destId="{4C7EE26D-22BD-49D9-AD00-8A1FBB8C7AF4}" srcOrd="3" destOrd="0" presId="urn:microsoft.com/office/officeart/2005/8/layout/process2"/>
    <dgm:cxn modelId="{854E522E-F2D7-ED42-907B-37DF0FDAD8B8}" type="presParOf" srcId="{4C7EE26D-22BD-49D9-AD00-8A1FBB8C7AF4}" destId="{800A9366-6DD2-47D4-BAFF-A07AB5A1DF08}" srcOrd="0" destOrd="0" presId="urn:microsoft.com/office/officeart/2005/8/layout/process2"/>
    <dgm:cxn modelId="{1ED3AE63-2374-9841-8417-B918D4EEDAC5}" type="presParOf" srcId="{B3B64573-1EDC-4B77-B235-D33C10160B5E}" destId="{0F11E40C-447D-448A-8C4E-335FC25CE915}" srcOrd="4" destOrd="0" presId="urn:microsoft.com/office/officeart/2005/8/layout/process2"/>
    <dgm:cxn modelId="{C83D3F89-513F-3348-A2D4-00B0224C91FD}" type="presParOf" srcId="{B3B64573-1EDC-4B77-B235-D33C10160B5E}" destId="{8D1A528B-CCF9-4CAA-A9F1-DDAE42921BF2}" srcOrd="5" destOrd="0" presId="urn:microsoft.com/office/officeart/2005/8/layout/process2"/>
    <dgm:cxn modelId="{B16C277C-FFC4-354F-AD01-F6168A07BDF8}" type="presParOf" srcId="{8D1A528B-CCF9-4CAA-A9F1-DDAE42921BF2}" destId="{58681EAE-A47B-415B-BA27-742359844ED1}" srcOrd="0" destOrd="0" presId="urn:microsoft.com/office/officeart/2005/8/layout/process2"/>
    <dgm:cxn modelId="{D1C403C3-2F8B-2449-9F77-7383F2700477}" type="presParOf" srcId="{B3B64573-1EDC-4B77-B235-D33C10160B5E}" destId="{86531AD6-F33C-43A3-843A-0235D666BF9F}" srcOrd="6" destOrd="0" presId="urn:microsoft.com/office/officeart/2005/8/layout/process2"/>
    <dgm:cxn modelId="{448565FB-876B-A74E-82AD-1FA38BCCD34D}" type="presParOf" srcId="{B3B64573-1EDC-4B77-B235-D33C10160B5E}" destId="{4ED2EA7B-6D29-4E54-BAE0-903CBDEE54C4}" srcOrd="7" destOrd="0" presId="urn:microsoft.com/office/officeart/2005/8/layout/process2"/>
    <dgm:cxn modelId="{07530198-93CD-9946-8F38-EE52DFAB1271}" type="presParOf" srcId="{4ED2EA7B-6D29-4E54-BAE0-903CBDEE54C4}" destId="{6CE066A7-31C9-405F-A49A-B56899FC5574}" srcOrd="0" destOrd="0" presId="urn:microsoft.com/office/officeart/2005/8/layout/process2"/>
    <dgm:cxn modelId="{54572EC3-4CC5-9943-8C95-2B9691875272}" type="presParOf" srcId="{B3B64573-1EDC-4B77-B235-D33C10160B5E}" destId="{4B940400-A285-420F-8AD8-0C8529965D9B}" srcOrd="8" destOrd="0" presId="urn:microsoft.com/office/officeart/2005/8/layout/process2"/>
    <dgm:cxn modelId="{4A2433B9-A014-A346-9396-0F0CDC49D9F5}" type="presParOf" srcId="{B3B64573-1EDC-4B77-B235-D33C10160B5E}" destId="{6B3A6603-58AE-4892-ACCE-261030C0675D}" srcOrd="9" destOrd="0" presId="urn:microsoft.com/office/officeart/2005/8/layout/process2"/>
    <dgm:cxn modelId="{91BEDEF9-542E-B843-A58D-BED890A7782B}" type="presParOf" srcId="{6B3A6603-58AE-4892-ACCE-261030C0675D}" destId="{C024937F-E2AE-4568-B67C-CBF13FCC619F}" srcOrd="0" destOrd="0" presId="urn:microsoft.com/office/officeart/2005/8/layout/process2"/>
    <dgm:cxn modelId="{3B748FDC-E2AF-9E49-8016-19FE7C4185B9}" type="presParOf" srcId="{B3B64573-1EDC-4B77-B235-D33C10160B5E}" destId="{38FA4478-5C9E-44E7-B878-AA168342655F}"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92BD8-5A81-4C7D-AD99-A82A34B219FC}">
      <dsp:nvSpPr>
        <dsp:cNvPr id="0" name=""/>
        <dsp:cNvSpPr/>
      </dsp:nvSpPr>
      <dsp:spPr>
        <a:xfrm>
          <a:off x="3769781" y="2252"/>
          <a:ext cx="1935287" cy="6673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EMF Query</a:t>
          </a:r>
        </a:p>
      </dsp:txBody>
      <dsp:txXfrm>
        <a:off x="3789327" y="21798"/>
        <a:ext cx="1896195" cy="628248"/>
      </dsp:txXfrm>
    </dsp:sp>
    <dsp:sp modelId="{127E4166-7878-7E4E-8568-3F9AAB3B3EE6}">
      <dsp:nvSpPr>
        <dsp:cNvPr id="0" name=""/>
        <dsp:cNvSpPr/>
      </dsp:nvSpPr>
      <dsp:spPr>
        <a:xfrm rot="5400000">
          <a:off x="4612298" y="686276"/>
          <a:ext cx="250252"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4647334" y="711301"/>
        <a:ext cx="180181" cy="175176"/>
      </dsp:txXfrm>
    </dsp:sp>
    <dsp:sp modelId="{A7C685FB-72ED-4DB7-9E83-1F27685813A7}">
      <dsp:nvSpPr>
        <dsp:cNvPr id="0" name=""/>
        <dsp:cNvSpPr/>
      </dsp:nvSpPr>
      <dsp:spPr>
        <a:xfrm>
          <a:off x="3769781" y="1003263"/>
          <a:ext cx="1935287" cy="6673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Translate_SQL.java</a:t>
          </a:r>
        </a:p>
      </dsp:txBody>
      <dsp:txXfrm>
        <a:off x="3789327" y="1022809"/>
        <a:ext cx="1896195" cy="628248"/>
      </dsp:txXfrm>
    </dsp:sp>
    <dsp:sp modelId="{4C7EE26D-22BD-49D9-AD00-8A1FBB8C7AF4}">
      <dsp:nvSpPr>
        <dsp:cNvPr id="0" name=""/>
        <dsp:cNvSpPr/>
      </dsp:nvSpPr>
      <dsp:spPr>
        <a:xfrm rot="5400000">
          <a:off x="4612298" y="1687287"/>
          <a:ext cx="250252"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4647334" y="1712312"/>
        <a:ext cx="180181" cy="175176"/>
      </dsp:txXfrm>
    </dsp:sp>
    <dsp:sp modelId="{0F11E40C-447D-448A-8C4E-335FC25CE915}">
      <dsp:nvSpPr>
        <dsp:cNvPr id="0" name=""/>
        <dsp:cNvSpPr/>
      </dsp:nvSpPr>
      <dsp:spPr>
        <a:xfrm>
          <a:off x="3769781" y="2004274"/>
          <a:ext cx="1935287" cy="6673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TranslateEmf.java</a:t>
          </a:r>
        </a:p>
      </dsp:txBody>
      <dsp:txXfrm>
        <a:off x="3789327" y="2023820"/>
        <a:ext cx="1896195" cy="628248"/>
      </dsp:txXfrm>
    </dsp:sp>
    <dsp:sp modelId="{8D1A528B-CCF9-4CAA-A9F1-DDAE42921BF2}">
      <dsp:nvSpPr>
        <dsp:cNvPr id="0" name=""/>
        <dsp:cNvSpPr/>
      </dsp:nvSpPr>
      <dsp:spPr>
        <a:xfrm rot="5400000">
          <a:off x="4612298" y="2688298"/>
          <a:ext cx="250252"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4647334" y="2713323"/>
        <a:ext cx="180181" cy="175176"/>
      </dsp:txXfrm>
    </dsp:sp>
    <dsp:sp modelId="{86531AD6-F33C-43A3-843A-0235D666BF9F}">
      <dsp:nvSpPr>
        <dsp:cNvPr id="0" name=""/>
        <dsp:cNvSpPr/>
      </dsp:nvSpPr>
      <dsp:spPr>
        <a:xfrm>
          <a:off x="3769781" y="3005285"/>
          <a:ext cx="1935287" cy="6673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Main.java</a:t>
          </a:r>
        </a:p>
      </dsp:txBody>
      <dsp:txXfrm>
        <a:off x="3789327" y="3024831"/>
        <a:ext cx="1896195" cy="628248"/>
      </dsp:txXfrm>
    </dsp:sp>
    <dsp:sp modelId="{4ED2EA7B-6D29-4E54-BAE0-903CBDEE54C4}">
      <dsp:nvSpPr>
        <dsp:cNvPr id="0" name=""/>
        <dsp:cNvSpPr/>
      </dsp:nvSpPr>
      <dsp:spPr>
        <a:xfrm rot="5400000">
          <a:off x="4612298" y="3689309"/>
          <a:ext cx="250252"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4647334" y="3714334"/>
        <a:ext cx="180181" cy="175176"/>
      </dsp:txXfrm>
    </dsp:sp>
    <dsp:sp modelId="{4B940400-A285-420F-8AD8-0C8529965D9B}">
      <dsp:nvSpPr>
        <dsp:cNvPr id="0" name=""/>
        <dsp:cNvSpPr/>
      </dsp:nvSpPr>
      <dsp:spPr>
        <a:xfrm>
          <a:off x="3769781" y="4006296"/>
          <a:ext cx="1935287" cy="6673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Query.java</a:t>
          </a:r>
        </a:p>
      </dsp:txBody>
      <dsp:txXfrm>
        <a:off x="3789327" y="4025842"/>
        <a:ext cx="1896195" cy="628248"/>
      </dsp:txXfrm>
    </dsp:sp>
    <dsp:sp modelId="{6B3A6603-58AE-4892-ACCE-261030C0675D}">
      <dsp:nvSpPr>
        <dsp:cNvPr id="0" name=""/>
        <dsp:cNvSpPr/>
      </dsp:nvSpPr>
      <dsp:spPr>
        <a:xfrm rot="5400000">
          <a:off x="4612298" y="4690320"/>
          <a:ext cx="250252"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4647334" y="4715345"/>
        <a:ext cx="180181" cy="175176"/>
      </dsp:txXfrm>
    </dsp:sp>
    <dsp:sp modelId="{38FA4478-5C9E-44E7-B878-AA168342655F}">
      <dsp:nvSpPr>
        <dsp:cNvPr id="0" name=""/>
        <dsp:cNvSpPr/>
      </dsp:nvSpPr>
      <dsp:spPr>
        <a:xfrm>
          <a:off x="3769781" y="5007307"/>
          <a:ext cx="1935287" cy="6673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Result.xlsx</a:t>
          </a:r>
          <a:endParaRPr lang="en-US" sz="1800" kern="1200" dirty="0"/>
        </a:p>
      </dsp:txBody>
      <dsp:txXfrm>
        <a:off x="3789327" y="5026853"/>
        <a:ext cx="1896195" cy="6282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5/7/20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5/7/20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B1BA2-83CB-4336-BC4E-8FE88EB1FA4D}"/>
              </a:ext>
            </a:extLst>
          </p:cNvPr>
          <p:cNvSpPr>
            <a:spLocks noGrp="1"/>
          </p:cNvSpPr>
          <p:nvPr>
            <p:ph type="ctrTitle"/>
          </p:nvPr>
        </p:nvSpPr>
        <p:spPr>
          <a:xfrm>
            <a:off x="1777464" y="683765"/>
            <a:ext cx="8637073" cy="2541431"/>
          </a:xfrm>
        </p:spPr>
        <p:txBody>
          <a:bodyPr vert="horz" lIns="91440" tIns="45720" rIns="91440" bIns="0" rtlCol="0" anchor="ctr">
            <a:normAutofit fontScale="90000"/>
          </a:bodyPr>
          <a:lstStyle/>
          <a:p>
            <a:pPr algn="ctr"/>
            <a:r>
              <a:rPr lang="en-US" sz="7200" dirty="0"/>
              <a:t>EMF Query processing Engine</a:t>
            </a:r>
          </a:p>
        </p:txBody>
      </p:sp>
      <p:sp>
        <p:nvSpPr>
          <p:cNvPr id="5" name="Subtitle 4">
            <a:extLst>
              <a:ext uri="{FF2B5EF4-FFF2-40B4-BE49-F238E27FC236}">
                <a16:creationId xmlns:a16="http://schemas.microsoft.com/office/drawing/2014/main" id="{EB734015-24C4-4BEB-AB28-0DA7CFAAE85D}"/>
              </a:ext>
            </a:extLst>
          </p:cNvPr>
          <p:cNvSpPr>
            <a:spLocks noGrp="1"/>
          </p:cNvSpPr>
          <p:nvPr>
            <p:ph type="subTitle" idx="1"/>
          </p:nvPr>
        </p:nvSpPr>
        <p:spPr>
          <a:xfrm>
            <a:off x="1777464" y="3632804"/>
            <a:ext cx="8637072" cy="977621"/>
          </a:xfrm>
        </p:spPr>
        <p:txBody>
          <a:bodyPr/>
          <a:lstStyle/>
          <a:p>
            <a:pPr algn="ctr"/>
            <a:r>
              <a:rPr lang="en-US" dirty="0"/>
              <a:t>By </a:t>
            </a:r>
            <a:r>
              <a:rPr lang="en-US" dirty="0" err="1"/>
              <a:t>Yunxiang</a:t>
            </a:r>
            <a:r>
              <a:rPr lang="en-US" dirty="0"/>
              <a:t> Fu &amp; Zhili Yu</a:t>
            </a:r>
          </a:p>
        </p:txBody>
      </p:sp>
    </p:spTree>
    <p:extLst>
      <p:ext uri="{BB962C8B-B14F-4D97-AF65-F5344CB8AC3E}">
        <p14:creationId xmlns:p14="http://schemas.microsoft.com/office/powerpoint/2010/main" val="16948568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1B0C-1F35-4558-923E-50D8FEB4E5D7}"/>
              </a:ext>
            </a:extLst>
          </p:cNvPr>
          <p:cNvSpPr>
            <a:spLocks noGrp="1"/>
          </p:cNvSpPr>
          <p:nvPr>
            <p:ph type="title"/>
          </p:nvPr>
        </p:nvSpPr>
        <p:spPr>
          <a:xfrm>
            <a:off x="849683" y="1240076"/>
            <a:ext cx="2985717" cy="4584527"/>
          </a:xfrm>
        </p:spPr>
        <p:txBody>
          <a:bodyPr>
            <a:normAutofit/>
          </a:bodyPr>
          <a:lstStyle/>
          <a:p>
            <a:r>
              <a:rPr lang="en-US" dirty="0">
                <a:solidFill>
                  <a:srgbClr val="FFFFFF"/>
                </a:solidFill>
              </a:rPr>
              <a:t>Summary</a:t>
            </a:r>
          </a:p>
        </p:txBody>
      </p:sp>
      <p:sp>
        <p:nvSpPr>
          <p:cNvPr id="3" name="Content Placeholder 2">
            <a:extLst>
              <a:ext uri="{FF2B5EF4-FFF2-40B4-BE49-F238E27FC236}">
                <a16:creationId xmlns:a16="http://schemas.microsoft.com/office/drawing/2014/main" id="{804749C4-BF1E-476A-9D65-98A0DBABF49C}"/>
              </a:ext>
            </a:extLst>
          </p:cNvPr>
          <p:cNvSpPr>
            <a:spLocks noGrp="1"/>
          </p:cNvSpPr>
          <p:nvPr>
            <p:ph idx="1"/>
          </p:nvPr>
        </p:nvSpPr>
        <p:spPr>
          <a:xfrm>
            <a:off x="4705594" y="1240077"/>
            <a:ext cx="6034827" cy="4916465"/>
          </a:xfrm>
        </p:spPr>
        <p:txBody>
          <a:bodyPr anchor="t">
            <a:normAutofit/>
          </a:bodyPr>
          <a:lstStyle/>
          <a:p>
            <a:r>
              <a:rPr lang="en-US" dirty="0"/>
              <a:t>To express complex OLAP queries in Standard SQL, a high degree of redundancy (multiple self-joins, correlated subqueries, and repeated group-</a:t>
            </a:r>
            <a:r>
              <a:rPr lang="en-US" dirty="0" err="1"/>
              <a:t>bys</a:t>
            </a:r>
            <a:r>
              <a:rPr lang="en-US" dirty="0"/>
              <a:t>) is required. This leads to complicated queries, difficult to write, understand and optimize.</a:t>
            </a:r>
          </a:p>
          <a:p>
            <a:r>
              <a:rPr lang="en-US" dirty="0"/>
              <a:t>Make queries to be expressed in a succinct and simple manner</a:t>
            </a:r>
          </a:p>
          <a:p>
            <a:r>
              <a:rPr lang="en-US" dirty="0"/>
              <a:t>Run queries faster by using efficient algorithms with less memory cost</a:t>
            </a:r>
            <a:endParaRPr lang="en-US" u="sng" dirty="0"/>
          </a:p>
        </p:txBody>
      </p:sp>
    </p:spTree>
    <p:extLst>
      <p:ext uri="{BB962C8B-B14F-4D97-AF65-F5344CB8AC3E}">
        <p14:creationId xmlns:p14="http://schemas.microsoft.com/office/powerpoint/2010/main" val="236905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907E00-B1B3-475B-B3A7-096F19526C4C}"/>
              </a:ext>
            </a:extLst>
          </p:cNvPr>
          <p:cNvSpPr>
            <a:spLocks noGrp="1"/>
          </p:cNvSpPr>
          <p:nvPr>
            <p:ph type="title"/>
          </p:nvPr>
        </p:nvSpPr>
        <p:spPr>
          <a:xfrm>
            <a:off x="849683" y="1240076"/>
            <a:ext cx="2727813" cy="4584527"/>
          </a:xfrm>
        </p:spPr>
        <p:txBody>
          <a:bodyPr>
            <a:normAutofit/>
          </a:bodyPr>
          <a:lstStyle/>
          <a:p>
            <a:r>
              <a:rPr lang="en-US" dirty="0">
                <a:solidFill>
                  <a:srgbClr val="FFFFFF"/>
                </a:solidFill>
              </a:rPr>
              <a:t>Standard SQL query flaw</a:t>
            </a:r>
          </a:p>
        </p:txBody>
      </p:sp>
      <p:sp>
        <p:nvSpPr>
          <p:cNvPr id="3" name="Content Placeholder 2">
            <a:extLst>
              <a:ext uri="{FF2B5EF4-FFF2-40B4-BE49-F238E27FC236}">
                <a16:creationId xmlns:a16="http://schemas.microsoft.com/office/drawing/2014/main" id="{DCFE3F1F-5C73-45C9-9136-1B674D4DB9F0}"/>
              </a:ext>
            </a:extLst>
          </p:cNvPr>
          <p:cNvSpPr>
            <a:spLocks noGrp="1"/>
          </p:cNvSpPr>
          <p:nvPr>
            <p:ph idx="1"/>
          </p:nvPr>
        </p:nvSpPr>
        <p:spPr>
          <a:xfrm>
            <a:off x="4705594" y="1240077"/>
            <a:ext cx="6034827" cy="4916465"/>
          </a:xfrm>
        </p:spPr>
        <p:txBody>
          <a:bodyPr anchor="t">
            <a:normAutofit/>
          </a:bodyPr>
          <a:lstStyle/>
          <a:p>
            <a:r>
              <a:rPr lang="en-US" dirty="0"/>
              <a:t>Ad-hoc OLAP queries (also known as multi-dimensional queries) expressed in standard SQL, even the simplest types, often lead to complex relational algebraic expressions with multiple joins, group by, and sub queries. When faced with the challenges of processing such queries, traditional query optimizers do not consider the “big picture”. Rather, they try to optimize a series of joins and group by, leading to poor performance.</a:t>
            </a:r>
          </a:p>
        </p:txBody>
      </p:sp>
    </p:spTree>
    <p:extLst>
      <p:ext uri="{BB962C8B-B14F-4D97-AF65-F5344CB8AC3E}">
        <p14:creationId xmlns:p14="http://schemas.microsoft.com/office/powerpoint/2010/main" val="2641139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2ABAE-B567-49B7-B3A3-518E2F0CC064}"/>
              </a:ext>
            </a:extLst>
          </p:cNvPr>
          <p:cNvSpPr>
            <a:spLocks noGrp="1"/>
          </p:cNvSpPr>
          <p:nvPr>
            <p:ph type="title"/>
          </p:nvPr>
        </p:nvSpPr>
        <p:spPr>
          <a:xfrm>
            <a:off x="849683" y="1240076"/>
            <a:ext cx="2727813" cy="4584527"/>
          </a:xfrm>
        </p:spPr>
        <p:txBody>
          <a:bodyPr vert="horz" lIns="91440" tIns="45720" rIns="91440" bIns="45720" rtlCol="0" anchor="t">
            <a:normAutofit/>
          </a:bodyPr>
          <a:lstStyle/>
          <a:p>
            <a:r>
              <a:rPr lang="en-US" b="0" i="0" kern="1200" cap="all">
                <a:solidFill>
                  <a:srgbClr val="FFFFFF"/>
                </a:solidFill>
                <a:effectLst/>
                <a:latin typeface="+mj-lt"/>
                <a:ea typeface="+mj-ea"/>
                <a:cs typeface="+mj-cs"/>
              </a:rPr>
              <a:t>Project PURPOSE</a:t>
            </a:r>
          </a:p>
        </p:txBody>
      </p:sp>
      <p:sp>
        <p:nvSpPr>
          <p:cNvPr id="4" name="Vertical Text Placeholder 3">
            <a:extLst>
              <a:ext uri="{FF2B5EF4-FFF2-40B4-BE49-F238E27FC236}">
                <a16:creationId xmlns:a16="http://schemas.microsoft.com/office/drawing/2014/main" id="{45F3D66E-444D-4C82-A426-48389753D678}"/>
              </a:ext>
            </a:extLst>
          </p:cNvPr>
          <p:cNvSpPr>
            <a:spLocks noGrp="1"/>
          </p:cNvSpPr>
          <p:nvPr>
            <p:ph type="body" orient="vert" idx="1"/>
          </p:nvPr>
        </p:nvSpPr>
        <p:spPr>
          <a:xfrm>
            <a:off x="4705594" y="1240077"/>
            <a:ext cx="6034827" cy="4916465"/>
          </a:xfrm>
        </p:spPr>
        <p:txBody>
          <a:bodyPr vert="horz" lIns="91440" tIns="45720" rIns="91440" bIns="45720" rtlCol="0" anchor="t">
            <a:normAutofit/>
          </a:bodyPr>
          <a:lstStyle/>
          <a:p>
            <a:r>
              <a:rPr lang="en-US" dirty="0"/>
              <a:t>Build a query processing engine for Ad-Hoc OLAP queries.  The query construction is based on an extended SQL syntax known EMF queries(Extended Multi-Feature queries). It reads in a query in the specified format, then generates a file called “</a:t>
            </a:r>
            <a:r>
              <a:rPr lang="en-US" dirty="0" err="1"/>
              <a:t>Query.java</a:t>
            </a:r>
            <a:r>
              <a:rPr lang="en-US" dirty="0"/>
              <a:t>”. By compiling and running “</a:t>
            </a:r>
            <a:r>
              <a:rPr lang="en-US" dirty="0" err="1"/>
              <a:t>Query.java</a:t>
            </a:r>
            <a:r>
              <a:rPr lang="en-US" dirty="0"/>
              <a:t>”, the result of Ad-Hoc OLAP query is presented</a:t>
            </a:r>
          </a:p>
          <a:p>
            <a:endParaRPr lang="en-US" dirty="0"/>
          </a:p>
        </p:txBody>
      </p:sp>
    </p:spTree>
    <p:extLst>
      <p:ext uri="{BB962C8B-B14F-4D97-AF65-F5344CB8AC3E}">
        <p14:creationId xmlns:p14="http://schemas.microsoft.com/office/powerpoint/2010/main" val="224851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5DB82-6CA1-498D-BC9F-6AEBD660BDA3}"/>
              </a:ext>
            </a:extLst>
          </p:cNvPr>
          <p:cNvSpPr>
            <a:spLocks noGrp="1"/>
          </p:cNvSpPr>
          <p:nvPr>
            <p:ph type="title"/>
          </p:nvPr>
        </p:nvSpPr>
        <p:spPr>
          <a:xfrm>
            <a:off x="849683" y="1240076"/>
            <a:ext cx="2727813" cy="4584527"/>
          </a:xfrm>
        </p:spPr>
        <p:txBody>
          <a:bodyPr>
            <a:normAutofit/>
          </a:bodyPr>
          <a:lstStyle/>
          <a:p>
            <a:r>
              <a:rPr lang="en-US" dirty="0">
                <a:solidFill>
                  <a:srgbClr val="FFFFFF"/>
                </a:solidFill>
              </a:rPr>
              <a:t>ROUGH Structure </a:t>
            </a:r>
          </a:p>
        </p:txBody>
      </p:sp>
      <p:graphicFrame>
        <p:nvGraphicFramePr>
          <p:cNvPr id="6" name="Content Placeholder 5">
            <a:extLst>
              <a:ext uri="{FF2B5EF4-FFF2-40B4-BE49-F238E27FC236}">
                <a16:creationId xmlns:a16="http://schemas.microsoft.com/office/drawing/2014/main" id="{7849682B-28FE-472C-AEB1-BF21590481B6}"/>
              </a:ext>
            </a:extLst>
          </p:cNvPr>
          <p:cNvGraphicFramePr>
            <a:graphicFrameLocks noGrp="1"/>
          </p:cNvGraphicFramePr>
          <p:nvPr>
            <p:ph idx="1"/>
            <p:extLst>
              <p:ext uri="{D42A27DB-BD31-4B8C-83A1-F6EECF244321}">
                <p14:modId xmlns:p14="http://schemas.microsoft.com/office/powerpoint/2010/main" val="1564055470"/>
              </p:ext>
            </p:extLst>
          </p:nvPr>
        </p:nvGraphicFramePr>
        <p:xfrm>
          <a:off x="3454400" y="495300"/>
          <a:ext cx="9474850" cy="5676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642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1B0C-1F35-4558-923E-50D8FEB4E5D7}"/>
              </a:ext>
            </a:extLst>
          </p:cNvPr>
          <p:cNvSpPr>
            <a:spLocks noGrp="1"/>
          </p:cNvSpPr>
          <p:nvPr>
            <p:ph type="title"/>
          </p:nvPr>
        </p:nvSpPr>
        <p:spPr>
          <a:xfrm>
            <a:off x="849683" y="1240076"/>
            <a:ext cx="2727813" cy="4584527"/>
          </a:xfrm>
        </p:spPr>
        <p:txBody>
          <a:bodyPr>
            <a:normAutofit/>
          </a:bodyPr>
          <a:lstStyle/>
          <a:p>
            <a:r>
              <a:rPr lang="en-US" dirty="0">
                <a:solidFill>
                  <a:srgbClr val="FFFFFF"/>
                </a:solidFill>
              </a:rPr>
              <a:t>The input of processing engine </a:t>
            </a:r>
          </a:p>
        </p:txBody>
      </p:sp>
      <p:sp>
        <p:nvSpPr>
          <p:cNvPr id="3" name="Content Placeholder 2">
            <a:extLst>
              <a:ext uri="{FF2B5EF4-FFF2-40B4-BE49-F238E27FC236}">
                <a16:creationId xmlns:a16="http://schemas.microsoft.com/office/drawing/2014/main" id="{804749C4-BF1E-476A-9D65-98A0DBABF49C}"/>
              </a:ext>
            </a:extLst>
          </p:cNvPr>
          <p:cNvSpPr>
            <a:spLocks noGrp="1"/>
          </p:cNvSpPr>
          <p:nvPr>
            <p:ph idx="1"/>
          </p:nvPr>
        </p:nvSpPr>
        <p:spPr>
          <a:xfrm>
            <a:off x="4705594" y="1240077"/>
            <a:ext cx="6034827" cy="4916465"/>
          </a:xfrm>
        </p:spPr>
        <p:txBody>
          <a:bodyPr anchor="t">
            <a:normAutofit/>
          </a:bodyPr>
          <a:lstStyle/>
          <a:p>
            <a:r>
              <a:rPr lang="en-US" dirty="0"/>
              <a:t>select prod, month, count(</a:t>
            </a:r>
            <a:r>
              <a:rPr lang="en-US" dirty="0" err="1"/>
              <a:t>z.quant</a:t>
            </a:r>
            <a:r>
              <a:rPr lang="en-US" dirty="0"/>
              <a:t>)</a:t>
            </a:r>
          </a:p>
          <a:p>
            <a:r>
              <a:rPr lang="en-US" dirty="0"/>
              <a:t>from sales</a:t>
            </a:r>
          </a:p>
          <a:p>
            <a:r>
              <a:rPr lang="en-US" dirty="0"/>
              <a:t>group by prod, month; x, y, z</a:t>
            </a:r>
          </a:p>
          <a:p>
            <a:r>
              <a:rPr lang="en-US" dirty="0"/>
              <a:t>such that </a:t>
            </a:r>
            <a:r>
              <a:rPr lang="en-US" dirty="0" err="1"/>
              <a:t>x.prod</a:t>
            </a:r>
            <a:r>
              <a:rPr lang="en-US" dirty="0"/>
              <a:t> = prod and </a:t>
            </a:r>
            <a:r>
              <a:rPr lang="en-US" dirty="0" err="1"/>
              <a:t>x.month</a:t>
            </a:r>
            <a:r>
              <a:rPr lang="en-US" dirty="0"/>
              <a:t> = month - 1, </a:t>
            </a:r>
            <a:r>
              <a:rPr lang="en-US" dirty="0" err="1"/>
              <a:t>y.prod</a:t>
            </a:r>
            <a:r>
              <a:rPr lang="en-US" dirty="0"/>
              <a:t> = prod and </a:t>
            </a:r>
            <a:r>
              <a:rPr lang="en-US" dirty="0" err="1"/>
              <a:t>y.month</a:t>
            </a:r>
            <a:r>
              <a:rPr lang="en-US" dirty="0"/>
              <a:t> = month + 1,</a:t>
            </a:r>
            <a:r>
              <a:rPr lang="zh-CN" altLang="en-US" dirty="0"/>
              <a:t> </a:t>
            </a:r>
            <a:r>
              <a:rPr lang="en-US" dirty="0" err="1"/>
              <a:t>z.prod</a:t>
            </a:r>
            <a:r>
              <a:rPr lang="en-US" dirty="0"/>
              <a:t> = prod and </a:t>
            </a:r>
            <a:r>
              <a:rPr lang="en-US" dirty="0" err="1"/>
              <a:t>z.month</a:t>
            </a:r>
            <a:r>
              <a:rPr lang="en-US" dirty="0"/>
              <a:t> = month and </a:t>
            </a:r>
            <a:r>
              <a:rPr lang="en-US" dirty="0" err="1"/>
              <a:t>z.quant</a:t>
            </a:r>
            <a:r>
              <a:rPr lang="en-US" dirty="0"/>
              <a:t> &gt; avg(</a:t>
            </a:r>
            <a:r>
              <a:rPr lang="en-US" dirty="0" err="1"/>
              <a:t>x.quant</a:t>
            </a:r>
            <a:r>
              <a:rPr lang="en-US" dirty="0"/>
              <a:t>) and </a:t>
            </a:r>
            <a:r>
              <a:rPr lang="en-US" dirty="0" err="1"/>
              <a:t>z.quant</a:t>
            </a:r>
            <a:r>
              <a:rPr lang="en-US" dirty="0"/>
              <a:t> &lt; avg(</a:t>
            </a:r>
            <a:r>
              <a:rPr lang="en-US" dirty="0" err="1"/>
              <a:t>y.quant</a:t>
            </a:r>
            <a:r>
              <a:rPr lang="en-US" dirty="0"/>
              <a:t>)</a:t>
            </a:r>
            <a:endParaRPr lang="en-US" u="sng" dirty="0"/>
          </a:p>
        </p:txBody>
      </p:sp>
    </p:spTree>
    <p:extLst>
      <p:ext uri="{BB962C8B-B14F-4D97-AF65-F5344CB8AC3E}">
        <p14:creationId xmlns:p14="http://schemas.microsoft.com/office/powerpoint/2010/main" val="325533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1B0C-1F35-4558-923E-50D8FEB4E5D7}"/>
              </a:ext>
            </a:extLst>
          </p:cNvPr>
          <p:cNvSpPr>
            <a:spLocks noGrp="1"/>
          </p:cNvSpPr>
          <p:nvPr>
            <p:ph type="title"/>
          </p:nvPr>
        </p:nvSpPr>
        <p:spPr>
          <a:xfrm>
            <a:off x="849683" y="1240076"/>
            <a:ext cx="2985717" cy="4584527"/>
          </a:xfrm>
        </p:spPr>
        <p:txBody>
          <a:bodyPr>
            <a:normAutofit/>
          </a:bodyPr>
          <a:lstStyle/>
          <a:p>
            <a:r>
              <a:rPr lang="en-US" dirty="0">
                <a:solidFill>
                  <a:srgbClr val="FFFFFF"/>
                </a:solidFill>
              </a:rPr>
              <a:t>After Translation</a:t>
            </a:r>
          </a:p>
        </p:txBody>
      </p:sp>
      <p:sp>
        <p:nvSpPr>
          <p:cNvPr id="3" name="Content Placeholder 2">
            <a:extLst>
              <a:ext uri="{FF2B5EF4-FFF2-40B4-BE49-F238E27FC236}">
                <a16:creationId xmlns:a16="http://schemas.microsoft.com/office/drawing/2014/main" id="{804749C4-BF1E-476A-9D65-98A0DBABF49C}"/>
              </a:ext>
            </a:extLst>
          </p:cNvPr>
          <p:cNvSpPr>
            <a:spLocks noGrp="1"/>
          </p:cNvSpPr>
          <p:nvPr>
            <p:ph idx="1"/>
          </p:nvPr>
        </p:nvSpPr>
        <p:spPr>
          <a:xfrm>
            <a:off x="4705594" y="1240077"/>
            <a:ext cx="6034827" cy="4916465"/>
          </a:xfrm>
        </p:spPr>
        <p:txBody>
          <a:bodyPr anchor="t">
            <a:normAutofit fontScale="85000" lnSpcReduction="20000"/>
          </a:bodyPr>
          <a:lstStyle/>
          <a:p>
            <a:r>
              <a:rPr lang="en-US" dirty="0"/>
              <a:t>// SELECT ATTRIBUTE(S):</a:t>
            </a:r>
          </a:p>
          <a:p>
            <a:r>
              <a:rPr lang="en-US" u="sng" dirty="0" err="1"/>
              <a:t>prod,month</a:t>
            </a:r>
            <a:r>
              <a:rPr lang="en-US" u="sng" dirty="0"/>
              <a:t>, avg(</a:t>
            </a:r>
            <a:r>
              <a:rPr lang="en-US" u="sng" dirty="0" err="1"/>
              <a:t>z.quant</a:t>
            </a:r>
            <a:r>
              <a:rPr lang="en-US" u="sng" dirty="0"/>
              <a:t>), max(</a:t>
            </a:r>
            <a:r>
              <a:rPr lang="en-US" u="sng" dirty="0" err="1"/>
              <a:t>y.quant</a:t>
            </a:r>
            <a:r>
              <a:rPr lang="en-US" u="sng" dirty="0"/>
              <a:t>)</a:t>
            </a:r>
          </a:p>
          <a:p>
            <a:r>
              <a:rPr lang="en-US" dirty="0"/>
              <a:t>// NUMBER OF GROUPING VARIABLES(n):</a:t>
            </a:r>
          </a:p>
          <a:p>
            <a:r>
              <a:rPr lang="en-US" dirty="0"/>
              <a:t>3</a:t>
            </a:r>
          </a:p>
          <a:p>
            <a:r>
              <a:rPr lang="en-US" dirty="0"/>
              <a:t>// GROUPING ATTRIBUTES(V):</a:t>
            </a:r>
          </a:p>
          <a:p>
            <a:r>
              <a:rPr lang="en-US" u="sng" dirty="0" err="1"/>
              <a:t>prod,month</a:t>
            </a:r>
            <a:endParaRPr lang="en-US" u="sng" dirty="0"/>
          </a:p>
          <a:p>
            <a:r>
              <a:rPr lang="en-US" dirty="0"/>
              <a:t>// F-VECT([F]):</a:t>
            </a:r>
          </a:p>
          <a:p>
            <a:r>
              <a:rPr lang="en-US" u="sng" dirty="0"/>
              <a:t>avg(</a:t>
            </a:r>
            <a:r>
              <a:rPr lang="en-US" u="sng" dirty="0" err="1"/>
              <a:t>x.quant</a:t>
            </a:r>
            <a:r>
              <a:rPr lang="en-US" u="sng" dirty="0"/>
              <a:t>),avg(</a:t>
            </a:r>
            <a:r>
              <a:rPr lang="en-US" u="sng" dirty="0" err="1"/>
              <a:t>y.quant</a:t>
            </a:r>
            <a:r>
              <a:rPr lang="en-US" u="sng" dirty="0"/>
              <a:t>),count(</a:t>
            </a:r>
            <a:r>
              <a:rPr lang="en-US" u="sng" dirty="0" err="1"/>
              <a:t>z.quant</a:t>
            </a:r>
            <a:r>
              <a:rPr lang="en-US" u="sng" dirty="0"/>
              <a:t>)</a:t>
            </a:r>
          </a:p>
          <a:p>
            <a:r>
              <a:rPr lang="en-US" dirty="0"/>
              <a:t>// SELECT CONDITION-VECT([</a:t>
            </a:r>
            <a:r>
              <a:rPr lang="en-US" u="sng" dirty="0"/>
              <a:t>Sigma]):</a:t>
            </a:r>
          </a:p>
          <a:p>
            <a:r>
              <a:rPr lang="en-US" dirty="0" err="1"/>
              <a:t>x.prod</a:t>
            </a:r>
            <a:r>
              <a:rPr lang="en-US" dirty="0"/>
              <a:t> = </a:t>
            </a:r>
            <a:r>
              <a:rPr lang="en-US" u="sng" dirty="0"/>
              <a:t>prod and </a:t>
            </a:r>
            <a:r>
              <a:rPr lang="en-US" u="sng" dirty="0" err="1"/>
              <a:t>x.month</a:t>
            </a:r>
            <a:r>
              <a:rPr lang="en-US" u="sng" dirty="0"/>
              <a:t> = month - 1,  </a:t>
            </a:r>
            <a:r>
              <a:rPr lang="en-US" u="sng" dirty="0" err="1"/>
              <a:t>y.prod</a:t>
            </a:r>
            <a:r>
              <a:rPr lang="en-US" u="sng" dirty="0"/>
              <a:t> = prod and  </a:t>
            </a:r>
            <a:r>
              <a:rPr lang="en-US" u="sng" dirty="0" err="1"/>
              <a:t>y.month</a:t>
            </a:r>
            <a:r>
              <a:rPr lang="en-US" u="sng" dirty="0"/>
              <a:t> = month + 1, </a:t>
            </a:r>
            <a:r>
              <a:rPr lang="en-US" u="sng" dirty="0" err="1"/>
              <a:t>z.prod</a:t>
            </a:r>
            <a:r>
              <a:rPr lang="en-US" u="sng" dirty="0"/>
              <a:t> = prod and </a:t>
            </a:r>
            <a:r>
              <a:rPr lang="en-US" u="sng" dirty="0" err="1"/>
              <a:t>z.month</a:t>
            </a:r>
            <a:r>
              <a:rPr lang="en-US" u="sng" dirty="0"/>
              <a:t> = month and </a:t>
            </a:r>
            <a:r>
              <a:rPr lang="en-US" u="sng" dirty="0" err="1"/>
              <a:t>z.quant</a:t>
            </a:r>
            <a:r>
              <a:rPr lang="en-US" u="sng" dirty="0"/>
              <a:t>&gt;</a:t>
            </a:r>
            <a:r>
              <a:rPr lang="en-US" u="sng" dirty="0" err="1"/>
              <a:t>x_avg_quant</a:t>
            </a:r>
            <a:r>
              <a:rPr lang="en-US" u="sng" dirty="0"/>
              <a:t> and </a:t>
            </a:r>
            <a:r>
              <a:rPr lang="en-US" u="sng" dirty="0" err="1"/>
              <a:t>y_avg_quant</a:t>
            </a:r>
            <a:endParaRPr lang="en-US" u="sng" dirty="0"/>
          </a:p>
          <a:p>
            <a:r>
              <a:rPr lang="en-US" dirty="0"/>
              <a:t>// HAVING CONDITION(G):</a:t>
            </a:r>
          </a:p>
        </p:txBody>
      </p:sp>
    </p:spTree>
    <p:extLst>
      <p:ext uri="{BB962C8B-B14F-4D97-AF65-F5344CB8AC3E}">
        <p14:creationId xmlns:p14="http://schemas.microsoft.com/office/powerpoint/2010/main" val="265648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1B0C-1F35-4558-923E-50D8FEB4E5D7}"/>
              </a:ext>
            </a:extLst>
          </p:cNvPr>
          <p:cNvSpPr>
            <a:spLocks noGrp="1"/>
          </p:cNvSpPr>
          <p:nvPr>
            <p:ph type="title"/>
          </p:nvPr>
        </p:nvSpPr>
        <p:spPr>
          <a:xfrm>
            <a:off x="849683" y="1240076"/>
            <a:ext cx="2985717" cy="4584527"/>
          </a:xfrm>
        </p:spPr>
        <p:txBody>
          <a:bodyPr>
            <a:normAutofit/>
          </a:bodyPr>
          <a:lstStyle/>
          <a:p>
            <a:r>
              <a:rPr lang="en-US" dirty="0">
                <a:solidFill>
                  <a:srgbClr val="FFFFFF"/>
                </a:solidFill>
              </a:rPr>
              <a:t>How to process the query</a:t>
            </a:r>
            <a:br>
              <a:rPr lang="en-US" dirty="0">
                <a:solidFill>
                  <a:srgbClr val="FFFFFF"/>
                </a:solidFill>
              </a:rPr>
            </a:br>
            <a:r>
              <a:rPr lang="en-US" dirty="0">
                <a:solidFill>
                  <a:srgbClr val="FFFFFF"/>
                </a:solidFill>
              </a:rPr>
              <a:t>1.Generate</a:t>
            </a:r>
            <a:br>
              <a:rPr lang="en-US" dirty="0">
                <a:solidFill>
                  <a:srgbClr val="FFFFFF"/>
                </a:solidFill>
              </a:rPr>
            </a:br>
            <a:r>
              <a:rPr lang="en-US" dirty="0">
                <a:solidFill>
                  <a:srgbClr val="FFFFFF"/>
                </a:solidFill>
              </a:rPr>
              <a:t>EMF-structure</a:t>
            </a:r>
          </a:p>
        </p:txBody>
      </p:sp>
      <p:pic>
        <p:nvPicPr>
          <p:cNvPr id="5" name="Content Placeholder 4" descr="A screenshot of a cell phone&#10;&#10;Description automatically generated">
            <a:extLst>
              <a:ext uri="{FF2B5EF4-FFF2-40B4-BE49-F238E27FC236}">
                <a16:creationId xmlns:a16="http://schemas.microsoft.com/office/drawing/2014/main" id="{791C1141-2411-0843-99CA-330797B3E401}"/>
              </a:ext>
            </a:extLst>
          </p:cNvPr>
          <p:cNvPicPr>
            <a:picLocks noGrp="1" noChangeAspect="1"/>
          </p:cNvPicPr>
          <p:nvPr>
            <p:ph idx="1"/>
          </p:nvPr>
        </p:nvPicPr>
        <p:blipFill>
          <a:blip r:embed="rId2"/>
          <a:stretch>
            <a:fillRect/>
          </a:stretch>
        </p:blipFill>
        <p:spPr>
          <a:xfrm>
            <a:off x="8354011" y="326603"/>
            <a:ext cx="2785139" cy="1685569"/>
          </a:xfrm>
        </p:spPr>
      </p:pic>
      <p:pic>
        <p:nvPicPr>
          <p:cNvPr id="12" name="Content Placeholder 4" descr="A screenshot of a cell phone&#10;&#10;Description automatically generated">
            <a:extLst>
              <a:ext uri="{FF2B5EF4-FFF2-40B4-BE49-F238E27FC236}">
                <a16:creationId xmlns:a16="http://schemas.microsoft.com/office/drawing/2014/main" id="{2DE85E01-7DE1-E34A-85CB-0BF5886480EC}"/>
              </a:ext>
            </a:extLst>
          </p:cNvPr>
          <p:cNvPicPr>
            <a:picLocks noChangeAspect="1"/>
          </p:cNvPicPr>
          <p:nvPr/>
        </p:nvPicPr>
        <p:blipFill>
          <a:blip r:embed="rId3"/>
          <a:stretch>
            <a:fillRect/>
          </a:stretch>
        </p:blipFill>
        <p:spPr>
          <a:xfrm>
            <a:off x="8354012" y="2254692"/>
            <a:ext cx="2785138" cy="2054549"/>
          </a:xfrm>
          <a:prstGeom prst="rect">
            <a:avLst/>
          </a:prstGeom>
        </p:spPr>
      </p:pic>
      <p:pic>
        <p:nvPicPr>
          <p:cNvPr id="14" name="Content Placeholder 4" descr="A screenshot of a cell phone&#10;&#10;Description automatically generated">
            <a:extLst>
              <a:ext uri="{FF2B5EF4-FFF2-40B4-BE49-F238E27FC236}">
                <a16:creationId xmlns:a16="http://schemas.microsoft.com/office/drawing/2014/main" id="{3F40FED4-3BB9-9848-8577-1A9468F55328}"/>
              </a:ext>
            </a:extLst>
          </p:cNvPr>
          <p:cNvPicPr>
            <a:picLocks noChangeAspect="1"/>
          </p:cNvPicPr>
          <p:nvPr/>
        </p:nvPicPr>
        <p:blipFill>
          <a:blip r:embed="rId4"/>
          <a:stretch>
            <a:fillRect/>
          </a:stretch>
        </p:blipFill>
        <p:spPr>
          <a:xfrm>
            <a:off x="8355565" y="4629930"/>
            <a:ext cx="2986752" cy="1907381"/>
          </a:xfrm>
          <a:prstGeom prst="rect">
            <a:avLst/>
          </a:prstGeom>
        </p:spPr>
      </p:pic>
      <p:sp>
        <p:nvSpPr>
          <p:cNvPr id="15" name="TextBox 14">
            <a:extLst>
              <a:ext uri="{FF2B5EF4-FFF2-40B4-BE49-F238E27FC236}">
                <a16:creationId xmlns:a16="http://schemas.microsoft.com/office/drawing/2014/main" id="{C962179B-D587-A844-BA56-9893A07E8066}"/>
              </a:ext>
            </a:extLst>
          </p:cNvPr>
          <p:cNvSpPr txBox="1"/>
          <p:nvPr/>
        </p:nvSpPr>
        <p:spPr>
          <a:xfrm>
            <a:off x="4886040" y="800055"/>
            <a:ext cx="2644057" cy="369332"/>
          </a:xfrm>
          <a:prstGeom prst="rect">
            <a:avLst/>
          </a:prstGeom>
          <a:noFill/>
        </p:spPr>
        <p:txBody>
          <a:bodyPr wrap="none" rtlCol="0">
            <a:spAutoFit/>
          </a:bodyPr>
          <a:lstStyle/>
          <a:p>
            <a:r>
              <a:rPr lang="en-US" dirty="0"/>
              <a:t>1.Genreate EMF Structure</a:t>
            </a:r>
          </a:p>
        </p:txBody>
      </p:sp>
      <p:sp>
        <p:nvSpPr>
          <p:cNvPr id="16" name="TextBox 15">
            <a:extLst>
              <a:ext uri="{FF2B5EF4-FFF2-40B4-BE49-F238E27FC236}">
                <a16:creationId xmlns:a16="http://schemas.microsoft.com/office/drawing/2014/main" id="{65015B46-96DF-DB43-89EE-67FC40D7D7C2}"/>
              </a:ext>
            </a:extLst>
          </p:cNvPr>
          <p:cNvSpPr txBox="1"/>
          <p:nvPr/>
        </p:nvSpPr>
        <p:spPr>
          <a:xfrm>
            <a:off x="4779818" y="3415945"/>
            <a:ext cx="2942706" cy="646331"/>
          </a:xfrm>
          <a:prstGeom prst="rect">
            <a:avLst/>
          </a:prstGeom>
          <a:noFill/>
        </p:spPr>
        <p:txBody>
          <a:bodyPr wrap="square" rtlCol="0">
            <a:spAutoFit/>
          </a:bodyPr>
          <a:lstStyle/>
          <a:p>
            <a:r>
              <a:rPr lang="en-US" dirty="0"/>
              <a:t>2.Scan the table to generate the aggregate value   </a:t>
            </a:r>
          </a:p>
        </p:txBody>
      </p:sp>
      <p:sp>
        <p:nvSpPr>
          <p:cNvPr id="17" name="TextBox 16">
            <a:extLst>
              <a:ext uri="{FF2B5EF4-FFF2-40B4-BE49-F238E27FC236}">
                <a16:creationId xmlns:a16="http://schemas.microsoft.com/office/drawing/2014/main" id="{111FB8FC-8EAD-1F40-B28B-BF6E513F1D78}"/>
              </a:ext>
            </a:extLst>
          </p:cNvPr>
          <p:cNvSpPr txBox="1"/>
          <p:nvPr/>
        </p:nvSpPr>
        <p:spPr>
          <a:xfrm>
            <a:off x="4886040" y="5455271"/>
            <a:ext cx="2294218" cy="369332"/>
          </a:xfrm>
          <a:prstGeom prst="rect">
            <a:avLst/>
          </a:prstGeom>
          <a:noFill/>
        </p:spPr>
        <p:txBody>
          <a:bodyPr wrap="none" rtlCol="0">
            <a:spAutoFit/>
          </a:bodyPr>
          <a:lstStyle/>
          <a:p>
            <a:r>
              <a:rPr lang="en-US" dirty="0"/>
              <a:t>3.Generate the output</a:t>
            </a:r>
          </a:p>
        </p:txBody>
      </p:sp>
    </p:spTree>
    <p:extLst>
      <p:ext uri="{BB962C8B-B14F-4D97-AF65-F5344CB8AC3E}">
        <p14:creationId xmlns:p14="http://schemas.microsoft.com/office/powerpoint/2010/main" val="126554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1B0C-1F35-4558-923E-50D8FEB4E5D7}"/>
              </a:ext>
            </a:extLst>
          </p:cNvPr>
          <p:cNvSpPr>
            <a:spLocks noGrp="1"/>
          </p:cNvSpPr>
          <p:nvPr>
            <p:ph type="title"/>
          </p:nvPr>
        </p:nvSpPr>
        <p:spPr>
          <a:xfrm>
            <a:off x="849683" y="1240076"/>
            <a:ext cx="2985717" cy="4584527"/>
          </a:xfrm>
        </p:spPr>
        <p:txBody>
          <a:bodyPr>
            <a:normAutofit/>
          </a:bodyPr>
          <a:lstStyle/>
          <a:p>
            <a:r>
              <a:rPr lang="en-US" dirty="0"/>
              <a:t>The description of the technology</a:t>
            </a:r>
            <a:br>
              <a:rPr lang="en-US" dirty="0"/>
            </a:br>
            <a:endParaRPr lang="en-US" dirty="0">
              <a:solidFill>
                <a:srgbClr val="FFFFFF"/>
              </a:solidFill>
            </a:endParaRPr>
          </a:p>
        </p:txBody>
      </p:sp>
      <p:sp>
        <p:nvSpPr>
          <p:cNvPr id="3" name="Content Placeholder 2">
            <a:extLst>
              <a:ext uri="{FF2B5EF4-FFF2-40B4-BE49-F238E27FC236}">
                <a16:creationId xmlns:a16="http://schemas.microsoft.com/office/drawing/2014/main" id="{804749C4-BF1E-476A-9D65-98A0DBABF49C}"/>
              </a:ext>
            </a:extLst>
          </p:cNvPr>
          <p:cNvSpPr>
            <a:spLocks noGrp="1"/>
          </p:cNvSpPr>
          <p:nvPr>
            <p:ph idx="1"/>
          </p:nvPr>
        </p:nvSpPr>
        <p:spPr>
          <a:xfrm>
            <a:off x="4705594" y="1240077"/>
            <a:ext cx="6034827" cy="4916465"/>
          </a:xfrm>
        </p:spPr>
        <p:txBody>
          <a:bodyPr anchor="t">
            <a:normAutofit/>
          </a:bodyPr>
          <a:lstStyle/>
          <a:p>
            <a:r>
              <a:rPr lang="en-US" u="sng" dirty="0"/>
              <a:t>Regular Expression</a:t>
            </a:r>
          </a:p>
          <a:p>
            <a:r>
              <a:rPr lang="en-US" u="sng" dirty="0"/>
              <a:t>Java</a:t>
            </a:r>
          </a:p>
          <a:p>
            <a:r>
              <a:rPr lang="en-US" dirty="0"/>
              <a:t>Apache POI library </a:t>
            </a:r>
          </a:p>
          <a:p>
            <a:r>
              <a:rPr lang="en-US" dirty="0"/>
              <a:t>PostgreSQL JDBC Driver Version 42.2.12</a:t>
            </a:r>
          </a:p>
          <a:p>
            <a:pPr marL="0" indent="0">
              <a:buNone/>
            </a:pPr>
            <a:endParaRPr lang="en-US" dirty="0"/>
          </a:p>
          <a:p>
            <a:endParaRPr lang="en-US" dirty="0"/>
          </a:p>
          <a:p>
            <a:endParaRPr lang="en-US" dirty="0"/>
          </a:p>
          <a:p>
            <a:endParaRPr lang="en-US" u="sng" dirty="0"/>
          </a:p>
        </p:txBody>
      </p:sp>
    </p:spTree>
    <p:extLst>
      <p:ext uri="{BB962C8B-B14F-4D97-AF65-F5344CB8AC3E}">
        <p14:creationId xmlns:p14="http://schemas.microsoft.com/office/powerpoint/2010/main" val="10269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61B0C-1F35-4558-923E-50D8FEB4E5D7}"/>
              </a:ext>
            </a:extLst>
          </p:cNvPr>
          <p:cNvSpPr>
            <a:spLocks noGrp="1"/>
          </p:cNvSpPr>
          <p:nvPr>
            <p:ph type="title"/>
          </p:nvPr>
        </p:nvSpPr>
        <p:spPr>
          <a:xfrm>
            <a:off x="849683" y="1240076"/>
            <a:ext cx="2985717" cy="4584527"/>
          </a:xfrm>
        </p:spPr>
        <p:txBody>
          <a:bodyPr>
            <a:normAutofit/>
          </a:bodyPr>
          <a:lstStyle/>
          <a:p>
            <a:r>
              <a:rPr lang="en-US" dirty="0">
                <a:solidFill>
                  <a:srgbClr val="FFFFFF"/>
                </a:solidFill>
              </a:rPr>
              <a:t>Technical limitations</a:t>
            </a:r>
          </a:p>
        </p:txBody>
      </p:sp>
      <p:sp>
        <p:nvSpPr>
          <p:cNvPr id="3" name="Content Placeholder 2">
            <a:extLst>
              <a:ext uri="{FF2B5EF4-FFF2-40B4-BE49-F238E27FC236}">
                <a16:creationId xmlns:a16="http://schemas.microsoft.com/office/drawing/2014/main" id="{804749C4-BF1E-476A-9D65-98A0DBABF49C}"/>
              </a:ext>
            </a:extLst>
          </p:cNvPr>
          <p:cNvSpPr>
            <a:spLocks noGrp="1"/>
          </p:cNvSpPr>
          <p:nvPr>
            <p:ph idx="1"/>
          </p:nvPr>
        </p:nvSpPr>
        <p:spPr>
          <a:xfrm>
            <a:off x="4705594" y="1240077"/>
            <a:ext cx="6034827" cy="4916465"/>
          </a:xfrm>
        </p:spPr>
        <p:txBody>
          <a:bodyPr anchor="t">
            <a:normAutofit/>
          </a:bodyPr>
          <a:lstStyle/>
          <a:p>
            <a:r>
              <a:rPr lang="en-US" u="sng" dirty="0"/>
              <a:t>Where clause is not supported.</a:t>
            </a:r>
          </a:p>
          <a:p>
            <a:r>
              <a:rPr lang="en-US" u="sng" dirty="0"/>
              <a:t>No optimization</a:t>
            </a:r>
          </a:p>
          <a:p>
            <a:r>
              <a:rPr lang="en-US" u="sng" dirty="0"/>
              <a:t>Result will be sorted in excel not in program</a:t>
            </a:r>
          </a:p>
          <a:p>
            <a:r>
              <a:rPr lang="en-US" dirty="0"/>
              <a:t>No error checking for the SQL input</a:t>
            </a:r>
            <a:endParaRPr lang="en-US" u="sng" dirty="0"/>
          </a:p>
        </p:txBody>
      </p:sp>
    </p:spTree>
    <p:extLst>
      <p:ext uri="{BB962C8B-B14F-4D97-AF65-F5344CB8AC3E}">
        <p14:creationId xmlns:p14="http://schemas.microsoft.com/office/powerpoint/2010/main" val="12936464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209</TotalTime>
  <Words>543</Words>
  <Application>Microsoft Macintosh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EMF Query processing Engine</vt:lpstr>
      <vt:lpstr>Standard SQL query flaw</vt:lpstr>
      <vt:lpstr>Project PURPOSE</vt:lpstr>
      <vt:lpstr>ROUGH Structure </vt:lpstr>
      <vt:lpstr>The input of processing engine </vt:lpstr>
      <vt:lpstr>After Translation</vt:lpstr>
      <vt:lpstr>How to process the query 1.Generate EMF-structure</vt:lpstr>
      <vt:lpstr>The description of the technology </vt:lpstr>
      <vt:lpstr>Technical limitations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EMF Query processing program</dc:title>
  <dc:creator>yu zhili</dc:creator>
  <cp:lastModifiedBy>Yunxiang Fu</cp:lastModifiedBy>
  <cp:revision>10</cp:revision>
  <dcterms:created xsi:type="dcterms:W3CDTF">2020-05-07T01:24:51Z</dcterms:created>
  <dcterms:modified xsi:type="dcterms:W3CDTF">2020-05-07T23:04:53Z</dcterms:modified>
</cp:coreProperties>
</file>