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6" r:id="rId9"/>
    <p:sldId id="269" r:id="rId10"/>
    <p:sldId id="270" r:id="rId11"/>
    <p:sldId id="271" r:id="rId12"/>
    <p:sldId id="272" r:id="rId13"/>
    <p:sldId id="273" r:id="rId14"/>
    <p:sldId id="265" r:id="rId15"/>
    <p:sldId id="268" r:id="rId16"/>
    <p:sldId id="267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18" autoAdjust="0"/>
  </p:normalViewPr>
  <p:slideViewPr>
    <p:cSldViewPr>
      <p:cViewPr varScale="1">
        <p:scale>
          <a:sx n="89" d="100"/>
          <a:sy n="89" d="100"/>
        </p:scale>
        <p:origin x="37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E73D-F60B-4BD3-B93E-59A919130F51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A62CE-FE6C-42EC-A319-EA084018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1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not show to pick up steel medal since he didn’t consider it his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62CE-FE6C-42EC-A319-EA08401856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9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idea: noisy</a:t>
            </a:r>
            <a:r>
              <a:rPr lang="en-US" baseline="0" dirty="0"/>
              <a:t> sensor measurements and we have data and we are pretty much “curve fitting”</a:t>
            </a:r>
            <a:endParaRPr lang="en-US" dirty="0"/>
          </a:p>
          <a:p>
            <a:r>
              <a:rPr lang="en-US" dirty="0"/>
              <a:t>GPS</a:t>
            </a:r>
            <a:r>
              <a:rPr lang="en-US" baseline="0" dirty="0"/>
              <a:t> data noisy due to long distances, weather, </a:t>
            </a:r>
            <a:r>
              <a:rPr lang="en-US" baseline="0" dirty="0" err="1"/>
              <a:t>etc</a:t>
            </a:r>
            <a:endParaRPr lang="en-US" dirty="0"/>
          </a:p>
          <a:p>
            <a:r>
              <a:rPr lang="en-US" dirty="0"/>
              <a:t>Object</a:t>
            </a:r>
            <a:r>
              <a:rPr lang="en-US" baseline="0" dirty="0"/>
              <a:t> tracking: security systems (track a moving object), object in blood vessels, ball flying through air, self driving cars</a:t>
            </a:r>
          </a:p>
          <a:p>
            <a:r>
              <a:rPr lang="en-US" baseline="0" dirty="0" err="1"/>
              <a:t>Kalmanfilter</a:t>
            </a:r>
            <a:r>
              <a:rPr lang="en-US" baseline="0" dirty="0"/>
              <a:t> for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62CE-FE6C-42EC-A319-EA08401856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Uncertain</a:t>
            </a:r>
            <a:r>
              <a:rPr lang="en-US" baseline="0" dirty="0"/>
              <a:t> information vs educated guess (combine theory and real world)</a:t>
            </a:r>
          </a:p>
          <a:p>
            <a:r>
              <a:rPr lang="en-US" baseline="0" dirty="0"/>
              <a:t>Velocity and position or anything else you want to keep track of plus noise (e.g. wind, distance from remote…)</a:t>
            </a:r>
          </a:p>
          <a:p>
            <a:r>
              <a:rPr lang="en-US" baseline="0" dirty="0"/>
              <a:t>Actual is linear comb of guess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62CE-FE6C-42EC-A319-EA08401856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9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matri</a:t>
            </a:r>
            <a:r>
              <a:rPr lang="en-US" baseline="0" dirty="0"/>
              <a:t>x that </a:t>
            </a:r>
            <a:r>
              <a:rPr lang="en-US" baseline="0" dirty="0" err="1"/>
              <a:t>realtes</a:t>
            </a:r>
            <a:r>
              <a:rPr lang="en-US" baseline="0" dirty="0"/>
              <a:t> previous </a:t>
            </a:r>
            <a:r>
              <a:rPr lang="en-US" baseline="0" dirty="0" err="1"/>
              <a:t>est</a:t>
            </a:r>
            <a:r>
              <a:rPr lang="en-US" baseline="0" dirty="0"/>
              <a:t> to </a:t>
            </a:r>
            <a:r>
              <a:rPr lang="en-US" baseline="0" dirty="0" err="1"/>
              <a:t>predition</a:t>
            </a:r>
            <a:r>
              <a:rPr lang="en-US" baseline="0" dirty="0"/>
              <a:t>, control signal</a:t>
            </a:r>
          </a:p>
          <a:p>
            <a:r>
              <a:rPr lang="en-US" baseline="0" dirty="0"/>
              <a:t>P – prediction error </a:t>
            </a:r>
            <a:r>
              <a:rPr lang="en-US" baseline="0" dirty="0" err="1"/>
              <a:t>coariance</a:t>
            </a:r>
            <a:r>
              <a:rPr lang="en-US" baseline="0" dirty="0"/>
              <a:t>, P error </a:t>
            </a:r>
            <a:r>
              <a:rPr lang="en-US" baseline="0" dirty="0" err="1"/>
              <a:t>cov</a:t>
            </a:r>
            <a:endParaRPr lang="en-US" baseline="0" dirty="0"/>
          </a:p>
          <a:p>
            <a:r>
              <a:rPr lang="en-US" baseline="0" dirty="0"/>
              <a:t>H – relates them</a:t>
            </a:r>
          </a:p>
          <a:p>
            <a:r>
              <a:rPr lang="en-US" baseline="0" dirty="0"/>
              <a:t>K is there to </a:t>
            </a:r>
          </a:p>
          <a:p>
            <a:r>
              <a:rPr lang="en-US" baseline="0" dirty="0"/>
              <a:t>R measurement noise covariance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62CE-FE6C-42EC-A319-EA08401856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62CE-FE6C-42EC-A319-EA08401856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62CE-FE6C-42EC-A319-EA08401856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4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scalar constant,</a:t>
            </a:r>
            <a:r>
              <a:rPr lang="en-US" baseline="0" dirty="0"/>
              <a:t> normal means 68% within 1 stand dev</a:t>
            </a:r>
          </a:p>
          <a:p>
            <a:r>
              <a:rPr lang="en-US" dirty="0"/>
              <a:t>H – state value and some noise (hardly not 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62CE-FE6C-42EC-A319-EA08401856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AB20-EB95-4BC1-A67A-F0CF7A8B4A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5FC-2B90-4987-950B-5D299B6EEF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AB20-EB95-4BC1-A67A-F0CF7A8B4A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5FC-2B90-4987-950B-5D299B6EE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AB20-EB95-4BC1-A67A-F0CF7A8B4A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5FC-2B90-4987-950B-5D299B6EE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AB20-EB95-4BC1-A67A-F0CF7A8B4A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5FC-2B90-4987-950B-5D299B6EE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AB20-EB95-4BC1-A67A-F0CF7A8B4A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5FC-2B90-4987-950B-5D299B6EEF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AB20-EB95-4BC1-A67A-F0CF7A8B4A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5FC-2B90-4987-950B-5D299B6EE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AB20-EB95-4BC1-A67A-F0CF7A8B4A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5FC-2B90-4987-950B-5D299B6EE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AB20-EB95-4BC1-A67A-F0CF7A8B4A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5FC-2B90-4987-950B-5D299B6EE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AB20-EB95-4BC1-A67A-F0CF7A8B4A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5FC-2B90-4987-950B-5D299B6EE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AB20-EB95-4BC1-A67A-F0CF7A8B4A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5FC-2B90-4987-950B-5D299B6EE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DD0AB20-EB95-4BC1-A67A-F0CF7A8B4A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340E5FC-2B90-4987-950B-5D299B6EEF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DD0AB20-EB95-4BC1-A67A-F0CF7A8B4A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340E5FC-2B90-4987-950B-5D299B6EEF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UgKnoiRoY0" TargetMode="External"/><Relationship Id="rId3" Type="http://schemas.openxmlformats.org/officeDocument/2006/relationships/hyperlink" Target="http://www-history.mcs.st-andrews.ac.uk/Biographies/Kalman.html" TargetMode="External"/><Relationship Id="rId7" Type="http://schemas.openxmlformats.org/officeDocument/2006/relationships/hyperlink" Target="http://www.bzarg.com/p/how-a-kalman-filter-works-in-pictures/" TargetMode="External"/><Relationship Id="rId2" Type="http://schemas.openxmlformats.org/officeDocument/2006/relationships/hyperlink" Target="http://www.genealogy.math.ndsu.nodak.edu/id.php?id=1302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unc.edu/~tracker/media/pdf/SIGGRAPH2001_CoursePack_08.pdf" TargetMode="External"/><Relationship Id="rId5" Type="http://schemas.openxmlformats.org/officeDocument/2006/relationships/hyperlink" Target="http://bilgin.esme.org/BitsBytes/KalmanFilterforDummies.aspx" TargetMode="External"/><Relationship Id="rId4" Type="http://schemas.openxmlformats.org/officeDocument/2006/relationships/hyperlink" Target="http://www.mathworks.com/discovery/kalman-filt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Discrete Kalman Filter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– Fall 2015</a:t>
            </a:r>
          </a:p>
          <a:p>
            <a:r>
              <a:rPr lang="en-US" dirty="0"/>
              <a:t>Scientific Computing </a:t>
            </a:r>
          </a:p>
          <a:p>
            <a:r>
              <a:rPr lang="en-US" dirty="0"/>
              <a:t>Daniel Hallman and Maike Scherer</a:t>
            </a:r>
          </a:p>
        </p:txBody>
      </p:sp>
    </p:spTree>
    <p:extLst>
      <p:ext uri="{BB962C8B-B14F-4D97-AF65-F5344CB8AC3E}">
        <p14:creationId xmlns:p14="http://schemas.microsoft.com/office/powerpoint/2010/main" val="408484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Discretize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Matrix-vector notation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19338"/>
            <a:ext cx="5514813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9" y="4191000"/>
            <a:ext cx="611143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05" y="5848350"/>
            <a:ext cx="3352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81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excerpt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824034" cy="470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93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76299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52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8229600" cy="508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06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De-noising of Voltage Response (constant)</a:t>
                </a:r>
              </a:p>
              <a:p>
                <a:pPr lvl="1"/>
                <a:r>
                  <a:rPr lang="en-US" dirty="0"/>
                  <a:t>Assume </a:t>
                </a:r>
                <a:r>
                  <a:rPr lang="el-GR" dirty="0"/>
                  <a:t>σ</a:t>
                </a:r>
                <a:r>
                  <a:rPr lang="en-US" dirty="0"/>
                  <a:t> = 0.1 V</a:t>
                </a:r>
              </a:p>
              <a:p>
                <a:pPr lvl="1"/>
                <a:r>
                  <a:rPr lang="en-US" dirty="0"/>
                  <a:t>1 – dimensional </a:t>
                </a:r>
              </a:p>
              <a:p>
                <a:pPr lvl="1"/>
                <a:r>
                  <a:rPr lang="en-US" dirty="0"/>
                  <a:t>No control signal</a:t>
                </a:r>
              </a:p>
              <a:p>
                <a:pPr lvl="1"/>
                <a:r>
                  <a:rPr lang="en-US" dirty="0"/>
                  <a:t>A = 1 (next value will be the same as previous)</a:t>
                </a:r>
              </a:p>
              <a:p>
                <a:pPr lvl="1"/>
                <a:r>
                  <a:rPr lang="en-US" dirty="0"/>
                  <a:t>H = 1</a:t>
                </a:r>
              </a:p>
              <a:p>
                <a:pPr lvl="1"/>
                <a:r>
                  <a:rPr lang="en-US" dirty="0"/>
                  <a:t>Initial estimate         = 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(since there will be some noise)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6" t="21709" r="87147" b="73657"/>
          <a:stretch/>
        </p:blipFill>
        <p:spPr bwMode="auto">
          <a:xfrm>
            <a:off x="3626224" y="4953000"/>
            <a:ext cx="412376" cy="44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72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excerpt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1" t="54217" r="40635" b="13555"/>
          <a:stretch/>
        </p:blipFill>
        <p:spPr bwMode="auto">
          <a:xfrm>
            <a:off x="533400" y="2209800"/>
            <a:ext cx="7695875" cy="351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28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" r="6100"/>
          <a:stretch/>
        </p:blipFill>
        <p:spPr>
          <a:xfrm>
            <a:off x="152400" y="2286000"/>
            <a:ext cx="8837355" cy="3505200"/>
          </a:xfrm>
        </p:spPr>
      </p:pic>
    </p:spTree>
    <p:extLst>
      <p:ext uri="{BB962C8B-B14F-4D97-AF65-F5344CB8AC3E}">
        <p14:creationId xmlns:p14="http://schemas.microsoft.com/office/powerpoint/2010/main" val="227091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hlinkClick r:id="rId2"/>
              </a:rPr>
              <a:t>http://www.genealogy.math.ndsu.nodak.edu/id.php?id=13021</a:t>
            </a:r>
            <a:r>
              <a:rPr lang="en-US" sz="1400" dirty="0"/>
              <a:t>  		</a:t>
            </a:r>
            <a:r>
              <a:rPr lang="en-US" sz="1400" i="1" dirty="0"/>
              <a:t>last accessed 12/12/15</a:t>
            </a:r>
          </a:p>
          <a:p>
            <a:r>
              <a:rPr lang="en-US" sz="1400" dirty="0">
                <a:hlinkClick r:id="rId3"/>
              </a:rPr>
              <a:t>http://www-history.mcs.st-andrews.ac.uk/Biographies/Kalman.html</a:t>
            </a:r>
            <a:r>
              <a:rPr lang="en-US" sz="1400" dirty="0"/>
              <a:t>  	</a:t>
            </a:r>
            <a:r>
              <a:rPr lang="en-US" sz="1400" i="1" dirty="0"/>
              <a:t>last accessed 12/12/15</a:t>
            </a:r>
          </a:p>
          <a:p>
            <a:r>
              <a:rPr lang="en-US" sz="1400" dirty="0">
                <a:hlinkClick r:id="rId4"/>
              </a:rPr>
              <a:t>http://www.mathworks.com/discovery/kalman-filter.html</a:t>
            </a:r>
            <a:r>
              <a:rPr lang="en-US" sz="1400" dirty="0"/>
              <a:t> 		</a:t>
            </a:r>
            <a:r>
              <a:rPr lang="en-US" sz="1400" i="1" dirty="0"/>
              <a:t>last accessed 12/14/15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http://bilgin.esme.org/BitsBytes/KalmanFilterforDummies.aspx</a:t>
            </a:r>
            <a:r>
              <a:rPr lang="en-US" sz="1400" dirty="0"/>
              <a:t>		</a:t>
            </a:r>
            <a:r>
              <a:rPr lang="en-US" sz="1400" i="1" dirty="0"/>
              <a:t>last accessed 12/15/15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http://www.cs.unc.edu/~tracker/media/pdf/SIGGRAPH2001_CoursePack_08.pdf</a:t>
            </a:r>
            <a:r>
              <a:rPr lang="en-US" sz="1400" dirty="0"/>
              <a:t>	</a:t>
            </a:r>
            <a:r>
              <a:rPr lang="en-US" sz="1400" i="1" dirty="0"/>
              <a:t>last accessed 12/15/15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http://www.bzarg.com/p/how-a-kalman-filter-works-in-pictures/</a:t>
            </a:r>
            <a:r>
              <a:rPr lang="en-US" sz="1400" dirty="0"/>
              <a:t>		</a:t>
            </a:r>
            <a:r>
              <a:rPr lang="en-US" sz="1400" i="1" dirty="0"/>
              <a:t>last accessed 12/15/15</a:t>
            </a:r>
          </a:p>
          <a:p>
            <a:r>
              <a:rPr lang="en-US" sz="1400" dirty="0"/>
              <a:t>R. E. Kalman – A New Approach to Linear Filtering and Prediction Problems </a:t>
            </a:r>
            <a:r>
              <a:rPr lang="en-US" sz="1400" i="1" dirty="0"/>
              <a:t>(1960)</a:t>
            </a:r>
          </a:p>
          <a:p>
            <a:r>
              <a:rPr lang="en-US" sz="1400" dirty="0"/>
              <a:t>Greg Welch and Gary Bishop – An Introduction to Kalman Filter </a:t>
            </a:r>
            <a:r>
              <a:rPr lang="en-US" sz="1400" i="1" dirty="0"/>
              <a:t>(2006)</a:t>
            </a:r>
          </a:p>
          <a:p>
            <a:r>
              <a:rPr lang="en-US" sz="1400" dirty="0">
                <a:hlinkClick r:id="rId8"/>
              </a:rPr>
              <a:t>https://www.youtube.com/watch?v=rUgKnoiRoY0</a:t>
            </a:r>
            <a:r>
              <a:rPr lang="en-US" sz="1400" dirty="0"/>
              <a:t> 			</a:t>
            </a:r>
            <a:r>
              <a:rPr lang="en-US" sz="1400" i="1"/>
              <a:t>last accessed 12/12/15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i="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960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Rudolf Emil Kalman</a:t>
            </a:r>
          </a:p>
          <a:p>
            <a:r>
              <a:rPr lang="en-US" dirty="0"/>
              <a:t>Use of the Kalman Filter</a:t>
            </a:r>
          </a:p>
          <a:p>
            <a:r>
              <a:rPr lang="en-US" dirty="0"/>
              <a:t>Theory behind the Kalman Filter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Works Cited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6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Rudolf Emil Kalman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Born in 1930</a:t>
            </a:r>
          </a:p>
          <a:p>
            <a:r>
              <a:rPr lang="en-US" dirty="0"/>
              <a:t>Electrical Engineer (undergrad) and Mathematician (graduate, PhD) </a:t>
            </a:r>
          </a:p>
          <a:p>
            <a:r>
              <a:rPr lang="en-US" dirty="0"/>
              <a:t>Papers in physics, differential equations, prediction theory (statistics) </a:t>
            </a:r>
          </a:p>
          <a:p>
            <a:pPr marL="118872" indent="0">
              <a:buNone/>
            </a:pPr>
            <a:r>
              <a:rPr lang="en-US" dirty="0">
                <a:sym typeface="Wingdings" panose="05000000000000000000" pitchFamily="2" charset="2"/>
              </a:rPr>
              <a:t>	 Kalman filter, 1960</a:t>
            </a:r>
          </a:p>
          <a:p>
            <a:r>
              <a:rPr lang="en-US" dirty="0">
                <a:sym typeface="Wingdings" panose="05000000000000000000" pitchFamily="2" charset="2"/>
              </a:rPr>
              <a:t>Received a prize for his work from the 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1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the Kalman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processing</a:t>
            </a:r>
          </a:p>
          <a:p>
            <a:pPr lvl="1"/>
            <a:r>
              <a:rPr lang="en-US" dirty="0"/>
              <a:t>GPS data</a:t>
            </a:r>
          </a:p>
          <a:p>
            <a:r>
              <a:rPr lang="en-US" dirty="0"/>
              <a:t>Computer Vision</a:t>
            </a:r>
          </a:p>
          <a:p>
            <a:pPr lvl="1"/>
            <a:r>
              <a:rPr lang="en-US" dirty="0"/>
              <a:t>Object Tracking</a:t>
            </a:r>
          </a:p>
          <a:p>
            <a:r>
              <a:rPr lang="en-US" dirty="0"/>
              <a:t>Image  Processing</a:t>
            </a:r>
          </a:p>
          <a:p>
            <a:pPr lvl="1"/>
            <a:r>
              <a:rPr lang="en-US" dirty="0"/>
              <a:t>De-noise i.e. filter images</a:t>
            </a:r>
          </a:p>
          <a:p>
            <a:r>
              <a:rPr lang="en-US" dirty="0">
                <a:sym typeface="Wingdings" panose="05000000000000000000" pitchFamily="2" charset="2"/>
              </a:rPr>
              <a:t>…anything that has numbers that needs to be filtered</a:t>
            </a:r>
          </a:p>
          <a:p>
            <a:pPr marL="457200" lvl="1" indent="0">
              <a:buNone/>
            </a:pPr>
            <a:r>
              <a:rPr lang="en-US" dirty="0"/>
              <a:t>Note: there is a lot of MATLAB documentation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9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and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Discrete</a:t>
            </a:r>
          </a:p>
          <a:p>
            <a:pPr lvl="1"/>
            <a:r>
              <a:rPr lang="en-US" sz="3100" dirty="0"/>
              <a:t>measurements taken with equal distances, </a:t>
            </a:r>
            <a:r>
              <a:rPr lang="en-US" sz="3100" dirty="0">
                <a:sym typeface="Wingdings" panose="05000000000000000000" pitchFamily="2" charset="2"/>
              </a:rPr>
              <a:t> use </a:t>
            </a:r>
            <a:r>
              <a:rPr lang="en-US" sz="3100" dirty="0"/>
              <a:t>as unity to “keep the Math rigorous yet elementary” (</a:t>
            </a:r>
            <a:r>
              <a:rPr lang="en-US" sz="3100" dirty="0" err="1"/>
              <a:t>Kalman</a:t>
            </a:r>
            <a:r>
              <a:rPr lang="en-US" sz="3100" dirty="0"/>
              <a:t>)</a:t>
            </a:r>
          </a:p>
          <a:p>
            <a:r>
              <a:rPr lang="en-US" dirty="0"/>
              <a:t>Educated guess (Prediction)</a:t>
            </a:r>
          </a:p>
          <a:p>
            <a:r>
              <a:rPr lang="en-US" dirty="0"/>
              <a:t>Actual (noisy) data updates prediction (Correction)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Only need to keep track of one prior step (fast)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Everything is related to a certain degree</a:t>
            </a:r>
          </a:p>
          <a:p>
            <a:pPr lvl="1"/>
            <a:r>
              <a:rPr lang="en-US" dirty="0"/>
              <a:t>Minimize Estimated Error Covariance (trial and error, update educated guess)</a:t>
            </a:r>
          </a:p>
          <a:p>
            <a:r>
              <a:rPr lang="en-US" dirty="0"/>
              <a:t>Assume Gaussian noise (white noise) i.e. the noise has a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4979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Notation and Equations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7" t="21709" r="56320" b="29844"/>
          <a:stretch/>
        </p:blipFill>
        <p:spPr bwMode="auto">
          <a:xfrm>
            <a:off x="685800" y="1828800"/>
            <a:ext cx="6409838" cy="468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57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answer:</a:t>
            </a:r>
          </a:p>
          <a:p>
            <a:r>
              <a:rPr lang="en-US" dirty="0"/>
              <a:t>Prediction (</a:t>
            </a:r>
            <a:r>
              <a:rPr lang="en-US" i="1" dirty="0"/>
              <a:t>also</a:t>
            </a:r>
            <a:r>
              <a:rPr lang="en-US" dirty="0"/>
              <a:t>: Time Update)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Correction (</a:t>
            </a:r>
            <a:r>
              <a:rPr lang="en-US" i="1" dirty="0"/>
              <a:t>also</a:t>
            </a:r>
            <a:r>
              <a:rPr lang="en-US" dirty="0"/>
              <a:t>:  Measurement update)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K</a:t>
            </a:r>
            <a:r>
              <a:rPr lang="en-US" dirty="0"/>
              <a:t> – </a:t>
            </a:r>
            <a:r>
              <a:rPr lang="en-US" dirty="0" err="1"/>
              <a:t>Kalman</a:t>
            </a:r>
            <a:r>
              <a:rPr lang="en-US" dirty="0"/>
              <a:t> gain</a:t>
            </a:r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0" t="51716" r="58109" b="43627"/>
          <a:stretch/>
        </p:blipFill>
        <p:spPr bwMode="auto">
          <a:xfrm>
            <a:off x="1398495" y="3124200"/>
            <a:ext cx="407870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9" t="66115" r="55513" b="29718"/>
          <a:stretch/>
        </p:blipFill>
        <p:spPr bwMode="auto">
          <a:xfrm>
            <a:off x="1398495" y="4443515"/>
            <a:ext cx="5334000" cy="66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9" t="61816" r="53514" b="33660"/>
          <a:stretch/>
        </p:blipFill>
        <p:spPr bwMode="auto">
          <a:xfrm>
            <a:off x="1764309" y="5941890"/>
            <a:ext cx="5017491" cy="61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4624679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23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Update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Measurement update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6" t="37212" r="64817" b="54261"/>
          <a:stretch/>
        </p:blipFill>
        <p:spPr bwMode="auto">
          <a:xfrm>
            <a:off x="1143000" y="2420470"/>
            <a:ext cx="4058568" cy="107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8" t="67831" r="60757" b="20159"/>
          <a:stretch/>
        </p:blipFill>
        <p:spPr bwMode="auto">
          <a:xfrm>
            <a:off x="1447800" y="4733364"/>
            <a:ext cx="4754959" cy="143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13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Tracking an object under constant acceleration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Equations of motion are used as the prediction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43" y="4343400"/>
            <a:ext cx="440944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619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479</TotalTime>
  <Words>505</Words>
  <Application>Microsoft Office PowerPoint</Application>
  <PresentationFormat>On-screen Show (4:3)</PresentationFormat>
  <Paragraphs>108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Wingdings</vt:lpstr>
      <vt:lpstr>Wingdings 2</vt:lpstr>
      <vt:lpstr>Wingdings 3</vt:lpstr>
      <vt:lpstr>Module</vt:lpstr>
      <vt:lpstr>The Discrete Kalman Filter</vt:lpstr>
      <vt:lpstr>Overview</vt:lpstr>
      <vt:lpstr>Rudolf Emil Kalman</vt:lpstr>
      <vt:lpstr>Use of the Kalman Filter</vt:lpstr>
      <vt:lpstr>Idea and Assumptions</vt:lpstr>
      <vt:lpstr>Notation and Equations</vt:lpstr>
      <vt:lpstr>Theory</vt:lpstr>
      <vt:lpstr>Theory</vt:lpstr>
      <vt:lpstr>Application I </vt:lpstr>
      <vt:lpstr>PowerPoint Presentation</vt:lpstr>
      <vt:lpstr>MATLAB excerpt</vt:lpstr>
      <vt:lpstr>Result</vt:lpstr>
      <vt:lpstr>Result</vt:lpstr>
      <vt:lpstr>Application II</vt:lpstr>
      <vt:lpstr>MATLAB excerpt</vt:lpstr>
      <vt:lpstr>Results</vt:lpstr>
      <vt:lpstr>Works Cited</vt:lpstr>
    </vt:vector>
  </TitlesOfParts>
  <Company>Department of Insurance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discrete Kalman Filter</dc:title>
  <dc:creator>Maike</dc:creator>
  <cp:lastModifiedBy>Maike Scherer</cp:lastModifiedBy>
  <cp:revision>61</cp:revision>
  <dcterms:created xsi:type="dcterms:W3CDTF">2015-12-12T21:43:15Z</dcterms:created>
  <dcterms:modified xsi:type="dcterms:W3CDTF">2018-04-03T06:03:33Z</dcterms:modified>
</cp:coreProperties>
</file>