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8" r:id="rId6"/>
    <p:sldId id="264" r:id="rId7"/>
    <p:sldId id="265" r:id="rId8"/>
    <p:sldId id="266" r:id="rId9"/>
    <p:sldId id="275" r:id="rId10"/>
    <p:sldId id="276" r:id="rId11"/>
    <p:sldId id="267" r:id="rId12"/>
    <p:sldId id="273" r:id="rId13"/>
    <p:sldId id="272" r:id="rId14"/>
    <p:sldId id="269" r:id="rId15"/>
    <p:sldId id="274" r:id="rId16"/>
    <p:sldId id="271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ai" initials="KM" lastIdx="1" clrIdx="0">
    <p:extLst>
      <p:ext uri="{19B8F6BF-5375-455C-9EA6-DF929625EA0E}">
        <p15:presenceInfo xmlns:p15="http://schemas.microsoft.com/office/powerpoint/2012/main" userId="da0f5fbc3772fa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570497047244091E-2"/>
          <c:y val="0.10129686876864734"/>
          <c:w val="0.88736700295275595"/>
          <c:h val="0.70580679713294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SVM</c:v>
                </c:pt>
                <c:pt idx="1">
                  <c:v>LR</c:v>
                </c:pt>
                <c:pt idx="2">
                  <c:v>DTC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93.8489</c:v>
                </c:pt>
                <c:pt idx="1">
                  <c:v>93.520200000000003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E-4F0F-9867-BCED63EDF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Stratified Kfold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SVM</c:v>
                </c:pt>
                <c:pt idx="1">
                  <c:v>LR</c:v>
                </c:pt>
                <c:pt idx="2">
                  <c:v>DTC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93.520200000000003</c:v>
                </c:pt>
                <c:pt idx="1">
                  <c:v>94.739099999999993</c:v>
                </c:pt>
                <c:pt idx="2">
                  <c:v>91.746899999999997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CE-4F0F-9867-BCED63EDFA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03485552"/>
        <c:axId val="836096016"/>
      </c:barChart>
      <c:catAx>
        <c:axId val="80348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METHOD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096016"/>
        <c:crosses val="autoZero"/>
        <c:auto val="1"/>
        <c:lblAlgn val="ctr"/>
        <c:lblOffset val="100"/>
        <c:noMultiLvlLbl val="0"/>
      </c:catAx>
      <c:valAx>
        <c:axId val="83609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% 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48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64489-7156-44E6-B6CD-F8F2A163B498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AF1CD-642F-4D58-99F2-77E67ADC3105}">
      <dgm:prSet phldrT="[Text]"/>
      <dgm:spPr/>
      <dgm:t>
        <a:bodyPr/>
        <a:lstStyle/>
        <a:p>
          <a:r>
            <a:rPr lang="en-US" dirty="0"/>
            <a:t>Physician</a:t>
          </a:r>
        </a:p>
      </dgm:t>
    </dgm:pt>
    <dgm:pt modelId="{3061C1F4-DA95-4695-A9AF-F60FB2908486}" type="parTrans" cxnId="{116E07AC-CB30-441E-92D2-68499AFD65F1}">
      <dgm:prSet/>
      <dgm:spPr/>
      <dgm:t>
        <a:bodyPr/>
        <a:lstStyle/>
        <a:p>
          <a:endParaRPr lang="en-US"/>
        </a:p>
      </dgm:t>
    </dgm:pt>
    <dgm:pt modelId="{4B0253A6-11D5-47F4-85FF-3A5CD89536DA}" type="sibTrans" cxnId="{116E07AC-CB30-441E-92D2-68499AFD65F1}">
      <dgm:prSet/>
      <dgm:spPr/>
      <dgm:t>
        <a:bodyPr/>
        <a:lstStyle/>
        <a:p>
          <a:endParaRPr lang="en-US"/>
        </a:p>
      </dgm:t>
    </dgm:pt>
    <dgm:pt modelId="{CDB4596E-E680-4CD3-A09A-4239CF82B696}">
      <dgm:prSet phldrT="[Text]"/>
      <dgm:spPr/>
      <dgm:t>
        <a:bodyPr/>
        <a:lstStyle/>
        <a:p>
          <a:r>
            <a:rPr lang="en-US" dirty="0"/>
            <a:t>Diagnose</a:t>
          </a:r>
        </a:p>
      </dgm:t>
    </dgm:pt>
    <dgm:pt modelId="{631C44CD-9E27-4603-BA3A-5A9361451428}" type="parTrans" cxnId="{EE7EA90B-B849-416C-9E0A-CC410437BB00}">
      <dgm:prSet/>
      <dgm:spPr/>
      <dgm:t>
        <a:bodyPr/>
        <a:lstStyle/>
        <a:p>
          <a:endParaRPr lang="en-US"/>
        </a:p>
      </dgm:t>
    </dgm:pt>
    <dgm:pt modelId="{96B37A2B-5F97-453A-B058-FC9E149F37DA}" type="sibTrans" cxnId="{EE7EA90B-B849-416C-9E0A-CC410437BB00}">
      <dgm:prSet/>
      <dgm:spPr/>
      <dgm:t>
        <a:bodyPr/>
        <a:lstStyle/>
        <a:p>
          <a:endParaRPr lang="en-US"/>
        </a:p>
      </dgm:t>
    </dgm:pt>
    <dgm:pt modelId="{0CF93816-B449-497D-89BB-D89F97DD3B11}">
      <dgm:prSet phldrT="[Text]"/>
      <dgm:spPr/>
      <dgm:t>
        <a:bodyPr/>
        <a:lstStyle/>
        <a:p>
          <a:r>
            <a:rPr lang="en-US" dirty="0"/>
            <a:t>Report findings</a:t>
          </a:r>
        </a:p>
      </dgm:t>
    </dgm:pt>
    <dgm:pt modelId="{D3DFD784-1EEE-4F8B-B902-FBE38C5810E5}" type="parTrans" cxnId="{950EA5D2-13A1-436A-8B3B-BC68E144951D}">
      <dgm:prSet/>
      <dgm:spPr/>
      <dgm:t>
        <a:bodyPr/>
        <a:lstStyle/>
        <a:p>
          <a:endParaRPr lang="en-US"/>
        </a:p>
      </dgm:t>
    </dgm:pt>
    <dgm:pt modelId="{840F9228-EDA8-4376-A7EF-C2C8125BC328}" type="sibTrans" cxnId="{950EA5D2-13A1-436A-8B3B-BC68E144951D}">
      <dgm:prSet/>
      <dgm:spPr/>
      <dgm:t>
        <a:bodyPr/>
        <a:lstStyle/>
        <a:p>
          <a:endParaRPr lang="en-US"/>
        </a:p>
      </dgm:t>
    </dgm:pt>
    <dgm:pt modelId="{327ADA80-AE30-45B7-AA70-1063FA88E264}">
      <dgm:prSet phldrT="[Text]"/>
      <dgm:spPr/>
      <dgm:t>
        <a:bodyPr/>
        <a:lstStyle/>
        <a:p>
          <a:r>
            <a:rPr lang="en-US" dirty="0"/>
            <a:t>Computer assisted algorithm</a:t>
          </a:r>
        </a:p>
      </dgm:t>
    </dgm:pt>
    <dgm:pt modelId="{66078444-ED9D-4C3E-8C36-3983F4AFB4AD}" type="parTrans" cxnId="{A1F1B01A-8588-43E8-A8DE-A7A1CF2A3BFF}">
      <dgm:prSet/>
      <dgm:spPr/>
      <dgm:t>
        <a:bodyPr/>
        <a:lstStyle/>
        <a:p>
          <a:endParaRPr lang="en-US"/>
        </a:p>
      </dgm:t>
    </dgm:pt>
    <dgm:pt modelId="{F2F6FCD7-9D6F-482C-A600-939C14B4BFD7}" type="sibTrans" cxnId="{A1F1B01A-8588-43E8-A8DE-A7A1CF2A3BFF}">
      <dgm:prSet/>
      <dgm:spPr/>
      <dgm:t>
        <a:bodyPr/>
        <a:lstStyle/>
        <a:p>
          <a:endParaRPr lang="en-US"/>
        </a:p>
      </dgm:t>
    </dgm:pt>
    <dgm:pt modelId="{9687FCC7-48FE-409E-9BA2-E8942F104EAB}">
      <dgm:prSet phldrT="[Text]"/>
      <dgm:spPr/>
      <dgm:t>
        <a:bodyPr/>
        <a:lstStyle/>
        <a:p>
          <a:r>
            <a:rPr lang="en-US" dirty="0"/>
            <a:t>Diagnose</a:t>
          </a:r>
        </a:p>
      </dgm:t>
    </dgm:pt>
    <dgm:pt modelId="{12DF6A54-D605-42D7-97FC-991A041E51F2}" type="parTrans" cxnId="{56777161-2872-4D33-B772-2831273F88F3}">
      <dgm:prSet/>
      <dgm:spPr/>
      <dgm:t>
        <a:bodyPr/>
        <a:lstStyle/>
        <a:p>
          <a:endParaRPr lang="en-US"/>
        </a:p>
      </dgm:t>
    </dgm:pt>
    <dgm:pt modelId="{7902ADD0-2A07-4CBE-89D6-E8599950309E}" type="sibTrans" cxnId="{56777161-2872-4D33-B772-2831273F88F3}">
      <dgm:prSet/>
      <dgm:spPr/>
      <dgm:t>
        <a:bodyPr/>
        <a:lstStyle/>
        <a:p>
          <a:endParaRPr lang="en-US"/>
        </a:p>
      </dgm:t>
    </dgm:pt>
    <dgm:pt modelId="{7C889F68-5EC9-4982-B2E4-B2A3043F3C01}">
      <dgm:prSet phldrT="[Text]"/>
      <dgm:spPr/>
      <dgm:t>
        <a:bodyPr/>
        <a:lstStyle/>
        <a:p>
          <a:r>
            <a:rPr lang="en-US" dirty="0"/>
            <a:t>Report findings</a:t>
          </a:r>
        </a:p>
      </dgm:t>
    </dgm:pt>
    <dgm:pt modelId="{E32DA344-916C-4E1C-BD6E-039ABAA9FF1A}" type="parTrans" cxnId="{23629235-077A-4A0C-9187-DF455CD3AC50}">
      <dgm:prSet/>
      <dgm:spPr/>
      <dgm:t>
        <a:bodyPr/>
        <a:lstStyle/>
        <a:p>
          <a:endParaRPr lang="en-US"/>
        </a:p>
      </dgm:t>
    </dgm:pt>
    <dgm:pt modelId="{4E444188-C7BC-4F42-83B2-5D9675896D1D}" type="sibTrans" cxnId="{23629235-077A-4A0C-9187-DF455CD3AC50}">
      <dgm:prSet/>
      <dgm:spPr/>
      <dgm:t>
        <a:bodyPr/>
        <a:lstStyle/>
        <a:p>
          <a:endParaRPr lang="en-US"/>
        </a:p>
      </dgm:t>
    </dgm:pt>
    <dgm:pt modelId="{611586A3-79B4-42BA-B4DD-2A66BDD18984}">
      <dgm:prSet phldrT="[Text]"/>
      <dgm:spPr/>
      <dgm:t>
        <a:bodyPr/>
        <a:lstStyle/>
        <a:p>
          <a:r>
            <a:rPr lang="en-US" dirty="0"/>
            <a:t>Final comparison</a:t>
          </a:r>
        </a:p>
      </dgm:t>
    </dgm:pt>
    <dgm:pt modelId="{C05DD812-FDE3-459E-83A1-9BDB0DE260AD}" type="parTrans" cxnId="{92B009A5-9A0B-4E54-A1DB-8FDEA7BCC95F}">
      <dgm:prSet/>
      <dgm:spPr/>
      <dgm:t>
        <a:bodyPr/>
        <a:lstStyle/>
        <a:p>
          <a:endParaRPr lang="en-US"/>
        </a:p>
      </dgm:t>
    </dgm:pt>
    <dgm:pt modelId="{00D7B567-1E0D-487F-921A-32A87A3E529E}" type="sibTrans" cxnId="{92B009A5-9A0B-4E54-A1DB-8FDEA7BCC95F}">
      <dgm:prSet/>
      <dgm:spPr/>
      <dgm:t>
        <a:bodyPr/>
        <a:lstStyle/>
        <a:p>
          <a:endParaRPr lang="en-US"/>
        </a:p>
      </dgm:t>
    </dgm:pt>
    <dgm:pt modelId="{4095E717-8A54-4756-B8A4-FC9B073C9D7C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BA2836EC-D65D-4043-8FE1-B652B7E6119C}" type="parTrans" cxnId="{3AAE77F5-ED5C-4961-8138-61817FF1BE96}">
      <dgm:prSet/>
      <dgm:spPr/>
      <dgm:t>
        <a:bodyPr/>
        <a:lstStyle/>
        <a:p>
          <a:endParaRPr lang="en-US"/>
        </a:p>
      </dgm:t>
    </dgm:pt>
    <dgm:pt modelId="{2F9312C4-0411-42D4-8717-DA663CB8D253}" type="sibTrans" cxnId="{3AAE77F5-ED5C-4961-8138-61817FF1BE96}">
      <dgm:prSet/>
      <dgm:spPr/>
      <dgm:t>
        <a:bodyPr/>
        <a:lstStyle/>
        <a:p>
          <a:endParaRPr lang="en-US"/>
        </a:p>
      </dgm:t>
    </dgm:pt>
    <dgm:pt modelId="{E0F143E4-1C9A-4A68-B323-D251358CECAE}">
      <dgm:prSet phldrT="[Text]"/>
      <dgm:spPr/>
      <dgm:t>
        <a:bodyPr/>
        <a:lstStyle/>
        <a:p>
          <a:r>
            <a:rPr lang="en-US" dirty="0"/>
            <a:t>Conclusive findings</a:t>
          </a:r>
        </a:p>
      </dgm:t>
    </dgm:pt>
    <dgm:pt modelId="{96A808F9-FB81-44E0-9F50-35CAFEF73FB7}" type="parTrans" cxnId="{97489DEB-1B62-46BB-9C3C-B5F62C67557B}">
      <dgm:prSet/>
      <dgm:spPr/>
      <dgm:t>
        <a:bodyPr/>
        <a:lstStyle/>
        <a:p>
          <a:endParaRPr lang="en-US"/>
        </a:p>
      </dgm:t>
    </dgm:pt>
    <dgm:pt modelId="{44F1E0BF-4781-46D1-9027-972457822CED}" type="sibTrans" cxnId="{97489DEB-1B62-46BB-9C3C-B5F62C67557B}">
      <dgm:prSet/>
      <dgm:spPr/>
      <dgm:t>
        <a:bodyPr/>
        <a:lstStyle/>
        <a:p>
          <a:endParaRPr lang="en-US"/>
        </a:p>
      </dgm:t>
    </dgm:pt>
    <dgm:pt modelId="{A44B6DD2-111B-449A-A7D0-F3FCA8A7E041}" type="pres">
      <dgm:prSet presAssocID="{EA064489-7156-44E6-B6CD-F8F2A163B49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ADE2890-AAD6-429F-81EE-DC62BFA9EB7E}" type="pres">
      <dgm:prSet presAssocID="{BB9AF1CD-642F-4D58-99F2-77E67ADC3105}" presName="horFlow" presStyleCnt="0"/>
      <dgm:spPr/>
    </dgm:pt>
    <dgm:pt modelId="{8C89264B-D3DB-4425-8202-EE7493FEB26C}" type="pres">
      <dgm:prSet presAssocID="{BB9AF1CD-642F-4D58-99F2-77E67ADC3105}" presName="bigChev" presStyleLbl="node1" presStyleIdx="0" presStyleCnt="3"/>
      <dgm:spPr/>
    </dgm:pt>
    <dgm:pt modelId="{4CAB7FF2-7F36-4B27-A165-658EECE26177}" type="pres">
      <dgm:prSet presAssocID="{631C44CD-9E27-4603-BA3A-5A9361451428}" presName="parTrans" presStyleCnt="0"/>
      <dgm:spPr/>
    </dgm:pt>
    <dgm:pt modelId="{EA13727C-2A37-41DF-BA89-902DFABE45D3}" type="pres">
      <dgm:prSet presAssocID="{CDB4596E-E680-4CD3-A09A-4239CF82B696}" presName="node" presStyleLbl="alignAccFollowNode1" presStyleIdx="0" presStyleCnt="6">
        <dgm:presLayoutVars>
          <dgm:bulletEnabled val="1"/>
        </dgm:presLayoutVars>
      </dgm:prSet>
      <dgm:spPr/>
    </dgm:pt>
    <dgm:pt modelId="{3A68D2F0-A7E3-4BF7-8028-437CA2D72827}" type="pres">
      <dgm:prSet presAssocID="{96B37A2B-5F97-453A-B058-FC9E149F37DA}" presName="sibTrans" presStyleCnt="0"/>
      <dgm:spPr/>
    </dgm:pt>
    <dgm:pt modelId="{91837504-8ACA-4F8C-98F3-03D131882117}" type="pres">
      <dgm:prSet presAssocID="{0CF93816-B449-497D-89BB-D89F97DD3B11}" presName="node" presStyleLbl="alignAccFollowNode1" presStyleIdx="1" presStyleCnt="6">
        <dgm:presLayoutVars>
          <dgm:bulletEnabled val="1"/>
        </dgm:presLayoutVars>
      </dgm:prSet>
      <dgm:spPr/>
    </dgm:pt>
    <dgm:pt modelId="{56B88A49-A8C7-4EF9-B284-2A66BD591070}" type="pres">
      <dgm:prSet presAssocID="{BB9AF1CD-642F-4D58-99F2-77E67ADC3105}" presName="vSp" presStyleCnt="0"/>
      <dgm:spPr/>
    </dgm:pt>
    <dgm:pt modelId="{2239E578-6FE3-4E96-9C47-BA61F6D4A632}" type="pres">
      <dgm:prSet presAssocID="{327ADA80-AE30-45B7-AA70-1063FA88E264}" presName="horFlow" presStyleCnt="0"/>
      <dgm:spPr/>
    </dgm:pt>
    <dgm:pt modelId="{74F5267D-2DBA-4FA5-AE68-6D37D5136F7C}" type="pres">
      <dgm:prSet presAssocID="{327ADA80-AE30-45B7-AA70-1063FA88E264}" presName="bigChev" presStyleLbl="node1" presStyleIdx="1" presStyleCnt="3"/>
      <dgm:spPr/>
    </dgm:pt>
    <dgm:pt modelId="{A36B7299-FA2A-4C18-B0E3-A3012618F7F2}" type="pres">
      <dgm:prSet presAssocID="{12DF6A54-D605-42D7-97FC-991A041E51F2}" presName="parTrans" presStyleCnt="0"/>
      <dgm:spPr/>
    </dgm:pt>
    <dgm:pt modelId="{5578EE75-B408-4189-B0E9-E1A79828E1AD}" type="pres">
      <dgm:prSet presAssocID="{9687FCC7-48FE-409E-9BA2-E8942F104EAB}" presName="node" presStyleLbl="alignAccFollowNode1" presStyleIdx="2" presStyleCnt="6">
        <dgm:presLayoutVars>
          <dgm:bulletEnabled val="1"/>
        </dgm:presLayoutVars>
      </dgm:prSet>
      <dgm:spPr/>
    </dgm:pt>
    <dgm:pt modelId="{6C929F2E-D3E4-46F5-8083-1B6333143E1D}" type="pres">
      <dgm:prSet presAssocID="{7902ADD0-2A07-4CBE-89D6-E8599950309E}" presName="sibTrans" presStyleCnt="0"/>
      <dgm:spPr/>
    </dgm:pt>
    <dgm:pt modelId="{759A4DFF-C7F2-4DA6-8857-7EFF89AC61A5}" type="pres">
      <dgm:prSet presAssocID="{7C889F68-5EC9-4982-B2E4-B2A3043F3C01}" presName="node" presStyleLbl="alignAccFollowNode1" presStyleIdx="3" presStyleCnt="6">
        <dgm:presLayoutVars>
          <dgm:bulletEnabled val="1"/>
        </dgm:presLayoutVars>
      </dgm:prSet>
      <dgm:spPr/>
    </dgm:pt>
    <dgm:pt modelId="{1CD09C65-C667-41B9-9E08-6A83AB04B34A}" type="pres">
      <dgm:prSet presAssocID="{327ADA80-AE30-45B7-AA70-1063FA88E264}" presName="vSp" presStyleCnt="0"/>
      <dgm:spPr/>
    </dgm:pt>
    <dgm:pt modelId="{77789A10-D831-462E-9166-FA8512F34592}" type="pres">
      <dgm:prSet presAssocID="{611586A3-79B4-42BA-B4DD-2A66BDD18984}" presName="horFlow" presStyleCnt="0"/>
      <dgm:spPr/>
    </dgm:pt>
    <dgm:pt modelId="{FBAD6C78-7192-4A7A-8283-163653B5FDE7}" type="pres">
      <dgm:prSet presAssocID="{611586A3-79B4-42BA-B4DD-2A66BDD18984}" presName="bigChev" presStyleLbl="node1" presStyleIdx="2" presStyleCnt="3"/>
      <dgm:spPr/>
    </dgm:pt>
    <dgm:pt modelId="{54A588FA-AAB4-45FC-972E-0144FD467F12}" type="pres">
      <dgm:prSet presAssocID="{BA2836EC-D65D-4043-8FE1-B652B7E6119C}" presName="parTrans" presStyleCnt="0"/>
      <dgm:spPr/>
    </dgm:pt>
    <dgm:pt modelId="{CBD60DB7-BD70-4372-BF24-776A4DE909FA}" type="pres">
      <dgm:prSet presAssocID="{4095E717-8A54-4756-B8A4-FC9B073C9D7C}" presName="node" presStyleLbl="alignAccFollowNode1" presStyleIdx="4" presStyleCnt="6">
        <dgm:presLayoutVars>
          <dgm:bulletEnabled val="1"/>
        </dgm:presLayoutVars>
      </dgm:prSet>
      <dgm:spPr/>
    </dgm:pt>
    <dgm:pt modelId="{122C38D7-DE5A-4AA8-BF54-A92E4CC4A2A8}" type="pres">
      <dgm:prSet presAssocID="{2F9312C4-0411-42D4-8717-DA663CB8D253}" presName="sibTrans" presStyleCnt="0"/>
      <dgm:spPr/>
    </dgm:pt>
    <dgm:pt modelId="{5D575713-FF8A-4688-A463-F4813CEE2D29}" type="pres">
      <dgm:prSet presAssocID="{E0F143E4-1C9A-4A68-B323-D251358CECAE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EE7EA90B-B849-416C-9E0A-CC410437BB00}" srcId="{BB9AF1CD-642F-4D58-99F2-77E67ADC3105}" destId="{CDB4596E-E680-4CD3-A09A-4239CF82B696}" srcOrd="0" destOrd="0" parTransId="{631C44CD-9E27-4603-BA3A-5A9361451428}" sibTransId="{96B37A2B-5F97-453A-B058-FC9E149F37DA}"/>
    <dgm:cxn modelId="{99CA5512-D247-4B0B-8157-16A4C18294A2}" type="presOf" srcId="{0CF93816-B449-497D-89BB-D89F97DD3B11}" destId="{91837504-8ACA-4F8C-98F3-03D131882117}" srcOrd="0" destOrd="0" presId="urn:microsoft.com/office/officeart/2005/8/layout/lProcess3"/>
    <dgm:cxn modelId="{A1F1B01A-8588-43E8-A8DE-A7A1CF2A3BFF}" srcId="{EA064489-7156-44E6-B6CD-F8F2A163B498}" destId="{327ADA80-AE30-45B7-AA70-1063FA88E264}" srcOrd="1" destOrd="0" parTransId="{66078444-ED9D-4C3E-8C36-3983F4AFB4AD}" sibTransId="{F2F6FCD7-9D6F-482C-A600-939C14B4BFD7}"/>
    <dgm:cxn modelId="{0151E61F-8569-4D04-ACFF-74814D9D1A4E}" type="presOf" srcId="{EA064489-7156-44E6-B6CD-F8F2A163B498}" destId="{A44B6DD2-111B-449A-A7D0-F3FCA8A7E041}" srcOrd="0" destOrd="0" presId="urn:microsoft.com/office/officeart/2005/8/layout/lProcess3"/>
    <dgm:cxn modelId="{5B59F91F-E780-4B27-ABEA-6F9D0D0200E4}" type="presOf" srcId="{CDB4596E-E680-4CD3-A09A-4239CF82B696}" destId="{EA13727C-2A37-41DF-BA89-902DFABE45D3}" srcOrd="0" destOrd="0" presId="urn:microsoft.com/office/officeart/2005/8/layout/lProcess3"/>
    <dgm:cxn modelId="{23629235-077A-4A0C-9187-DF455CD3AC50}" srcId="{327ADA80-AE30-45B7-AA70-1063FA88E264}" destId="{7C889F68-5EC9-4982-B2E4-B2A3043F3C01}" srcOrd="1" destOrd="0" parTransId="{E32DA344-916C-4E1C-BD6E-039ABAA9FF1A}" sibTransId="{4E444188-C7BC-4F42-83B2-5D9675896D1D}"/>
    <dgm:cxn modelId="{56777161-2872-4D33-B772-2831273F88F3}" srcId="{327ADA80-AE30-45B7-AA70-1063FA88E264}" destId="{9687FCC7-48FE-409E-9BA2-E8942F104EAB}" srcOrd="0" destOrd="0" parTransId="{12DF6A54-D605-42D7-97FC-991A041E51F2}" sibTransId="{7902ADD0-2A07-4CBE-89D6-E8599950309E}"/>
    <dgm:cxn modelId="{BE920174-3472-4001-BE54-CB873FAB4D82}" type="presOf" srcId="{327ADA80-AE30-45B7-AA70-1063FA88E264}" destId="{74F5267D-2DBA-4FA5-AE68-6D37D5136F7C}" srcOrd="0" destOrd="0" presId="urn:microsoft.com/office/officeart/2005/8/layout/lProcess3"/>
    <dgm:cxn modelId="{7D821A8D-9A3F-4BD1-9D75-857D693B3C37}" type="presOf" srcId="{4095E717-8A54-4756-B8A4-FC9B073C9D7C}" destId="{CBD60DB7-BD70-4372-BF24-776A4DE909FA}" srcOrd="0" destOrd="0" presId="urn:microsoft.com/office/officeart/2005/8/layout/lProcess3"/>
    <dgm:cxn modelId="{0E4DB191-4338-4DD6-B297-8B682E324684}" type="presOf" srcId="{E0F143E4-1C9A-4A68-B323-D251358CECAE}" destId="{5D575713-FF8A-4688-A463-F4813CEE2D29}" srcOrd="0" destOrd="0" presId="urn:microsoft.com/office/officeart/2005/8/layout/lProcess3"/>
    <dgm:cxn modelId="{92B009A5-9A0B-4E54-A1DB-8FDEA7BCC95F}" srcId="{EA064489-7156-44E6-B6CD-F8F2A163B498}" destId="{611586A3-79B4-42BA-B4DD-2A66BDD18984}" srcOrd="2" destOrd="0" parTransId="{C05DD812-FDE3-459E-83A1-9BDB0DE260AD}" sibTransId="{00D7B567-1E0D-487F-921A-32A87A3E529E}"/>
    <dgm:cxn modelId="{B40D2CA9-55B8-4D1B-854F-DC9366D0FD8B}" type="presOf" srcId="{9687FCC7-48FE-409E-9BA2-E8942F104EAB}" destId="{5578EE75-B408-4189-B0E9-E1A79828E1AD}" srcOrd="0" destOrd="0" presId="urn:microsoft.com/office/officeart/2005/8/layout/lProcess3"/>
    <dgm:cxn modelId="{116E07AC-CB30-441E-92D2-68499AFD65F1}" srcId="{EA064489-7156-44E6-B6CD-F8F2A163B498}" destId="{BB9AF1CD-642F-4D58-99F2-77E67ADC3105}" srcOrd="0" destOrd="0" parTransId="{3061C1F4-DA95-4695-A9AF-F60FB2908486}" sibTransId="{4B0253A6-11D5-47F4-85FF-3A5CD89536DA}"/>
    <dgm:cxn modelId="{7621A9AE-C3F3-4026-B69A-993C31238273}" type="presOf" srcId="{611586A3-79B4-42BA-B4DD-2A66BDD18984}" destId="{FBAD6C78-7192-4A7A-8283-163653B5FDE7}" srcOrd="0" destOrd="0" presId="urn:microsoft.com/office/officeart/2005/8/layout/lProcess3"/>
    <dgm:cxn modelId="{950EA5D2-13A1-436A-8B3B-BC68E144951D}" srcId="{BB9AF1CD-642F-4D58-99F2-77E67ADC3105}" destId="{0CF93816-B449-497D-89BB-D89F97DD3B11}" srcOrd="1" destOrd="0" parTransId="{D3DFD784-1EEE-4F8B-B902-FBE38C5810E5}" sibTransId="{840F9228-EDA8-4376-A7EF-C2C8125BC328}"/>
    <dgm:cxn modelId="{6513F9E7-DE0E-4121-A7BA-87A395B2E1CC}" type="presOf" srcId="{7C889F68-5EC9-4982-B2E4-B2A3043F3C01}" destId="{759A4DFF-C7F2-4DA6-8857-7EFF89AC61A5}" srcOrd="0" destOrd="0" presId="urn:microsoft.com/office/officeart/2005/8/layout/lProcess3"/>
    <dgm:cxn modelId="{97489DEB-1B62-46BB-9C3C-B5F62C67557B}" srcId="{611586A3-79B4-42BA-B4DD-2A66BDD18984}" destId="{E0F143E4-1C9A-4A68-B323-D251358CECAE}" srcOrd="1" destOrd="0" parTransId="{96A808F9-FB81-44E0-9F50-35CAFEF73FB7}" sibTransId="{44F1E0BF-4781-46D1-9027-972457822CED}"/>
    <dgm:cxn modelId="{D66FC0F0-3515-447F-8F30-EA087F41F4DD}" type="presOf" srcId="{BB9AF1CD-642F-4D58-99F2-77E67ADC3105}" destId="{8C89264B-D3DB-4425-8202-EE7493FEB26C}" srcOrd="0" destOrd="0" presId="urn:microsoft.com/office/officeart/2005/8/layout/lProcess3"/>
    <dgm:cxn modelId="{3AAE77F5-ED5C-4961-8138-61817FF1BE96}" srcId="{611586A3-79B4-42BA-B4DD-2A66BDD18984}" destId="{4095E717-8A54-4756-B8A4-FC9B073C9D7C}" srcOrd="0" destOrd="0" parTransId="{BA2836EC-D65D-4043-8FE1-B652B7E6119C}" sibTransId="{2F9312C4-0411-42D4-8717-DA663CB8D253}"/>
    <dgm:cxn modelId="{E2658EE8-5395-4021-9C39-1A30AE0BBEA5}" type="presParOf" srcId="{A44B6DD2-111B-449A-A7D0-F3FCA8A7E041}" destId="{CADE2890-AAD6-429F-81EE-DC62BFA9EB7E}" srcOrd="0" destOrd="0" presId="urn:microsoft.com/office/officeart/2005/8/layout/lProcess3"/>
    <dgm:cxn modelId="{278977C0-1CCB-4985-A089-C5772F2533F8}" type="presParOf" srcId="{CADE2890-AAD6-429F-81EE-DC62BFA9EB7E}" destId="{8C89264B-D3DB-4425-8202-EE7493FEB26C}" srcOrd="0" destOrd="0" presId="urn:microsoft.com/office/officeart/2005/8/layout/lProcess3"/>
    <dgm:cxn modelId="{D0D1FBD2-C897-4ABD-9155-E5FBE4968AEC}" type="presParOf" srcId="{CADE2890-AAD6-429F-81EE-DC62BFA9EB7E}" destId="{4CAB7FF2-7F36-4B27-A165-658EECE26177}" srcOrd="1" destOrd="0" presId="urn:microsoft.com/office/officeart/2005/8/layout/lProcess3"/>
    <dgm:cxn modelId="{43ABAFEE-A3FD-47B6-ADBE-BE2E44593CCB}" type="presParOf" srcId="{CADE2890-AAD6-429F-81EE-DC62BFA9EB7E}" destId="{EA13727C-2A37-41DF-BA89-902DFABE45D3}" srcOrd="2" destOrd="0" presId="urn:microsoft.com/office/officeart/2005/8/layout/lProcess3"/>
    <dgm:cxn modelId="{F2055992-05CB-4315-AF54-0E99C05C7FEF}" type="presParOf" srcId="{CADE2890-AAD6-429F-81EE-DC62BFA9EB7E}" destId="{3A68D2F0-A7E3-4BF7-8028-437CA2D72827}" srcOrd="3" destOrd="0" presId="urn:microsoft.com/office/officeart/2005/8/layout/lProcess3"/>
    <dgm:cxn modelId="{900D9BEF-12D4-42EA-9F14-19C28CB3F949}" type="presParOf" srcId="{CADE2890-AAD6-429F-81EE-DC62BFA9EB7E}" destId="{91837504-8ACA-4F8C-98F3-03D131882117}" srcOrd="4" destOrd="0" presId="urn:microsoft.com/office/officeart/2005/8/layout/lProcess3"/>
    <dgm:cxn modelId="{4A60A780-44AF-45D1-8036-DE0BBF1DE299}" type="presParOf" srcId="{A44B6DD2-111B-449A-A7D0-F3FCA8A7E041}" destId="{56B88A49-A8C7-4EF9-B284-2A66BD591070}" srcOrd="1" destOrd="0" presId="urn:microsoft.com/office/officeart/2005/8/layout/lProcess3"/>
    <dgm:cxn modelId="{C2DC8D53-1F64-45EA-AC09-90A9C5A2EE3C}" type="presParOf" srcId="{A44B6DD2-111B-449A-A7D0-F3FCA8A7E041}" destId="{2239E578-6FE3-4E96-9C47-BA61F6D4A632}" srcOrd="2" destOrd="0" presId="urn:microsoft.com/office/officeart/2005/8/layout/lProcess3"/>
    <dgm:cxn modelId="{96C19877-B519-41FD-9970-6DC09961737F}" type="presParOf" srcId="{2239E578-6FE3-4E96-9C47-BA61F6D4A632}" destId="{74F5267D-2DBA-4FA5-AE68-6D37D5136F7C}" srcOrd="0" destOrd="0" presId="urn:microsoft.com/office/officeart/2005/8/layout/lProcess3"/>
    <dgm:cxn modelId="{0B2DBEB4-DA17-44A2-8151-4B2FCFA64549}" type="presParOf" srcId="{2239E578-6FE3-4E96-9C47-BA61F6D4A632}" destId="{A36B7299-FA2A-4C18-B0E3-A3012618F7F2}" srcOrd="1" destOrd="0" presId="urn:microsoft.com/office/officeart/2005/8/layout/lProcess3"/>
    <dgm:cxn modelId="{7134A732-CE19-485F-83C7-657999C2DA69}" type="presParOf" srcId="{2239E578-6FE3-4E96-9C47-BA61F6D4A632}" destId="{5578EE75-B408-4189-B0E9-E1A79828E1AD}" srcOrd="2" destOrd="0" presId="urn:microsoft.com/office/officeart/2005/8/layout/lProcess3"/>
    <dgm:cxn modelId="{0483FE31-6D4F-41D0-9DC4-8A8B54196B6F}" type="presParOf" srcId="{2239E578-6FE3-4E96-9C47-BA61F6D4A632}" destId="{6C929F2E-D3E4-46F5-8083-1B6333143E1D}" srcOrd="3" destOrd="0" presId="urn:microsoft.com/office/officeart/2005/8/layout/lProcess3"/>
    <dgm:cxn modelId="{096297CF-13F9-4236-A294-2E6C120C18FB}" type="presParOf" srcId="{2239E578-6FE3-4E96-9C47-BA61F6D4A632}" destId="{759A4DFF-C7F2-4DA6-8857-7EFF89AC61A5}" srcOrd="4" destOrd="0" presId="urn:microsoft.com/office/officeart/2005/8/layout/lProcess3"/>
    <dgm:cxn modelId="{8ED7464A-EA1D-4988-97E0-DF32D8A219FE}" type="presParOf" srcId="{A44B6DD2-111B-449A-A7D0-F3FCA8A7E041}" destId="{1CD09C65-C667-41B9-9E08-6A83AB04B34A}" srcOrd="3" destOrd="0" presId="urn:microsoft.com/office/officeart/2005/8/layout/lProcess3"/>
    <dgm:cxn modelId="{E7615330-BD1E-471A-9AC8-B00E62736083}" type="presParOf" srcId="{A44B6DD2-111B-449A-A7D0-F3FCA8A7E041}" destId="{77789A10-D831-462E-9166-FA8512F34592}" srcOrd="4" destOrd="0" presId="urn:microsoft.com/office/officeart/2005/8/layout/lProcess3"/>
    <dgm:cxn modelId="{C5E13BC9-4AAD-4CB7-8BC3-9FE5711E9DEF}" type="presParOf" srcId="{77789A10-D831-462E-9166-FA8512F34592}" destId="{FBAD6C78-7192-4A7A-8283-163653B5FDE7}" srcOrd="0" destOrd="0" presId="urn:microsoft.com/office/officeart/2005/8/layout/lProcess3"/>
    <dgm:cxn modelId="{254716F6-EABE-48C6-9A49-BF1F2E0AF12F}" type="presParOf" srcId="{77789A10-D831-462E-9166-FA8512F34592}" destId="{54A588FA-AAB4-45FC-972E-0144FD467F12}" srcOrd="1" destOrd="0" presId="urn:microsoft.com/office/officeart/2005/8/layout/lProcess3"/>
    <dgm:cxn modelId="{BBDC98C2-6869-4A22-8CB8-0A2177BF0DBE}" type="presParOf" srcId="{77789A10-D831-462E-9166-FA8512F34592}" destId="{CBD60DB7-BD70-4372-BF24-776A4DE909FA}" srcOrd="2" destOrd="0" presId="urn:microsoft.com/office/officeart/2005/8/layout/lProcess3"/>
    <dgm:cxn modelId="{C88D85B0-2E4C-4555-B686-4A77782479D3}" type="presParOf" srcId="{77789A10-D831-462E-9166-FA8512F34592}" destId="{122C38D7-DE5A-4AA8-BF54-A92E4CC4A2A8}" srcOrd="3" destOrd="0" presId="urn:microsoft.com/office/officeart/2005/8/layout/lProcess3"/>
    <dgm:cxn modelId="{F31ADD41-5C03-4524-9076-DCB8A1766807}" type="presParOf" srcId="{77789A10-D831-462E-9166-FA8512F34592}" destId="{5D575713-FF8A-4688-A463-F4813CEE2D2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9264B-D3DB-4425-8202-EE7493FEB26C}">
      <dsp:nvSpPr>
        <dsp:cNvPr id="0" name=""/>
        <dsp:cNvSpPr/>
      </dsp:nvSpPr>
      <dsp:spPr>
        <a:xfrm>
          <a:off x="1434304" y="2190"/>
          <a:ext cx="3168029" cy="12672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Physician</a:t>
          </a:r>
        </a:p>
      </dsp:txBody>
      <dsp:txXfrm>
        <a:off x="2067910" y="2190"/>
        <a:ext cx="1900818" cy="1267211"/>
      </dsp:txXfrm>
    </dsp:sp>
    <dsp:sp modelId="{EA13727C-2A37-41DF-BA89-902DFABE45D3}">
      <dsp:nvSpPr>
        <dsp:cNvPr id="0" name=""/>
        <dsp:cNvSpPr/>
      </dsp:nvSpPr>
      <dsp:spPr>
        <a:xfrm>
          <a:off x="4190490" y="109903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Diagnose</a:t>
          </a:r>
        </a:p>
      </dsp:txBody>
      <dsp:txXfrm>
        <a:off x="4716383" y="109903"/>
        <a:ext cx="1577679" cy="1051785"/>
      </dsp:txXfrm>
    </dsp:sp>
    <dsp:sp modelId="{91837504-8ACA-4F8C-98F3-03D131882117}">
      <dsp:nvSpPr>
        <dsp:cNvPr id="0" name=""/>
        <dsp:cNvSpPr/>
      </dsp:nvSpPr>
      <dsp:spPr>
        <a:xfrm>
          <a:off x="6451830" y="109903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 findings</a:t>
          </a:r>
        </a:p>
      </dsp:txBody>
      <dsp:txXfrm>
        <a:off x="6977723" y="109903"/>
        <a:ext cx="1577679" cy="1051785"/>
      </dsp:txXfrm>
    </dsp:sp>
    <dsp:sp modelId="{74F5267D-2DBA-4FA5-AE68-6D37D5136F7C}">
      <dsp:nvSpPr>
        <dsp:cNvPr id="0" name=""/>
        <dsp:cNvSpPr/>
      </dsp:nvSpPr>
      <dsp:spPr>
        <a:xfrm>
          <a:off x="1434304" y="1446812"/>
          <a:ext cx="3168029" cy="12672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Computer assisted algorithm</a:t>
          </a:r>
        </a:p>
      </dsp:txBody>
      <dsp:txXfrm>
        <a:off x="2067910" y="1446812"/>
        <a:ext cx="1900818" cy="1267211"/>
      </dsp:txXfrm>
    </dsp:sp>
    <dsp:sp modelId="{5578EE75-B408-4189-B0E9-E1A79828E1AD}">
      <dsp:nvSpPr>
        <dsp:cNvPr id="0" name=""/>
        <dsp:cNvSpPr/>
      </dsp:nvSpPr>
      <dsp:spPr>
        <a:xfrm>
          <a:off x="4190490" y="1554525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Diagnose</a:t>
          </a:r>
        </a:p>
      </dsp:txBody>
      <dsp:txXfrm>
        <a:off x="4716383" y="1554525"/>
        <a:ext cx="1577679" cy="1051785"/>
      </dsp:txXfrm>
    </dsp:sp>
    <dsp:sp modelId="{759A4DFF-C7F2-4DA6-8857-7EFF89AC61A5}">
      <dsp:nvSpPr>
        <dsp:cNvPr id="0" name=""/>
        <dsp:cNvSpPr/>
      </dsp:nvSpPr>
      <dsp:spPr>
        <a:xfrm>
          <a:off x="6451830" y="1554525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Report findings</a:t>
          </a:r>
        </a:p>
      </dsp:txBody>
      <dsp:txXfrm>
        <a:off x="6977723" y="1554525"/>
        <a:ext cx="1577679" cy="1051785"/>
      </dsp:txXfrm>
    </dsp:sp>
    <dsp:sp modelId="{FBAD6C78-7192-4A7A-8283-163653B5FDE7}">
      <dsp:nvSpPr>
        <dsp:cNvPr id="0" name=""/>
        <dsp:cNvSpPr/>
      </dsp:nvSpPr>
      <dsp:spPr>
        <a:xfrm>
          <a:off x="1434304" y="2891434"/>
          <a:ext cx="3168029" cy="126721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Final comparison</a:t>
          </a:r>
        </a:p>
      </dsp:txBody>
      <dsp:txXfrm>
        <a:off x="2067910" y="2891434"/>
        <a:ext cx="1900818" cy="1267211"/>
      </dsp:txXfrm>
    </dsp:sp>
    <dsp:sp modelId="{CBD60DB7-BD70-4372-BF24-776A4DE909FA}">
      <dsp:nvSpPr>
        <dsp:cNvPr id="0" name=""/>
        <dsp:cNvSpPr/>
      </dsp:nvSpPr>
      <dsp:spPr>
        <a:xfrm>
          <a:off x="4190490" y="2999147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Evaluation</a:t>
          </a:r>
        </a:p>
      </dsp:txBody>
      <dsp:txXfrm>
        <a:off x="4716383" y="2999147"/>
        <a:ext cx="1577679" cy="1051785"/>
      </dsp:txXfrm>
    </dsp:sp>
    <dsp:sp modelId="{5D575713-FF8A-4688-A463-F4813CEE2D29}">
      <dsp:nvSpPr>
        <dsp:cNvPr id="0" name=""/>
        <dsp:cNvSpPr/>
      </dsp:nvSpPr>
      <dsp:spPr>
        <a:xfrm>
          <a:off x="6451830" y="2999147"/>
          <a:ext cx="2629464" cy="10517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Conclusive findings</a:t>
          </a:r>
        </a:p>
      </dsp:txBody>
      <dsp:txXfrm>
        <a:off x="6977723" y="2999147"/>
        <a:ext cx="1577679" cy="105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5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D5B8B-C7D7-4225-B002-8E596D070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04A167-D7CF-40DE-94A1-38F475E27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4579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CA468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A973D-9EBE-4CC7-8F9D-08A7290F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US" sz="4000" i="0" dirty="0">
                <a:latin typeface="Biome" panose="020B0503030204020804" pitchFamily="34" charset="0"/>
                <a:cs typeface="Biome" panose="020B0503030204020804" pitchFamily="34" charset="0"/>
              </a:rPr>
              <a:t>Breast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6067E-C311-454C-A800-90EA9838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/>
          </a:bodyPr>
          <a:lstStyle/>
          <a:p>
            <a:r>
              <a:rPr lang="en-US" dirty="0"/>
              <a:t>Kevin Mai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4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BAC1A6-EF09-4FC0-A134-C8EA941C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353" y="4063296"/>
            <a:ext cx="9517294" cy="11526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i="0" dirty="0">
                <a:latin typeface="Biome" panose="020B0503030204020804" pitchFamily="34" charset="0"/>
                <a:cs typeface="Biome" panose="020B0503030204020804" pitchFamily="34" charset="0"/>
              </a:rPr>
              <a:t>Plotting Scatter plot with focus on Linear Regression Model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F387A85-B06E-43CD-A31C-ABC6552F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7" y="1352018"/>
            <a:ext cx="2602721" cy="173731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B4FDC4-72B3-4D1D-8965-7223862E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4" y="1341488"/>
            <a:ext cx="2602721" cy="1737315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B52C84-EAEC-45F9-9E1C-2FB0272B9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48" y="1354397"/>
            <a:ext cx="2602722" cy="173731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1DE1E68-6AFC-4692-8465-F5CF1ED5E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39" y="1344295"/>
            <a:ext cx="2614292" cy="17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Heatmap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400" dirty="0"/>
              <a:t>Plot heatmap due to picking single </a:t>
            </a:r>
            <a:r>
              <a:rPr lang="en-US" sz="2400"/>
              <a:t>features is </a:t>
            </a:r>
            <a:r>
              <a:rPr lang="en-US" sz="2400" dirty="0"/>
              <a:t>time consuming</a:t>
            </a:r>
          </a:p>
          <a:p>
            <a:r>
              <a:rPr lang="en-US" sz="2400" dirty="0"/>
              <a:t>Dropping unnecessary columns</a:t>
            </a:r>
          </a:p>
          <a:p>
            <a:r>
              <a:rPr lang="en-US" sz="2400" dirty="0"/>
              <a:t>Plotting a correlation heat map for all features.</a:t>
            </a:r>
          </a:p>
        </p:txBody>
      </p:sp>
      <p:pic>
        <p:nvPicPr>
          <p:cNvPr id="5" name="Picture 4" descr="A picture containing room&#10;&#10;Description automatically generated">
            <a:extLst>
              <a:ext uri="{FF2B5EF4-FFF2-40B4-BE49-F238E27FC236}">
                <a16:creationId xmlns:a16="http://schemas.microsoft.com/office/drawing/2014/main" id="{4AFB8B33-603E-4CAA-811A-03143DAB2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018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Heatmap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400" dirty="0"/>
              <a:t>Used previous correlation map values</a:t>
            </a:r>
          </a:p>
          <a:p>
            <a:r>
              <a:rPr lang="en-US" sz="2400" dirty="0"/>
              <a:t>Found data with correlation &gt; 0.9</a:t>
            </a:r>
          </a:p>
          <a:p>
            <a:r>
              <a:rPr lang="en-US" sz="2400" dirty="0"/>
              <a:t>Generated new heatmap containing 21 features</a:t>
            </a:r>
          </a:p>
          <a:p>
            <a:endParaRPr lang="en-US" sz="2000" dirty="0"/>
          </a:p>
        </p:txBody>
      </p:sp>
      <p:pic>
        <p:nvPicPr>
          <p:cNvPr id="11" name="Picture 10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83B9A01B-1D7F-4448-85F1-05AA1B36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" r="118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31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21 / 31 features had at least 90% correlation.</a:t>
            </a:r>
          </a:p>
          <a:p>
            <a:r>
              <a:rPr lang="en-US" dirty="0"/>
              <a:t>List of Features: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'radius_mean','area_mean','smoothness_mean','compactness_mean','concave points_mean','symmetry_mean','fractal_dimension_mean','radius_se','area_se','smoothness_se','compactness_se','concavity_se','concave points_se','symmetry_se','area_worst','smoothness_worst','compactness_worst','concavity_worst','concave points_worst','symmetry_worst','fractal_dimension_worst’]</a:t>
            </a:r>
          </a:p>
          <a:p>
            <a:r>
              <a:rPr lang="en-US" dirty="0"/>
              <a:t>Apply Machine Learning methods for features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8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0" dirty="0">
                <a:latin typeface="Biome" panose="020B0503030204020804" pitchFamily="34" charset="0"/>
                <a:cs typeface="Biome" panose="020B0503030204020804" pitchFamily="34" charset="0"/>
              </a:rPr>
              <a:t>Decide which Machine Learning Method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allows us to do just this!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Parameters (Train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Method (Test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Average in this case 10 learning experiments with StratifiedKFold</a:t>
            </a:r>
          </a:p>
          <a:p>
            <a:r>
              <a:rPr lang="en-US" dirty="0"/>
              <a:t>Machine Learning Methods: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Support Vector Machines (SVM)</a:t>
            </a:r>
          </a:p>
          <a:p>
            <a:pPr lvl="1"/>
            <a:r>
              <a:rPr lang="en-US" dirty="0"/>
              <a:t>Decision Tree Classifier (DTC)</a:t>
            </a:r>
          </a:p>
        </p:txBody>
      </p:sp>
    </p:spTree>
    <p:extLst>
      <p:ext uri="{BB962C8B-B14F-4D97-AF65-F5344CB8AC3E}">
        <p14:creationId xmlns:p14="http://schemas.microsoft.com/office/powerpoint/2010/main" val="69390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Machine Learning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SVM allows Bias/Variance Tradeoff</a:t>
            </a:r>
          </a:p>
          <a:p>
            <a:pPr lvl="1"/>
            <a:r>
              <a:rPr lang="en-US" dirty="0"/>
              <a:t>Allows misclassification and is highly biased</a:t>
            </a:r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Similar to Linear Regression</a:t>
            </a:r>
          </a:p>
          <a:p>
            <a:pPr lvl="1"/>
            <a:r>
              <a:rPr lang="en-US" dirty="0"/>
              <a:t>Best used to classify binary data (True / False) or in this case, Malignant or Benign</a:t>
            </a:r>
          </a:p>
          <a:p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Combines Binary data with numerical data</a:t>
            </a:r>
          </a:p>
          <a:p>
            <a:pPr lvl="1"/>
            <a:r>
              <a:rPr lang="en-US" dirty="0"/>
              <a:t>Uses ranked data to see which features comes to the right conclusion</a:t>
            </a:r>
          </a:p>
        </p:txBody>
      </p:sp>
    </p:spTree>
    <p:extLst>
      <p:ext uri="{BB962C8B-B14F-4D97-AF65-F5344CB8AC3E}">
        <p14:creationId xmlns:p14="http://schemas.microsoft.com/office/powerpoint/2010/main" val="373040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816BE3-6DB2-470D-80E5-2930CCFB5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986827"/>
              </p:ext>
            </p:extLst>
          </p:nvPr>
        </p:nvGraphicFramePr>
        <p:xfrm>
          <a:off x="242887" y="285750"/>
          <a:ext cx="11730037" cy="6315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54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B2B-2092-4941-BFB5-A75F6C1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A170-0522-4D63-BE91-818D4FD7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Based on 21 features selected from the data set, the best model cross-validated by Stratified KFold is Logistic Regression, followed by Support Vector Machines, and Decision Tree Classifier.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DTC had a 100% accuracy but is most likely due to overfitting which means cross-validating is a must to avoid such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2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9158-DE3E-44DC-A6A5-80D16A0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FC20-D8D4-4AE2-A65B-2C71FDB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more data to provide stronger and reliable results.</a:t>
            </a:r>
          </a:p>
          <a:p>
            <a:r>
              <a:rPr lang="en-US" dirty="0"/>
              <a:t>Use different classification models to further support current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0A41-6313-4414-8F37-42FA58FF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Breast Cancer is hurting people’s lives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B7371E-6523-47A3-A4F7-F40112364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8" r="10639"/>
          <a:stretch/>
        </p:blipFill>
        <p:spPr>
          <a:xfrm>
            <a:off x="6229349" y="1766860"/>
            <a:ext cx="5124451" cy="4970518"/>
          </a:xfr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2621D3-137E-4896-A73D-0122BC035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r="11178"/>
          <a:stretch/>
        </p:blipFill>
        <p:spPr>
          <a:xfrm>
            <a:off x="676275" y="1690688"/>
            <a:ext cx="5363822" cy="51228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7AC2CDF-4F40-4545-AFAF-1AE4A87F155D}"/>
              </a:ext>
            </a:extLst>
          </p:cNvPr>
          <p:cNvSpPr/>
          <p:nvPr/>
        </p:nvSpPr>
        <p:spPr>
          <a:xfrm>
            <a:off x="1563348" y="3016251"/>
            <a:ext cx="3086100" cy="746124"/>
          </a:xfrm>
          <a:prstGeom prst="ellipse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CCA7C0-D21A-4A8C-9374-D5AEF938AF5B}"/>
              </a:ext>
            </a:extLst>
          </p:cNvPr>
          <p:cNvSpPr/>
          <p:nvPr/>
        </p:nvSpPr>
        <p:spPr>
          <a:xfrm>
            <a:off x="6697322" y="2778126"/>
            <a:ext cx="4656477" cy="746124"/>
          </a:xfrm>
          <a:prstGeom prst="ellipse">
            <a:avLst/>
          </a:prstGeom>
          <a:noFill/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1685-95C7-4AE3-979C-22A1D29E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Early detection and valid diagnosis is key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958ADD-0F30-4853-BA42-FBCBB1CC1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929826"/>
              </p:ext>
            </p:extLst>
          </p:nvPr>
        </p:nvGraphicFramePr>
        <p:xfrm>
          <a:off x="657225" y="18589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116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E2FA-AA1A-4133-B194-05A8383C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Biome" panose="020B0503030204020804" pitchFamily="34" charset="0"/>
                <a:cs typeface="Biome" panose="020B0503030204020804" pitchFamily="34" charset="0"/>
              </a:rPr>
              <a:t>Breast Cancer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D5EAA9-C43B-4834-9C58-E855F267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415" y="5283200"/>
            <a:ext cx="6311825" cy="145288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7500E-DAB6-44A8-8075-2A33041A2C38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41908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UCI Wisconsin Data Set, contains 33 Columns with 569 rows of data.</a:t>
            </a:r>
          </a:p>
          <a:p>
            <a:r>
              <a:rPr lang="en-US" dirty="0"/>
              <a:t>Describing such features for tumors as:</a:t>
            </a:r>
          </a:p>
          <a:p>
            <a:pPr lvl="1"/>
            <a:r>
              <a:rPr lang="en-US" dirty="0"/>
              <a:t>Diagnosis</a:t>
            </a:r>
          </a:p>
          <a:p>
            <a:pPr lvl="1"/>
            <a:r>
              <a:rPr lang="en-US" dirty="0"/>
              <a:t>Smoothness</a:t>
            </a:r>
          </a:p>
          <a:p>
            <a:pPr lvl="1"/>
            <a:r>
              <a:rPr lang="en-US" dirty="0"/>
              <a:t>Compactness</a:t>
            </a:r>
          </a:p>
          <a:p>
            <a:pPr lvl="1"/>
            <a:r>
              <a:rPr lang="en-US" dirty="0"/>
              <a:t>Concavity</a:t>
            </a:r>
          </a:p>
          <a:p>
            <a:pPr lvl="1"/>
            <a:r>
              <a:rPr lang="en-US" dirty="0"/>
              <a:t>Fractal Dimensions</a:t>
            </a:r>
          </a:p>
        </p:txBody>
      </p:sp>
    </p:spTree>
    <p:extLst>
      <p:ext uri="{BB962C8B-B14F-4D97-AF65-F5344CB8AC3E}">
        <p14:creationId xmlns:p14="http://schemas.microsoft.com/office/powerpoint/2010/main" val="86228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00BF-2216-4A19-8314-D00DFFE7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Biome" panose="020B0503030204020804" pitchFamily="34" charset="0"/>
                <a:cs typeface="Biome" panose="020B0503030204020804" pitchFamily="34" charset="0"/>
              </a:rPr>
              <a:t>Identifying Prominent Features for Breast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AB81-08F8-44A6-9B49-D831BE67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distribution of data for Malignant or Benign cancers</a:t>
            </a:r>
          </a:p>
          <a:p>
            <a:pPr lvl="1"/>
            <a:r>
              <a:rPr lang="en-US" dirty="0"/>
              <a:t>For example: there is more data for malignant diagnosis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a graph for discovering correlations or general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best classification model</a:t>
            </a:r>
          </a:p>
          <a:p>
            <a:pPr lvl="1"/>
            <a:r>
              <a:rPr lang="en-US" dirty="0"/>
              <a:t>Train data sets to predict outcome of patient based on data</a:t>
            </a:r>
          </a:p>
          <a:p>
            <a:pPr lvl="1"/>
            <a:r>
              <a:rPr lang="en-US" dirty="0"/>
              <a:t>Evaluate quality of model through 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0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C290-5C43-4846-B544-AF87A892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F981-EEB7-49C1-9B00-6C872CEB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into the data set and making sure all columns have valid data (no </a:t>
            </a:r>
            <a:r>
              <a:rPr lang="en-US" dirty="0" err="1"/>
              <a:t>NaN</a:t>
            </a:r>
            <a:r>
              <a:rPr lang="en-US" dirty="0"/>
              <a:t> values)</a:t>
            </a:r>
          </a:p>
          <a:p>
            <a:r>
              <a:rPr lang="en-US" dirty="0"/>
              <a:t>Dropped necessary columns with drop function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7524F-6F54-44EC-BD32-D0A7C943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4314824"/>
            <a:ext cx="9101138" cy="1087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779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092EC-67F9-48D4-AFEF-DC1E33EA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4614334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dirty="0">
                <a:latin typeface="Biome" panose="020B0503030204020804" pitchFamily="34" charset="0"/>
                <a:cs typeface="Biome" panose="020B0503030204020804" pitchFamily="34" charset="0"/>
              </a:rPr>
              <a:t>Understand patient diagnosis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CA54-4E21-414C-97E7-AD6B0B0A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86940"/>
            <a:ext cx="4614334" cy="1467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/>
              <a:t>More Benign Patient data than Malignant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1DBEC-4DE3-467C-BCD9-AA804A02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227954"/>
            <a:ext cx="6547437" cy="42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BC99-4538-46CD-9432-9D5FBCD6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Looking at other visualizations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6ED550-4EFE-4045-84BA-FA7451D64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0"/>
            <a:ext cx="10515600" cy="4160520"/>
          </a:xfrm>
        </p:spPr>
        <p:txBody>
          <a:bodyPr/>
          <a:lstStyle/>
          <a:p>
            <a:r>
              <a:rPr lang="en-US" dirty="0"/>
              <a:t>Strip plot displayed on smoothness due to nature of tumors being the easiest to define.</a:t>
            </a:r>
          </a:p>
          <a:p>
            <a:r>
              <a:rPr lang="en-US" dirty="0"/>
              <a:t>Strip plot see a distinct pattern.</a:t>
            </a:r>
          </a:p>
          <a:p>
            <a:r>
              <a:rPr lang="en-US" dirty="0"/>
              <a:t>Swarm plot was displayed, distinction was easier to recognize but still difficult in general to look for.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1DEAC5-0F72-4EB9-944C-B332A448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62" y="4262486"/>
            <a:ext cx="3803462" cy="2535641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2B77037-DCF4-427B-AE58-B33BF93B4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538" y="4262487"/>
            <a:ext cx="3803462" cy="25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F31-3AE0-49CB-A8BE-79FBB4E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Biome" panose="020B0503030204020804" pitchFamily="34" charset="0"/>
                <a:cs typeface="Biome" panose="020B0503030204020804" pitchFamily="34" charset="0"/>
              </a:rPr>
              <a:t>Choosing one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576C-90F3-4784-A315-1509BB06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Tumors are not uniform or defined around edges.</a:t>
            </a:r>
          </a:p>
          <a:p>
            <a:r>
              <a:rPr lang="en-US" dirty="0"/>
              <a:t>Perform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3555947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B2441"/>
      </a:dk2>
      <a:lt2>
        <a:srgbClr val="E2E8E5"/>
      </a:lt2>
      <a:accent1>
        <a:srgbClr val="CA468C"/>
      </a:accent1>
      <a:accent2>
        <a:srgbClr val="B834B1"/>
      </a:accent2>
      <a:accent3>
        <a:srgbClr val="9A46CA"/>
      </a:accent3>
      <a:accent4>
        <a:srgbClr val="5B40BC"/>
      </a:accent4>
      <a:accent5>
        <a:srgbClr val="4660CA"/>
      </a:accent5>
      <a:accent6>
        <a:srgbClr val="3485B8"/>
      </a:accent6>
      <a:hlink>
        <a:srgbClr val="6367C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586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Biome</vt:lpstr>
      <vt:lpstr>Century Gothic</vt:lpstr>
      <vt:lpstr>Elephant</vt:lpstr>
      <vt:lpstr>BrushVTI</vt:lpstr>
      <vt:lpstr>Breast Cancer Detection</vt:lpstr>
      <vt:lpstr>Breast Cancer is hurting people’s lives</vt:lpstr>
      <vt:lpstr>Early detection and valid diagnosis is key</vt:lpstr>
      <vt:lpstr>Breast Cancer Data</vt:lpstr>
      <vt:lpstr>Identifying Prominent Features for Breast Cancer</vt:lpstr>
      <vt:lpstr>Into the data</vt:lpstr>
      <vt:lpstr>Understand patient diagnosis data</vt:lpstr>
      <vt:lpstr>Looking at other visualizations</vt:lpstr>
      <vt:lpstr>Choosing one feature</vt:lpstr>
      <vt:lpstr>Plotting Scatter plot with focus on Linear Regression Model</vt:lpstr>
      <vt:lpstr>Heatmap 1.0</vt:lpstr>
      <vt:lpstr>Heatmap 2.0</vt:lpstr>
      <vt:lpstr>Features</vt:lpstr>
      <vt:lpstr>Decide which Machine Learning Method is best?</vt:lpstr>
      <vt:lpstr>Machine Learning Methods</vt:lpstr>
      <vt:lpstr>PowerPoint Presentation</vt:lpstr>
      <vt:lpstr>Findings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</dc:title>
  <dc:creator>Kevin Mai</dc:creator>
  <cp:lastModifiedBy>Kevin Mai</cp:lastModifiedBy>
  <cp:revision>10</cp:revision>
  <dcterms:created xsi:type="dcterms:W3CDTF">2020-03-17T09:54:55Z</dcterms:created>
  <dcterms:modified xsi:type="dcterms:W3CDTF">2020-03-17T10:12:52Z</dcterms:modified>
</cp:coreProperties>
</file>