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65" r:id="rId2"/>
    <p:sldId id="366" r:id="rId3"/>
    <p:sldId id="367" r:id="rId4"/>
    <p:sldId id="372" r:id="rId5"/>
    <p:sldId id="373" r:id="rId6"/>
    <p:sldId id="374" r:id="rId7"/>
    <p:sldId id="375" r:id="rId8"/>
    <p:sldId id="376" r:id="rId9"/>
    <p:sldId id="377" r:id="rId10"/>
    <p:sldId id="379" r:id="rId11"/>
    <p:sldId id="378" r:id="rId12"/>
    <p:sldId id="380" r:id="rId13"/>
    <p:sldId id="369" r:id="rId14"/>
    <p:sldId id="381" r:id="rId15"/>
    <p:sldId id="382" r:id="rId16"/>
    <p:sldId id="383" r:id="rId17"/>
    <p:sldId id="384" r:id="rId18"/>
    <p:sldId id="385" r:id="rId19"/>
    <p:sldId id="401" r:id="rId20"/>
    <p:sldId id="400" r:id="rId21"/>
    <p:sldId id="399" r:id="rId22"/>
    <p:sldId id="403" r:id="rId23"/>
    <p:sldId id="402" r:id="rId24"/>
    <p:sldId id="397" r:id="rId25"/>
    <p:sldId id="406" r:id="rId26"/>
    <p:sldId id="405" r:id="rId27"/>
    <p:sldId id="404" r:id="rId28"/>
    <p:sldId id="408" r:id="rId29"/>
    <p:sldId id="407" r:id="rId30"/>
    <p:sldId id="411" r:id="rId31"/>
    <p:sldId id="410" r:id="rId32"/>
    <p:sldId id="412" r:id="rId33"/>
    <p:sldId id="409" r:id="rId34"/>
    <p:sldId id="414" r:id="rId35"/>
    <p:sldId id="413" r:id="rId36"/>
    <p:sldId id="398" r:id="rId37"/>
    <p:sldId id="395" r:id="rId38"/>
  </p:sldIdLst>
  <p:sldSz cx="9829800" cy="6840538"/>
  <p:notesSz cx="7104063" cy="10234613"/>
  <p:custDataLst>
    <p:tags r:id="rId40"/>
  </p:custDataLst>
  <p:defaultTextStyle>
    <a:defPPr>
      <a:defRPr lang="de-DE"/>
    </a:defPPr>
    <a:lvl1pPr marL="0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4640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9279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3919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8559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3198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7838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2478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37117" algn="l" defTabSz="9092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. Martin Hoelter" initials="DM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99"/>
    <a:srgbClr val="E7F3FD"/>
    <a:srgbClr val="E5F8FF"/>
    <a:srgbClr val="C4EFFF"/>
    <a:srgbClr val="775527"/>
    <a:srgbClr val="F9F4ED"/>
    <a:srgbClr val="003560"/>
    <a:srgbClr val="6EAA2E"/>
    <a:srgbClr val="359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720" autoAdjust="0"/>
  </p:normalViewPr>
  <p:slideViewPr>
    <p:cSldViewPr snapToGrid="0">
      <p:cViewPr varScale="1">
        <p:scale>
          <a:sx n="154" d="100"/>
          <a:sy n="154" d="100"/>
        </p:scale>
        <p:origin x="1920" y="144"/>
      </p:cViewPr>
      <p:guideLst>
        <p:guide orient="horz" pos="2155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74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7B00A2-7F35-4652-A249-CE6EEABD4A2A}" type="datetimeFigureOut">
              <a:rPr lang="de-DE" smtClean="0"/>
              <a:pPr/>
              <a:t>02.12.2021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768350"/>
            <a:ext cx="55133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7D27B5-ADA3-4B82-B08F-0CF8F56129D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01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20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27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0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791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74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94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49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967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5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36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25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14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97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0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008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47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697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572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502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19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36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69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425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311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082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409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43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10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21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16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98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135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27B5-ADA3-4B82-B08F-0CF8F56129D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86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980000"/>
            <a:ext cx="9000000" cy="1728000"/>
          </a:xfrm>
        </p:spPr>
        <p:txBody>
          <a:bodyPr tIns="0" rIns="0" bIns="0" anchor="ctr"/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3959285"/>
            <a:ext cx="9000000" cy="468000"/>
          </a:xfrm>
        </p:spPr>
        <p:txBody>
          <a:bodyPr tIns="0" anchor="t"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4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92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3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85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3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78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2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71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4" name="Inhaltsplatzhalter 5" descr="Label_RUB_WEISS-BLAU_srg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000" y="-1"/>
            <a:ext cx="1367999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platzhalter 2"/>
          <p:cNvSpPr>
            <a:spLocks noGrp="1"/>
          </p:cNvSpPr>
          <p:nvPr>
            <p:ph type="body" idx="10" hasCustomPrompt="1"/>
          </p:nvPr>
        </p:nvSpPr>
        <p:spPr>
          <a:xfrm>
            <a:off x="360000" y="4500000"/>
            <a:ext cx="9000000" cy="540000"/>
          </a:xfrm>
        </p:spPr>
        <p:txBody>
          <a:bodyPr tIns="0" anchor="t"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accent5"/>
                </a:solidFill>
              </a:defRPr>
            </a:lvl1pPr>
            <a:lvl2pPr marL="454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92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3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85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3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78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2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71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Verfasser/in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n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000" y="180000"/>
            <a:ext cx="9000000" cy="792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000" y="1080000"/>
            <a:ext cx="9000000" cy="5040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 rIns="72000" bIns="0"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450000" y="719999"/>
            <a:ext cx="8998291" cy="5400000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-ohne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000" y="180000"/>
            <a:ext cx="9000000" cy="46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450000" y="720000"/>
            <a:ext cx="4320000" cy="540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5130000" y="720000"/>
            <a:ext cx="4320000" cy="540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-mit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B5395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450000" y="1620000"/>
            <a:ext cx="4320000" cy="450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5130000" y="1618072"/>
            <a:ext cx="4320000" cy="450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50000" y="720000"/>
            <a:ext cx="4320000" cy="7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4640" indent="0">
              <a:buNone/>
              <a:defRPr sz="1200"/>
            </a:lvl2pPr>
            <a:lvl3pPr marL="909279" indent="0">
              <a:buNone/>
              <a:defRPr sz="1000"/>
            </a:lvl3pPr>
            <a:lvl4pPr marL="1363919" indent="0">
              <a:buNone/>
              <a:defRPr sz="900"/>
            </a:lvl4pPr>
            <a:lvl5pPr marL="1818559" indent="0">
              <a:buNone/>
              <a:defRPr sz="900"/>
            </a:lvl5pPr>
            <a:lvl6pPr marL="2273198" indent="0">
              <a:buNone/>
              <a:defRPr sz="900"/>
            </a:lvl6pPr>
            <a:lvl7pPr marL="2727838" indent="0">
              <a:buNone/>
              <a:defRPr sz="900"/>
            </a:lvl7pPr>
            <a:lvl8pPr marL="3182478" indent="0">
              <a:buNone/>
              <a:defRPr sz="900"/>
            </a:lvl8pPr>
            <a:lvl9pPr marL="3637117" indent="0">
              <a:buNone/>
              <a:defRPr sz="900"/>
            </a:lvl9pPr>
          </a:lstStyle>
          <a:p>
            <a:pPr lvl="0"/>
            <a:r>
              <a:rPr lang="de-DE" dirty="0"/>
              <a:t>Vergleich 1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5130000" y="719851"/>
            <a:ext cx="4320000" cy="79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4640" indent="0">
              <a:buNone/>
              <a:defRPr sz="1200"/>
            </a:lvl2pPr>
            <a:lvl3pPr marL="909279" indent="0">
              <a:buNone/>
              <a:defRPr sz="1000"/>
            </a:lvl3pPr>
            <a:lvl4pPr marL="1363919" indent="0">
              <a:buNone/>
              <a:defRPr sz="900"/>
            </a:lvl4pPr>
            <a:lvl5pPr marL="1818559" indent="0">
              <a:buNone/>
              <a:defRPr sz="900"/>
            </a:lvl5pPr>
            <a:lvl6pPr marL="2273198" indent="0">
              <a:buNone/>
              <a:defRPr sz="900"/>
            </a:lvl6pPr>
            <a:lvl7pPr marL="2727838" indent="0">
              <a:buNone/>
              <a:defRPr sz="900"/>
            </a:lvl7pPr>
            <a:lvl8pPr marL="3182478" indent="0">
              <a:buNone/>
              <a:defRPr sz="900"/>
            </a:lvl8pPr>
            <a:lvl9pPr marL="3637117" indent="0">
              <a:buNone/>
              <a:defRPr sz="900"/>
            </a:lvl9pPr>
          </a:lstStyle>
          <a:p>
            <a:pPr lvl="0"/>
            <a:r>
              <a:rPr lang="de-DE" dirty="0"/>
              <a:t>Vergleich 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hne-Titel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el-mit-Text-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000" y="180000"/>
            <a:ext cx="3240000" cy="10800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50000" y="180000"/>
            <a:ext cx="5400000" cy="594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0000" y="1440000"/>
            <a:ext cx="3240000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4640" indent="0">
              <a:buNone/>
              <a:defRPr sz="1200"/>
            </a:lvl2pPr>
            <a:lvl3pPr marL="909279" indent="0">
              <a:buNone/>
              <a:defRPr sz="1000"/>
            </a:lvl3pPr>
            <a:lvl4pPr marL="1363919" indent="0">
              <a:buNone/>
              <a:defRPr sz="900"/>
            </a:lvl4pPr>
            <a:lvl5pPr marL="1818559" indent="0">
              <a:buNone/>
              <a:defRPr sz="900"/>
            </a:lvl5pPr>
            <a:lvl6pPr marL="2273198" indent="0">
              <a:buNone/>
              <a:defRPr sz="900"/>
            </a:lvl6pPr>
            <a:lvl7pPr marL="2727838" indent="0">
              <a:buNone/>
              <a:defRPr sz="900"/>
            </a:lvl7pPr>
            <a:lvl8pPr marL="3182478" indent="0">
              <a:buNone/>
              <a:defRPr sz="900"/>
            </a:lvl8pPr>
            <a:lvl9pPr marL="3637117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mit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26709" y="1738654"/>
            <a:ext cx="5897880" cy="410432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4640" indent="0">
              <a:buNone/>
              <a:defRPr sz="2800"/>
            </a:lvl2pPr>
            <a:lvl3pPr marL="909279" indent="0">
              <a:buNone/>
              <a:defRPr sz="2400"/>
            </a:lvl3pPr>
            <a:lvl4pPr marL="1363919" indent="0">
              <a:buNone/>
              <a:defRPr sz="2000"/>
            </a:lvl4pPr>
            <a:lvl5pPr marL="1818559" indent="0">
              <a:buNone/>
              <a:defRPr sz="2000"/>
            </a:lvl5pPr>
            <a:lvl6pPr marL="2273198" indent="0">
              <a:buNone/>
              <a:defRPr sz="2000"/>
            </a:lvl6pPr>
            <a:lvl7pPr marL="2727838" indent="0">
              <a:buNone/>
              <a:defRPr sz="2000"/>
            </a:lvl7pPr>
            <a:lvl8pPr marL="3182478" indent="0">
              <a:buNone/>
              <a:defRPr sz="2000"/>
            </a:lvl8pPr>
            <a:lvl9pPr marL="3637117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49999" y="720000"/>
            <a:ext cx="9000000" cy="9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4640" indent="0">
              <a:buNone/>
              <a:defRPr sz="1200"/>
            </a:lvl2pPr>
            <a:lvl3pPr marL="909279" indent="0">
              <a:buNone/>
              <a:defRPr sz="1000"/>
            </a:lvl3pPr>
            <a:lvl4pPr marL="1363919" indent="0">
              <a:buNone/>
              <a:defRPr sz="900"/>
            </a:lvl4pPr>
            <a:lvl5pPr marL="1818559" indent="0">
              <a:buNone/>
              <a:defRPr sz="900"/>
            </a:lvl5pPr>
            <a:lvl6pPr marL="2273198" indent="0">
              <a:buNone/>
              <a:defRPr sz="900"/>
            </a:lvl6pPr>
            <a:lvl7pPr marL="2727838" indent="0">
              <a:buNone/>
              <a:defRPr sz="900"/>
            </a:lvl7pPr>
            <a:lvl8pPr marL="3182478" indent="0">
              <a:buNone/>
              <a:defRPr sz="900"/>
            </a:lvl8pPr>
            <a:lvl9pPr marL="3637117" indent="0">
              <a:buNone/>
              <a:defRPr sz="900"/>
            </a:lvl9pPr>
          </a:lstStyle>
          <a:p>
            <a:pPr lvl="0"/>
            <a:r>
              <a:rPr lang="de-DE" dirty="0"/>
              <a:t>Beschreibung oder Begleittext für untenstehende Abbildung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50000" y="180000"/>
            <a:ext cx="9000000" cy="46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ß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0000" y="180000"/>
            <a:ext cx="9000000" cy="540000"/>
          </a:xfrm>
        </p:spPr>
        <p:txBody>
          <a:bodyPr tIns="0" rIns="0" bIns="0" anchor="ctr">
            <a:no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000" y="900000"/>
            <a:ext cx="9000000" cy="52200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2160000" y="6480000"/>
            <a:ext cx="6480000" cy="252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0" marR="0" indent="0" algn="ctr" defTabSz="909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5"/>
                </a:solidFill>
              </a:defRPr>
            </a:lvl1pPr>
          </a:lstStyle>
          <a:p>
            <a:pPr algn="r"/>
            <a:r>
              <a:rPr lang="de-DE" sz="1000" dirty="0">
                <a:ea typeface="Arial Unicode MS" pitchFamily="34" charset="-128"/>
                <a:cs typeface="Arial Unicode MS" pitchFamily="34" charset="-128"/>
              </a:rPr>
              <a:t>Veranstaltungstitel   ‒   Sommersemester 2010</a:t>
            </a:r>
          </a:p>
        </p:txBody>
      </p:sp>
      <p:sp>
        <p:nvSpPr>
          <p:cNvPr id="11" name="Rechteck 10"/>
          <p:cNvSpPr/>
          <p:nvPr/>
        </p:nvSpPr>
        <p:spPr>
          <a:xfrm>
            <a:off x="0" y="6408000"/>
            <a:ext cx="9828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000" y="180000"/>
            <a:ext cx="9000000" cy="468000"/>
          </a:xfrm>
          <a:prstGeom prst="rect">
            <a:avLst/>
          </a:prstGeom>
          <a:solidFill>
            <a:schemeClr val="bg1"/>
          </a:solidFill>
        </p:spPr>
        <p:txBody>
          <a:bodyPr vert="horz" lIns="90928" tIns="0" rIns="0" bIns="0" rtlCol="0" anchor="ctr" anchorCtr="0">
            <a:noAutofit/>
          </a:bodyPr>
          <a:lstStyle/>
          <a:p>
            <a:r>
              <a:rPr lang="de-DE" dirty="0"/>
              <a:t>Folientitel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0000" y="718167"/>
            <a:ext cx="9000000" cy="54000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50000" y="6192000"/>
            <a:ext cx="1368000" cy="540000"/>
            <a:chOff x="450000" y="6192000"/>
            <a:chExt cx="1368000" cy="540000"/>
          </a:xfrm>
        </p:grpSpPr>
        <p:sp>
          <p:nvSpPr>
            <p:cNvPr id="14" name="Rechteck 13"/>
            <p:cNvSpPr>
              <a:spLocks/>
            </p:cNvSpPr>
            <p:nvPr userDrawn="1"/>
          </p:nvSpPr>
          <p:spPr>
            <a:xfrm>
              <a:off x="450000" y="6192000"/>
              <a:ext cx="1368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3" name="Grafik 12" descr="Logo_RUB_BLAU_cmyk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48259" y="6228000"/>
              <a:ext cx="1171016" cy="224090"/>
            </a:xfrm>
            <a:prstGeom prst="rect">
              <a:avLst/>
            </a:prstGeom>
          </p:spPr>
        </p:pic>
        <p:sp>
          <p:nvSpPr>
            <p:cNvPr id="17" name="Textfeld 16"/>
            <p:cNvSpPr txBox="1">
              <a:spLocks noChangeAspect="1"/>
            </p:cNvSpPr>
            <p:nvPr userDrawn="1"/>
          </p:nvSpPr>
          <p:spPr>
            <a:xfrm>
              <a:off x="450001" y="6480000"/>
              <a:ext cx="1367188" cy="252000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lIns="90000" tIns="0" rIns="36000" bIns="0" rtlCol="0" anchor="ctr" anchorCtr="0">
              <a:noAutofit/>
            </a:bodyPr>
            <a:lstStyle/>
            <a:p>
              <a:r>
                <a:rPr lang="de-DE" sz="800" b="0" dirty="0">
                  <a:solidFill>
                    <a:schemeClr val="accent5"/>
                  </a:solidFill>
                  <a:latin typeface="+mn-lt"/>
                  <a:ea typeface="Arial Unicode MS" pitchFamily="34" charset="-128"/>
                  <a:cs typeface="Arial" pitchFamily="34" charset="0"/>
                </a:rPr>
                <a:t>Sprachwissenschaftliches</a:t>
              </a:r>
            </a:p>
            <a:p>
              <a:r>
                <a:rPr lang="de-DE" sz="800" b="0" dirty="0">
                  <a:solidFill>
                    <a:schemeClr val="accent5"/>
                  </a:solidFill>
                  <a:latin typeface="+mn-lt"/>
                  <a:ea typeface="Arial Unicode MS" pitchFamily="34" charset="-128"/>
                  <a:cs typeface="Arial" pitchFamily="34" charset="0"/>
                </a:rPr>
                <a:t>Institut</a:t>
              </a:r>
            </a:p>
          </p:txBody>
        </p:sp>
      </p:grp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927999" y="6480000"/>
            <a:ext cx="540000" cy="252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marR="0" indent="0" algn="r" defTabSz="909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5"/>
                </a:solidFill>
              </a:defRPr>
            </a:lvl1pPr>
          </a:lstStyle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‹Nr.›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3" r:id="rId4"/>
    <p:sldLayoutId id="2147483659" r:id="rId5"/>
    <p:sldLayoutId id="2147483655" r:id="rId6"/>
    <p:sldLayoutId id="2147483656" r:id="rId7"/>
    <p:sldLayoutId id="2147483657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09279" rtl="0" eaLnBrk="1" latinLnBrk="0" hangingPunct="1"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214790" indent="-214790" algn="l" defTabSz="909279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"/>
        <a:defRPr sz="1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680170" indent="-214790" algn="l" defTabSz="909279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038154" indent="-143194" algn="l" defTabSz="909279" rtl="0" eaLnBrk="1" latinLnBrk="0" hangingPunct="1">
        <a:spcBef>
          <a:spcPct val="20000"/>
        </a:spcBef>
        <a:buClr>
          <a:schemeClr val="accent5"/>
        </a:buClr>
        <a:buFont typeface="Arial Unicode MS" pitchFamily="34" charset="-128"/>
        <a:buChar char="•"/>
        <a:defRPr sz="16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539331" indent="-178992" algn="l" defTabSz="909279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w"/>
        <a:defRPr sz="16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1897315" indent="-178992" algn="l" defTabSz="909279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00518" indent="-227320" algn="l" defTabSz="9092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5158" indent="-227320" algn="l" defTabSz="9092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9798" indent="-227320" algn="l" defTabSz="9092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4437" indent="-227320" algn="l" defTabSz="9092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40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279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919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559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198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838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2478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7117" algn="l" defTabSz="9092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oodle.ruhr-uni-bochum.de/pluginfile.php/3514260/mod_resource/content/1/2ExploratoryDataAnalysis.html#histogram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edium.com/python-data/assessing-the-riskiness-of-a-single-stock-in-python-12f2c5bb85b2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6.xml"/><Relationship Id="rId11" Type="http://schemas.openxmlformats.org/officeDocument/2006/relationships/slide" Target="slide36.xml"/><Relationship Id="rId5" Type="http://schemas.openxmlformats.org/officeDocument/2006/relationships/slide" Target="slide13.xml"/><Relationship Id="rId10" Type="http://schemas.openxmlformats.org/officeDocument/2006/relationships/slide" Target="slide35.xml"/><Relationship Id="rId4" Type="http://schemas.openxmlformats.org/officeDocument/2006/relationships/slide" Target="slide4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.yahoo.com/quote/TSLA/history?guccounter=1&amp;guce_referrer=aHR0cHM6Ly93d3cuYmluZy5jb20v&amp;guce_referrer_sig=AQAAAEH6vHVckseHG3DwhYlZ8TCJ3HAVKTCd_H59YBJ7GS_utdpJ00ZmW19rHTFiOmMsFw1AMuW3Kf4bkDv5ykfo5lHsWkwFZk9sYf_xTlSE82_yFb3LHU3eHGWa2NJShI-fE6khOke_nMq0azZwHqGx-d4KDxkrjDZ0zT9jbhKuxr8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elliberal.com/wp-content/uploads/2021/01/ELON-MUSK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4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573600"/>
            <a:ext cx="9000000" cy="1728000"/>
          </a:xfrm>
        </p:spPr>
        <p:txBody>
          <a:bodyPr/>
          <a:lstStyle/>
          <a:p>
            <a:r>
              <a:rPr lang="de-DE" dirty="0"/>
              <a:t>Proseminar Statistical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Wintersemester 21/22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AF2396-A02B-4464-A538-F4E97F87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5966807"/>
            <a:ext cx="1519600" cy="7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4" y="648878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1809688" y="1739124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</a:t>
            </a:r>
            <a:r>
              <a:rPr lang="de-DE" b="1" dirty="0" err="1"/>
              <a:t>Quantiles</a:t>
            </a:r>
            <a:r>
              <a:rPr lang="de-DE" b="1" dirty="0"/>
              <a:t> 25%, 50%, 75%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50% Quantile: Median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25%, 75% </a:t>
            </a:r>
            <a:r>
              <a:rPr lang="de-DE" b="1" dirty="0" err="1"/>
              <a:t>Quantiles</a:t>
            </a:r>
            <a:endParaRPr lang="de-DE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496EFC-D70F-4052-A03B-C115880B5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3851165"/>
            <a:ext cx="4333240" cy="6692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C4E438-58A5-45ED-B9B1-FACF86A88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282" y="2927607"/>
            <a:ext cx="3916680" cy="9648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C5E6D7D-1F34-4BC0-9C0D-5CEB25CCD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319" y="2832252"/>
            <a:ext cx="2071759" cy="6683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559DF48-CE27-41DC-84D4-F0A284B82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887" y="2859989"/>
            <a:ext cx="2591509" cy="25530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B2FA447-5259-4CFC-B2C3-AEFCC3FA7E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396" y="4399079"/>
            <a:ext cx="4981402" cy="117330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3743F95F-49BC-4F0D-A8F4-B24A002E3C7C}"/>
              </a:ext>
            </a:extLst>
          </p:cNvPr>
          <p:cNvSpPr txBox="1"/>
          <p:nvPr/>
        </p:nvSpPr>
        <p:spPr>
          <a:xfrm>
            <a:off x="4030282" y="2711380"/>
            <a:ext cx="27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The 25% Quantile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8E662F-2D35-4CF7-8F38-7C52E0E2B657}"/>
              </a:ext>
            </a:extLst>
          </p:cNvPr>
          <p:cNvSpPr/>
          <p:nvPr/>
        </p:nvSpPr>
        <p:spPr>
          <a:xfrm>
            <a:off x="3241040" y="3738880"/>
            <a:ext cx="746760" cy="35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1" y="650075"/>
            <a:ext cx="9242777" cy="3988223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48F5B7B-4AD6-4C11-A40E-319E4A5F4ADB}"/>
              </a:ext>
            </a:extLst>
          </p:cNvPr>
          <p:cNvSpPr txBox="1"/>
          <p:nvPr/>
        </p:nvSpPr>
        <p:spPr>
          <a:xfrm>
            <a:off x="1739168" y="1747634"/>
            <a:ext cx="357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</a:t>
            </a:r>
            <a:r>
              <a:rPr lang="de-DE" dirty="0"/>
              <a:t>. </a:t>
            </a:r>
            <a:r>
              <a:rPr lang="de-DE" b="1" dirty="0"/>
              <a:t>Standard</a:t>
            </a:r>
            <a:r>
              <a:rPr lang="de-DE" dirty="0"/>
              <a:t> </a:t>
            </a:r>
            <a:r>
              <a:rPr lang="de-DE" b="1" dirty="0" err="1"/>
              <a:t>deviation</a:t>
            </a:r>
            <a:endParaRPr lang="de-DE" b="1" dirty="0"/>
          </a:p>
          <a:p>
            <a:endParaRPr lang="de-DE" b="1" dirty="0"/>
          </a:p>
          <a:p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Other </a:t>
            </a:r>
            <a:r>
              <a:rPr lang="de-DE" dirty="0" err="1">
                <a:solidFill>
                  <a:srgbClr val="202122"/>
                </a:solidFill>
                <a:latin typeface="Arial" panose="020B0604020202020204" pitchFamily="34" charset="0"/>
              </a:rPr>
              <a:t>Notations</a:t>
            </a: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: (</a:t>
            </a:r>
            <a:r>
              <a:rPr lang="de-DE" dirty="0" err="1">
                <a:solidFill>
                  <a:srgbClr val="202122"/>
                </a:solidFill>
                <a:latin typeface="Arial" panose="020B0604020202020204" pitchFamily="34" charset="0"/>
              </a:rPr>
              <a:t>sigma</a:t>
            </a: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de-DE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l-GR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l-GR" b="1" dirty="0">
                <a:solidFill>
                  <a:srgbClr val="202122"/>
                </a:solidFill>
                <a:latin typeface="Arial" panose="020B0604020202020204" pitchFamily="34" charset="0"/>
              </a:rPr>
              <a:t>σ</a:t>
            </a:r>
            <a:r>
              <a:rPr lang="de-DE" b="1" dirty="0">
                <a:solidFill>
                  <a:srgbClr val="202122"/>
                </a:solidFill>
                <a:latin typeface="Arial" panose="020B0604020202020204" pitchFamily="34" charset="0"/>
              </a:rPr>
              <a:t>, SD</a:t>
            </a:r>
            <a:endParaRPr lang="de-DE" b="1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60EDE21-F1A6-44A2-8D7F-BA3EFDDD9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374" y="1789706"/>
            <a:ext cx="3914859" cy="10478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675D08-96B8-4D32-A6FA-8224018DB039}"/>
              </a:ext>
            </a:extLst>
          </p:cNvPr>
          <p:cNvSpPr txBox="1"/>
          <p:nvPr/>
        </p:nvSpPr>
        <p:spPr>
          <a:xfrm>
            <a:off x="1739168" y="2695249"/>
            <a:ext cx="491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de-DE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DDD00BC-8A2A-4DCD-8DA7-21D4D348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88" y="3219238"/>
            <a:ext cx="5197034" cy="26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0B09DC9-4AD9-4122-BB9C-681CB3878C04}"/>
              </a:ext>
            </a:extLst>
          </p:cNvPr>
          <p:cNvSpPr txBox="1"/>
          <p:nvPr/>
        </p:nvSpPr>
        <p:spPr>
          <a:xfrm>
            <a:off x="2755362" y="5688274"/>
            <a:ext cx="629719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dirty="0"/>
              <a:t>By M. W. </a:t>
            </a:r>
            <a:r>
              <a:rPr lang="de-DE" sz="1050" dirty="0" err="1"/>
              <a:t>Toews</a:t>
            </a:r>
            <a:r>
              <a:rPr lang="de-DE" sz="1050" dirty="0"/>
              <a:t> - Own </a:t>
            </a:r>
            <a:r>
              <a:rPr lang="de-DE" sz="1050" dirty="0" err="1"/>
              <a:t>work</a:t>
            </a:r>
            <a:r>
              <a:rPr lang="de-DE" sz="1050" dirty="0"/>
              <a:t>, </a:t>
            </a:r>
            <a:r>
              <a:rPr lang="de-DE" sz="1050" dirty="0" err="1"/>
              <a:t>based</a:t>
            </a:r>
            <a:r>
              <a:rPr lang="de-DE" sz="1050" dirty="0"/>
              <a:t> (in </a:t>
            </a:r>
            <a:r>
              <a:rPr lang="de-DE" sz="1050" dirty="0" err="1"/>
              <a:t>concept</a:t>
            </a:r>
            <a:r>
              <a:rPr lang="de-DE" sz="1050" dirty="0"/>
              <a:t>) on </a:t>
            </a:r>
            <a:r>
              <a:rPr lang="de-DE" sz="1050" dirty="0" err="1"/>
              <a:t>figure</a:t>
            </a:r>
            <a:r>
              <a:rPr lang="de-DE" sz="1050" dirty="0"/>
              <a:t> </a:t>
            </a:r>
            <a:r>
              <a:rPr lang="de-DE" sz="1050" dirty="0" err="1"/>
              <a:t>by</a:t>
            </a:r>
            <a:r>
              <a:rPr lang="de-DE" sz="1050" dirty="0"/>
              <a:t> Jeremy Kemp, on 2005-02-09, CC BY 2.5, https://commons.wikimedia.org/w/index.php?curid=1903871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0CD8A16-F889-4E77-9DE1-2AD0A433E809}"/>
              </a:ext>
            </a:extLst>
          </p:cNvPr>
          <p:cNvSpPr txBox="1"/>
          <p:nvPr/>
        </p:nvSpPr>
        <p:spPr>
          <a:xfrm>
            <a:off x="1784163" y="3488484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5. </a:t>
            </a:r>
            <a:r>
              <a:rPr lang="de-DE" b="1" dirty="0" err="1"/>
              <a:t>Variance</a:t>
            </a:r>
            <a:endParaRPr lang="de-DE" b="1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346641D-8B5A-48F0-AE8A-85C7341BC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88" y="4309578"/>
            <a:ext cx="3695764" cy="1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  <p:bldP spid="15" grpId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12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4" y="648878"/>
            <a:ext cx="9349071" cy="403408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48F5B7B-4AD6-4C11-A40E-319E4A5F4ADB}"/>
              </a:ext>
            </a:extLst>
          </p:cNvPr>
          <p:cNvSpPr txBox="1"/>
          <p:nvPr/>
        </p:nvSpPr>
        <p:spPr>
          <a:xfrm>
            <a:off x="1971040" y="1696720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</a:t>
            </a:r>
            <a:r>
              <a:rPr lang="de-DE" dirty="0"/>
              <a:t>. </a:t>
            </a:r>
            <a:r>
              <a:rPr lang="de-DE" b="1" dirty="0"/>
              <a:t>Min/ Max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F10B57-DCA7-4757-9579-52BECD04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00" y="2590760"/>
            <a:ext cx="2591509" cy="2553058"/>
          </a:xfrm>
          <a:prstGeom prst="rect">
            <a:avLst/>
          </a:prstGeom>
        </p:spPr>
      </p:pic>
      <p:sp>
        <p:nvSpPr>
          <p:cNvPr id="2" name="Pfeil: nach links 1">
            <a:extLst>
              <a:ext uri="{FF2B5EF4-FFF2-40B4-BE49-F238E27FC236}">
                <a16:creationId xmlns:a16="http://schemas.microsoft.com/office/drawing/2014/main" id="{4A5AEC5A-BF4F-413B-969D-68B4F0A9A1FC}"/>
              </a:ext>
            </a:extLst>
          </p:cNvPr>
          <p:cNvSpPr/>
          <p:nvPr/>
        </p:nvSpPr>
        <p:spPr>
          <a:xfrm>
            <a:off x="4914899" y="3139440"/>
            <a:ext cx="419101" cy="10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0964A8D7-D9F6-4F5A-8A87-DFD568ED7A9C}"/>
              </a:ext>
            </a:extLst>
          </p:cNvPr>
          <p:cNvSpPr/>
          <p:nvPr/>
        </p:nvSpPr>
        <p:spPr>
          <a:xfrm>
            <a:off x="4914898" y="4867140"/>
            <a:ext cx="419101" cy="101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D3CCBFE-2ED6-41B5-AB30-EC263442849C}"/>
              </a:ext>
            </a:extLst>
          </p:cNvPr>
          <p:cNvSpPr txBox="1"/>
          <p:nvPr/>
        </p:nvSpPr>
        <p:spPr>
          <a:xfrm>
            <a:off x="5506720" y="3017520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17BCB5-2297-48C6-A251-D87B41C977BD}"/>
              </a:ext>
            </a:extLst>
          </p:cNvPr>
          <p:cNvSpPr txBox="1"/>
          <p:nvPr/>
        </p:nvSpPr>
        <p:spPr>
          <a:xfrm>
            <a:off x="5506720" y="4743854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41567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13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0000" y="152814"/>
            <a:ext cx="9000000" cy="46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Bar graph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13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ED59828-ED4D-4679-A383-5677095A8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37" y="1507395"/>
            <a:ext cx="5607726" cy="31393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57FFC29-E26E-4EFC-ADEA-BD77ECFF7C4E}"/>
              </a:ext>
            </a:extLst>
          </p:cNvPr>
          <p:cNvSpPr txBox="1"/>
          <p:nvPr/>
        </p:nvSpPr>
        <p:spPr>
          <a:xfrm>
            <a:off x="655552" y="936674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-apple-system"/>
              </a:rPr>
              <a:t>-B</a:t>
            </a:r>
            <a:r>
              <a:rPr lang="en-US" b="0" i="0" dirty="0">
                <a:effectLst/>
                <a:latin typeface="-apple-system"/>
              </a:rPr>
              <a:t>ar graphs relate to </a:t>
            </a:r>
            <a:r>
              <a:rPr lang="en-US" b="1" i="0" dirty="0">
                <a:effectLst/>
                <a:latin typeface="-apple-system"/>
              </a:rPr>
              <a:t>discrete densities</a:t>
            </a:r>
            <a:r>
              <a:rPr lang="en-US" b="0" i="0" dirty="0">
                <a:effectLst/>
                <a:latin typeface="-apple-system"/>
              </a:rPr>
              <a:t> and mainly apply to </a:t>
            </a:r>
            <a:r>
              <a:rPr lang="en-US" b="1" i="0" dirty="0">
                <a:effectLst/>
                <a:latin typeface="-apple-system"/>
              </a:rPr>
              <a:t>categorical observations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F58EED-0C5F-40B6-BB36-01712FBC2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2" y="1965367"/>
            <a:ext cx="1934717" cy="24267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95079A-FB88-4E60-9FB8-922BADF60F2C}"/>
              </a:ext>
            </a:extLst>
          </p:cNvPr>
          <p:cNvSpPr txBox="1"/>
          <p:nvPr/>
        </p:nvSpPr>
        <p:spPr>
          <a:xfrm>
            <a:off x="351688" y="5148477"/>
            <a:ext cx="51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sun</a:t>
            </a:r>
            <a:r>
              <a:rPr lang="de-DE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97898E-BB15-45FE-897C-0DC35C6EA679}"/>
              </a:ext>
            </a:extLst>
          </p:cNvPr>
          <p:cNvSpPr txBox="1"/>
          <p:nvPr/>
        </p:nvSpPr>
        <p:spPr>
          <a:xfrm>
            <a:off x="3364025" y="4631815"/>
            <a:ext cx="407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Figure 1: </a:t>
            </a:r>
            <a:r>
              <a:rPr lang="de-DE" sz="1200" dirty="0">
                <a:hlinkClick r:id="rId6"/>
              </a:rPr>
              <a:t>2ExploratoryDataAnalysis (ruhr-uni-bochum.de)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574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0000" y="152814"/>
            <a:ext cx="9000000" cy="46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Bar graphs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14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9D93E0-3BB1-48FF-B2C1-B48DA878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8" y="1442661"/>
            <a:ext cx="5283912" cy="409376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63B2397-681C-42BB-8409-D6C23240ECB7}"/>
              </a:ext>
            </a:extLst>
          </p:cNvPr>
          <p:cNvSpPr txBox="1"/>
          <p:nvPr/>
        </p:nvSpPr>
        <p:spPr>
          <a:xfrm>
            <a:off x="559800" y="77302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quantitative </a:t>
            </a:r>
            <a:r>
              <a:rPr lang="de-DE" dirty="0" err="1"/>
              <a:t>observations</a:t>
            </a:r>
            <a:r>
              <a:rPr lang="de-DE" dirty="0"/>
              <a:t>: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BDD30C-14DF-4491-929F-55499643A705}"/>
              </a:ext>
            </a:extLst>
          </p:cNvPr>
          <p:cNvSpPr txBox="1"/>
          <p:nvPr/>
        </p:nvSpPr>
        <p:spPr>
          <a:xfrm>
            <a:off x="5471120" y="2855873"/>
            <a:ext cx="391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i="1" dirty="0"/>
              <a:t>Was </a:t>
            </a:r>
            <a:r>
              <a:rPr lang="de-DE" i="1" dirty="0" err="1"/>
              <a:t>this</a:t>
            </a:r>
            <a:r>
              <a:rPr lang="de-DE" i="1" dirty="0"/>
              <a:t> stock profitable?</a:t>
            </a:r>
          </a:p>
          <a:p>
            <a:pPr marL="285750" indent="-285750">
              <a:buFontTx/>
              <a:buChar char="-"/>
            </a:pPr>
            <a:r>
              <a:rPr lang="de-DE" i="1" dirty="0" err="1"/>
              <a:t>How</a:t>
            </a:r>
            <a:r>
              <a:rPr lang="de-DE" i="1" dirty="0"/>
              <a:t> </a:t>
            </a:r>
            <a:r>
              <a:rPr lang="de-DE" i="1" dirty="0" err="1"/>
              <a:t>risky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stock?</a:t>
            </a:r>
          </a:p>
          <a:p>
            <a:pPr marL="285750" indent="-285750">
              <a:buFontTx/>
              <a:buChar char="-"/>
            </a:pPr>
            <a:r>
              <a:rPr lang="de-DE" i="1" dirty="0"/>
              <a:t>In </a:t>
            </a:r>
            <a:r>
              <a:rPr lang="de-DE" i="1" dirty="0" err="1"/>
              <a:t>which</a:t>
            </a:r>
            <a:r>
              <a:rPr lang="de-DE" i="1" dirty="0"/>
              <a:t> stock </a:t>
            </a:r>
            <a:r>
              <a:rPr lang="de-DE" i="1" dirty="0" err="1"/>
              <a:t>shoul</a:t>
            </a:r>
            <a:r>
              <a:rPr lang="de-DE" i="1" dirty="0"/>
              <a:t> I </a:t>
            </a:r>
            <a:r>
              <a:rPr lang="de-DE" i="1" dirty="0" err="1"/>
              <a:t>invest</a:t>
            </a:r>
            <a:r>
              <a:rPr lang="de-DE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0000" y="152814"/>
            <a:ext cx="9000000" cy="46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Stock Returns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15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5C4FBB-874A-46BE-8973-CEF8653A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535" y="1730609"/>
            <a:ext cx="2146410" cy="8064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80C9DD3-4E2B-4585-A5C9-5315CD17AB3D}"/>
              </a:ext>
            </a:extLst>
          </p:cNvPr>
          <p:cNvSpPr txBox="1"/>
          <p:nvPr/>
        </p:nvSpPr>
        <p:spPr>
          <a:xfrm>
            <a:off x="450000" y="1810690"/>
            <a:ext cx="505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The </a:t>
            </a:r>
            <a:r>
              <a:rPr lang="de-DE" b="1" dirty="0" err="1">
                <a:latin typeface="+mj-lt"/>
              </a:rPr>
              <a:t>daily</a:t>
            </a:r>
            <a:r>
              <a:rPr lang="de-DE" b="1" dirty="0">
                <a:latin typeface="+mj-lt"/>
              </a:rPr>
              <a:t> </a:t>
            </a:r>
            <a:r>
              <a:rPr lang="de-DE" b="1" dirty="0" err="1">
                <a:latin typeface="+mj-lt"/>
              </a:rPr>
              <a:t>return</a:t>
            </a:r>
            <a:r>
              <a:rPr lang="de-DE" dirty="0">
                <a:latin typeface="+mj-lt"/>
              </a:rPr>
              <a:t>: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percentage change of the closing price between the two days.</a:t>
            </a:r>
            <a:endParaRPr lang="de-DE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E067F4C-653C-41C4-93E6-D3C303484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22" y="2642939"/>
            <a:ext cx="9533755" cy="3321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0F3D55E-8CC9-4C67-AF12-2AB85E54502C}"/>
              </a:ext>
            </a:extLst>
          </p:cNvPr>
          <p:cNvSpPr/>
          <p:nvPr/>
        </p:nvSpPr>
        <p:spPr>
          <a:xfrm>
            <a:off x="314960" y="3567442"/>
            <a:ext cx="2824480" cy="158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003C6D-76CA-4F2C-A602-67ED175B09B6}"/>
              </a:ext>
            </a:extLst>
          </p:cNvPr>
          <p:cNvSpPr txBox="1"/>
          <p:nvPr/>
        </p:nvSpPr>
        <p:spPr>
          <a:xfrm>
            <a:off x="482559" y="737435"/>
            <a:ext cx="9199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analysing</a:t>
            </a:r>
            <a:r>
              <a:rPr lang="de-DE" dirty="0"/>
              <a:t> a stock </a:t>
            </a:r>
            <a:r>
              <a:rPr lang="de-DE" dirty="0" err="1"/>
              <a:t>price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a quick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b="1" dirty="0" err="1"/>
              <a:t>stock‘s</a:t>
            </a:r>
            <a:r>
              <a:rPr lang="de-DE" b="1" dirty="0"/>
              <a:t> </a:t>
            </a:r>
            <a:r>
              <a:rPr lang="de-DE" b="1" dirty="0" err="1"/>
              <a:t>returns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3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0000" y="152814"/>
            <a:ext cx="9000000" cy="46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Histogram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16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81D6F8-3860-4DED-8446-4D4E466D4ACC}"/>
              </a:ext>
            </a:extLst>
          </p:cNvPr>
          <p:cNvSpPr txBox="1"/>
          <p:nvPr/>
        </p:nvSpPr>
        <p:spPr>
          <a:xfrm>
            <a:off x="450000" y="762000"/>
            <a:ext cx="2425280" cy="37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Histogram</a:t>
            </a: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B218BA-C040-4F83-85A7-8DE3257F4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0" y="1377204"/>
            <a:ext cx="4130780" cy="2779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4DE2DEB-8489-4CFE-9741-EE81D8411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46" y="1145532"/>
            <a:ext cx="5287480" cy="34671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5E43997-4733-4D17-AFF7-CF52E1E2A844}"/>
              </a:ext>
            </a:extLst>
          </p:cNvPr>
          <p:cNvSpPr txBox="1"/>
          <p:nvPr/>
        </p:nvSpPr>
        <p:spPr>
          <a:xfrm>
            <a:off x="4635667" y="4675693"/>
            <a:ext cx="470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 : </a:t>
            </a:r>
            <a:r>
              <a:rPr lang="en-US" sz="1200" dirty="0">
                <a:hlinkClick r:id="rId6"/>
              </a:rPr>
              <a:t>Assessing the riskiness of a single stock in Python | by Bernard </a:t>
            </a:r>
            <a:r>
              <a:rPr lang="en-US" sz="1200" dirty="0" err="1">
                <a:hlinkClick r:id="rId6"/>
              </a:rPr>
              <a:t>Brenyah</a:t>
            </a:r>
            <a:r>
              <a:rPr lang="en-US" sz="1200" dirty="0">
                <a:hlinkClick r:id="rId6"/>
              </a:rPr>
              <a:t> | DS Biz | Medium</a:t>
            </a:r>
            <a:r>
              <a:rPr lang="de-DE" sz="1200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8F0705-5610-4455-9468-760285DD9B0E}"/>
              </a:ext>
            </a:extLst>
          </p:cNvPr>
          <p:cNvSpPr txBox="1"/>
          <p:nvPr/>
        </p:nvSpPr>
        <p:spPr>
          <a:xfrm>
            <a:off x="4734560" y="870873"/>
            <a:ext cx="3497600" cy="37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Period</a:t>
            </a:r>
            <a:r>
              <a:rPr lang="de-DE" dirty="0"/>
              <a:t>: 01.01.2016-01.01.2017</a:t>
            </a:r>
          </a:p>
        </p:txBody>
      </p:sp>
    </p:spTree>
    <p:extLst>
      <p:ext uri="{BB962C8B-B14F-4D97-AF65-F5344CB8AC3E}">
        <p14:creationId xmlns:p14="http://schemas.microsoft.com/office/powerpoint/2010/main" val="37284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17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FA95A209-7655-401F-9F9C-3742FB4890AB}"/>
              </a:ext>
            </a:extLst>
          </p:cNvPr>
          <p:cNvSpPr txBox="1">
            <a:spLocks/>
          </p:cNvSpPr>
          <p:nvPr/>
        </p:nvSpPr>
        <p:spPr>
          <a:xfrm>
            <a:off x="311700" y="139018"/>
            <a:ext cx="8520600" cy="572700"/>
          </a:xfrm>
          <a:prstGeom prst="rect">
            <a:avLst/>
          </a:prstGeom>
          <a:solidFill>
            <a:schemeClr val="bg1"/>
          </a:solidFill>
        </p:spPr>
        <p:txBody>
          <a:bodyPr vert="horz" lIns="90928" tIns="0" rIns="72000" bIns="0" rtlCol="0" anchor="ctr" anchorCtr="0">
            <a:normAutofit fontScale="97500"/>
          </a:bodyPr>
          <a:lstStyle>
            <a:lvl1pPr algn="l" defTabSz="909279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?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97BA024-EEC1-40BE-AF9C-79ED479762E6}"/>
              </a:ext>
            </a:extLst>
          </p:cNvPr>
          <p:cNvSpPr txBox="1">
            <a:spLocks/>
          </p:cNvSpPr>
          <p:nvPr/>
        </p:nvSpPr>
        <p:spPr>
          <a:xfrm>
            <a:off x="450000" y="10000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 fontScale="85000" lnSpcReduction="10000"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Use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‚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‘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Plot bar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i="1" dirty="0" err="1"/>
              <a:t>categories</a:t>
            </a:r>
            <a:endParaRPr lang="de-DE" i="1" dirty="0"/>
          </a:p>
          <a:p>
            <a:pPr lvl="1">
              <a:lnSpc>
                <a:spcPct val="150000"/>
              </a:lnSpc>
            </a:pPr>
            <a:r>
              <a:rPr lang="de-DE" dirty="0"/>
              <a:t>Use </a:t>
            </a:r>
            <a:r>
              <a:rPr lang="de-DE" dirty="0" err="1"/>
              <a:t>histograms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i="1" dirty="0" err="1"/>
              <a:t>continuous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i="1" dirty="0" err="1"/>
              <a:t>Elegantly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observation</a:t>
            </a: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Solution: Q-Q </a:t>
            </a:r>
            <a:r>
              <a:rPr lang="de-DE" dirty="0" err="1"/>
              <a:t>plots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77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18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0;p14">
            <a:extLst>
              <a:ext uri="{FF2B5EF4-FFF2-40B4-BE49-F238E27FC236}">
                <a16:creationId xmlns:a16="http://schemas.microsoft.com/office/drawing/2014/main" id="{E7E165A9-B865-460F-89FD-9A9C4827E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Stepping Stone to Q-Q plots: Scatter Plots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61;p14">
                <a:extLst>
                  <a:ext uri="{FF2B5EF4-FFF2-40B4-BE49-F238E27FC236}">
                    <a16:creationId xmlns:a16="http://schemas.microsoft.com/office/drawing/2014/main" id="{1DCD0338-6756-4D72-AE0D-EF11CD4A9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152475"/>
                <a:ext cx="5407782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10000"/>
              </a:bodyPr>
              <a:lstStyle>
                <a:lvl1pPr marL="21479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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68017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038154" indent="-143194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 Unicode MS" pitchFamily="34" charset="-128"/>
                  <a:buChar char="•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539331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w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1897315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0051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5515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0979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64437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de-DE" dirty="0"/>
                  <a:t>Allows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quantitative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plot</a:t>
                </a:r>
                <a:r>
                  <a:rPr lang="de-DE" dirty="0"/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endParaRPr lang="de-DE" dirty="0"/>
              </a:p>
              <a:p>
                <a:pPr marL="742950" lvl="1" indent="-285750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second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de-DE" dirty="0"/>
                  <a:t>Visual </a:t>
                </a:r>
                <a:r>
                  <a:rPr lang="de-DE" dirty="0" err="1"/>
                  <a:t>representation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not </a:t>
                </a:r>
                <a:r>
                  <a:rPr lang="de-DE" dirty="0" err="1"/>
                  <a:t>as</a:t>
                </a:r>
                <a:r>
                  <a:rPr lang="de-DE" dirty="0"/>
                  <a:t> intuitive </a:t>
                </a:r>
                <a:r>
                  <a:rPr lang="de-DE" dirty="0" err="1"/>
                  <a:t>as</a:t>
                </a:r>
                <a:r>
                  <a:rPr lang="de-DE" dirty="0"/>
                  <a:t> a Q-Q </a:t>
                </a:r>
                <a:r>
                  <a:rPr lang="de-DE" dirty="0" err="1"/>
                  <a:t>plot</a:t>
                </a:r>
                <a:endParaRPr lang="de-DE" dirty="0"/>
              </a:p>
            </p:txBody>
          </p:sp>
        </mc:Choice>
        <mc:Fallback xmlns="">
          <p:sp>
            <p:nvSpPr>
              <p:cNvPr id="12" name="Google Shape;61;p14">
                <a:extLst>
                  <a:ext uri="{FF2B5EF4-FFF2-40B4-BE49-F238E27FC236}">
                    <a16:creationId xmlns:a16="http://schemas.microsoft.com/office/drawing/2014/main" id="{1DCD0338-6756-4D72-AE0D-EF11CD4A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5407782" cy="3416400"/>
              </a:xfrm>
              <a:prstGeom prst="rect">
                <a:avLst/>
              </a:prstGeom>
              <a:blipFill>
                <a:blip r:embed="rId4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6887F6B-9809-4F0F-BAC6-1F780997CCC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679" y="2026508"/>
            <a:ext cx="3434097" cy="2856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54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19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1;p17">
            <a:extLst>
              <a:ext uri="{FF2B5EF4-FFF2-40B4-BE49-F238E27FC236}">
                <a16:creationId xmlns:a16="http://schemas.microsoft.com/office/drawing/2014/main" id="{EA641576-750B-4D3C-925F-2E3CA4744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From Scatter to Q-Q Plot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2;p17">
                <a:extLst>
                  <a:ext uri="{FF2B5EF4-FFF2-40B4-BE49-F238E27FC236}">
                    <a16:creationId xmlns:a16="http://schemas.microsoft.com/office/drawing/2014/main" id="{DF9F76C6-A7D7-4443-9C0D-48A03CBFA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21479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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68017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038154" indent="-143194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 Unicode MS" pitchFamily="34" charset="-128"/>
                  <a:buChar char="•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539331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w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1897315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0051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5515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0979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64437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algn="ctr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/>
                  <a:t>Sort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  <a:p>
                <a:pPr marL="342900" algn="ctr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de-DE" dirty="0"/>
                  <a:t>Plot </a:t>
                </a:r>
                <a:r>
                  <a:rPr lang="de-DE" dirty="0" err="1"/>
                  <a:t>analogously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scatter</a:t>
                </a:r>
                <a:r>
                  <a:rPr lang="de-DE" dirty="0"/>
                  <a:t> </a:t>
                </a:r>
                <a:r>
                  <a:rPr lang="de-DE" dirty="0" err="1"/>
                  <a:t>plot</a:t>
                </a:r>
                <a:endParaRPr lang="de-DE" dirty="0"/>
              </a:p>
            </p:txBody>
          </p:sp>
        </mc:Choice>
        <mc:Fallback xmlns="">
          <p:sp>
            <p:nvSpPr>
              <p:cNvPr id="8" name="Google Shape;82;p17">
                <a:extLst>
                  <a:ext uri="{FF2B5EF4-FFF2-40B4-BE49-F238E27FC236}">
                    <a16:creationId xmlns:a16="http://schemas.microsoft.com/office/drawing/2014/main" id="{DF9F76C6-A7D7-4443-9C0D-48A03CBF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oogle Shape;83;p17">
            <a:extLst>
              <a:ext uri="{FF2B5EF4-FFF2-40B4-BE49-F238E27FC236}">
                <a16:creationId xmlns:a16="http://schemas.microsoft.com/office/drawing/2014/main" id="{B613207B-F5E7-4972-AE0F-B6FB17751AD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58" y="2427542"/>
            <a:ext cx="2842750" cy="21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4;p17">
            <a:extLst>
              <a:ext uri="{FF2B5EF4-FFF2-40B4-BE49-F238E27FC236}">
                <a16:creationId xmlns:a16="http://schemas.microsoft.com/office/drawing/2014/main" id="{6466E567-E798-4B07-A12A-AE5A60B7007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0094" y="2427542"/>
            <a:ext cx="2567644" cy="218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85;p17">
            <a:extLst>
              <a:ext uri="{FF2B5EF4-FFF2-40B4-BE49-F238E27FC236}">
                <a16:creationId xmlns:a16="http://schemas.microsoft.com/office/drawing/2014/main" id="{5C2F76EA-5D8F-40A6-8404-4964785D667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43908" y="3522230"/>
            <a:ext cx="22561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17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  <a:hlinkClick r:id="rId3" action="ppaction://hlinksldjump"/>
              </a:rPr>
              <a:t>Categorical and Quantitative Observations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  <a:hlinkClick r:id="rId4" action="ppaction://hlinksldjump"/>
              </a:rPr>
              <a:t>Summary statistics of Tesla Stock Price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  <a:hlinkClick r:id="rId5" action="ppaction://hlinksldjump"/>
              </a:rPr>
              <a:t>Bar graphs 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  <a:hlinkClick r:id="rId6" action="ppaction://hlinksldjump"/>
              </a:rPr>
              <a:t>Histograms</a:t>
            </a:r>
            <a:endParaRPr lang="en-US" dirty="0">
              <a:latin typeface="+mj-lt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de-DE" sz="1800" dirty="0">
                <a:effectLst/>
                <a:latin typeface="+mj-lt"/>
                <a:ea typeface="Times New Roman" panose="02020603050405020304" pitchFamily="18" charset="0"/>
                <a:hlinkClick r:id="rId7" action="ppaction://hlinksldjump"/>
              </a:rPr>
              <a:t>Scatter Plots and Q-Q Plots</a:t>
            </a:r>
            <a:endParaRPr lang="de-D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de-DE" sz="1800" dirty="0">
                <a:effectLst/>
                <a:latin typeface="+mj-lt"/>
                <a:ea typeface="Times New Roman" panose="02020603050405020304" pitchFamily="18" charset="0"/>
                <a:hlinkClick r:id="rId8" action="ppaction://hlinksldjump"/>
              </a:rPr>
              <a:t>Patterns in Scatter Plots</a:t>
            </a:r>
            <a:endParaRPr lang="de-D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de-DE" dirty="0">
                <a:latin typeface="+mj-lt"/>
                <a:hlinkClick r:id="rId9" action="ppaction://hlinksldjump"/>
              </a:rPr>
              <a:t>Standardization Crash Course</a:t>
            </a:r>
            <a:endParaRPr lang="de-D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de-DE" sz="1800" dirty="0">
                <a:effectLst/>
                <a:latin typeface="+mj-lt"/>
                <a:ea typeface="Times New Roman" panose="02020603050405020304" pitchFamily="18" charset="0"/>
                <a:hlinkClick r:id="rId10" action="ppaction://hlinksldjump"/>
              </a:rPr>
              <a:t>Probability Plots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  <a:hlinkClick r:id="rId11" action="ppaction://hlinksldjump"/>
              </a:rPr>
              <a:t>Summary and Conclusion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 dirty="0" err="1">
                <a:ea typeface="Arial Unicode MS" pitchFamily="34" charset="-128"/>
                <a:cs typeface="Arial Unicode MS" pitchFamily="34" charset="-128"/>
              </a:rPr>
              <a:t>Exploratory</a:t>
            </a:r>
            <a:r>
              <a:rPr lang="de-DE" sz="1000" dirty="0">
                <a:ea typeface="Arial Unicode MS" pitchFamily="34" charset="-128"/>
                <a:cs typeface="Arial Unicode MS" pitchFamily="34" charset="-128"/>
              </a:rPr>
              <a:t> Data Analysis   ‒Wintersemester 2021/2022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20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623556F-6800-430F-8E41-F48BEDB5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Why</a:t>
            </a:r>
            <a:r>
              <a:rPr lang="de-DE" dirty="0"/>
              <a:t> Are Q-Q Plots </a:t>
            </a:r>
            <a:r>
              <a:rPr lang="de-DE" dirty="0" err="1"/>
              <a:t>Interesting</a:t>
            </a:r>
            <a:r>
              <a:rPr lang="de-DE" dirty="0"/>
              <a:t>?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74FA89-EBB0-471D-9C0B-EFC81C2545C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compare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Scatter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a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Q-Q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a ‚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worm</a:t>
            </a:r>
            <a:r>
              <a:rPr lang="de-DE" dirty="0"/>
              <a:t>‘</a:t>
            </a:r>
          </a:p>
          <a:p>
            <a:pPr>
              <a:lnSpc>
                <a:spcPct val="150000"/>
              </a:lnSpc>
            </a:pPr>
            <a:r>
              <a:rPr lang="de-DE" dirty="0"/>
              <a:t>Scatter </a:t>
            </a:r>
            <a:r>
              <a:rPr lang="de-DE" dirty="0" err="1"/>
              <a:t>plot</a:t>
            </a:r>
            <a:r>
              <a:rPr lang="de-DE" dirty="0"/>
              <a:t>: </a:t>
            </a:r>
            <a:r>
              <a:rPr lang="de-DE" dirty="0" err="1"/>
              <a:t>evaluate</a:t>
            </a:r>
            <a:r>
              <a:rPr lang="de-DE" dirty="0"/>
              <a:t> a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‚</a:t>
            </a:r>
            <a:r>
              <a:rPr lang="de-DE" dirty="0" err="1"/>
              <a:t>disc</a:t>
            </a:r>
            <a:r>
              <a:rPr lang="de-DE" dirty="0"/>
              <a:t>‘</a:t>
            </a:r>
          </a:p>
          <a:p>
            <a:pPr>
              <a:lnSpc>
                <a:spcPct val="150000"/>
              </a:lnSpc>
            </a:pPr>
            <a:r>
              <a:rPr lang="de-DE" dirty="0"/>
              <a:t>Q-Q </a:t>
            </a:r>
            <a:r>
              <a:rPr lang="de-DE" dirty="0" err="1"/>
              <a:t>plot</a:t>
            </a:r>
            <a:r>
              <a:rPr lang="de-DE" dirty="0"/>
              <a:t>: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worm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diagonal </a:t>
            </a:r>
            <a:r>
              <a:rPr lang="de-DE" dirty="0" err="1"/>
              <a:t>line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Similarities</a:t>
            </a:r>
            <a:r>
              <a:rPr lang="de-DE" dirty="0"/>
              <a:t> and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spot</a:t>
            </a:r>
            <a:endParaRPr lang="de-DE" dirty="0"/>
          </a:p>
          <a:p>
            <a:pPr marL="114300" indent="0">
              <a:lnSpc>
                <a:spcPct val="150000"/>
              </a:lnSpc>
              <a:buFont typeface="Wingdings" pitchFamily="2" charset="2"/>
              <a:buNone/>
            </a:pPr>
            <a:endParaRPr lang="de-DE" dirty="0"/>
          </a:p>
        </p:txBody>
      </p:sp>
      <p:pic>
        <p:nvPicPr>
          <p:cNvPr id="9" name="Google Shape;83;p17">
            <a:extLst>
              <a:ext uri="{FF2B5EF4-FFF2-40B4-BE49-F238E27FC236}">
                <a16:creationId xmlns:a16="http://schemas.microsoft.com/office/drawing/2014/main" id="{EDACC3F8-CB5F-494E-9837-D77C3500B4D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249" y="3319822"/>
            <a:ext cx="2842750" cy="21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37843E93-93EC-4EC0-B96C-C166C07974FB}"/>
              </a:ext>
            </a:extLst>
          </p:cNvPr>
          <p:cNvSpPr/>
          <p:nvPr/>
        </p:nvSpPr>
        <p:spPr>
          <a:xfrm>
            <a:off x="7371183" y="4025706"/>
            <a:ext cx="584719" cy="590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76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21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B3BEC27-CDE7-4B61-874F-EF87DAB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Q-Q Plots Are </a:t>
            </a:r>
            <a:r>
              <a:rPr lang="de-DE" dirty="0" err="1"/>
              <a:t>Easier</a:t>
            </a:r>
            <a:r>
              <a:rPr lang="de-DE" dirty="0"/>
              <a:t> On The Eyes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1ABA36-307A-47DB-9FCF-34199536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51" y="1237474"/>
            <a:ext cx="1988992" cy="16232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72C3CC-3AFD-4635-A345-A1E432AD2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17" y="1237474"/>
            <a:ext cx="1966130" cy="16003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DD76C4F-FEFE-4850-AFC8-3C5362F65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771" y="2949484"/>
            <a:ext cx="1996613" cy="15850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A6DEAF-7773-41C7-948D-A22A2BAF0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617" y="2922812"/>
            <a:ext cx="1935648" cy="163844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B8E8EF-325D-47D4-9EA5-F77B78386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65343" y="2037644"/>
            <a:ext cx="2890274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547123B-4DC9-4CB1-86CB-87B0DE1FED6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188384" y="3742033"/>
            <a:ext cx="2767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2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22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44064979-C0B1-4851-AF84-D00E53FD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so </a:t>
            </a:r>
            <a:r>
              <a:rPr lang="de-DE" dirty="0" err="1"/>
              <a:t>important</a:t>
            </a:r>
            <a:r>
              <a:rPr lang="de-DE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E2E78B57-3FDA-4E20-AB33-A2711632EE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152475"/>
                <a:ext cx="5452606" cy="3416400"/>
              </a:xfrm>
              <a:prstGeom prst="rect">
                <a:avLst/>
              </a:prstGeom>
            </p:spPr>
            <p:txBody>
              <a:bodyPr vert="horz" lIns="90000" tIns="36000" rIns="0" bIns="0" rtlCol="0">
                <a:normAutofit/>
              </a:bodyPr>
              <a:lstStyle>
                <a:lvl1pPr marL="21479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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68017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038154" indent="-143194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 Unicode MS" pitchFamily="34" charset="-128"/>
                  <a:buChar char="•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539331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w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1897315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0051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5515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0979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64437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dirty="0"/>
                  <a:t>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 err="1"/>
                  <a:t>Resembles</a:t>
                </a:r>
                <a:r>
                  <a:rPr lang="de-DE" dirty="0"/>
                  <a:t> </a:t>
                </a:r>
                <a:r>
                  <a:rPr lang="de-DE" i="1" dirty="0" err="1"/>
                  <a:t>perfectly</a:t>
                </a:r>
                <a:r>
                  <a:rPr lang="de-DE" i="1" dirty="0"/>
                  <a:t> </a:t>
                </a:r>
                <a:r>
                  <a:rPr lang="de-DE" i="1" dirty="0" err="1"/>
                  <a:t>equal</a:t>
                </a:r>
                <a:r>
                  <a:rPr lang="de-DE" i="1" dirty="0"/>
                  <a:t> </a:t>
                </a:r>
                <a:r>
                  <a:rPr lang="de-DE" dirty="0" err="1"/>
                  <a:t>distributions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Acts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visual</a:t>
                </a:r>
                <a:r>
                  <a:rPr lang="de-DE" dirty="0"/>
                  <a:t> </a:t>
                </a:r>
                <a:r>
                  <a:rPr lang="de-DE" dirty="0" err="1"/>
                  <a:t>compass</a:t>
                </a:r>
                <a:endParaRPr lang="de-DE" dirty="0"/>
              </a:p>
              <a:p>
                <a:pPr lvl="1">
                  <a:lnSpc>
                    <a:spcPct val="150000"/>
                  </a:lnSpc>
                </a:pPr>
                <a:r>
                  <a:rPr lang="de-DE" dirty="0"/>
                  <a:t>Point </a:t>
                </a:r>
                <a:r>
                  <a:rPr lang="de-DE" dirty="0" err="1"/>
                  <a:t>worm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: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similar</a:t>
                </a:r>
                <a:endParaRPr lang="de-DE" dirty="0"/>
              </a:p>
              <a:p>
                <a:pPr lvl="1">
                  <a:lnSpc>
                    <a:spcPct val="150000"/>
                  </a:lnSpc>
                </a:pPr>
                <a:r>
                  <a:rPr lang="de-DE" dirty="0"/>
                  <a:t>Point </a:t>
                </a:r>
                <a:r>
                  <a:rPr lang="de-DE" dirty="0" err="1"/>
                  <a:t>worm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: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differ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E2E78B57-3FDA-4E20-AB33-A2711632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5452606" cy="3416400"/>
              </a:xfrm>
              <a:prstGeom prst="rect">
                <a:avLst/>
              </a:prstGeom>
              <a:blipFill>
                <a:blip r:embed="rId5"/>
                <a:stretch>
                  <a:fillRect l="-782" r="-17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24A651EE-3D35-4FEA-B190-2A533B819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42916"/>
              </p:ext>
            </p:extLst>
          </p:nvPr>
        </p:nvGraphicFramePr>
        <p:xfrm>
          <a:off x="6004963" y="1152475"/>
          <a:ext cx="3513137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6" imgW="3512572" imgH="2636441" progId="AcroExch.Document.DC">
                  <p:embed/>
                </p:oleObj>
              </mc:Choice>
              <mc:Fallback>
                <p:oleObj name="Acrobat Document" r:id="rId6" imgW="3512572" imgH="2636441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FCB0CC3D-E070-4DB5-AD95-84828AFAA4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4963" y="1152475"/>
                        <a:ext cx="3513137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60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23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65AD338-E793-4132-9593-E6FB478D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2F58008-9254-4D8C-8215-F193C099395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/>
              <a:t>Point worm lies almost completely on the diagonal line</a:t>
            </a:r>
          </a:p>
          <a:p>
            <a:pPr>
              <a:lnSpc>
                <a:spcPct val="150000"/>
              </a:lnSpc>
            </a:pPr>
            <a:r>
              <a:rPr lang="de-DE"/>
              <a:t>Microscopic deviations are consequence of</a:t>
            </a:r>
          </a:p>
          <a:p>
            <a:pPr lvl="1">
              <a:lnSpc>
                <a:spcPct val="150000"/>
              </a:lnSpc>
            </a:pPr>
            <a:r>
              <a:rPr lang="de-DE"/>
              <a:t>Minimal errors in original observation</a:t>
            </a:r>
          </a:p>
          <a:p>
            <a:pPr lvl="1">
              <a:lnSpc>
                <a:spcPct val="150000"/>
              </a:lnSpc>
            </a:pPr>
            <a:r>
              <a:rPr lang="de-DE"/>
              <a:t>We </a:t>
            </a:r>
            <a:r>
              <a:rPr lang="de-DE" i="1"/>
              <a:t>randomly</a:t>
            </a:r>
            <a:r>
              <a:rPr lang="de-DE"/>
              <a:t> generated a set that follows a certain theoretical distribution</a:t>
            </a:r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A412828-21F9-4A8E-8500-74FEA8CB5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25" y="2999155"/>
            <a:ext cx="2437165" cy="1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24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5DFC91D-9DC5-4E79-9D4C-B620490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Patterns in Q-Q Plots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DABE07C-2EBE-4A0D-B2EF-7E0B0379CB6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 err="1"/>
              <a:t>Shifts</a:t>
            </a:r>
            <a:endParaRPr lang="de-D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Spreads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standardization</a:t>
            </a:r>
            <a:endParaRPr lang="de-D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 err="1"/>
              <a:t>Tails</a:t>
            </a:r>
            <a:endParaRPr lang="de-D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 err="1"/>
              <a:t>Outliers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33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25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FA81DCE-DFA7-4EC4-9545-59788F72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Pattern 1: Shift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4F51E80-7873-4E81-BA5C-5D531F03E280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Visually</a:t>
            </a:r>
            <a:r>
              <a:rPr lang="de-DE" dirty="0"/>
              <a:t>: </a:t>
            </a:r>
            <a:r>
              <a:rPr lang="de-DE" dirty="0" err="1"/>
              <a:t>Shifted</a:t>
            </a:r>
            <a:r>
              <a:rPr lang="de-DE" dirty="0"/>
              <a:t> parallel </a:t>
            </a:r>
            <a:r>
              <a:rPr lang="de-DE" dirty="0" err="1"/>
              <a:t>to</a:t>
            </a:r>
            <a:r>
              <a:rPr lang="de-DE" dirty="0"/>
              <a:t> diagonal </a:t>
            </a:r>
            <a:r>
              <a:rPr lang="de-DE" dirty="0" err="1"/>
              <a:t>line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Can shift </a:t>
            </a:r>
            <a:r>
              <a:rPr lang="de-DE" dirty="0" err="1"/>
              <a:t>across</a:t>
            </a:r>
            <a:r>
              <a:rPr lang="de-DE" dirty="0"/>
              <a:t> X- </a:t>
            </a:r>
            <a:r>
              <a:rPr lang="de-DE" dirty="0" err="1"/>
              <a:t>or</a:t>
            </a:r>
            <a:r>
              <a:rPr lang="de-DE" dirty="0"/>
              <a:t> Y-</a:t>
            </a:r>
            <a:r>
              <a:rPr lang="de-DE" dirty="0" err="1"/>
              <a:t>axis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Indicates</a:t>
            </a:r>
            <a:r>
              <a:rPr lang="de-DE" dirty="0"/>
              <a:t>: Data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i="1" dirty="0" err="1"/>
              <a:t>empirical</a:t>
            </a:r>
            <a:r>
              <a:rPr lang="de-DE" i="1" dirty="0"/>
              <a:t> </a:t>
            </a:r>
            <a:r>
              <a:rPr lang="de-DE" i="1" dirty="0" err="1"/>
              <a:t>means</a:t>
            </a:r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6976C838-BCF6-48D7-8463-04A455C1A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64378"/>
              </p:ext>
            </p:extLst>
          </p:nvPr>
        </p:nvGraphicFramePr>
        <p:xfrm>
          <a:off x="3206341" y="2571750"/>
          <a:ext cx="5625959" cy="19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5" imgW="4937760" imgH="1752396" progId="AcroExch.Document.DC">
                  <p:embed/>
                </p:oleObj>
              </mc:Choice>
              <mc:Fallback>
                <p:oleObj name="Acrobat Document" r:id="rId5" imgW="493776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3D307004-DA67-4EA1-A69A-A0C9373B3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6341" y="2571750"/>
                        <a:ext cx="5625959" cy="199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2B14141B-CD63-48FD-8631-1C2201014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86623"/>
              </p:ext>
            </p:extLst>
          </p:nvPr>
        </p:nvGraphicFramePr>
        <p:xfrm>
          <a:off x="7058398" y="819150"/>
          <a:ext cx="16462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crobat Document" r:id="rId7" imgW="1645920" imgH="1752396" progId="AcroExch.Document.DC">
                  <p:embed/>
                </p:oleObj>
              </mc:Choice>
              <mc:Fallback>
                <p:oleObj name="Acrobat Document" r:id="rId7" imgW="1645920" imgH="1752396" progId="AcroExch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B5385586-FDD8-4424-863D-18F9E8D28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8398" y="819150"/>
                        <a:ext cx="1646238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23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26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AFD9A19-BF19-49B6-BA71-623E1A5E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Pattern 2: Spread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1AEE5C2-582B-4DB0-A446-790799D9EC79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874363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Visually</a:t>
            </a:r>
            <a:r>
              <a:rPr lang="de-DE" dirty="0"/>
              <a:t>: Rotation and </a:t>
            </a:r>
            <a:r>
              <a:rPr lang="de-DE" dirty="0" err="1"/>
              <a:t>scaling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Indicates</a:t>
            </a:r>
            <a:r>
              <a:rPr lang="de-DE" dirty="0"/>
              <a:t>: Standard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1DA72EB-408D-42A0-B005-E569EA8A4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24802"/>
              </p:ext>
            </p:extLst>
          </p:nvPr>
        </p:nvGraphicFramePr>
        <p:xfrm>
          <a:off x="3895175" y="3081500"/>
          <a:ext cx="4937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Acrobat Document" r:id="rId5" imgW="4937760" imgH="1752396" progId="AcroExch.Document.DC">
                  <p:embed/>
                </p:oleObj>
              </mc:Choice>
              <mc:Fallback>
                <p:oleObj name="Acrobat Document" r:id="rId5" imgW="493776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95F7B796-DD2A-4371-B91A-87496C398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5175" y="3081500"/>
                        <a:ext cx="49371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013C6855-1638-40F5-A0F8-2C686BE13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24747"/>
              </p:ext>
            </p:extLst>
          </p:nvPr>
        </p:nvGraphicFramePr>
        <p:xfrm>
          <a:off x="7089702" y="905888"/>
          <a:ext cx="1838297" cy="195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7" imgW="1645920" imgH="1752396" progId="AcroExch.Document.DC">
                  <p:embed/>
                </p:oleObj>
              </mc:Choice>
              <mc:Fallback>
                <p:oleObj name="Acrobat Document" r:id="rId7" imgW="1645920" imgH="1752396" progId="AcroExch.Document.DC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2471ACC6-34C9-4B7A-AB99-2525D019F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9702" y="905888"/>
                        <a:ext cx="1838297" cy="1957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4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27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486E8B7-D468-4D94-984C-7A44A20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Comparing</a:t>
            </a:r>
            <a:r>
              <a:rPr lang="de-DE" dirty="0"/>
              <a:t> Different Spreads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7AF23BE3-04EC-4C92-B960-C4A8A9D7F5B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6682303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/>
              <a:t>Parameter “spread“ refers to scaling of values on Y-axis!</a:t>
            </a:r>
          </a:p>
          <a:p>
            <a:pPr>
              <a:lnSpc>
                <a:spcPct val="150000"/>
              </a:lnSpc>
            </a:pPr>
            <a:r>
              <a:rPr lang="de-DE"/>
              <a:t>Caution: Lower scaling across Y-axis </a:t>
            </a:r>
            <a:r>
              <a:rPr lang="de-DE" b="1"/>
              <a:t>does not</a:t>
            </a:r>
            <a:r>
              <a:rPr lang="de-DE"/>
              <a:t> equal a larger scaling across X-axis</a:t>
            </a:r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F3141A52-4DA1-4390-9BFA-C15BA6E63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3372"/>
              </p:ext>
            </p:extLst>
          </p:nvPr>
        </p:nvGraphicFramePr>
        <p:xfrm>
          <a:off x="2805576" y="2974794"/>
          <a:ext cx="6026724" cy="213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crobat Document" r:id="rId5" imgW="4937760" imgH="1752396" progId="AcroExch.Document.DC">
                  <p:embed/>
                </p:oleObj>
              </mc:Choice>
              <mc:Fallback>
                <p:oleObj name="Acrobat Document" r:id="rId5" imgW="493776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2947825D-AC8D-4D43-89DB-A3AB6458A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5576" y="2974794"/>
                        <a:ext cx="6026724" cy="213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2EEA90D-0CAB-4649-9E48-6F80A6E8D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9053"/>
              </p:ext>
            </p:extLst>
          </p:nvPr>
        </p:nvGraphicFramePr>
        <p:xfrm>
          <a:off x="6994003" y="826317"/>
          <a:ext cx="1838297" cy="195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Acrobat Document" r:id="rId7" imgW="1645920" imgH="1752396" progId="AcroExch.Document.DC">
                  <p:embed/>
                </p:oleObj>
              </mc:Choice>
              <mc:Fallback>
                <p:oleObj name="Acrobat Document" r:id="rId7" imgW="1645920" imgH="1752396" progId="AcroExch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79FA8FA3-3BB8-4683-AD49-66484E9515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4003" y="826317"/>
                        <a:ext cx="1838297" cy="1957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33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28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37B3596-593C-457F-B16F-A867A62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Shift and Spread </a:t>
            </a:r>
            <a:r>
              <a:rPr lang="de-DE" dirty="0" err="1"/>
              <a:t>Combined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A730F1C-B14B-47D7-BCD0-D1CD473BA77A}"/>
              </a:ext>
            </a:extLst>
          </p:cNvPr>
          <p:cNvSpPr txBox="1">
            <a:spLocks/>
          </p:cNvSpPr>
          <p:nvPr/>
        </p:nvSpPr>
        <p:spPr>
          <a:xfrm>
            <a:off x="311701" y="1152475"/>
            <a:ext cx="5300206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/>
              <a:t>„Worm“ is </a:t>
            </a:r>
            <a:r>
              <a:rPr lang="de-DE" i="1"/>
              <a:t>not</a:t>
            </a:r>
            <a:r>
              <a:rPr lang="de-DE"/>
              <a:t> parallel to the diagonal line </a:t>
            </a:r>
            <a:r>
              <a:rPr lang="de-DE" b="1"/>
              <a:t>and </a:t>
            </a:r>
            <a:r>
              <a:rPr lang="de-DE"/>
              <a:t>has different </a:t>
            </a:r>
            <a:r>
              <a:rPr lang="de-DE" i="1"/>
              <a:t>slope</a:t>
            </a:r>
            <a:r>
              <a:rPr lang="de-DE"/>
              <a:t>!</a:t>
            </a:r>
          </a:p>
          <a:p>
            <a:pPr>
              <a:lnSpc>
                <a:spcPct val="150000"/>
              </a:lnSpc>
            </a:pPr>
            <a:r>
              <a:rPr lang="de-DE"/>
              <a:t>Is there more to see?</a:t>
            </a:r>
          </a:p>
          <a:p>
            <a:pPr>
              <a:lnSpc>
                <a:spcPct val="150000"/>
              </a:lnSpc>
            </a:pPr>
            <a:r>
              <a:rPr lang="de-DE"/>
              <a:t>Can we factor out shifts and spreads?</a:t>
            </a:r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FA5260C-86AD-42DB-AC2F-C601517D3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8303"/>
              </p:ext>
            </p:extLst>
          </p:nvPr>
        </p:nvGraphicFramePr>
        <p:xfrm>
          <a:off x="6465515" y="1365489"/>
          <a:ext cx="2266108" cy="241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5" imgW="1645920" imgH="1752396" progId="AcroExch.Document.DC">
                  <p:embed/>
                </p:oleObj>
              </mc:Choice>
              <mc:Fallback>
                <p:oleObj name="Acrobat Document" r:id="rId5" imgW="164592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07EEF832-6B02-4560-A736-797102F51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5515" y="1365489"/>
                        <a:ext cx="2266108" cy="241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43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29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C8084EB-C712-43F2-8342-AC45F41F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Standardization Crash Course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CFDAF6AB-3396-4032-AD16-F4B4A0DA68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vert="horz" lIns="90000" tIns="36000" rIns="0" bIns="0" rtlCol="0">
                <a:normAutofit lnSpcReduction="10000"/>
              </a:bodyPr>
              <a:lstStyle>
                <a:lvl1pPr marL="21479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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68017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038154" indent="-143194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 Unicode MS" pitchFamily="34" charset="-128"/>
                  <a:buChar char="•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539331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w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1897315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0051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5515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0979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64437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dirty="0"/>
                  <a:t>Standardizing a </a:t>
                </a:r>
                <a:r>
                  <a:rPr lang="de-DE" dirty="0" err="1"/>
                  <a:t>random</a:t>
                </a:r>
                <a:r>
                  <a:rPr lang="de-DE" dirty="0"/>
                  <a:t> variable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/>
              </a:p>
              <a:p>
                <a:pPr lvl="1">
                  <a:lnSpc>
                    <a:spcPct val="150000"/>
                  </a:lnSpc>
                </a:pPr>
                <a:r>
                  <a:rPr lang="de-DE" dirty="0" err="1">
                    <a:ea typeface="Cambria Math" panose="02040503050406030204" pitchFamily="18" charset="0"/>
                  </a:rPr>
                  <a:t>Empirical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mean</a:t>
                </a:r>
                <a:r>
                  <a:rPr lang="de-DE" dirty="0">
                    <a:ea typeface="Cambria Math" panose="02040503050406030204" pitchFamily="18" charset="0"/>
                  </a:rPr>
                  <a:t> 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DE" dirty="0">
                    <a:ea typeface="Cambria Math" panose="02040503050406030204" pitchFamily="18" charset="0"/>
                  </a:rPr>
                  <a:t>Standard </a:t>
                </a:r>
                <a:r>
                  <a:rPr lang="de-DE" dirty="0" err="1">
                    <a:ea typeface="Cambria Math" panose="02040503050406030204" pitchFamily="18" charset="0"/>
                  </a:rPr>
                  <a:t>deviation</a:t>
                </a:r>
                <a:r>
                  <a:rPr lang="de-DE" dirty="0">
                    <a:ea typeface="Cambria Math" panose="02040503050406030204" pitchFamily="18" charset="0"/>
                  </a:rPr>
                  <a:t> = 1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Main </a:t>
                </a:r>
                <a:r>
                  <a:rPr lang="de-DE" dirty="0" err="1"/>
                  <a:t>use</a:t>
                </a:r>
                <a:r>
                  <a:rPr lang="de-DE" dirty="0"/>
                  <a:t>: </a:t>
                </a:r>
                <a:r>
                  <a:rPr lang="de-DE" dirty="0" err="1"/>
                  <a:t>Compare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random</a:t>
                </a:r>
                <a:r>
                  <a:rPr lang="de-DE" dirty="0"/>
                  <a:t> variables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Formula: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num>
                      <m:den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empirical </a:t>
                </a:r>
                <a:r>
                  <a:rPr lang="de-DE" dirty="0" err="1"/>
                  <a:t>mean</a:t>
                </a:r>
                <a:endParaRPr lang="de-DE" dirty="0"/>
              </a:p>
              <a:p>
                <a:pPr lvl="1">
                  <a:lnSpc>
                    <a:spcPct val="150000"/>
                  </a:lnSpc>
                </a:pPr>
                <a:r>
                  <a:rPr lang="de-DE" dirty="0"/>
                  <a:t>s = </a:t>
                </a:r>
                <a:r>
                  <a:rPr lang="de-DE" dirty="0" err="1"/>
                  <a:t>standard</a:t>
                </a:r>
                <a:r>
                  <a:rPr lang="de-DE" dirty="0"/>
                  <a:t> </a:t>
                </a:r>
                <a:r>
                  <a:rPr lang="de-DE" dirty="0" err="1"/>
                  <a:t>deviation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CFDAF6AB-3396-4032-AD16-F4B4A0DA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6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Categorical and Quantitative observations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81920" y="6534538"/>
            <a:ext cx="6480000" cy="252000"/>
          </a:xfrm>
        </p:spPr>
        <p:txBody>
          <a:bodyPr/>
          <a:lstStyle/>
          <a:p>
            <a:pPr algn="r"/>
            <a:r>
              <a:rPr lang="de-DE" sz="1000" dirty="0" err="1">
                <a:ea typeface="Arial Unicode MS" pitchFamily="34" charset="-128"/>
                <a:cs typeface="Arial Unicode MS" pitchFamily="34" charset="-128"/>
              </a:rPr>
              <a:t>Exploratory</a:t>
            </a:r>
            <a:r>
              <a:rPr lang="de-DE" sz="1000" dirty="0">
                <a:ea typeface="Arial Unicode MS" pitchFamily="34" charset="-128"/>
                <a:cs typeface="Arial Unicode MS" pitchFamily="34" charset="-128"/>
              </a:rPr>
              <a:t> Data Analysis   ‒Wintersemester 2021/2022</a:t>
            </a:r>
          </a:p>
          <a:p>
            <a:pPr algn="r"/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3A12B3F-2CA1-47D8-8196-71F5F640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4" y="1698359"/>
            <a:ext cx="9134456" cy="3379388"/>
          </a:xfrm>
          <a:prstGeom prst="rect">
            <a:avLst/>
          </a:prstGeom>
        </p:spPr>
      </p:pic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CBC66291-332B-4314-A225-C1BE0F9C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958417"/>
            <a:ext cx="3362281" cy="17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4BEC614-91BB-4A66-90C3-E05582AD210D}"/>
              </a:ext>
            </a:extLst>
          </p:cNvPr>
          <p:cNvSpPr txBox="1"/>
          <p:nvPr/>
        </p:nvSpPr>
        <p:spPr>
          <a:xfrm>
            <a:off x="217124" y="1374332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effectLst/>
                <a:latin typeface="-apple-system"/>
              </a:rPr>
              <a:t>Quantitative </a:t>
            </a:r>
            <a:r>
              <a:rPr lang="de-DE" b="0" i="1" dirty="0" err="1">
                <a:effectLst/>
                <a:latin typeface="-apple-system"/>
              </a:rPr>
              <a:t>observations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C4D23E-E85A-46D7-9B7E-BD9B4133BCA4}"/>
              </a:ext>
            </a:extLst>
          </p:cNvPr>
          <p:cNvSpPr txBox="1"/>
          <p:nvPr/>
        </p:nvSpPr>
        <p:spPr>
          <a:xfrm>
            <a:off x="217124" y="102412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err="1">
                <a:effectLst/>
                <a:latin typeface="-apple-system"/>
              </a:rPr>
              <a:t>Categorical</a:t>
            </a:r>
            <a:r>
              <a:rPr lang="de-DE" b="0" i="1" dirty="0">
                <a:effectLst/>
                <a:latin typeface="-apple-system"/>
              </a:rPr>
              <a:t> </a:t>
            </a:r>
            <a:r>
              <a:rPr lang="de-DE" b="0" i="1" dirty="0" err="1">
                <a:effectLst/>
                <a:latin typeface="-apple-system"/>
              </a:rPr>
              <a:t>observations</a:t>
            </a:r>
            <a:r>
              <a:rPr lang="de-DE" b="0" i="1" dirty="0">
                <a:effectLst/>
                <a:latin typeface="-apple-system"/>
              </a:rPr>
              <a:t>: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794D7E-68C1-4930-98D6-7A04C9D73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597" y="648000"/>
            <a:ext cx="1098606" cy="13780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42A1216-C5A3-401F-9E2D-FC925AD40945}"/>
              </a:ext>
            </a:extLst>
          </p:cNvPr>
          <p:cNvSpPr txBox="1"/>
          <p:nvPr/>
        </p:nvSpPr>
        <p:spPr>
          <a:xfrm>
            <a:off x="4914900" y="5182513"/>
            <a:ext cx="391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i="1" dirty="0"/>
              <a:t>Was </a:t>
            </a:r>
            <a:r>
              <a:rPr lang="de-DE" i="1" dirty="0" err="1"/>
              <a:t>this</a:t>
            </a:r>
            <a:r>
              <a:rPr lang="de-DE" i="1" dirty="0"/>
              <a:t> stock profitable?</a:t>
            </a:r>
          </a:p>
          <a:p>
            <a:pPr marL="285750" indent="-285750">
              <a:buFontTx/>
              <a:buChar char="-"/>
            </a:pPr>
            <a:r>
              <a:rPr lang="de-DE" i="1" dirty="0" err="1"/>
              <a:t>How</a:t>
            </a:r>
            <a:r>
              <a:rPr lang="de-DE" i="1" dirty="0"/>
              <a:t> </a:t>
            </a:r>
            <a:r>
              <a:rPr lang="de-DE" i="1" dirty="0" err="1"/>
              <a:t>risky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stock?</a:t>
            </a:r>
          </a:p>
          <a:p>
            <a:pPr marL="285750" indent="-285750">
              <a:buFontTx/>
              <a:buChar char="-"/>
            </a:pPr>
            <a:r>
              <a:rPr lang="de-DE" i="1" dirty="0"/>
              <a:t>In </a:t>
            </a:r>
            <a:r>
              <a:rPr lang="de-DE" i="1" dirty="0" err="1"/>
              <a:t>which</a:t>
            </a:r>
            <a:r>
              <a:rPr lang="de-DE" i="1" dirty="0"/>
              <a:t> stock </a:t>
            </a:r>
            <a:r>
              <a:rPr lang="de-DE" i="1" dirty="0" err="1"/>
              <a:t>shoul</a:t>
            </a:r>
            <a:r>
              <a:rPr lang="de-DE" i="1" dirty="0"/>
              <a:t> I </a:t>
            </a:r>
            <a:r>
              <a:rPr lang="de-DE" i="1" dirty="0" err="1"/>
              <a:t>invest</a:t>
            </a:r>
            <a:r>
              <a:rPr lang="de-DE" i="1" dirty="0"/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F2817E-1F82-4505-B4C4-F0E47F3ED795}"/>
              </a:ext>
            </a:extLst>
          </p:cNvPr>
          <p:cNvSpPr txBox="1"/>
          <p:nvPr/>
        </p:nvSpPr>
        <p:spPr>
          <a:xfrm>
            <a:off x="5098964" y="4726493"/>
            <a:ext cx="3150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Figure 0: </a:t>
            </a:r>
            <a:r>
              <a:rPr lang="de-DE" sz="1000" dirty="0">
                <a:hlinkClick r:id="rId7"/>
              </a:rPr>
              <a:t>ELON-MUSK.jpg (980×504) (elliberal.com)</a:t>
            </a:r>
            <a:endParaRPr lang="de-DE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8CDC535-4EDE-4663-A460-7EED780BD713}"/>
              </a:ext>
            </a:extLst>
          </p:cNvPr>
          <p:cNvSpPr txBox="1"/>
          <p:nvPr/>
        </p:nvSpPr>
        <p:spPr>
          <a:xfrm>
            <a:off x="181524" y="5011617"/>
            <a:ext cx="49174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000" dirty="0">
                <a:solidFill>
                  <a:srgbClr val="3F96E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Tesla, Inc. (TSLA) Stock Historical Prices &amp; Data - Yahoo Finance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217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1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30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DF82D8B-E9BE-4816-8954-6C1D0A6F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The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067A22F0-A6DF-45DD-A8F8-663CC15AE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vert="horz" lIns="90000" tIns="36000" rIns="0" bIns="0" rtlCol="0">
                <a:normAutofit/>
              </a:bodyPr>
              <a:lstStyle>
                <a:lvl1pPr marL="21479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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1pPr>
                <a:lvl2pPr marL="680170" indent="-214790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2pPr>
                <a:lvl3pPr marL="1038154" indent="-143194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 Unicode MS" pitchFamily="34" charset="-128"/>
                  <a:buChar char="•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3pPr>
                <a:lvl4pPr marL="1539331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w"/>
                  <a:defRPr sz="16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4pPr>
                <a:lvl5pPr marL="1897315" indent="-178992" algn="l" defTabSz="909279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defRPr>
                </a:lvl5pPr>
                <a:lvl6pPr marL="250051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5515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09798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64437" indent="-227320" algn="l" defTabSz="90927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dirty="0"/>
                  <a:t>Empirical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0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shift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Standard </a:t>
                </a:r>
                <a:r>
                  <a:rPr lang="de-DE" dirty="0" err="1"/>
                  <a:t>deviation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1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spread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067A22F0-A6DF-45DD-A8F8-663CC15A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CECCA46D-AD74-428B-B1C9-9E3501021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32824"/>
              </p:ext>
            </p:extLst>
          </p:nvPr>
        </p:nvGraphicFramePr>
        <p:xfrm>
          <a:off x="6054738" y="2270782"/>
          <a:ext cx="2158626" cy="229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Acrobat Document" r:id="rId6" imgW="1645920" imgH="1752396" progId="AcroExch.Document.DC">
                  <p:embed/>
                </p:oleObj>
              </mc:Choice>
              <mc:Fallback>
                <p:oleObj name="Acrobat Document" r:id="rId6" imgW="1645920" imgH="1752396" progId="AcroExch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3042ADC1-A0A2-499B-B4D7-0324E0C9E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4738" y="2270782"/>
                        <a:ext cx="2158626" cy="2298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1E17301-7BEE-418A-9B3D-67C78E620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38979"/>
              </p:ext>
            </p:extLst>
          </p:nvPr>
        </p:nvGraphicFramePr>
        <p:xfrm>
          <a:off x="930636" y="2270782"/>
          <a:ext cx="2158625" cy="229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Acrobat Document" r:id="rId8" imgW="1645920" imgH="1752396" progId="AcroExch.Document.DC">
                  <p:embed/>
                </p:oleObj>
              </mc:Choice>
              <mc:Fallback>
                <p:oleObj name="Acrobat Document" r:id="rId8" imgW="1645920" imgH="1752396" progId="AcroExch.Document.DC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A1D0DC0F-07A7-48D4-A195-B70453C8E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0636" y="2270782"/>
                        <a:ext cx="2158625" cy="2298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8DE8058-91E0-488B-AFBB-70466DBD11A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089261" y="3419828"/>
            <a:ext cx="296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8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31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D27B4B8-D673-4C25-89DC-16B650E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Pattern 4: </a:t>
            </a:r>
            <a:r>
              <a:rPr lang="de-DE" dirty="0" err="1"/>
              <a:t>Tail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7F26C322-58D3-4897-BA2A-135D39E11B7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40939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/>
              <a:t>Previously the tails were masked by the spread</a:t>
            </a:r>
          </a:p>
          <a:p>
            <a:pPr>
              <a:lnSpc>
                <a:spcPct val="150000"/>
              </a:lnSpc>
            </a:pPr>
            <a:r>
              <a:rPr lang="de-DE"/>
              <a:t>Larger difference for ‚extreme‘ values results in larger deviation at both ends </a:t>
            </a:r>
          </a:p>
          <a:p>
            <a:pPr>
              <a:lnSpc>
                <a:spcPct val="150000"/>
              </a:lnSpc>
            </a:pPr>
            <a:r>
              <a:rPr lang="de-DE"/>
              <a:t>But, just how much 'should‘ they differ?</a:t>
            </a:r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785312FA-D1AA-4058-BB49-B020A804B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427122"/>
              </p:ext>
            </p:extLst>
          </p:nvPr>
        </p:nvGraphicFramePr>
        <p:xfrm>
          <a:off x="4990971" y="2524117"/>
          <a:ext cx="3841329" cy="204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Acrobat Document" r:id="rId5" imgW="3291840" imgH="1752396" progId="AcroExch.Document.DC">
                  <p:embed/>
                </p:oleObj>
              </mc:Choice>
              <mc:Fallback>
                <p:oleObj name="Acrobat Document" r:id="rId5" imgW="329184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A6B0026-2994-453A-B3EF-ADEA651D65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0971" y="2524117"/>
                        <a:ext cx="3841329" cy="204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74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32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94BFD13-ADAE-4D2C-81DE-C9F3311F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Pattern 5: </a:t>
            </a: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3D9D02B-2790-4E43-843F-799DD2A12A75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/>
              <a:t>There is no axiomatic definition of an outlier!</a:t>
            </a:r>
          </a:p>
          <a:p>
            <a:pPr>
              <a:lnSpc>
                <a:spcPct val="150000"/>
              </a:lnSpc>
            </a:pPr>
            <a:r>
              <a:rPr lang="de-DE"/>
              <a:t>Classification is highly contextual</a:t>
            </a:r>
          </a:p>
          <a:p>
            <a:pPr lvl="1">
              <a:lnSpc>
                <a:spcPct val="150000"/>
              </a:lnSpc>
            </a:pPr>
            <a:r>
              <a:rPr lang="de-DE"/>
              <a:t>Sample size</a:t>
            </a:r>
          </a:p>
          <a:p>
            <a:pPr lvl="1">
              <a:lnSpc>
                <a:spcPct val="150000"/>
              </a:lnSpc>
            </a:pPr>
            <a:r>
              <a:rPr lang="de-DE"/>
              <a:t>Representation of the data</a:t>
            </a:r>
          </a:p>
          <a:p>
            <a:pPr>
              <a:lnSpc>
                <a:spcPct val="150000"/>
              </a:lnSpc>
            </a:pPr>
            <a:r>
              <a:rPr lang="de-DE"/>
              <a:t>What to do with outliers?</a:t>
            </a:r>
          </a:p>
          <a:p>
            <a:endParaRPr lang="de-DE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34B72E1-F529-46B6-8BD8-A54A8BC4B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55700"/>
              </p:ext>
            </p:extLst>
          </p:nvPr>
        </p:nvGraphicFramePr>
        <p:xfrm>
          <a:off x="7186063" y="1410072"/>
          <a:ext cx="1646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Acrobat Document" r:id="rId5" imgW="1645920" imgH="1752396" progId="AcroExch.Document.DC">
                  <p:embed/>
                </p:oleObj>
              </mc:Choice>
              <mc:Fallback>
                <p:oleObj name="Acrobat Document" r:id="rId5" imgW="1645920" imgH="1752396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381E6113-5E6E-47DF-B7C7-C2C98A71CA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6063" y="1410072"/>
                        <a:ext cx="16462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1B63F66-C943-4A92-96A1-E87FF4163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87420"/>
              </p:ext>
            </p:extLst>
          </p:nvPr>
        </p:nvGraphicFramePr>
        <p:xfrm>
          <a:off x="3895175" y="3420269"/>
          <a:ext cx="4937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Acrobat Document" r:id="rId7" imgW="4937760" imgH="1752396" progId="AcroExch.Document.DC">
                  <p:embed/>
                </p:oleObj>
              </mc:Choice>
              <mc:Fallback>
                <p:oleObj name="Acrobat Document" r:id="rId7" imgW="4937760" imgH="1752396" progId="AcroExch.Document.DC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C861E285-D2FB-4E5F-9D78-F7D22B428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5175" y="3420269"/>
                        <a:ext cx="49371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839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33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402C876B-BD66-42CE-AA02-6BE43903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Examplary</a:t>
            </a:r>
            <a:r>
              <a:rPr lang="de-DE" dirty="0"/>
              <a:t> 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74C32812-5FD8-4F8F-A54B-38C4BA86CA77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600" dirty="0" err="1"/>
              <a:t>Ignore</a:t>
            </a: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600" dirty="0"/>
              <a:t>E.g.: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</a:t>
            </a:r>
            <a:r>
              <a:rPr lang="de-DE" sz="1600" dirty="0" err="1"/>
              <a:t>failed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1/100 </a:t>
            </a:r>
            <a:r>
              <a:rPr lang="de-DE" sz="1600" dirty="0" err="1"/>
              <a:t>points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600" dirty="0"/>
              <a:t>Remove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E.g.: Car </a:t>
            </a:r>
            <a:r>
              <a:rPr lang="de-DE" sz="1600" dirty="0" err="1"/>
              <a:t>drove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-10 </a:t>
            </a:r>
            <a:r>
              <a:rPr lang="de-DE" sz="1600" dirty="0" err="1"/>
              <a:t>kmh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sz="1600" dirty="0" err="1"/>
              <a:t>Adjust</a:t>
            </a: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600" dirty="0" err="1"/>
              <a:t>E.g</a:t>
            </a:r>
            <a:r>
              <a:rPr lang="de-DE" sz="1600" dirty="0"/>
              <a:t>: Size </a:t>
            </a:r>
            <a:r>
              <a:rPr lang="de-DE" sz="1600" dirty="0" err="1"/>
              <a:t>given</a:t>
            </a:r>
            <a:r>
              <a:rPr lang="de-DE" sz="1600" dirty="0"/>
              <a:t> in </a:t>
            </a:r>
            <a:r>
              <a:rPr lang="el-GR" sz="1600" dirty="0"/>
              <a:t>μ</a:t>
            </a:r>
            <a:r>
              <a:rPr lang="de-DE" sz="1600" dirty="0"/>
              <a:t>m not mm (</a:t>
            </a:r>
            <a:r>
              <a:rPr lang="de-DE" sz="1600" dirty="0" err="1"/>
              <a:t>factor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1000)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35680A-019D-4722-94B6-244B0AE6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394" y="1456222"/>
            <a:ext cx="2808906" cy="28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34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3FF8E61-8BA6-4771-8E9F-4679F985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Comparing</a:t>
            </a:r>
            <a:r>
              <a:rPr lang="de-DE" dirty="0"/>
              <a:t> 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048B375-D183-4782-B24E-311B50168669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In Q-Q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Was </a:t>
            </a:r>
            <a:r>
              <a:rPr lang="de-DE" i="1" dirty="0" err="1"/>
              <a:t>randomly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Followed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(e.g. normal)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‚</a:t>
            </a:r>
            <a:r>
              <a:rPr lang="de-DE" dirty="0" err="1"/>
              <a:t>noise</a:t>
            </a:r>
            <a:r>
              <a:rPr lang="de-DE" dirty="0"/>
              <a:t>‘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i="1" dirty="0" err="1"/>
              <a:t>exact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This </a:t>
            </a:r>
            <a:r>
              <a:rPr lang="de-DE" dirty="0" err="1"/>
              <a:t>results</a:t>
            </a:r>
            <a:r>
              <a:rPr lang="de-DE" dirty="0"/>
              <a:t> in a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34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35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C1E3A25-A23C-4BF4-B967-32CC7D67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Probability Plots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AC5D96C-E309-4768-A9C0-A64E05AECE4D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vert="horz" lIns="90000" tIns="36000" rIns="0" bIns="0" rtlCol="0">
            <a:norm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exact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quantiles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Interpretation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Q-Q </a:t>
            </a:r>
            <a:r>
              <a:rPr lang="de-DE" dirty="0" err="1"/>
              <a:t>plots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‚</a:t>
            </a:r>
            <a:r>
              <a:rPr lang="de-DE" dirty="0" err="1"/>
              <a:t>perfect</a:t>
            </a:r>
            <a:r>
              <a:rPr lang="de-DE" dirty="0"/>
              <a:t> match‘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Patterns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 hold</a:t>
            </a:r>
          </a:p>
          <a:p>
            <a:pPr>
              <a:lnSpc>
                <a:spcPct val="150000"/>
              </a:lnSpc>
            </a:pPr>
            <a:r>
              <a:rPr lang="de-DE" dirty="0"/>
              <a:t>Advantage: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randomness</a:t>
            </a:r>
            <a:r>
              <a:rPr lang="de-DE" dirty="0"/>
              <a:t>!</a:t>
            </a:r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43046C5-C940-42A2-827A-26BC44186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113" y="2045301"/>
            <a:ext cx="3531187" cy="25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3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36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11603EB-F95C-4D6D-91AF-30BD78B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Summarize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430E9D4E-CC8A-42CE-A9C9-87EC4B024416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vert="horz" lIns="90000" tIns="36000" rIns="0" bIns="0" rtlCol="0">
            <a:noAutofit/>
          </a:bodyPr>
          <a:lstStyle>
            <a:lvl1pPr marL="21479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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680170" indent="-214790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038154" indent="-143194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Arial Unicode MS" pitchFamily="34" charset="-128"/>
              <a:buChar char="•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539331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w"/>
              <a:defRPr sz="16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97315" indent="-178992" algn="l" defTabSz="909279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50051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515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9798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4437" indent="-227320" algn="l" defTabSz="90927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/>
              <a:t>Key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,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, </a:t>
            </a:r>
            <a:r>
              <a:rPr lang="de-DE" dirty="0" err="1"/>
              <a:t>quantiles</a:t>
            </a:r>
            <a:r>
              <a:rPr lang="de-DE" dirty="0"/>
              <a:t>, min &amp; </a:t>
            </a:r>
            <a:r>
              <a:rPr lang="de-DE" dirty="0" err="1"/>
              <a:t>max</a:t>
            </a:r>
            <a:r>
              <a:rPr lang="de-DE" dirty="0"/>
              <a:t>, etc.</a:t>
            </a:r>
          </a:p>
          <a:p>
            <a:pPr>
              <a:lnSpc>
                <a:spcPct val="150000"/>
              </a:lnSpc>
            </a:pPr>
            <a:r>
              <a:rPr lang="de-DE" dirty="0"/>
              <a:t>Bar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histograms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and quantitative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respectively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Q-Q Plots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i="1" dirty="0" err="1"/>
              <a:t>two</a:t>
            </a:r>
            <a:r>
              <a:rPr lang="de-DE" i="1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and </a:t>
            </a:r>
            <a:r>
              <a:rPr lang="de-DE" dirty="0" err="1"/>
              <a:t>similarities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Patterns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 (shift, </a:t>
            </a:r>
            <a:r>
              <a:rPr lang="de-DE" dirty="0" err="1"/>
              <a:t>spread</a:t>
            </a:r>
            <a:r>
              <a:rPr lang="de-DE" dirty="0"/>
              <a:t>, etc.)</a:t>
            </a:r>
          </a:p>
          <a:p>
            <a:pPr>
              <a:lnSpc>
                <a:spcPct val="150000"/>
              </a:lnSpc>
            </a:pPr>
            <a:r>
              <a:rPr lang="de-DE" dirty="0"/>
              <a:t>Probability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642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37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89C7741D-F708-4066-AB06-072AB534E473}"/>
              </a:ext>
            </a:extLst>
          </p:cNvPr>
          <p:cNvSpPr txBox="1">
            <a:spLocks/>
          </p:cNvSpPr>
          <p:nvPr/>
        </p:nvSpPr>
        <p:spPr>
          <a:xfrm>
            <a:off x="654600" y="1006293"/>
            <a:ext cx="8520600" cy="572700"/>
          </a:xfrm>
          <a:prstGeom prst="rect">
            <a:avLst/>
          </a:prstGeom>
          <a:solidFill>
            <a:schemeClr val="bg1"/>
          </a:solidFill>
        </p:spPr>
        <p:txBody>
          <a:bodyPr vert="horz" lIns="90928" tIns="0" rIns="72000" bIns="0" rtlCol="0" anchor="ctr" anchorCtr="0">
            <a:noAutofit/>
          </a:bodyPr>
          <a:lstStyle>
            <a:lvl1pPr algn="l" defTabSz="909279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algn="ctr"/>
            <a:r>
              <a:rPr lang="de-DE" sz="6600" dirty="0" err="1"/>
              <a:t>Thanks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listening</a:t>
            </a:r>
            <a:r>
              <a:rPr lang="de-DE" sz="6600" dirty="0"/>
              <a:t>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3253-5921-4904-B200-9AA60CA002B4}"/>
              </a:ext>
            </a:extLst>
          </p:cNvPr>
          <p:cNvSpPr txBox="1"/>
          <p:nvPr/>
        </p:nvSpPr>
        <p:spPr>
          <a:xfrm>
            <a:off x="654599" y="2258008"/>
            <a:ext cx="827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plots</a:t>
            </a:r>
            <a:r>
              <a:rPr lang="de-DE" dirty="0"/>
              <a:t>, etc.)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moodle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file</a:t>
            </a:r>
            <a:r>
              <a:rPr lang="de-DE" dirty="0"/>
              <a:t> will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i="1" dirty="0" err="1"/>
              <a:t>commented</a:t>
            </a:r>
            <a:r>
              <a:rPr lang="de-DE" i="1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plotting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2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240364" y="139018"/>
            <a:ext cx="9000000" cy="46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4" y="672154"/>
            <a:ext cx="9349071" cy="40340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B992D3-3C68-4225-91EC-782A6EDAD3D9}"/>
              </a:ext>
            </a:extLst>
          </p:cNvPr>
          <p:cNvSpPr txBox="1"/>
          <p:nvPr/>
        </p:nvSpPr>
        <p:spPr>
          <a:xfrm>
            <a:off x="2160000" y="169845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b="1" dirty="0"/>
              <a:t>Count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C4257C-6F4B-4D96-A460-A554C8B6A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59" y="2336727"/>
            <a:ext cx="3525520" cy="3056147"/>
          </a:xfrm>
          <a:prstGeom prst="rect">
            <a:avLst/>
          </a:prstGeom>
        </p:spPr>
      </p:pic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0C6A5B24-312D-47F0-AF27-970881A02B3B}"/>
              </a:ext>
            </a:extLst>
          </p:cNvPr>
          <p:cNvSpPr/>
          <p:nvPr/>
        </p:nvSpPr>
        <p:spPr>
          <a:xfrm>
            <a:off x="2966720" y="5341121"/>
            <a:ext cx="45719" cy="25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54BCCF-3084-4736-A0BE-2F23D03BE89E}"/>
              </a:ext>
            </a:extLst>
          </p:cNvPr>
          <p:cNvSpPr txBox="1"/>
          <p:nvPr/>
        </p:nvSpPr>
        <p:spPr>
          <a:xfrm>
            <a:off x="2560320" y="5761670"/>
            <a:ext cx="14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10 </a:t>
            </a:r>
            <a:r>
              <a:rPr lang="de-DE" sz="1400" b="1" dirty="0" err="1">
                <a:solidFill>
                  <a:schemeClr val="accent1"/>
                </a:solidFill>
              </a:rPr>
              <a:t>samples</a:t>
            </a:r>
            <a:endParaRPr lang="de-DE" sz="1400" b="1" dirty="0">
              <a:solidFill>
                <a:schemeClr val="accent1"/>
              </a:solidFill>
            </a:endParaRPr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E0657B5-EDCB-486B-AAB1-82F3D50DDF4F}"/>
              </a:ext>
            </a:extLst>
          </p:cNvPr>
          <p:cNvSpPr/>
          <p:nvPr/>
        </p:nvSpPr>
        <p:spPr>
          <a:xfrm>
            <a:off x="1708786" y="2126119"/>
            <a:ext cx="350312" cy="99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2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8" y="648000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1721495" y="1690108"/>
            <a:ext cx="53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2. Mean: ( </a:t>
            </a:r>
            <a:r>
              <a:rPr lang="de-DE" b="1" dirty="0" err="1"/>
              <a:t>empirical</a:t>
            </a:r>
            <a:r>
              <a:rPr lang="de-DE" b="1" dirty="0"/>
              <a:t> </a:t>
            </a:r>
            <a:r>
              <a:rPr lang="de-DE" b="1" dirty="0" err="1"/>
              <a:t>mean</a:t>
            </a:r>
            <a:r>
              <a:rPr lang="de-DE" b="1" dirty="0"/>
              <a:t>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BCB0B8D-0F79-4FD2-8C4D-005AE2D5F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883" y="1734519"/>
            <a:ext cx="2654616" cy="82131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5546A3-F44E-425B-9602-35043238E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397" y="2355060"/>
            <a:ext cx="2609618" cy="23240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82C16A5-9361-4388-BBE5-DD74DB5F0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00" y="2999911"/>
            <a:ext cx="4373901" cy="711860"/>
          </a:xfrm>
          <a:prstGeom prst="rect">
            <a:avLst/>
          </a:prstGeom>
        </p:spPr>
      </p:pic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EF7CD92A-E248-4EE0-8549-1A661856761E}"/>
              </a:ext>
            </a:extLst>
          </p:cNvPr>
          <p:cNvSpPr/>
          <p:nvPr/>
        </p:nvSpPr>
        <p:spPr>
          <a:xfrm>
            <a:off x="1767721" y="2365220"/>
            <a:ext cx="258378" cy="111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74" y="635672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1981662" y="1709512"/>
            <a:ext cx="535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</a:t>
            </a:r>
            <a:r>
              <a:rPr lang="de-DE" b="1" dirty="0" err="1"/>
              <a:t>Quantiles</a:t>
            </a:r>
            <a:r>
              <a:rPr lang="de-DE" b="1" dirty="0"/>
              <a:t> 25%, 50%, 75%</a:t>
            </a:r>
          </a:p>
          <a:p>
            <a:r>
              <a:rPr lang="de-DE" b="1" dirty="0"/>
              <a:t>- 50% Quantile: Median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35546A3-F44E-425B-9602-35043238E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673" y="3881406"/>
            <a:ext cx="2609618" cy="2324068"/>
          </a:xfrm>
          <a:prstGeom prst="rect">
            <a:avLst/>
          </a:prstGeom>
        </p:spPr>
      </p:pic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EF7CD92A-E248-4EE0-8549-1A661856761E}"/>
              </a:ext>
            </a:extLst>
          </p:cNvPr>
          <p:cNvSpPr/>
          <p:nvPr/>
        </p:nvSpPr>
        <p:spPr>
          <a:xfrm>
            <a:off x="1735549" y="3639123"/>
            <a:ext cx="258378" cy="111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6F5EC625-2352-4A54-BF27-B28E2DBDEA17}"/>
              </a:ext>
            </a:extLst>
          </p:cNvPr>
          <p:cNvSpPr/>
          <p:nvPr/>
        </p:nvSpPr>
        <p:spPr>
          <a:xfrm>
            <a:off x="4734291" y="4917440"/>
            <a:ext cx="457469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9E4B06-7E55-4F67-A47D-668B2D0AC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672" y="3827075"/>
            <a:ext cx="2441844" cy="240561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F2D421A-3B0E-4221-9B03-78415E96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718" y="3639123"/>
            <a:ext cx="2441844" cy="24056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228A853-9239-453F-8380-825C2E47CB3A}"/>
              </a:ext>
            </a:extLst>
          </p:cNvPr>
          <p:cNvSpPr txBox="1"/>
          <p:nvPr/>
        </p:nvSpPr>
        <p:spPr>
          <a:xfrm>
            <a:off x="5353144" y="3469745"/>
            <a:ext cx="302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10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even</a:t>
            </a:r>
            <a:r>
              <a:rPr lang="de-DE" sz="1600" dirty="0"/>
              <a:t>: Median= Mean </a:t>
            </a:r>
            <a:r>
              <a:rPr lang="de-DE" sz="1600" dirty="0" err="1"/>
              <a:t>over</a:t>
            </a:r>
            <a:r>
              <a:rPr lang="de-DE" sz="1600" dirty="0"/>
              <a:t> 5th and 6th </a:t>
            </a:r>
            <a:r>
              <a:rPr lang="de-DE" sz="1600" dirty="0" err="1"/>
              <a:t>largest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A2253B97-1B91-4EDE-BB06-DC19770B96A6}"/>
              </a:ext>
            </a:extLst>
          </p:cNvPr>
          <p:cNvSpPr/>
          <p:nvPr/>
        </p:nvSpPr>
        <p:spPr>
          <a:xfrm>
            <a:off x="4459040" y="4872151"/>
            <a:ext cx="647242" cy="147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97DEA8D7-1567-4909-A39D-784847F04030}"/>
              </a:ext>
            </a:extLst>
          </p:cNvPr>
          <p:cNvSpPr/>
          <p:nvPr/>
        </p:nvSpPr>
        <p:spPr>
          <a:xfrm>
            <a:off x="4459040" y="5061426"/>
            <a:ext cx="605152" cy="147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69EACB-B1CD-493E-A3E2-713ADB900558}"/>
              </a:ext>
            </a:extLst>
          </p:cNvPr>
          <p:cNvSpPr/>
          <p:nvPr/>
        </p:nvSpPr>
        <p:spPr>
          <a:xfrm>
            <a:off x="2333412" y="4850975"/>
            <a:ext cx="2125628" cy="358439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EBCCD08-E3FF-45BF-BC0D-0B5F829FC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077" y="4634203"/>
            <a:ext cx="4207468" cy="87588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1347182-89B6-4105-8B90-834AFBCB9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098" y="2371880"/>
            <a:ext cx="6284686" cy="9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  <p:bldP spid="5" grpId="0" animBg="1"/>
      <p:bldP spid="5" grpId="1" animBg="1"/>
      <p:bldP spid="10" grpId="0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1" y="678722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2054463" y="1724106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</a:t>
            </a:r>
            <a:r>
              <a:rPr lang="de-DE" b="1" dirty="0" err="1"/>
              <a:t>Quantiles</a:t>
            </a:r>
            <a:r>
              <a:rPr lang="de-DE" b="1" dirty="0"/>
              <a:t> 25%, 50%, 75%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50% Quantile: Median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25%, 75% </a:t>
            </a:r>
            <a:r>
              <a:rPr lang="de-DE" b="1" dirty="0" err="1"/>
              <a:t>Quantiles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B2096B-BA18-46A8-A15A-8835CCEC4DA7}"/>
              </a:ext>
            </a:extLst>
          </p:cNvPr>
          <p:cNvSpPr txBox="1"/>
          <p:nvPr/>
        </p:nvSpPr>
        <p:spPr>
          <a:xfrm>
            <a:off x="2037540" y="2824348"/>
            <a:ext cx="721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Quantiles</a:t>
            </a:r>
            <a:r>
              <a:rPr lang="de-DE" dirty="0"/>
              <a:t>. The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packages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called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R-6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R-7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Hyndman</a:t>
            </a: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Fan</a:t>
            </a:r>
            <a:r>
              <a:rPr lang="de-DE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340D4E-B2A4-408A-B8E1-A1C6462264D2}"/>
              </a:ext>
            </a:extLst>
          </p:cNvPr>
          <p:cNvSpPr txBox="1"/>
          <p:nvPr/>
        </p:nvSpPr>
        <p:spPr>
          <a:xfrm>
            <a:off x="2037540" y="4243391"/>
            <a:ext cx="72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b="1" dirty="0" err="1"/>
              <a:t>describe</a:t>
            </a:r>
            <a:r>
              <a:rPr lang="de-DE" b="1" dirty="0"/>
              <a:t>()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Quantiles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Package </a:t>
            </a:r>
            <a:r>
              <a:rPr lang="de-DE" b="1" dirty="0" err="1"/>
              <a:t>NumPy</a:t>
            </a:r>
            <a:r>
              <a:rPr lang="de-DE" b="1" dirty="0"/>
              <a:t>: R-7</a:t>
            </a:r>
          </a:p>
        </p:txBody>
      </p:sp>
    </p:spTree>
    <p:extLst>
      <p:ext uri="{BB962C8B-B14F-4D97-AF65-F5344CB8AC3E}">
        <p14:creationId xmlns:p14="http://schemas.microsoft.com/office/powerpoint/2010/main" val="27764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4" y="648878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1809688" y="1739124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</a:t>
            </a:r>
            <a:r>
              <a:rPr lang="de-DE" b="1" dirty="0" err="1"/>
              <a:t>Quantiles</a:t>
            </a:r>
            <a:r>
              <a:rPr lang="de-DE" b="1" dirty="0"/>
              <a:t> 25%, 50%, 75%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50% Quantile: Median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25%, 75% </a:t>
            </a:r>
            <a:r>
              <a:rPr lang="de-DE" b="1" dirty="0" err="1"/>
              <a:t>Quantiles</a:t>
            </a:r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99BCB4-64AA-47F2-A50B-02964E977035}"/>
              </a:ext>
            </a:extLst>
          </p:cNvPr>
          <p:cNvSpPr txBox="1"/>
          <p:nvPr/>
        </p:nvSpPr>
        <p:spPr>
          <a:xfrm>
            <a:off x="1931648" y="2718135"/>
            <a:ext cx="730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p Quantile </a:t>
            </a:r>
            <a:r>
              <a:rPr lang="de-DE" dirty="0" err="1"/>
              <a:t>of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size</a:t>
            </a:r>
            <a:r>
              <a:rPr lang="de-DE" b="1" dirty="0"/>
              <a:t> N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b="1" dirty="0" err="1"/>
              <a:t>the</a:t>
            </a:r>
            <a:r>
              <a:rPr lang="de-DE" b="1" dirty="0"/>
              <a:t> real </a:t>
            </a:r>
            <a:r>
              <a:rPr lang="de-DE" b="1" dirty="0" err="1"/>
              <a:t>valued</a:t>
            </a:r>
            <a:r>
              <a:rPr lang="de-DE" b="1" dirty="0"/>
              <a:t> </a:t>
            </a:r>
            <a:r>
              <a:rPr lang="de-DE" b="1" dirty="0" err="1"/>
              <a:t>index</a:t>
            </a:r>
            <a:r>
              <a:rPr lang="de-DE" b="1" dirty="0"/>
              <a:t> h (R-7)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EC82FD-5C91-43EA-ACCE-CA9370FDB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212" y="3425257"/>
            <a:ext cx="2596950" cy="8377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1610F7A-6F1C-4927-ACC1-67A949EFEC04}"/>
              </a:ext>
            </a:extLst>
          </p:cNvPr>
          <p:cNvSpPr txBox="1"/>
          <p:nvPr/>
        </p:nvSpPr>
        <p:spPr>
          <a:xfrm>
            <a:off x="1931648" y="438888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b="1" dirty="0"/>
              <a:t>R-6</a:t>
            </a:r>
            <a:r>
              <a:rPr lang="de-DE" dirty="0"/>
              <a:t>: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8AA005B-9484-45D7-89D5-6DC9E7D02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278" y="4353759"/>
            <a:ext cx="2252722" cy="50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Summary statistics of Tesla Stock Price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60000" y="6449520"/>
            <a:ext cx="6480000" cy="252000"/>
          </a:xfrm>
        </p:spPr>
        <p:txBody>
          <a:bodyPr/>
          <a:lstStyle/>
          <a:p>
            <a:pPr algn="r"/>
            <a:r>
              <a:rPr lang="de-DE" sz="1000">
                <a:ea typeface="Arial Unicode MS" pitchFamily="34" charset="-128"/>
                <a:cs typeface="Arial Unicode MS" pitchFamily="34" charset="-128"/>
              </a:rPr>
              <a:t>Exploratory Data Analysis   ‒Wintersemester 2021/2022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z="1000">
                <a:ea typeface="Arial Unicode MS" pitchFamily="34" charset="-128"/>
                <a:cs typeface="Arial Unicode MS" pitchFamily="34" charset="-128"/>
              </a:rPr>
              <a:t>[ </a:t>
            </a:r>
            <a:fld id="{7D9A0B8C-6187-6843-AEB9-2ED80071FAE9}" type="slidenum">
              <a:rPr lang="de-DE" sz="1000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r>
              <a:rPr lang="de-DE" sz="1000">
                <a:ea typeface="Arial Unicode MS" pitchFamily="34" charset="-128"/>
                <a:cs typeface="Arial Unicode MS" pitchFamily="34" charset="-128"/>
              </a:rPr>
              <a:t> ]</a:t>
            </a:r>
            <a:endParaRPr lang="de-DE" sz="100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FE32F1-C12D-4D22-9052-48E8A75A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0" y="6143127"/>
            <a:ext cx="1359688" cy="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2A39038-8E86-47BE-B5BC-3E3DF67E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4" y="648878"/>
            <a:ext cx="9349071" cy="4034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2B1126-7138-4E74-9888-BD3EDA90FDF9}"/>
              </a:ext>
            </a:extLst>
          </p:cNvPr>
          <p:cNvSpPr txBox="1"/>
          <p:nvPr/>
        </p:nvSpPr>
        <p:spPr>
          <a:xfrm>
            <a:off x="1809688" y="1739124"/>
            <a:ext cx="53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3. </a:t>
            </a:r>
            <a:r>
              <a:rPr lang="de-DE" b="1" dirty="0" err="1"/>
              <a:t>Quantiles</a:t>
            </a:r>
            <a:r>
              <a:rPr lang="de-DE" b="1" dirty="0"/>
              <a:t> 25%, 50%, 75%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50% Quantile: Median</a:t>
            </a:r>
          </a:p>
          <a:p>
            <a:pPr marL="285750" indent="-285750">
              <a:buFontTx/>
              <a:buChar char="-"/>
            </a:pPr>
            <a:r>
              <a:rPr lang="de-DE" b="1" dirty="0"/>
              <a:t>25%, 75% </a:t>
            </a:r>
            <a:r>
              <a:rPr lang="de-DE" b="1" dirty="0" err="1"/>
              <a:t>Quantiles</a:t>
            </a:r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99BCB4-64AA-47F2-A50B-02964E977035}"/>
              </a:ext>
            </a:extLst>
          </p:cNvPr>
          <p:cNvSpPr txBox="1"/>
          <p:nvPr/>
        </p:nvSpPr>
        <p:spPr>
          <a:xfrm>
            <a:off x="1931648" y="2718135"/>
            <a:ext cx="60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p Quantile </a:t>
            </a:r>
            <a:r>
              <a:rPr lang="de-DE" dirty="0" err="1"/>
              <a:t>of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size</a:t>
            </a:r>
            <a:r>
              <a:rPr lang="de-DE" b="1" dirty="0"/>
              <a:t> N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b="1" dirty="0" err="1"/>
              <a:t>the</a:t>
            </a:r>
            <a:r>
              <a:rPr lang="de-DE" b="1" dirty="0"/>
              <a:t> real </a:t>
            </a:r>
            <a:r>
              <a:rPr lang="de-DE" b="1" dirty="0" err="1"/>
              <a:t>valued</a:t>
            </a:r>
            <a:r>
              <a:rPr lang="de-DE" b="1" dirty="0"/>
              <a:t> </a:t>
            </a:r>
            <a:r>
              <a:rPr lang="de-DE" b="1" dirty="0" err="1"/>
              <a:t>index</a:t>
            </a:r>
            <a:r>
              <a:rPr lang="de-DE" b="1" dirty="0"/>
              <a:t> h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EC82FD-5C91-43EA-ACCE-CA9370FDB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626" y="3345155"/>
            <a:ext cx="2351407" cy="7585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AA005B-9484-45D7-89D5-6DC9E7D02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893" y="3521360"/>
            <a:ext cx="2062238" cy="4626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257B5B3-B248-4A15-A747-68DAEAB77A1A}"/>
              </a:ext>
            </a:extLst>
          </p:cNvPr>
          <p:cNvSpPr txBox="1"/>
          <p:nvPr/>
        </p:nvSpPr>
        <p:spPr>
          <a:xfrm>
            <a:off x="1861448" y="3361065"/>
            <a:ext cx="7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R-7: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21E2026-21F5-4D2F-BDC1-1EDD9BAB06FE}"/>
              </a:ext>
            </a:extLst>
          </p:cNvPr>
          <p:cNvSpPr txBox="1"/>
          <p:nvPr/>
        </p:nvSpPr>
        <p:spPr>
          <a:xfrm>
            <a:off x="4837863" y="3361065"/>
            <a:ext cx="7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R-6: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B5BE1B-E6F1-4EDC-B63A-3D25D19B200C}"/>
              </a:ext>
            </a:extLst>
          </p:cNvPr>
          <p:cNvSpPr txBox="1"/>
          <p:nvPr/>
        </p:nvSpPr>
        <p:spPr>
          <a:xfrm>
            <a:off x="1861448" y="4052545"/>
            <a:ext cx="544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b="1" dirty="0"/>
              <a:t>p Quantile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496EFC-D70F-4052-A03B-C115880B5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7" y="3912890"/>
            <a:ext cx="4537284" cy="7007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62D86FD-9322-417E-9FD0-F4F5E63E0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0000" y="4682179"/>
            <a:ext cx="6609967" cy="12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2&quot; unique_id=&quot;10028&quot;&gt;&lt;object type=&quot;3&quot; unique_id=&quot;11474&quot;&gt;&lt;property id=&quot;20148&quot; value=&quot;5&quot;/&gt;&lt;property id=&quot;20300&quot; value=&quot;Folie 2&quot;/&gt;&lt;property id=&quot;20307&quot; value=&quot;340&quot;/&gt;&lt;/object&gt;&lt;object type=&quot;3&quot; unique_id=&quot;12670&quot;&gt;&lt;property id=&quot;20148&quot; value=&quot;5&quot;/&gt;&lt;property id=&quot;20300&quot; value=&quot;Folie 1 - &amp;quot;Thema&amp;quot;&quot;/&gt;&lt;property id=&quot;20307&quot; value=&quot;365&quot;/&gt;&lt;/object&gt;&lt;/object&gt;&lt;object type=&quot;8&quot; unique_id=&quot;1003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UB-Linguistics Vorlage">
  <a:themeElements>
    <a:clrScheme name="RUB-Linguistics">
      <a:dk1>
        <a:sysClr val="windowText" lastClr="000000"/>
      </a:dk1>
      <a:lt1>
        <a:sysClr val="window" lastClr="FFFFFF"/>
      </a:lt1>
      <a:dk2>
        <a:srgbClr val="105964"/>
      </a:dk2>
      <a:lt2>
        <a:srgbClr val="F2F2F2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8DAE10"/>
      </a:accent5>
      <a:accent6>
        <a:srgbClr val="A5C249"/>
      </a:accent6>
      <a:hlink>
        <a:srgbClr val="3F96EF"/>
      </a:hlink>
      <a:folHlink>
        <a:srgbClr val="BFBFBF"/>
      </a:folHlink>
    </a:clrScheme>
    <a:fontScheme name="Linguistics-Font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RUB-Linguistics Vorlage</Template>
  <TotalTime>0</TotalTime>
  <Words>1678</Words>
  <Application>Microsoft Office PowerPoint</Application>
  <PresentationFormat>Benutzerdefiniert</PresentationFormat>
  <Paragraphs>299</Paragraphs>
  <Slides>37</Slides>
  <Notes>36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-apple-system</vt:lpstr>
      <vt:lpstr>Arial</vt:lpstr>
      <vt:lpstr>Arial Unicode MS</vt:lpstr>
      <vt:lpstr>Calibri</vt:lpstr>
      <vt:lpstr>Cambria Math</vt:lpstr>
      <vt:lpstr>Wingdings</vt:lpstr>
      <vt:lpstr>RUB-Linguistics Vorlage</vt:lpstr>
      <vt:lpstr>Acrobat Document</vt:lpstr>
      <vt:lpstr>Proseminar Statistical Learning</vt:lpstr>
      <vt:lpstr>Agenda</vt:lpstr>
      <vt:lpstr>Categorical and Quantitative observations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Summary statistics of Tesla Stock Price</vt:lpstr>
      <vt:lpstr>Bar graph</vt:lpstr>
      <vt:lpstr>Bar graphs</vt:lpstr>
      <vt:lpstr>Stock Returns</vt:lpstr>
      <vt:lpstr>Histogram</vt:lpstr>
      <vt:lpstr>PowerPoint-Präsentation</vt:lpstr>
      <vt:lpstr>Stepping Stone to Q-Q plots: Scatter Plots</vt:lpstr>
      <vt:lpstr>From Scatter to Q-Q Plot</vt:lpstr>
      <vt:lpstr>Why Are Q-Q Plots Interesting?</vt:lpstr>
      <vt:lpstr>Q-Q Plots Are Easier On The Eyes</vt:lpstr>
      <vt:lpstr>Why is this line so important?</vt:lpstr>
      <vt:lpstr>No Differences Between Observations</vt:lpstr>
      <vt:lpstr>Patterns in Q-Q Plots</vt:lpstr>
      <vt:lpstr>Pattern 1: Shift </vt:lpstr>
      <vt:lpstr>Pattern 2: Spread</vt:lpstr>
      <vt:lpstr>Comparing Different Spreads</vt:lpstr>
      <vt:lpstr>Shift and Spread Combined</vt:lpstr>
      <vt:lpstr>Standardization Crash Course</vt:lpstr>
      <vt:lpstr>The Effect of Standardization</vt:lpstr>
      <vt:lpstr>Pattern 4: Tail</vt:lpstr>
      <vt:lpstr>Pattern 5: Outliers</vt:lpstr>
      <vt:lpstr>Examplary Classification of Outliers</vt:lpstr>
      <vt:lpstr>Comparing Data to Theoretical Distributions </vt:lpstr>
      <vt:lpstr>Probability Plots</vt:lpstr>
      <vt:lpstr>To Summarize</vt:lpstr>
      <vt:lpstr>PowerPoint-Präsentation</vt:lpstr>
    </vt:vector>
  </TitlesOfParts>
  <Company>Sprachwissenschaftliches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Linguistik</dc:title>
  <dc:creator>Martin Hoelter</dc:creator>
  <cp:lastModifiedBy>Witt, Luca</cp:lastModifiedBy>
  <cp:revision>35</cp:revision>
  <cp:lastPrinted>2021-11-30T14:39:41Z</cp:lastPrinted>
  <dcterms:created xsi:type="dcterms:W3CDTF">2010-05-21T10:39:08Z</dcterms:created>
  <dcterms:modified xsi:type="dcterms:W3CDTF">2021-12-02T11:48:00Z</dcterms:modified>
</cp:coreProperties>
</file>