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8" r:id="rId18"/>
    <p:sldId id="284" r:id="rId19"/>
    <p:sldId id="309" r:id="rId20"/>
    <p:sldId id="310" r:id="rId21"/>
    <p:sldId id="311" r:id="rId22"/>
    <p:sldId id="272" r:id="rId23"/>
    <p:sldId id="305" r:id="rId24"/>
    <p:sldId id="306" r:id="rId25"/>
    <p:sldId id="307" r:id="rId26"/>
    <p:sldId id="273" r:id="rId27"/>
    <p:sldId id="274" r:id="rId28"/>
    <p:sldId id="276" r:id="rId29"/>
    <p:sldId id="279" r:id="rId30"/>
    <p:sldId id="297" r:id="rId31"/>
    <p:sldId id="286" r:id="rId32"/>
    <p:sldId id="285" r:id="rId33"/>
    <p:sldId id="282" r:id="rId34"/>
    <p:sldId id="288" r:id="rId35"/>
    <p:sldId id="289" r:id="rId36"/>
    <p:sldId id="287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75" r:id="rId45"/>
    <p:sldId id="312" r:id="rId46"/>
    <p:sldId id="313" r:id="rId47"/>
    <p:sldId id="314" r:id="rId48"/>
    <p:sldId id="315" r:id="rId49"/>
    <p:sldId id="298" r:id="rId50"/>
    <p:sldId id="304" r:id="rId51"/>
    <p:sldId id="299" r:id="rId52"/>
    <p:sldId id="300" r:id="rId53"/>
    <p:sldId id="301" r:id="rId54"/>
    <p:sldId id="303" r:id="rId55"/>
    <p:sldId id="302" r:id="rId56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C8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0" d="100"/>
          <a:sy n="90" d="100"/>
        </p:scale>
        <p:origin x="816" y="78"/>
      </p:cViewPr>
      <p:guideLst>
        <p:guide orient="horz" pos="359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69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3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13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bg>
      <p:bgPr>
        <a:gradFill flip="none" rotWithShape="1">
          <a:gsLst>
            <a:gs pos="0">
              <a:srgbClr val="80C8FF"/>
            </a:gs>
            <a:gs pos="100000">
              <a:srgbClr val="80C8FF"/>
            </a:gs>
            <a:gs pos="2000">
              <a:schemeClr val="bg1"/>
            </a:gs>
            <a:gs pos="75000">
              <a:schemeClr val="bg1"/>
            </a:gs>
            <a:gs pos="9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0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26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5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30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67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05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99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5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5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5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63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49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4419A-AAB1-BE42-B739-7B8AEEF0CD1A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35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rgbClr val="1E1E1E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rgbClr val="1E1E1E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rgbClr val="1E1E1E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rgbClr val="1E1E1E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rgbClr val="1E1E1E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C8FF"/>
            </a:gs>
            <a:gs pos="100000">
              <a:srgbClr val="80C8FF"/>
            </a:gs>
            <a:gs pos="2000">
              <a:schemeClr val="bg1"/>
            </a:gs>
            <a:gs pos="47000">
              <a:schemeClr val="bg1"/>
            </a:gs>
            <a:gs pos="9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550836" y="1390179"/>
            <a:ext cx="6042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err="1" smtClean="0"/>
              <a:t>MSTest</a:t>
            </a:r>
            <a:r>
              <a:rPr lang="ja-JP" altLang="en-US" sz="4800" dirty="0" smtClean="0"/>
              <a:t>と</a:t>
            </a:r>
            <a:r>
              <a:rPr lang="en-US" altLang="ja-JP" sz="4800" dirty="0" err="1" smtClean="0"/>
              <a:t>Moq</a:t>
            </a:r>
            <a:r>
              <a:rPr lang="ja-JP" altLang="en-US" sz="4800" dirty="0" smtClean="0"/>
              <a:t>による</a:t>
            </a:r>
            <a:endParaRPr lang="en-US" altLang="ja-JP" sz="4800" dirty="0" smtClean="0"/>
          </a:p>
          <a:p>
            <a:r>
              <a:rPr lang="ja-JP" altLang="en-US" sz="4800" dirty="0" smtClean="0"/>
              <a:t>単体テスト自動化</a:t>
            </a:r>
            <a:endParaRPr lang="en-US" altLang="ja-JP" sz="48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50836" y="3426670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CS3?</a:t>
            </a:r>
          </a:p>
          <a:p>
            <a:r>
              <a:rPr lang="ja-JP" altLang="en-US" sz="2400" dirty="0" smtClean="0"/>
              <a:t>武田　真行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07594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フレームワーク</a:t>
            </a:r>
            <a:endParaRPr kumimoji="1" lang="ja-JP" altLang="en-US" dirty="0"/>
          </a:p>
        </p:txBody>
      </p:sp>
      <p:sp>
        <p:nvSpPr>
          <p:cNvPr id="80" name="円/楕円 79"/>
          <p:cNvSpPr/>
          <p:nvPr/>
        </p:nvSpPr>
        <p:spPr>
          <a:xfrm>
            <a:off x="2055295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円/楕円 80"/>
          <p:cNvSpPr/>
          <p:nvPr/>
        </p:nvSpPr>
        <p:spPr>
          <a:xfrm>
            <a:off x="4858191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円/楕円 81"/>
          <p:cNvSpPr/>
          <p:nvPr/>
        </p:nvSpPr>
        <p:spPr>
          <a:xfrm>
            <a:off x="3434114" y="2004662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kumimoji="1" lang="ja-JP" alt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直線矢印コネクタ 82"/>
          <p:cNvCxnSpPr/>
          <p:nvPr/>
        </p:nvCxnSpPr>
        <p:spPr>
          <a:xfrm>
            <a:off x="5087501" y="3242528"/>
            <a:ext cx="470603" cy="5309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82" idx="3"/>
          </p:cNvCxnSpPr>
          <p:nvPr/>
        </p:nvCxnSpPr>
        <p:spPr>
          <a:xfrm flipH="1">
            <a:off x="3296613" y="3289215"/>
            <a:ext cx="402537" cy="5500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 flipH="1" flipV="1">
            <a:off x="4858192" y="3381633"/>
            <a:ext cx="395204" cy="4576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グループ化 22"/>
          <p:cNvGrpSpPr/>
          <p:nvPr/>
        </p:nvGrpSpPr>
        <p:grpSpPr>
          <a:xfrm>
            <a:off x="457980" y="2108354"/>
            <a:ext cx="1162050" cy="1213924"/>
            <a:chOff x="670963" y="2672276"/>
            <a:chExt cx="1162050" cy="1213924"/>
          </a:xfrm>
        </p:grpSpPr>
        <p:sp>
          <p:nvSpPr>
            <p:cNvPr id="87" name="円/楕円 86"/>
            <p:cNvSpPr/>
            <p:nvPr/>
          </p:nvSpPr>
          <p:spPr>
            <a:xfrm>
              <a:off x="944572" y="3726701"/>
              <a:ext cx="614832" cy="1594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8" name="二等辺三角形 87"/>
            <p:cNvSpPr/>
            <p:nvPr/>
          </p:nvSpPr>
          <p:spPr>
            <a:xfrm>
              <a:off x="1118638" y="3522312"/>
              <a:ext cx="266700" cy="27094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9" name="グループ化 21"/>
            <p:cNvGrpSpPr/>
            <p:nvPr/>
          </p:nvGrpSpPr>
          <p:grpSpPr>
            <a:xfrm>
              <a:off x="670963" y="2672276"/>
              <a:ext cx="1162050" cy="933450"/>
              <a:chOff x="670963" y="2672276"/>
              <a:chExt cx="1162050" cy="933450"/>
            </a:xfrm>
          </p:grpSpPr>
          <p:sp>
            <p:nvSpPr>
              <p:cNvPr id="90" name="正方形/長方形 89"/>
              <p:cNvSpPr/>
              <p:nvPr/>
            </p:nvSpPr>
            <p:spPr>
              <a:xfrm>
                <a:off x="670963" y="2672276"/>
                <a:ext cx="1162050" cy="9334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正方形/長方形 90"/>
              <p:cNvSpPr/>
              <p:nvPr/>
            </p:nvSpPr>
            <p:spPr>
              <a:xfrm>
                <a:off x="737638" y="2744117"/>
                <a:ext cx="1028700" cy="78976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64000">
                    <a:srgbClr val="80C8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92" name="直線矢印コネクタ 91"/>
          <p:cNvCxnSpPr/>
          <p:nvPr/>
        </p:nvCxnSpPr>
        <p:spPr>
          <a:xfrm flipV="1">
            <a:off x="1854559" y="2575077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627675" y="3394519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Client</a:t>
            </a:r>
            <a:endParaRPr kumimoji="1" lang="ja-JP" altLang="en-US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854561" y="2190983"/>
            <a:ext cx="1079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Req.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95" name="直線矢印コネクタ 94"/>
          <p:cNvCxnSpPr/>
          <p:nvPr/>
        </p:nvCxnSpPr>
        <p:spPr>
          <a:xfrm flipH="1" flipV="1">
            <a:off x="1854559" y="2822332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1892140" y="2952254"/>
            <a:ext cx="1069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97" name="直線矢印コネクタ 96"/>
          <p:cNvCxnSpPr/>
          <p:nvPr/>
        </p:nvCxnSpPr>
        <p:spPr>
          <a:xfrm flipV="1">
            <a:off x="3530616" y="3440290"/>
            <a:ext cx="377676" cy="5204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円柱 97"/>
          <p:cNvSpPr/>
          <p:nvPr/>
        </p:nvSpPr>
        <p:spPr>
          <a:xfrm>
            <a:off x="7721465" y="4086209"/>
            <a:ext cx="1143000" cy="1101877"/>
          </a:xfrm>
          <a:prstGeom prst="ca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kumimoji="1" lang="ja-JP" alt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線矢印コネクタ 98"/>
          <p:cNvCxnSpPr/>
          <p:nvPr/>
        </p:nvCxnSpPr>
        <p:spPr>
          <a:xfrm flipV="1">
            <a:off x="6853692" y="4431362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 flipH="1" flipV="1">
            <a:off x="6853692" y="4631616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角丸四角形 100"/>
          <p:cNvSpPr/>
          <p:nvPr/>
        </p:nvSpPr>
        <p:spPr>
          <a:xfrm>
            <a:off x="2861477" y="3477400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503607" y="3230147"/>
            <a:ext cx="957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ViewModel</a:t>
            </a:r>
            <a:endParaRPr kumimoji="1" lang="ja-JP" altLang="en-US" sz="1200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655701" y="3846892"/>
            <a:ext cx="650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</a:t>
            </a:r>
          </a:p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07" name="グループ化 53"/>
          <p:cNvGrpSpPr/>
          <p:nvPr/>
        </p:nvGrpSpPr>
        <p:grpSpPr>
          <a:xfrm>
            <a:off x="5389564" y="2915670"/>
            <a:ext cx="607859" cy="579478"/>
            <a:chOff x="5972308" y="2803129"/>
            <a:chExt cx="607859" cy="579477"/>
          </a:xfrm>
        </p:grpSpPr>
        <p:pic>
          <p:nvPicPr>
            <p:cNvPr id="108" name="図 10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109" name="テキスト ボックス 108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sp>
        <p:nvSpPr>
          <p:cNvPr id="110" name="正方形/長方形 109"/>
          <p:cNvSpPr/>
          <p:nvPr/>
        </p:nvSpPr>
        <p:spPr>
          <a:xfrm>
            <a:off x="7056590" y="3290959"/>
            <a:ext cx="276225" cy="231105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660216" y="2680833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Entity</a:t>
            </a:r>
          </a:p>
          <a:p>
            <a:pPr algn="ctr"/>
            <a:r>
              <a:rPr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Framework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12" name="グループ化 55"/>
          <p:cNvGrpSpPr/>
          <p:nvPr/>
        </p:nvGrpSpPr>
        <p:grpSpPr>
          <a:xfrm>
            <a:off x="6494493" y="3333294"/>
            <a:ext cx="607859" cy="579478"/>
            <a:chOff x="7077238" y="3220753"/>
            <a:chExt cx="607859" cy="579477"/>
          </a:xfrm>
        </p:grpSpPr>
        <p:pic>
          <p:nvPicPr>
            <p:cNvPr id="113" name="図 1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5058" y="3454489"/>
              <a:ext cx="338126" cy="345741"/>
            </a:xfrm>
            <a:prstGeom prst="rect">
              <a:avLst/>
            </a:prstGeom>
          </p:spPr>
        </p:pic>
        <p:sp>
          <p:nvSpPr>
            <p:cNvPr id="114" name="テキスト ボックス 113"/>
            <p:cNvSpPr txBox="1"/>
            <p:nvPr/>
          </p:nvSpPr>
          <p:spPr>
            <a:xfrm>
              <a:off x="7077238" y="3220753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graphicFrame>
        <p:nvGraphicFramePr>
          <p:cNvPr id="115" name="表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743886"/>
              </p:ext>
            </p:extLst>
          </p:nvPr>
        </p:nvGraphicFramePr>
        <p:xfrm>
          <a:off x="7514567" y="3530607"/>
          <a:ext cx="624840" cy="38448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280"/>
                <a:gridCol w="208280"/>
                <a:gridCol w="208280"/>
              </a:tblGrid>
              <a:tr h="128161"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6" name="テキスト ボックス 115"/>
          <p:cNvSpPr txBox="1"/>
          <p:nvPr/>
        </p:nvSpPr>
        <p:spPr>
          <a:xfrm>
            <a:off x="7314341" y="3247854"/>
            <a:ext cx="1062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Table Model</a:t>
            </a:r>
            <a:endParaRPr kumimoji="1" lang="ja-JP" altLang="en-US" sz="1200" dirty="0"/>
          </a:p>
        </p:txBody>
      </p:sp>
      <p:sp>
        <p:nvSpPr>
          <p:cNvPr id="117" name="角丸四角形 116"/>
          <p:cNvSpPr/>
          <p:nvPr/>
        </p:nvSpPr>
        <p:spPr>
          <a:xfrm>
            <a:off x="2792725" y="3519609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1421218" y="1947787"/>
            <a:ext cx="5967920" cy="3710338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81710" y="192874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ここ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grpSp>
        <p:nvGrpSpPr>
          <p:cNvPr id="46" name="グループ化 53"/>
          <p:cNvGrpSpPr/>
          <p:nvPr/>
        </p:nvGrpSpPr>
        <p:grpSpPr>
          <a:xfrm>
            <a:off x="4441541" y="3477587"/>
            <a:ext cx="607859" cy="579478"/>
            <a:chOff x="5972308" y="2803129"/>
            <a:chExt cx="607859" cy="579477"/>
          </a:xfrm>
        </p:grpSpPr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48" name="テキスト ボックス 47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96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Entity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Framework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早い話、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マッパーのこと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16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Entity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Framework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早い話、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マッパーのこと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2055295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4858191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3434114" y="2004662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kumimoji="1" lang="ja-JP" alt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5087501" y="3242528"/>
            <a:ext cx="470603" cy="5309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6" idx="3"/>
          </p:cNvCxnSpPr>
          <p:nvPr/>
        </p:nvCxnSpPr>
        <p:spPr>
          <a:xfrm flipH="1">
            <a:off x="3296613" y="3289215"/>
            <a:ext cx="402537" cy="5500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 flipV="1">
            <a:off x="4858192" y="3381633"/>
            <a:ext cx="395204" cy="4576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22"/>
          <p:cNvGrpSpPr/>
          <p:nvPr/>
        </p:nvGrpSpPr>
        <p:grpSpPr>
          <a:xfrm>
            <a:off x="457980" y="2108354"/>
            <a:ext cx="1162050" cy="1213924"/>
            <a:chOff x="670963" y="2672276"/>
            <a:chExt cx="1162050" cy="1213924"/>
          </a:xfrm>
        </p:grpSpPr>
        <p:sp>
          <p:nvSpPr>
            <p:cNvPr id="11" name="円/楕円 10"/>
            <p:cNvSpPr/>
            <p:nvPr/>
          </p:nvSpPr>
          <p:spPr>
            <a:xfrm>
              <a:off x="944572" y="3726701"/>
              <a:ext cx="614832" cy="1594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二等辺三角形 11"/>
            <p:cNvSpPr/>
            <p:nvPr/>
          </p:nvSpPr>
          <p:spPr>
            <a:xfrm>
              <a:off x="1118638" y="3522312"/>
              <a:ext cx="266700" cy="27094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3" name="グループ化 21"/>
            <p:cNvGrpSpPr/>
            <p:nvPr/>
          </p:nvGrpSpPr>
          <p:grpSpPr>
            <a:xfrm>
              <a:off x="670963" y="2672276"/>
              <a:ext cx="1162050" cy="933450"/>
              <a:chOff x="670963" y="2672276"/>
              <a:chExt cx="1162050" cy="933450"/>
            </a:xfrm>
          </p:grpSpPr>
          <p:sp>
            <p:nvSpPr>
              <p:cNvPr id="14" name="正方形/長方形 13"/>
              <p:cNvSpPr/>
              <p:nvPr/>
            </p:nvSpPr>
            <p:spPr>
              <a:xfrm>
                <a:off x="670963" y="2672276"/>
                <a:ext cx="1162050" cy="9334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737638" y="2744117"/>
                <a:ext cx="1028700" cy="78976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64000">
                    <a:srgbClr val="80C8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6" name="直線矢印コネクタ 15"/>
          <p:cNvCxnSpPr/>
          <p:nvPr/>
        </p:nvCxnSpPr>
        <p:spPr>
          <a:xfrm flipV="1">
            <a:off x="1854559" y="2575077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27675" y="3394519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Client</a:t>
            </a:r>
            <a:endParaRPr kumimoji="1" lang="ja-JP" altLang="en-US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54561" y="2190983"/>
            <a:ext cx="1079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Req.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1854559" y="2822332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892140" y="2952254"/>
            <a:ext cx="1069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3530616" y="3440290"/>
            <a:ext cx="377676" cy="5204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円柱 21"/>
          <p:cNvSpPr/>
          <p:nvPr/>
        </p:nvSpPr>
        <p:spPr>
          <a:xfrm>
            <a:off x="7721465" y="4086209"/>
            <a:ext cx="1143000" cy="1101877"/>
          </a:xfrm>
          <a:prstGeom prst="ca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kumimoji="1" lang="ja-JP" alt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6853692" y="4431362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 flipV="1">
            <a:off x="6853692" y="4631616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2861477" y="3477400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03607" y="3230147"/>
            <a:ext cx="957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ViewModel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55701" y="3846892"/>
            <a:ext cx="650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</a:t>
            </a:r>
          </a:p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31" name="グループ化 53"/>
          <p:cNvGrpSpPr/>
          <p:nvPr/>
        </p:nvGrpSpPr>
        <p:grpSpPr>
          <a:xfrm>
            <a:off x="5389564" y="2915670"/>
            <a:ext cx="607859" cy="579478"/>
            <a:chOff x="5972308" y="2803129"/>
            <a:chExt cx="607859" cy="579477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33" name="テキスト ボックス 32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7056590" y="3290959"/>
            <a:ext cx="276225" cy="231105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660216" y="2680833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Entity</a:t>
            </a:r>
          </a:p>
          <a:p>
            <a:pPr algn="ctr"/>
            <a:r>
              <a:rPr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Framework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36" name="グループ化 55"/>
          <p:cNvGrpSpPr/>
          <p:nvPr/>
        </p:nvGrpSpPr>
        <p:grpSpPr>
          <a:xfrm>
            <a:off x="6494493" y="3333294"/>
            <a:ext cx="607859" cy="579478"/>
            <a:chOff x="7077238" y="3220753"/>
            <a:chExt cx="607859" cy="579477"/>
          </a:xfrm>
        </p:grpSpPr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5058" y="3454489"/>
              <a:ext cx="338126" cy="345741"/>
            </a:xfrm>
            <a:prstGeom prst="rect">
              <a:avLst/>
            </a:prstGeom>
          </p:spPr>
        </p:pic>
        <p:sp>
          <p:nvSpPr>
            <p:cNvPr id="38" name="テキスト ボックス 37"/>
            <p:cNvSpPr txBox="1"/>
            <p:nvPr/>
          </p:nvSpPr>
          <p:spPr>
            <a:xfrm>
              <a:off x="7077238" y="3220753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356367"/>
              </p:ext>
            </p:extLst>
          </p:nvPr>
        </p:nvGraphicFramePr>
        <p:xfrm>
          <a:off x="7514567" y="3530607"/>
          <a:ext cx="624840" cy="38448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280"/>
                <a:gridCol w="208280"/>
                <a:gridCol w="208280"/>
              </a:tblGrid>
              <a:tr h="128161"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テキスト ボックス 39"/>
          <p:cNvSpPr txBox="1"/>
          <p:nvPr/>
        </p:nvSpPr>
        <p:spPr>
          <a:xfrm>
            <a:off x="7314341" y="3247854"/>
            <a:ext cx="1062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Table Model</a:t>
            </a:r>
            <a:endParaRPr kumimoji="1" lang="ja-JP" altLang="en-US" sz="1200" dirty="0"/>
          </a:p>
        </p:txBody>
      </p:sp>
      <p:sp>
        <p:nvSpPr>
          <p:cNvPr id="41" name="角丸四角形 40"/>
          <p:cNvSpPr/>
          <p:nvPr/>
        </p:nvSpPr>
        <p:spPr>
          <a:xfrm>
            <a:off x="2792725" y="3519609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44" name="グループ化 53"/>
          <p:cNvGrpSpPr/>
          <p:nvPr/>
        </p:nvGrpSpPr>
        <p:grpSpPr>
          <a:xfrm>
            <a:off x="4441541" y="3477587"/>
            <a:ext cx="607859" cy="579478"/>
            <a:chOff x="5972308" y="2803129"/>
            <a:chExt cx="607859" cy="579477"/>
          </a:xfrm>
        </p:grpSpPr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46" name="テキスト ボックス 45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4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Entity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Framework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早い話、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マッパーのこと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2055295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4858191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3434114" y="2004662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kumimoji="1" lang="ja-JP" alt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5087501" y="3242528"/>
            <a:ext cx="470603" cy="5309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6" idx="3"/>
          </p:cNvCxnSpPr>
          <p:nvPr/>
        </p:nvCxnSpPr>
        <p:spPr>
          <a:xfrm flipH="1">
            <a:off x="3296613" y="3289215"/>
            <a:ext cx="402537" cy="5500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 flipV="1">
            <a:off x="4858192" y="3381633"/>
            <a:ext cx="395204" cy="4576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22"/>
          <p:cNvGrpSpPr/>
          <p:nvPr/>
        </p:nvGrpSpPr>
        <p:grpSpPr>
          <a:xfrm>
            <a:off x="457980" y="2108354"/>
            <a:ext cx="1162050" cy="1213924"/>
            <a:chOff x="670963" y="2672276"/>
            <a:chExt cx="1162050" cy="1213924"/>
          </a:xfrm>
        </p:grpSpPr>
        <p:sp>
          <p:nvSpPr>
            <p:cNvPr id="11" name="円/楕円 10"/>
            <p:cNvSpPr/>
            <p:nvPr/>
          </p:nvSpPr>
          <p:spPr>
            <a:xfrm>
              <a:off x="944572" y="3726701"/>
              <a:ext cx="614832" cy="1594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二等辺三角形 11"/>
            <p:cNvSpPr/>
            <p:nvPr/>
          </p:nvSpPr>
          <p:spPr>
            <a:xfrm>
              <a:off x="1118638" y="3522312"/>
              <a:ext cx="266700" cy="27094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3" name="グループ化 21"/>
            <p:cNvGrpSpPr/>
            <p:nvPr/>
          </p:nvGrpSpPr>
          <p:grpSpPr>
            <a:xfrm>
              <a:off x="670963" y="2672276"/>
              <a:ext cx="1162050" cy="933450"/>
              <a:chOff x="670963" y="2672276"/>
              <a:chExt cx="1162050" cy="933450"/>
            </a:xfrm>
          </p:grpSpPr>
          <p:sp>
            <p:nvSpPr>
              <p:cNvPr id="14" name="正方形/長方形 13"/>
              <p:cNvSpPr/>
              <p:nvPr/>
            </p:nvSpPr>
            <p:spPr>
              <a:xfrm>
                <a:off x="670963" y="2672276"/>
                <a:ext cx="1162050" cy="9334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737638" y="2744117"/>
                <a:ext cx="1028700" cy="78976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64000">
                    <a:srgbClr val="80C8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6" name="直線矢印コネクタ 15"/>
          <p:cNvCxnSpPr/>
          <p:nvPr/>
        </p:nvCxnSpPr>
        <p:spPr>
          <a:xfrm flipV="1">
            <a:off x="1854559" y="2575077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27675" y="3394519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Client</a:t>
            </a:r>
            <a:endParaRPr kumimoji="1" lang="ja-JP" altLang="en-US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54561" y="2190983"/>
            <a:ext cx="1079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Req.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1854559" y="2822332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892140" y="2952254"/>
            <a:ext cx="1069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3530616" y="3440290"/>
            <a:ext cx="377676" cy="5204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円柱 21"/>
          <p:cNvSpPr/>
          <p:nvPr/>
        </p:nvSpPr>
        <p:spPr>
          <a:xfrm>
            <a:off x="7721465" y="4086209"/>
            <a:ext cx="1143000" cy="1101877"/>
          </a:xfrm>
          <a:prstGeom prst="ca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kumimoji="1" lang="ja-JP" alt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6853692" y="4431362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 flipV="1">
            <a:off x="6853692" y="4631616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2861477" y="3477400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03607" y="3230147"/>
            <a:ext cx="957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ViewModel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55701" y="3846892"/>
            <a:ext cx="650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</a:t>
            </a:r>
          </a:p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31" name="グループ化 53"/>
          <p:cNvGrpSpPr/>
          <p:nvPr/>
        </p:nvGrpSpPr>
        <p:grpSpPr>
          <a:xfrm>
            <a:off x="5389564" y="2915670"/>
            <a:ext cx="607859" cy="579478"/>
            <a:chOff x="5972308" y="2803129"/>
            <a:chExt cx="607859" cy="579477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33" name="テキスト ボックス 32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7056590" y="3290959"/>
            <a:ext cx="276225" cy="231105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660216" y="2680833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Entity</a:t>
            </a:r>
          </a:p>
          <a:p>
            <a:pPr algn="ctr"/>
            <a:r>
              <a:rPr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Framework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36" name="グループ化 55"/>
          <p:cNvGrpSpPr/>
          <p:nvPr/>
        </p:nvGrpSpPr>
        <p:grpSpPr>
          <a:xfrm>
            <a:off x="6494493" y="3333294"/>
            <a:ext cx="607859" cy="579478"/>
            <a:chOff x="7077238" y="3220753"/>
            <a:chExt cx="607859" cy="579477"/>
          </a:xfrm>
        </p:grpSpPr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5058" y="3454489"/>
              <a:ext cx="338126" cy="345741"/>
            </a:xfrm>
            <a:prstGeom prst="rect">
              <a:avLst/>
            </a:prstGeom>
          </p:spPr>
        </p:pic>
        <p:sp>
          <p:nvSpPr>
            <p:cNvPr id="38" name="テキスト ボックス 37"/>
            <p:cNvSpPr txBox="1"/>
            <p:nvPr/>
          </p:nvSpPr>
          <p:spPr>
            <a:xfrm>
              <a:off x="7077238" y="3220753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34667"/>
              </p:ext>
            </p:extLst>
          </p:nvPr>
        </p:nvGraphicFramePr>
        <p:xfrm>
          <a:off x="7514567" y="3530607"/>
          <a:ext cx="624840" cy="38448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280"/>
                <a:gridCol w="208280"/>
                <a:gridCol w="208280"/>
              </a:tblGrid>
              <a:tr h="128161"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テキスト ボックス 39"/>
          <p:cNvSpPr txBox="1"/>
          <p:nvPr/>
        </p:nvSpPr>
        <p:spPr>
          <a:xfrm>
            <a:off x="7314341" y="3247854"/>
            <a:ext cx="1062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Table Model</a:t>
            </a:r>
            <a:endParaRPr kumimoji="1" lang="ja-JP" altLang="en-US" sz="1200" dirty="0"/>
          </a:p>
        </p:txBody>
      </p:sp>
      <p:sp>
        <p:nvSpPr>
          <p:cNvPr id="41" name="角丸四角形 40"/>
          <p:cNvSpPr/>
          <p:nvPr/>
        </p:nvSpPr>
        <p:spPr>
          <a:xfrm>
            <a:off x="2792725" y="3519609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6602313" y="3192668"/>
            <a:ext cx="1153076" cy="2522331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481710" y="192874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ここ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grpSp>
        <p:nvGrpSpPr>
          <p:cNvPr id="44" name="グループ化 53"/>
          <p:cNvGrpSpPr/>
          <p:nvPr/>
        </p:nvGrpSpPr>
        <p:grpSpPr>
          <a:xfrm>
            <a:off x="4441541" y="3477587"/>
            <a:ext cx="607859" cy="579478"/>
            <a:chOff x="5972308" y="2803129"/>
            <a:chExt cx="607859" cy="579477"/>
          </a:xfrm>
        </p:grpSpPr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46" name="テキスト ボックス 45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831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その前に対象の</a:t>
            </a:r>
            <a:r>
              <a:rPr kumimoji="1" lang="en-US" altLang="ja-JP" dirty="0" smtClean="0">
                <a:solidFill>
                  <a:srgbClr val="FF0000"/>
                </a:solidFill>
              </a:rPr>
              <a:t>Web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アプリについて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err="1" smtClean="0"/>
              <a:t>MSTest</a:t>
            </a:r>
            <a:r>
              <a:rPr lang="ja-JP" altLang="en-US" dirty="0" smtClean="0"/>
              <a:t>って？</a:t>
            </a:r>
            <a:endParaRPr lang="en-US" altLang="ja-JP" dirty="0" smtClean="0"/>
          </a:p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56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その前に対象の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アプリについて</a:t>
            </a:r>
            <a:endParaRPr kumimoji="1" lang="en-US" altLang="ja-JP" dirty="0" smtClean="0"/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MSTest</a:t>
            </a:r>
            <a:r>
              <a:rPr lang="ja-JP" altLang="en-US" dirty="0" smtClean="0">
                <a:solidFill>
                  <a:srgbClr val="FF0000"/>
                </a:solidFill>
              </a:rPr>
              <a:t>って？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57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MSTest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アプリの単体テスト自動実行</a:t>
            </a:r>
            <a:r>
              <a:rPr lang="ja-JP" altLang="en-US" dirty="0" smtClean="0"/>
              <a:t>フレームワーク</a:t>
            </a:r>
            <a:endParaRPr kumimoji="1" lang="en-US" altLang="ja-JP" dirty="0" smtClean="0"/>
          </a:p>
          <a:p>
            <a:r>
              <a:rPr lang="ja-JP" altLang="en-US" dirty="0" smtClean="0"/>
              <a:t>カバレッジも取得出来ます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5684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テストを実行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23" y="1181366"/>
            <a:ext cx="7495953" cy="405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86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カバレッジ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7" y="1181366"/>
            <a:ext cx="7772400" cy="420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カバレッジ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42" y="1064333"/>
            <a:ext cx="7889358" cy="426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3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ASP.NET MVC, Entity Framework</a:t>
            </a:r>
            <a:r>
              <a:rPr kumimoji="1" lang="ja-JP" altLang="en-US" dirty="0" smtClean="0"/>
              <a:t>で作成した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アプリの単体テストを書けるようになる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143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カバレッジ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" y="1156290"/>
            <a:ext cx="7719237" cy="417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84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カバレッジ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4" y="1041991"/>
            <a:ext cx="7930691" cy="428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84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MSTest</a:t>
            </a:r>
            <a:r>
              <a:rPr kumimoji="1" lang="ja-JP" altLang="en-US" dirty="0" smtClean="0"/>
              <a:t>導入方法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08" y="1085673"/>
            <a:ext cx="7983984" cy="431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MSTest</a:t>
            </a:r>
            <a:r>
              <a:rPr kumimoji="1" lang="ja-JP" altLang="en-US" dirty="0" smtClean="0"/>
              <a:t>導入方法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68" y="1260089"/>
            <a:ext cx="5815335" cy="40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4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MSTest</a:t>
            </a:r>
            <a:r>
              <a:rPr kumimoji="1" lang="ja-JP" altLang="en-US" dirty="0" smtClean="0"/>
              <a:t>導入方法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11" y="1273801"/>
            <a:ext cx="5475172" cy="408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MSTest</a:t>
            </a:r>
            <a:r>
              <a:rPr kumimoji="1" lang="ja-JP" altLang="en-US" dirty="0" smtClean="0"/>
              <a:t>導入方法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83" y="1386183"/>
            <a:ext cx="7293935" cy="394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9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その前に対象の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アプリについて</a:t>
            </a:r>
            <a:endParaRPr kumimoji="1" lang="en-US" altLang="ja-JP" dirty="0" smtClean="0"/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MSTest</a:t>
            </a:r>
            <a:r>
              <a:rPr lang="ja-JP" altLang="en-US" dirty="0" smtClean="0">
                <a:solidFill>
                  <a:srgbClr val="FF0000"/>
                </a:solidFill>
              </a:rPr>
              <a:t>って？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796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その前に対象の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アプリについて</a:t>
            </a:r>
            <a:endParaRPr kumimoji="1" lang="en-US" altLang="ja-JP" dirty="0" smtClean="0"/>
          </a:p>
          <a:p>
            <a:r>
              <a:rPr lang="en-US" altLang="ja-JP" dirty="0" err="1" smtClean="0"/>
              <a:t>MSTest</a:t>
            </a:r>
            <a:r>
              <a:rPr lang="ja-JP" altLang="en-US" dirty="0" smtClean="0"/>
              <a:t>って？</a:t>
            </a:r>
            <a:endParaRPr lang="en-US" altLang="ja-JP" dirty="0" smtClean="0"/>
          </a:p>
          <a:p>
            <a:r>
              <a:rPr kumimoji="1" lang="en-US" altLang="ja-JP" dirty="0" err="1" smtClean="0">
                <a:solidFill>
                  <a:srgbClr val="FF0000"/>
                </a:solidFill>
              </a:rPr>
              <a:t>Moq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とは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71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.NET</a:t>
            </a:r>
            <a:r>
              <a:rPr kumimoji="1" lang="ja-JP" altLang="en-US" dirty="0" smtClean="0"/>
              <a:t>で使える、オブジェクトをモック化するライブラリ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8637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の対象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層が</a:t>
            </a:r>
            <a:r>
              <a:rPr kumimoji="1" lang="en-US" altLang="ja-JP" dirty="0" smtClean="0"/>
              <a:t>Service-DAO</a:t>
            </a:r>
            <a:r>
              <a:rPr kumimoji="1" lang="ja-JP" altLang="en-US" dirty="0" smtClean="0"/>
              <a:t>パターンの場合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264915" y="234021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Service</a:t>
            </a:r>
            <a:endParaRPr kumimoji="1" lang="ja-JP" altLang="en-US" sz="2800" b="1" dirty="0"/>
          </a:p>
        </p:txBody>
      </p:sp>
      <p:sp>
        <p:nvSpPr>
          <p:cNvPr id="11" name="円/楕円 10"/>
          <p:cNvSpPr/>
          <p:nvPr/>
        </p:nvSpPr>
        <p:spPr>
          <a:xfrm>
            <a:off x="6423675" y="234021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DAO</a:t>
            </a:r>
            <a:endParaRPr kumimoji="1" lang="ja-JP" altLang="en-US" sz="2800" b="1" dirty="0"/>
          </a:p>
        </p:txBody>
      </p:sp>
      <p:cxnSp>
        <p:nvCxnSpPr>
          <p:cNvPr id="12" name="直線コネクタ 11"/>
          <p:cNvCxnSpPr>
            <a:stCxn id="13" idx="2"/>
          </p:cNvCxnSpPr>
          <p:nvPr/>
        </p:nvCxnSpPr>
        <p:spPr>
          <a:xfrm flipH="1">
            <a:off x="2545908" y="3049196"/>
            <a:ext cx="784448" cy="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円/楕円 12"/>
          <p:cNvSpPr/>
          <p:nvPr/>
        </p:nvSpPr>
        <p:spPr>
          <a:xfrm>
            <a:off x="3330356" y="2340215"/>
            <a:ext cx="2280991" cy="14179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IDAO</a:t>
            </a:r>
            <a:endParaRPr kumimoji="1" lang="ja-JP" altLang="en-US" sz="2800" b="1" dirty="0"/>
          </a:p>
        </p:txBody>
      </p:sp>
      <p:cxnSp>
        <p:nvCxnSpPr>
          <p:cNvPr id="15" name="直線コネクタ 14"/>
          <p:cNvCxnSpPr>
            <a:stCxn id="11" idx="2"/>
            <a:endCxn id="13" idx="6"/>
          </p:cNvCxnSpPr>
          <p:nvPr/>
        </p:nvCxnSpPr>
        <p:spPr>
          <a:xfrm flipH="1">
            <a:off x="5611347" y="3049196"/>
            <a:ext cx="812328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41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ASP.NET MVC, Entity Framework</a:t>
            </a:r>
            <a:r>
              <a:rPr kumimoji="1" lang="ja-JP" altLang="en-US" dirty="0" smtClean="0"/>
              <a:t>で作成した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アプリの単体テストを書けるようになる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33013" y="3980360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solidFill>
                  <a:srgbClr val="FF0000"/>
                </a:solidFill>
              </a:rPr>
              <a:t>これだけです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8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の対象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層が</a:t>
            </a:r>
            <a:r>
              <a:rPr kumimoji="1" lang="en-US" altLang="ja-JP" dirty="0" smtClean="0"/>
              <a:t>Service-DAO</a:t>
            </a:r>
            <a:r>
              <a:rPr kumimoji="1" lang="ja-JP" altLang="en-US" dirty="0" smtClean="0"/>
              <a:t>パターンの場合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264915" y="234021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Service</a:t>
            </a:r>
            <a:endParaRPr kumimoji="1" lang="ja-JP" altLang="en-US" sz="2800" b="1" dirty="0"/>
          </a:p>
        </p:txBody>
      </p:sp>
      <p:sp>
        <p:nvSpPr>
          <p:cNvPr id="11" name="円/楕円 10"/>
          <p:cNvSpPr/>
          <p:nvPr/>
        </p:nvSpPr>
        <p:spPr>
          <a:xfrm>
            <a:off x="6423675" y="234021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DAO</a:t>
            </a:r>
            <a:endParaRPr kumimoji="1" lang="ja-JP" altLang="en-US" sz="2800" b="1" dirty="0"/>
          </a:p>
        </p:txBody>
      </p:sp>
      <p:cxnSp>
        <p:nvCxnSpPr>
          <p:cNvPr id="12" name="直線コネクタ 11"/>
          <p:cNvCxnSpPr>
            <a:stCxn id="13" idx="2"/>
          </p:cNvCxnSpPr>
          <p:nvPr/>
        </p:nvCxnSpPr>
        <p:spPr>
          <a:xfrm flipH="1">
            <a:off x="2545908" y="3049196"/>
            <a:ext cx="784448" cy="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円/楕円 12"/>
          <p:cNvSpPr/>
          <p:nvPr/>
        </p:nvSpPr>
        <p:spPr>
          <a:xfrm>
            <a:off x="3330356" y="2340215"/>
            <a:ext cx="2280991" cy="14179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IDAO</a:t>
            </a:r>
            <a:endParaRPr kumimoji="1" lang="ja-JP" altLang="en-US" sz="2800" b="1" dirty="0"/>
          </a:p>
        </p:txBody>
      </p:sp>
      <p:cxnSp>
        <p:nvCxnSpPr>
          <p:cNvPr id="15" name="直線コネクタ 14"/>
          <p:cNvCxnSpPr>
            <a:stCxn id="11" idx="2"/>
            <a:endCxn id="13" idx="6"/>
          </p:cNvCxnSpPr>
          <p:nvPr/>
        </p:nvCxnSpPr>
        <p:spPr>
          <a:xfrm flipH="1">
            <a:off x="5611347" y="3049196"/>
            <a:ext cx="812328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>
            <a:endCxn id="13" idx="4"/>
          </p:cNvCxnSpPr>
          <p:nvPr/>
        </p:nvCxnSpPr>
        <p:spPr>
          <a:xfrm flipV="1">
            <a:off x="4470852" y="3758176"/>
            <a:ext cx="0" cy="73739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854837" y="466415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FF0000"/>
                </a:solidFill>
              </a:rPr>
              <a:t>ここ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202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使用例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56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70536" y="1612500"/>
            <a:ext cx="5326874" cy="2462213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target = new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lang="en-US" altLang="ja-JP" sz="1400" b="1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expected = new Item(“001”, “apple”);</a:t>
            </a:r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mock = new Mock&lt;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IItemDao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&gt;();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mock.SetUp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(m =&gt;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m.GetItem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()).Returns(expected));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target.dao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 =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mock.Object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;</a:t>
            </a: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actual =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target.GetItem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kumimoji="1"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Assert.AreEqual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expected.name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);</a:t>
            </a:r>
            <a:endParaRPr kumimoji="1" lang="en-US" altLang="ja-JP" sz="14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45161" y="1193941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temServiceTest.cs</a:t>
            </a:r>
            <a:endParaRPr lang="en-US" altLang="ja-JP" dirty="0">
              <a:latin typeface="+mn-ea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使用例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74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532779" y="454053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 smtClean="0">
                <a:solidFill>
                  <a:srgbClr val="80C8FF"/>
                </a:solidFill>
                <a:latin typeface="+mn-ea"/>
              </a:rPr>
              <a:t>テスト対象</a:t>
            </a:r>
            <a:r>
              <a:rPr kumimoji="1" lang="ja-JP" altLang="en-US" b="1" dirty="0" smtClean="0">
                <a:solidFill>
                  <a:srgbClr val="80C8FF"/>
                </a:solidFill>
                <a:latin typeface="+mn-ea"/>
              </a:rPr>
              <a:t>を用意</a:t>
            </a:r>
            <a:endParaRPr kumimoji="1" lang="ja-JP" altLang="en-US" b="1" dirty="0">
              <a:solidFill>
                <a:srgbClr val="80C8FF"/>
              </a:solidFill>
              <a:latin typeface="+mn-ea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使用例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70536" y="1612500"/>
            <a:ext cx="5326874" cy="2462213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target = new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lang="en-US" altLang="ja-JP" sz="1400" b="1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expected = new Item(“001”, “apple”);</a:t>
            </a:r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mock = new Mock&lt;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IItemDao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&gt;();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mock.SetUp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(m =&gt;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m.GetItem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()).Returns(expected));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target.dao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 =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mock.Object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;</a:t>
            </a: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actual =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target.GetItem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kumimoji="1"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Assert.AreEqual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expected.name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);</a:t>
            </a:r>
            <a:endParaRPr kumimoji="1" lang="en-US" altLang="ja-JP" sz="14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45161" y="1193941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temServiceTest.cs</a:t>
            </a:r>
            <a:endParaRPr lang="en-US" altLang="ja-JP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670536" y="1652119"/>
            <a:ext cx="5326874" cy="292213"/>
          </a:xfrm>
          <a:prstGeom prst="roundRect">
            <a:avLst/>
          </a:prstGeom>
          <a:noFill/>
          <a:ln w="76200" cmpd="sng">
            <a:solidFill>
              <a:srgbClr val="80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7" idx="0"/>
          </p:cNvCxnSpPr>
          <p:nvPr/>
        </p:nvCxnSpPr>
        <p:spPr>
          <a:xfrm flipV="1">
            <a:off x="2490734" y="2056727"/>
            <a:ext cx="1179802" cy="2483804"/>
          </a:xfrm>
          <a:prstGeom prst="straightConnector1">
            <a:avLst/>
          </a:prstGeom>
          <a:ln w="57150" cmpd="sng">
            <a:solidFill>
              <a:srgbClr val="80C8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01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532779" y="454053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モックの返却値</a:t>
            </a:r>
            <a:r>
              <a:rPr kumimoji="1" lang="ja-JP" altLang="en-US" b="1" dirty="0" smtClean="0">
                <a:solidFill>
                  <a:srgbClr val="FF0000"/>
                </a:solidFill>
                <a:latin typeface="+mn-ea"/>
              </a:rPr>
              <a:t>を用意</a:t>
            </a:r>
            <a:endParaRPr kumimoji="1" lang="ja-JP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使用例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70536" y="1612500"/>
            <a:ext cx="5326874" cy="2462213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target = new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lang="en-US" altLang="ja-JP" sz="1400" b="1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expected = new Item(“001”, “apple”);</a:t>
            </a:r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mock = new Mock&lt;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IItemDao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&gt;();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mock.SetUp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(m =&gt;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m.GetItem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()).Returns(expected));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target.dao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 =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mock.Object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;</a:t>
            </a: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actual =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target.GetItem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kumimoji="1"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Assert.AreEqual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expected.name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);</a:t>
            </a:r>
            <a:endParaRPr kumimoji="1" lang="en-US" altLang="ja-JP" sz="14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45161" y="1193941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temServiceTest.cs</a:t>
            </a:r>
            <a:endParaRPr lang="en-US" altLang="ja-JP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670536" y="2067962"/>
            <a:ext cx="5326874" cy="292213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7" idx="0"/>
          </p:cNvCxnSpPr>
          <p:nvPr/>
        </p:nvCxnSpPr>
        <p:spPr>
          <a:xfrm flipV="1">
            <a:off x="2779274" y="2438851"/>
            <a:ext cx="891262" cy="210168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59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532779" y="4540531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+mn-ea"/>
              </a:rPr>
              <a:t>IItemDao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の</a:t>
            </a:r>
            <a:r>
              <a:rPr kumimoji="1" lang="ja-JP" altLang="en-US" b="1" dirty="0" smtClean="0">
                <a:solidFill>
                  <a:srgbClr val="FF0000"/>
                </a:solidFill>
                <a:latin typeface="+mn-ea"/>
              </a:rPr>
              <a:t>モックを用意</a:t>
            </a:r>
            <a:endParaRPr kumimoji="1" lang="ja-JP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使用例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70536" y="1612500"/>
            <a:ext cx="5326874" cy="2462213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target = new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lang="en-US" altLang="ja-JP" sz="1400" b="1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expected = new Item(“001”, “apple”);</a:t>
            </a:r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mock = new Mock&lt;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IItemDao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&gt;();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mock.SetUp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(m =&gt;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m.GetItem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()).Returns(expected));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target.dao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 =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mock.Object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;</a:t>
            </a: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actual =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target.GetItem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kumimoji="1"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Assert.AreEqual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expected.name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);</a:t>
            </a:r>
            <a:endParaRPr kumimoji="1" lang="en-US" altLang="ja-JP" sz="14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45161" y="1193941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temServiceTest.cs</a:t>
            </a:r>
            <a:endParaRPr lang="en-US" altLang="ja-JP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670536" y="2483805"/>
            <a:ext cx="5326874" cy="292213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7" idx="0"/>
            <a:endCxn id="16" idx="1"/>
          </p:cNvCxnSpPr>
          <p:nvPr/>
        </p:nvCxnSpPr>
        <p:spPr>
          <a:xfrm flipV="1">
            <a:off x="3029343" y="2843607"/>
            <a:ext cx="641193" cy="169692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1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532779" y="454053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モックの振る舞いを記述</a:t>
            </a:r>
            <a:endParaRPr kumimoji="1" lang="ja-JP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使用例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70536" y="1612500"/>
            <a:ext cx="5326874" cy="2462213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target = new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lang="en-US" altLang="ja-JP" sz="1400" b="1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expected = new Item(“001”, “apple”);</a:t>
            </a:r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mock = new Mock&lt;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IItemDao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&gt;();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mock.SetUp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(m =&gt;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m.GetItem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()).Returns(expected));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target.dao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 =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mock.Object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;</a:t>
            </a: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actual =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target.GetItem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kumimoji="1"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Assert.AreEqual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expected.name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);</a:t>
            </a:r>
            <a:endParaRPr kumimoji="1" lang="en-US" altLang="ja-JP" sz="14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45161" y="1193941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temServiceTest.cs</a:t>
            </a:r>
            <a:endParaRPr lang="en-US" altLang="ja-JP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670536" y="2708584"/>
            <a:ext cx="5326874" cy="303452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7" idx="0"/>
          </p:cNvCxnSpPr>
          <p:nvPr/>
        </p:nvCxnSpPr>
        <p:spPr>
          <a:xfrm flipV="1">
            <a:off x="2894691" y="3135665"/>
            <a:ext cx="1162441" cy="1404866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30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532779" y="4540531"/>
            <a:ext cx="368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Service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で使う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DAO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をモック化！</a:t>
            </a:r>
            <a:endParaRPr kumimoji="1" lang="ja-JP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使用例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70536" y="1612500"/>
            <a:ext cx="5326874" cy="2462213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target = new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lang="en-US" altLang="ja-JP" sz="1400" b="1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expected = new Item(“001”, “apple”);</a:t>
            </a:r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mock = new Mock&lt;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IItemDao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&gt;();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mock.SetUp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(m =&gt;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m.GetItem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()).Returns(expected));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target.dao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 =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mock.Object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;</a:t>
            </a: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actual =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target.GetItem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kumimoji="1"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Assert.AreEqual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expected.name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);</a:t>
            </a:r>
            <a:endParaRPr kumimoji="1" lang="en-US" altLang="ja-JP" sz="14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45161" y="1193941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temServiceTest.cs</a:t>
            </a:r>
            <a:endParaRPr lang="en-US" altLang="ja-JP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670536" y="2922125"/>
            <a:ext cx="5326874" cy="303452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7" idx="0"/>
          </p:cNvCxnSpPr>
          <p:nvPr/>
        </p:nvCxnSpPr>
        <p:spPr>
          <a:xfrm flipV="1">
            <a:off x="3376418" y="3225577"/>
            <a:ext cx="579571" cy="131495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つまり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+mn-ea"/>
              </a:rPr>
              <a:t>S</a:t>
            </a:r>
            <a:r>
              <a:rPr lang="en-US" altLang="ja-JP" dirty="0" err="1" smtClean="0">
                <a:latin typeface="+mn-ea"/>
              </a:rPr>
              <a:t>ervice</a:t>
            </a:r>
            <a:r>
              <a:rPr lang="ja-JP" altLang="en-US" dirty="0" smtClean="0">
                <a:latin typeface="+mn-ea"/>
              </a:rPr>
              <a:t>のテストに</a:t>
            </a:r>
            <a:r>
              <a:rPr lang="en-US" altLang="ja-JP" dirty="0" smtClean="0">
                <a:latin typeface="+mn-ea"/>
              </a:rPr>
              <a:t>DAO</a:t>
            </a:r>
            <a:r>
              <a:rPr lang="ja-JP" altLang="en-US" dirty="0" smtClean="0">
                <a:latin typeface="+mn-ea"/>
              </a:rPr>
              <a:t>が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264915" y="234021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Service</a:t>
            </a:r>
            <a:endParaRPr kumimoji="1" lang="ja-JP" altLang="en-US" sz="2800" b="1" dirty="0"/>
          </a:p>
        </p:txBody>
      </p:sp>
      <p:sp>
        <p:nvSpPr>
          <p:cNvPr id="5" name="円/楕円 4"/>
          <p:cNvSpPr/>
          <p:nvPr/>
        </p:nvSpPr>
        <p:spPr>
          <a:xfrm>
            <a:off x="6423675" y="234021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DAO</a:t>
            </a:r>
            <a:endParaRPr kumimoji="1" lang="ja-JP" altLang="en-US" sz="2800" b="1" dirty="0"/>
          </a:p>
        </p:txBody>
      </p:sp>
      <p:cxnSp>
        <p:nvCxnSpPr>
          <p:cNvPr id="7" name="直線コネクタ 6"/>
          <p:cNvCxnSpPr>
            <a:stCxn id="9" idx="2"/>
          </p:cNvCxnSpPr>
          <p:nvPr/>
        </p:nvCxnSpPr>
        <p:spPr>
          <a:xfrm flipH="1">
            <a:off x="2545908" y="3049196"/>
            <a:ext cx="784448" cy="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円/楕円 8"/>
          <p:cNvSpPr/>
          <p:nvPr/>
        </p:nvSpPr>
        <p:spPr>
          <a:xfrm>
            <a:off x="3330356" y="2340215"/>
            <a:ext cx="2280991" cy="14179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IDAO</a:t>
            </a:r>
            <a:endParaRPr kumimoji="1" lang="ja-JP" altLang="en-US" sz="2800" b="1" dirty="0"/>
          </a:p>
        </p:txBody>
      </p:sp>
      <p:cxnSp>
        <p:nvCxnSpPr>
          <p:cNvPr id="14" name="直線コネクタ 13"/>
          <p:cNvCxnSpPr>
            <a:stCxn id="5" idx="2"/>
            <a:endCxn id="9" idx="6"/>
          </p:cNvCxnSpPr>
          <p:nvPr/>
        </p:nvCxnSpPr>
        <p:spPr>
          <a:xfrm flipH="1">
            <a:off x="5611347" y="3049196"/>
            <a:ext cx="812328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75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つまり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n-ea"/>
              </a:rPr>
              <a:t>Service</a:t>
            </a:r>
            <a:r>
              <a:rPr kumimoji="1" lang="ja-JP" altLang="en-US" dirty="0" smtClean="0">
                <a:latin typeface="+mn-ea"/>
              </a:rPr>
              <a:t>のテストに</a:t>
            </a:r>
            <a:r>
              <a:rPr kumimoji="1" lang="en-US" altLang="ja-JP" dirty="0" smtClean="0">
                <a:latin typeface="+mn-ea"/>
              </a:rPr>
              <a:t>DAO</a:t>
            </a:r>
            <a:r>
              <a:rPr kumimoji="1" lang="ja-JP" altLang="en-US" dirty="0" smtClean="0">
                <a:latin typeface="+mn-ea"/>
              </a:rPr>
              <a:t>が</a:t>
            </a:r>
            <a:endParaRPr kumimoji="1" lang="ja-JP" altLang="en-US" sz="4400" b="1" dirty="0">
              <a:latin typeface="+mn-ea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264915" y="234021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Service</a:t>
            </a:r>
            <a:endParaRPr kumimoji="1" lang="ja-JP" altLang="en-US" sz="2800" b="1" dirty="0"/>
          </a:p>
        </p:txBody>
      </p:sp>
      <p:sp>
        <p:nvSpPr>
          <p:cNvPr id="5" name="円/楕円 4"/>
          <p:cNvSpPr/>
          <p:nvPr/>
        </p:nvSpPr>
        <p:spPr>
          <a:xfrm>
            <a:off x="6423675" y="234021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DAO</a:t>
            </a:r>
            <a:endParaRPr kumimoji="1" lang="ja-JP" altLang="en-US" sz="2800" b="1" dirty="0"/>
          </a:p>
        </p:txBody>
      </p:sp>
      <p:cxnSp>
        <p:nvCxnSpPr>
          <p:cNvPr id="7" name="直線コネクタ 6"/>
          <p:cNvCxnSpPr>
            <a:stCxn id="19" idx="2"/>
          </p:cNvCxnSpPr>
          <p:nvPr/>
        </p:nvCxnSpPr>
        <p:spPr>
          <a:xfrm flipH="1" flipV="1">
            <a:off x="2545908" y="3049196"/>
            <a:ext cx="784448" cy="157036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円/楕円 8"/>
          <p:cNvSpPr/>
          <p:nvPr/>
        </p:nvSpPr>
        <p:spPr>
          <a:xfrm>
            <a:off x="3330356" y="2340215"/>
            <a:ext cx="2280991" cy="14179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IDAO</a:t>
            </a:r>
            <a:endParaRPr kumimoji="1" lang="ja-JP" altLang="en-US" sz="2800" b="1" dirty="0"/>
          </a:p>
        </p:txBody>
      </p:sp>
      <p:cxnSp>
        <p:nvCxnSpPr>
          <p:cNvPr id="14" name="直線コネクタ 13"/>
          <p:cNvCxnSpPr>
            <a:stCxn id="5" idx="2"/>
            <a:endCxn id="9" idx="6"/>
          </p:cNvCxnSpPr>
          <p:nvPr/>
        </p:nvCxnSpPr>
        <p:spPr>
          <a:xfrm flipH="1">
            <a:off x="5611347" y="3049196"/>
            <a:ext cx="812328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/>
        </p:nvSpPr>
        <p:spPr>
          <a:xfrm>
            <a:off x="3330356" y="3910576"/>
            <a:ext cx="2280991" cy="14179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smtClean="0"/>
              <a:t>Mock</a:t>
            </a:r>
            <a:endParaRPr kumimoji="1" lang="ja-JP" altLang="en-US" sz="28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3158045" y="2169115"/>
            <a:ext cx="5844068" cy="174146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645064" y="1213050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400" b="1" dirty="0">
                <a:latin typeface="+mn-ea"/>
              </a:rPr>
              <a:t>いらない</a:t>
            </a:r>
          </a:p>
        </p:txBody>
      </p:sp>
    </p:spTree>
    <p:extLst>
      <p:ext uri="{BB962C8B-B14F-4D97-AF65-F5344CB8AC3E}">
        <p14:creationId xmlns:p14="http://schemas.microsoft.com/office/powerpoint/2010/main" val="29568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その前に対象の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アプリについて</a:t>
            </a:r>
            <a:endParaRPr kumimoji="1" lang="en-US" altLang="ja-JP" dirty="0" smtClean="0"/>
          </a:p>
          <a:p>
            <a:r>
              <a:rPr lang="en-US" altLang="ja-JP" dirty="0" err="1" smtClean="0"/>
              <a:t>MSTest</a:t>
            </a:r>
            <a:r>
              <a:rPr lang="ja-JP" altLang="en-US" dirty="0" smtClean="0"/>
              <a:t>って？</a:t>
            </a:r>
            <a:endParaRPr lang="en-US" altLang="ja-JP" dirty="0" smtClean="0"/>
          </a:p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356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すなわち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DAO</a:t>
            </a:r>
            <a:r>
              <a:rPr lang="ja-JP" altLang="en-US" dirty="0" smtClean="0"/>
              <a:t>に依存しない単体テストが行える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264915" y="234021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Service</a:t>
            </a:r>
            <a:endParaRPr kumimoji="1" lang="ja-JP" altLang="en-US" sz="2800" b="1" dirty="0"/>
          </a:p>
        </p:txBody>
      </p:sp>
      <p:sp>
        <p:nvSpPr>
          <p:cNvPr id="5" name="円/楕円 4"/>
          <p:cNvSpPr/>
          <p:nvPr/>
        </p:nvSpPr>
        <p:spPr>
          <a:xfrm>
            <a:off x="6423675" y="234021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DAO</a:t>
            </a:r>
            <a:endParaRPr kumimoji="1" lang="ja-JP" altLang="en-US" sz="2800" b="1" dirty="0"/>
          </a:p>
        </p:txBody>
      </p:sp>
      <p:cxnSp>
        <p:nvCxnSpPr>
          <p:cNvPr id="7" name="直線コネクタ 6"/>
          <p:cNvCxnSpPr>
            <a:stCxn id="19" idx="2"/>
          </p:cNvCxnSpPr>
          <p:nvPr/>
        </p:nvCxnSpPr>
        <p:spPr>
          <a:xfrm flipH="1" flipV="1">
            <a:off x="2545908" y="3049196"/>
            <a:ext cx="784448" cy="157036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円/楕円 8"/>
          <p:cNvSpPr/>
          <p:nvPr/>
        </p:nvSpPr>
        <p:spPr>
          <a:xfrm>
            <a:off x="3330356" y="2340215"/>
            <a:ext cx="2280991" cy="14179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IDAO</a:t>
            </a:r>
            <a:endParaRPr kumimoji="1" lang="ja-JP" altLang="en-US" sz="2800" b="1" dirty="0"/>
          </a:p>
        </p:txBody>
      </p:sp>
      <p:cxnSp>
        <p:nvCxnSpPr>
          <p:cNvPr id="14" name="直線コネクタ 13"/>
          <p:cNvCxnSpPr>
            <a:stCxn id="5" idx="2"/>
            <a:endCxn id="9" idx="6"/>
          </p:cNvCxnSpPr>
          <p:nvPr/>
        </p:nvCxnSpPr>
        <p:spPr>
          <a:xfrm flipH="1">
            <a:off x="5611347" y="3049196"/>
            <a:ext cx="812328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/>
        </p:nvSpPr>
        <p:spPr>
          <a:xfrm>
            <a:off x="3330356" y="3910576"/>
            <a:ext cx="2280991" cy="14179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smtClean="0"/>
              <a:t>Mock</a:t>
            </a:r>
            <a:endParaRPr kumimoji="1" lang="ja-JP" altLang="en-US" sz="28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3158045" y="2169115"/>
            <a:ext cx="5844068" cy="174146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他にも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DAO</a:t>
            </a:r>
            <a:r>
              <a:rPr kumimoji="1" lang="ja-JP" altLang="en-US" dirty="0" smtClean="0"/>
              <a:t>の実装前に</a:t>
            </a:r>
            <a:r>
              <a:rPr kumimoji="1" lang="en-US" altLang="ja-JP" dirty="0" smtClean="0"/>
              <a:t>Service</a:t>
            </a:r>
            <a:r>
              <a:rPr kumimoji="1" lang="ja-JP" altLang="en-US" dirty="0" smtClean="0"/>
              <a:t>の単体テストを行える</a:t>
            </a:r>
            <a:endParaRPr kumimoji="1" lang="en-US" altLang="ja-JP" dirty="0" smtClean="0"/>
          </a:p>
          <a:p>
            <a:r>
              <a:rPr lang="ja-JP" altLang="en-US" dirty="0" smtClean="0"/>
              <a:t>実装しつつ単体テストを行うことで</a:t>
            </a:r>
            <a:endParaRPr lang="en-US" altLang="ja-JP" dirty="0"/>
          </a:p>
          <a:p>
            <a:pPr marL="0" indent="0">
              <a:buNone/>
            </a:pPr>
            <a:r>
              <a:rPr lang="ja-JP" altLang="ja-JP" dirty="0" smtClean="0"/>
              <a:t>　</a:t>
            </a:r>
            <a:r>
              <a:rPr lang="ja-JP" altLang="en-US" sz="4400" b="1" dirty="0" smtClean="0"/>
              <a:t>バグの早期検出</a:t>
            </a:r>
            <a:endParaRPr lang="en-US" altLang="ja-JP" sz="4400" b="1" dirty="0" smtClean="0"/>
          </a:p>
          <a:p>
            <a:pPr marL="0" indent="0">
              <a:buNone/>
            </a:pPr>
            <a:r>
              <a:rPr lang="ja-JP" altLang="en-US" b="1" dirty="0" smtClean="0"/>
              <a:t>　</a:t>
            </a:r>
            <a:r>
              <a:rPr lang="ja-JP" altLang="en-US" sz="4400" b="1" dirty="0" smtClean="0"/>
              <a:t>品質向上！！</a:t>
            </a:r>
            <a:endParaRPr lang="en-US" altLang="ja-JP" sz="4400" b="1" dirty="0"/>
          </a:p>
          <a:p>
            <a:pPr marL="0" indent="0">
              <a:buNone/>
            </a:pPr>
            <a:endParaRPr lang="en-US" altLang="ja-JP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33961522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532779" y="45405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80C8FF"/>
                </a:solidFill>
                <a:latin typeface="+mn-ea"/>
              </a:rPr>
              <a:t>テスト実施</a:t>
            </a:r>
            <a:endParaRPr kumimoji="1" lang="ja-JP" altLang="en-US" b="1" dirty="0">
              <a:solidFill>
                <a:srgbClr val="80C8FF"/>
              </a:solidFill>
              <a:latin typeface="+mn-ea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使用例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70536" y="1612500"/>
            <a:ext cx="5326874" cy="2462213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target = new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lang="en-US" altLang="ja-JP" sz="1400" b="1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expected = new Item(“001”, “apple”);</a:t>
            </a:r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mock = new Mock&lt;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IItemDao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&gt;();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mock.SetUp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(m =&gt;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m.GetItem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()).Returns(expected));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target.dao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 =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mock.Object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;</a:t>
            </a: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actual =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target.GetItem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kumimoji="1"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Assert.AreEqual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expected.name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);</a:t>
            </a:r>
            <a:endParaRPr kumimoji="1" lang="en-US" altLang="ja-JP" sz="14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45161" y="1193941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temServiceTest.cs</a:t>
            </a:r>
            <a:endParaRPr lang="en-US" altLang="ja-JP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670536" y="3326729"/>
            <a:ext cx="5326874" cy="303452"/>
          </a:xfrm>
          <a:prstGeom prst="roundRect">
            <a:avLst/>
          </a:prstGeom>
          <a:noFill/>
          <a:ln w="76200" cmpd="sng">
            <a:solidFill>
              <a:srgbClr val="80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7" idx="0"/>
          </p:cNvCxnSpPr>
          <p:nvPr/>
        </p:nvCxnSpPr>
        <p:spPr>
          <a:xfrm flipV="1">
            <a:off x="2202193" y="3630181"/>
            <a:ext cx="1562736" cy="910350"/>
          </a:xfrm>
          <a:prstGeom prst="straightConnector1">
            <a:avLst/>
          </a:prstGeom>
          <a:ln w="57150" cmpd="sng">
            <a:solidFill>
              <a:srgbClr val="80C8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58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532779" y="45405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80C8FF"/>
                </a:solidFill>
                <a:latin typeface="+mn-ea"/>
              </a:rPr>
              <a:t>結果の確認</a:t>
            </a:r>
            <a:endParaRPr kumimoji="1" lang="ja-JP" altLang="en-US" b="1" dirty="0">
              <a:solidFill>
                <a:srgbClr val="80C8FF"/>
              </a:solidFill>
              <a:latin typeface="+mn-ea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使用例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70536" y="1612500"/>
            <a:ext cx="5326874" cy="2462213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target = new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lang="en-US" altLang="ja-JP" sz="1400" b="1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expected = new Item(“001”, “apple”);</a:t>
            </a:r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mock = new Mock&lt;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IItemDao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&gt;();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mock.SetUp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(m =&gt;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m.GetItem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()).Returns(expected));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target.dao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 =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mock.Object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;</a:t>
            </a: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actual =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target.GetItem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kumimoji="1"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Assert.AreEqual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expected.name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);</a:t>
            </a:r>
            <a:endParaRPr kumimoji="1" lang="en-US" altLang="ja-JP" sz="14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45161" y="1193941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temServiceTest.cs</a:t>
            </a:r>
            <a:endParaRPr lang="en-US" altLang="ja-JP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670536" y="3776289"/>
            <a:ext cx="5326874" cy="303452"/>
          </a:xfrm>
          <a:prstGeom prst="roundRect">
            <a:avLst/>
          </a:prstGeom>
          <a:noFill/>
          <a:ln w="76200" cmpd="sng">
            <a:solidFill>
              <a:srgbClr val="80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7" idx="0"/>
          </p:cNvCxnSpPr>
          <p:nvPr/>
        </p:nvCxnSpPr>
        <p:spPr>
          <a:xfrm flipV="1">
            <a:off x="2202193" y="4079741"/>
            <a:ext cx="1382918" cy="460790"/>
          </a:xfrm>
          <a:prstGeom prst="straightConnector1">
            <a:avLst/>
          </a:prstGeom>
          <a:ln w="57150" cmpd="sng">
            <a:solidFill>
              <a:srgbClr val="80C8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5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kumimoji="1" lang="ja-JP" altLang="en-US" dirty="0" smtClean="0"/>
              <a:t>導入方法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4" y="1181366"/>
            <a:ext cx="7336465" cy="39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3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kumimoji="1" lang="ja-JP" altLang="en-US" dirty="0" smtClean="0"/>
              <a:t>導入方法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72" y="1064400"/>
            <a:ext cx="6315924" cy="421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8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kumimoji="1" lang="ja-JP" altLang="en-US" dirty="0" smtClean="0"/>
              <a:t>導入方法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734" y="1252234"/>
            <a:ext cx="3810532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1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kumimoji="1" lang="ja-JP" altLang="en-US" dirty="0" smtClean="0"/>
              <a:t>導入方法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0" y="836149"/>
            <a:ext cx="8189890" cy="442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kumimoji="1" lang="ja-JP" altLang="en-US" dirty="0" smtClean="0"/>
              <a:t>導入方法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0" y="986149"/>
            <a:ext cx="7884781" cy="426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を使わないと。。。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70536" y="1612500"/>
            <a:ext cx="4706299" cy="1169551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target = new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lang="en-US" altLang="ja-JP" sz="1400" b="1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actual =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target.GetItem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kumimoji="1"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Assert.AreEqual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expected.name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);</a:t>
            </a:r>
            <a:endParaRPr kumimoji="1" lang="en-US" altLang="ja-JP" sz="14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45161" y="1193941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temServiceTest.cs</a:t>
            </a:r>
            <a:endParaRPr lang="en-US" altLang="ja-JP" dirty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7469" y="4420958"/>
            <a:ext cx="174438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Item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3630" y="40516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I</a:t>
            </a:r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temDao.cs</a:t>
            </a:r>
            <a:endParaRPr lang="en-US" altLang="ja-JP" dirty="0"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46505" y="419890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temDao.cs</a:t>
            </a:r>
            <a:endParaRPr lang="en-US" altLang="ja-JP" dirty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485492" y="4568241"/>
            <a:ext cx="3342594" cy="95410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 Item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Context.Item.FirstOrDefault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376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その前に対象の</a:t>
            </a:r>
            <a:r>
              <a:rPr kumimoji="1" lang="en-US" altLang="ja-JP" dirty="0" smtClean="0">
                <a:solidFill>
                  <a:srgbClr val="FF0000"/>
                </a:solidFill>
              </a:rPr>
              <a:t>Web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アプリについて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err="1" smtClean="0"/>
              <a:t>MSTest</a:t>
            </a:r>
            <a:r>
              <a:rPr lang="ja-JP" altLang="en-US" dirty="0" smtClean="0"/>
              <a:t>って？</a:t>
            </a:r>
            <a:endParaRPr lang="en-US" altLang="ja-JP" dirty="0" smtClean="0"/>
          </a:p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086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を使わないと。。。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70536" y="1612500"/>
            <a:ext cx="4706299" cy="1169551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target = new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lang="en-US" altLang="ja-JP" sz="1400" b="1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actual =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target.GetItem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kumimoji="1"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Assert.AreEqual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expected.name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);</a:t>
            </a:r>
            <a:endParaRPr kumimoji="1" lang="en-US" altLang="ja-JP" sz="14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45161" y="1193941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temServiceTest.cs</a:t>
            </a:r>
            <a:endParaRPr lang="en-US" altLang="ja-JP" dirty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7469" y="4420958"/>
            <a:ext cx="174438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Item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3630" y="40516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I</a:t>
            </a:r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temDao.cs</a:t>
            </a:r>
            <a:endParaRPr lang="en-US" altLang="ja-JP" dirty="0"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46505" y="419890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temDao.cs</a:t>
            </a:r>
            <a:endParaRPr lang="en-US" altLang="ja-JP" dirty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485492" y="4568241"/>
            <a:ext cx="3342594" cy="95410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 Item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Context.Item.FirstOrDefault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4164" y="1993401"/>
            <a:ext cx="6889977" cy="132343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4000" b="1" dirty="0" smtClean="0">
                <a:solidFill>
                  <a:srgbClr val="FF0000"/>
                </a:solidFill>
              </a:rPr>
              <a:t>Service</a:t>
            </a:r>
            <a:r>
              <a:rPr kumimoji="1" lang="ja-JP" altLang="en-US" sz="4000" b="1" dirty="0" smtClean="0">
                <a:solidFill>
                  <a:srgbClr val="FF0000"/>
                </a:solidFill>
              </a:rPr>
              <a:t>の単体テストなのに</a:t>
            </a:r>
            <a:endParaRPr kumimoji="1" lang="en-US" altLang="ja-JP" sz="4000" b="1" dirty="0" smtClean="0">
              <a:solidFill>
                <a:srgbClr val="FF0000"/>
              </a:solidFill>
            </a:endParaRPr>
          </a:p>
          <a:p>
            <a:r>
              <a:rPr kumimoji="1" lang="en-US" altLang="ja-JP" sz="4000" b="1" dirty="0" smtClean="0">
                <a:solidFill>
                  <a:srgbClr val="FF0000"/>
                </a:solidFill>
              </a:rPr>
              <a:t>DAO</a:t>
            </a:r>
            <a:r>
              <a:rPr kumimoji="1" lang="ja-JP" altLang="en-US" sz="4000" b="1" dirty="0" smtClean="0">
                <a:solidFill>
                  <a:srgbClr val="FF0000"/>
                </a:solidFill>
              </a:rPr>
              <a:t>に依存してんじゃん！！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66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つまり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+mn-ea"/>
              </a:rPr>
              <a:t>S</a:t>
            </a:r>
            <a:r>
              <a:rPr lang="en-US" altLang="ja-JP" dirty="0" err="1" smtClean="0">
                <a:latin typeface="+mn-ea"/>
              </a:rPr>
              <a:t>ervice</a:t>
            </a:r>
            <a:r>
              <a:rPr lang="ja-JP" altLang="en-US" dirty="0" smtClean="0">
                <a:latin typeface="+mn-ea"/>
              </a:rPr>
              <a:t>の単体テストのつもりが</a:t>
            </a:r>
            <a:r>
              <a:rPr lang="en-US" altLang="ja-JP" dirty="0" smtClean="0">
                <a:latin typeface="+mn-ea"/>
              </a:rPr>
              <a:t>DAO</a:t>
            </a:r>
            <a:r>
              <a:rPr lang="ja-JP" altLang="en-US" dirty="0" smtClean="0">
                <a:latin typeface="+mn-ea"/>
              </a:rPr>
              <a:t>にも依存した結合テストになっている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264915" y="2594210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Service</a:t>
            </a:r>
            <a:endParaRPr kumimoji="1" lang="ja-JP" altLang="en-US" sz="2800" b="1" dirty="0"/>
          </a:p>
        </p:txBody>
      </p:sp>
      <p:sp>
        <p:nvSpPr>
          <p:cNvPr id="5" name="円/楕円 4"/>
          <p:cNvSpPr/>
          <p:nvPr/>
        </p:nvSpPr>
        <p:spPr>
          <a:xfrm>
            <a:off x="6423675" y="2594210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DAO</a:t>
            </a:r>
            <a:endParaRPr kumimoji="1" lang="ja-JP" altLang="en-US" sz="2800" b="1" dirty="0"/>
          </a:p>
        </p:txBody>
      </p:sp>
      <p:cxnSp>
        <p:nvCxnSpPr>
          <p:cNvPr id="7" name="直線コネクタ 6"/>
          <p:cNvCxnSpPr>
            <a:stCxn id="9" idx="2"/>
          </p:cNvCxnSpPr>
          <p:nvPr/>
        </p:nvCxnSpPr>
        <p:spPr>
          <a:xfrm flipH="1">
            <a:off x="2545908" y="3303191"/>
            <a:ext cx="784448" cy="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円/楕円 8"/>
          <p:cNvSpPr/>
          <p:nvPr/>
        </p:nvSpPr>
        <p:spPr>
          <a:xfrm>
            <a:off x="3330356" y="2594210"/>
            <a:ext cx="2280991" cy="14179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IDAO</a:t>
            </a:r>
            <a:endParaRPr kumimoji="1" lang="ja-JP" altLang="en-US" sz="2800" b="1" dirty="0"/>
          </a:p>
        </p:txBody>
      </p:sp>
      <p:cxnSp>
        <p:nvCxnSpPr>
          <p:cNvPr id="14" name="直線コネクタ 13"/>
          <p:cNvCxnSpPr>
            <a:stCxn id="5" idx="2"/>
            <a:endCxn id="9" idx="6"/>
          </p:cNvCxnSpPr>
          <p:nvPr/>
        </p:nvCxnSpPr>
        <p:spPr>
          <a:xfrm flipH="1">
            <a:off x="5611347" y="3303191"/>
            <a:ext cx="812328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01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ここで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+mn-ea"/>
              </a:rPr>
              <a:t>Moq</a:t>
            </a:r>
            <a:r>
              <a:rPr kumimoji="1" lang="ja-JP" altLang="en-US" dirty="0" smtClean="0">
                <a:latin typeface="+mn-ea"/>
              </a:rPr>
              <a:t>を使って単体テストを書きましょう</a:t>
            </a:r>
            <a:endParaRPr kumimoji="1" lang="en-US" altLang="ja-JP" dirty="0" smtClean="0">
              <a:latin typeface="+mn-ea"/>
            </a:endParaRPr>
          </a:p>
          <a:p>
            <a:r>
              <a:rPr lang="ja-JP" altLang="en-US" dirty="0" smtClean="0">
                <a:latin typeface="+mn-ea"/>
              </a:rPr>
              <a:t>実装と同時に単体テストも書きましょう</a:t>
            </a:r>
            <a:endParaRPr lang="en-US" altLang="ja-JP" dirty="0" smtClean="0">
              <a:latin typeface="+mn-ea"/>
            </a:endParaRPr>
          </a:p>
          <a:p>
            <a:r>
              <a:rPr kumimoji="1" lang="ja-JP" altLang="en-US" dirty="0" smtClean="0">
                <a:latin typeface="+mn-ea"/>
              </a:rPr>
              <a:t>単体テストが書きやすい実装を</a:t>
            </a:r>
            <a:endParaRPr kumimoji="1" lang="en-US" altLang="ja-JP" dirty="0" smtClean="0">
              <a:latin typeface="+mn-ea"/>
            </a:endParaRPr>
          </a:p>
          <a:p>
            <a:r>
              <a:rPr kumimoji="1" lang="ja-JP" altLang="en-US" dirty="0" smtClean="0">
                <a:latin typeface="+mn-ea"/>
              </a:rPr>
              <a:t>結合度を下げましょう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55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そこで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n-ea"/>
              </a:rPr>
              <a:t>DI</a:t>
            </a:r>
            <a:r>
              <a:rPr kumimoji="1" lang="ja-JP" altLang="en-US" dirty="0" smtClean="0">
                <a:latin typeface="+mn-ea"/>
              </a:rPr>
              <a:t>：</a:t>
            </a:r>
            <a:r>
              <a:rPr kumimoji="1" lang="en-US" altLang="ja-JP" dirty="0" smtClean="0">
                <a:latin typeface="+mn-ea"/>
              </a:rPr>
              <a:t>Dependency Injection</a:t>
            </a:r>
            <a:r>
              <a:rPr kumimoji="1" lang="ja-JP" altLang="en-US" dirty="0" smtClean="0">
                <a:latin typeface="+mn-ea"/>
              </a:rPr>
              <a:t>の出番です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017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その前に対象の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アプリについて</a:t>
            </a:r>
            <a:endParaRPr kumimoji="1" lang="en-US" altLang="ja-JP" dirty="0" smtClean="0"/>
          </a:p>
          <a:p>
            <a:r>
              <a:rPr lang="en-US" altLang="ja-JP" dirty="0" err="1" smtClean="0"/>
              <a:t>MSTest</a:t>
            </a:r>
            <a:r>
              <a:rPr lang="ja-JP" altLang="en-US" dirty="0" smtClean="0"/>
              <a:t>って？</a:t>
            </a:r>
            <a:endParaRPr lang="en-US" altLang="ja-JP" dirty="0" smtClean="0"/>
          </a:p>
          <a:p>
            <a:r>
              <a:rPr kumimoji="1" lang="en-US" altLang="ja-JP" dirty="0" err="1" smtClean="0">
                <a:solidFill>
                  <a:srgbClr val="FF0000"/>
                </a:solidFill>
              </a:rPr>
              <a:t>Moq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とは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956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その前に対象の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アプリについて</a:t>
            </a:r>
            <a:endParaRPr kumimoji="1" lang="en-US" altLang="ja-JP" dirty="0" smtClean="0"/>
          </a:p>
          <a:p>
            <a:r>
              <a:rPr lang="en-US" altLang="ja-JP" dirty="0" err="1" smtClean="0"/>
              <a:t>MSTest</a:t>
            </a:r>
            <a:r>
              <a:rPr lang="ja-JP" altLang="en-US" dirty="0" smtClean="0"/>
              <a:t>って？</a:t>
            </a:r>
            <a:endParaRPr lang="en-US" altLang="ja-JP" dirty="0" smtClean="0"/>
          </a:p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FF0000"/>
                </a:solidFill>
              </a:rPr>
              <a:t>DI</a:t>
            </a:r>
            <a:r>
              <a:rPr lang="ja-JP" altLang="en-US" dirty="0" smtClean="0">
                <a:solidFill>
                  <a:srgbClr val="FF0000"/>
                </a:solidFill>
              </a:rPr>
              <a:t>の存在意味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56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目的にも示した、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en-US" altLang="ja-JP" dirty="0" smtClean="0"/>
              <a:t>ASP.NET MVC</a:t>
            </a:r>
          </a:p>
          <a:p>
            <a:pPr marL="0" indent="0">
              <a:buNone/>
            </a:pPr>
            <a:r>
              <a:rPr kumimoji="1" lang="ja-JP" altLang="ja-JP" dirty="0"/>
              <a:t>　</a:t>
            </a:r>
            <a:r>
              <a:rPr kumimoji="1" lang="en-US" altLang="ja-JP" dirty="0" smtClean="0"/>
              <a:t>Entity Framework</a:t>
            </a:r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ja-JP" altLang="en-US" dirty="0" smtClean="0"/>
              <a:t>で作成した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380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目的にも示した、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en-US" altLang="ja-JP" dirty="0" smtClean="0"/>
              <a:t>ASP.NET MVC</a:t>
            </a:r>
          </a:p>
          <a:p>
            <a:pPr marL="0" indent="0">
              <a:buNone/>
            </a:pPr>
            <a:r>
              <a:rPr kumimoji="1" lang="ja-JP" altLang="ja-JP" dirty="0"/>
              <a:t>　</a:t>
            </a:r>
            <a:r>
              <a:rPr kumimoji="1" lang="en-US" altLang="ja-JP" dirty="0" smtClean="0"/>
              <a:t>Entity Framework</a:t>
            </a:r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ja-JP" altLang="en-US" dirty="0" smtClean="0"/>
              <a:t>で作成した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各要素について簡単に紹介します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410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フレームワーク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21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フレームワーク</a:t>
            </a:r>
            <a:endParaRPr kumimoji="1" lang="ja-JP" altLang="en-US" dirty="0"/>
          </a:p>
        </p:txBody>
      </p:sp>
      <p:sp>
        <p:nvSpPr>
          <p:cNvPr id="80" name="円/楕円 79"/>
          <p:cNvSpPr/>
          <p:nvPr/>
        </p:nvSpPr>
        <p:spPr>
          <a:xfrm>
            <a:off x="2055295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円/楕円 80"/>
          <p:cNvSpPr/>
          <p:nvPr/>
        </p:nvSpPr>
        <p:spPr>
          <a:xfrm>
            <a:off x="4858191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円/楕円 81"/>
          <p:cNvSpPr/>
          <p:nvPr/>
        </p:nvSpPr>
        <p:spPr>
          <a:xfrm>
            <a:off x="3434114" y="2004662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kumimoji="1" lang="ja-JP" alt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直線矢印コネクタ 82"/>
          <p:cNvCxnSpPr/>
          <p:nvPr/>
        </p:nvCxnSpPr>
        <p:spPr>
          <a:xfrm>
            <a:off x="5087501" y="3242528"/>
            <a:ext cx="470603" cy="5309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82" idx="3"/>
          </p:cNvCxnSpPr>
          <p:nvPr/>
        </p:nvCxnSpPr>
        <p:spPr>
          <a:xfrm flipH="1">
            <a:off x="3296613" y="3289215"/>
            <a:ext cx="402537" cy="5500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 flipH="1" flipV="1">
            <a:off x="4858192" y="3381633"/>
            <a:ext cx="395204" cy="4576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グループ化 22"/>
          <p:cNvGrpSpPr/>
          <p:nvPr/>
        </p:nvGrpSpPr>
        <p:grpSpPr>
          <a:xfrm>
            <a:off x="457980" y="2108354"/>
            <a:ext cx="1162050" cy="1213924"/>
            <a:chOff x="670963" y="2672276"/>
            <a:chExt cx="1162050" cy="1213924"/>
          </a:xfrm>
        </p:grpSpPr>
        <p:sp>
          <p:nvSpPr>
            <p:cNvPr id="87" name="円/楕円 86"/>
            <p:cNvSpPr/>
            <p:nvPr/>
          </p:nvSpPr>
          <p:spPr>
            <a:xfrm>
              <a:off x="944572" y="3726701"/>
              <a:ext cx="614832" cy="1594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8" name="二等辺三角形 87"/>
            <p:cNvSpPr/>
            <p:nvPr/>
          </p:nvSpPr>
          <p:spPr>
            <a:xfrm>
              <a:off x="1118638" y="3522312"/>
              <a:ext cx="266700" cy="27094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9" name="グループ化 21"/>
            <p:cNvGrpSpPr/>
            <p:nvPr/>
          </p:nvGrpSpPr>
          <p:grpSpPr>
            <a:xfrm>
              <a:off x="670963" y="2672276"/>
              <a:ext cx="1162050" cy="933450"/>
              <a:chOff x="670963" y="2672276"/>
              <a:chExt cx="1162050" cy="933450"/>
            </a:xfrm>
          </p:grpSpPr>
          <p:sp>
            <p:nvSpPr>
              <p:cNvPr id="90" name="正方形/長方形 89"/>
              <p:cNvSpPr/>
              <p:nvPr/>
            </p:nvSpPr>
            <p:spPr>
              <a:xfrm>
                <a:off x="670963" y="2672276"/>
                <a:ext cx="1162050" cy="9334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正方形/長方形 90"/>
              <p:cNvSpPr/>
              <p:nvPr/>
            </p:nvSpPr>
            <p:spPr>
              <a:xfrm>
                <a:off x="737638" y="2744117"/>
                <a:ext cx="1028700" cy="78976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64000">
                    <a:srgbClr val="80C8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92" name="直線矢印コネクタ 91"/>
          <p:cNvCxnSpPr/>
          <p:nvPr/>
        </p:nvCxnSpPr>
        <p:spPr>
          <a:xfrm flipV="1">
            <a:off x="1854559" y="2575077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627675" y="3394519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Client</a:t>
            </a:r>
            <a:endParaRPr kumimoji="1" lang="ja-JP" altLang="en-US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854561" y="2190983"/>
            <a:ext cx="1079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Req.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95" name="直線矢印コネクタ 94"/>
          <p:cNvCxnSpPr/>
          <p:nvPr/>
        </p:nvCxnSpPr>
        <p:spPr>
          <a:xfrm flipH="1" flipV="1">
            <a:off x="1854559" y="2822332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1892140" y="2952254"/>
            <a:ext cx="1069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97" name="直線矢印コネクタ 96"/>
          <p:cNvCxnSpPr/>
          <p:nvPr/>
        </p:nvCxnSpPr>
        <p:spPr>
          <a:xfrm flipV="1">
            <a:off x="3530616" y="3440290"/>
            <a:ext cx="377676" cy="5204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円柱 97"/>
          <p:cNvSpPr/>
          <p:nvPr/>
        </p:nvSpPr>
        <p:spPr>
          <a:xfrm>
            <a:off x="7721465" y="4086209"/>
            <a:ext cx="1143000" cy="1101877"/>
          </a:xfrm>
          <a:prstGeom prst="ca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kumimoji="1" lang="ja-JP" alt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線矢印コネクタ 98"/>
          <p:cNvCxnSpPr/>
          <p:nvPr/>
        </p:nvCxnSpPr>
        <p:spPr>
          <a:xfrm flipV="1">
            <a:off x="6853692" y="4431362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 flipH="1" flipV="1">
            <a:off x="6853692" y="4631616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角丸四角形 100"/>
          <p:cNvSpPr/>
          <p:nvPr/>
        </p:nvSpPr>
        <p:spPr>
          <a:xfrm>
            <a:off x="2861477" y="3477400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503607" y="3230147"/>
            <a:ext cx="957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ViewModel</a:t>
            </a:r>
            <a:endParaRPr kumimoji="1" lang="ja-JP" altLang="en-US" sz="1200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655701" y="3846892"/>
            <a:ext cx="650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</a:t>
            </a:r>
          </a:p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07" name="グループ化 53"/>
          <p:cNvGrpSpPr/>
          <p:nvPr/>
        </p:nvGrpSpPr>
        <p:grpSpPr>
          <a:xfrm>
            <a:off x="5389564" y="2915670"/>
            <a:ext cx="607859" cy="579478"/>
            <a:chOff x="5972308" y="2803129"/>
            <a:chExt cx="607859" cy="579477"/>
          </a:xfrm>
        </p:grpSpPr>
        <p:pic>
          <p:nvPicPr>
            <p:cNvPr id="108" name="図 10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109" name="テキスト ボックス 108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sp>
        <p:nvSpPr>
          <p:cNvPr id="110" name="正方形/長方形 109"/>
          <p:cNvSpPr/>
          <p:nvPr/>
        </p:nvSpPr>
        <p:spPr>
          <a:xfrm>
            <a:off x="7056590" y="3290959"/>
            <a:ext cx="276225" cy="231105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660216" y="2680833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Entity</a:t>
            </a:r>
          </a:p>
          <a:p>
            <a:pPr algn="ctr"/>
            <a:r>
              <a:rPr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Framework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12" name="グループ化 55"/>
          <p:cNvGrpSpPr/>
          <p:nvPr/>
        </p:nvGrpSpPr>
        <p:grpSpPr>
          <a:xfrm>
            <a:off x="6494493" y="3333294"/>
            <a:ext cx="607859" cy="579478"/>
            <a:chOff x="7077238" y="3220753"/>
            <a:chExt cx="607859" cy="579477"/>
          </a:xfrm>
        </p:grpSpPr>
        <p:pic>
          <p:nvPicPr>
            <p:cNvPr id="113" name="図 1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5058" y="3454489"/>
              <a:ext cx="338126" cy="345741"/>
            </a:xfrm>
            <a:prstGeom prst="rect">
              <a:avLst/>
            </a:prstGeom>
          </p:spPr>
        </p:pic>
        <p:sp>
          <p:nvSpPr>
            <p:cNvPr id="114" name="テキスト ボックス 113"/>
            <p:cNvSpPr txBox="1"/>
            <p:nvPr/>
          </p:nvSpPr>
          <p:spPr>
            <a:xfrm>
              <a:off x="7077238" y="3220753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graphicFrame>
        <p:nvGraphicFramePr>
          <p:cNvPr id="115" name="表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287933"/>
              </p:ext>
            </p:extLst>
          </p:nvPr>
        </p:nvGraphicFramePr>
        <p:xfrm>
          <a:off x="7514567" y="3530607"/>
          <a:ext cx="624840" cy="38448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280"/>
                <a:gridCol w="208280"/>
                <a:gridCol w="208280"/>
              </a:tblGrid>
              <a:tr h="128161"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6" name="テキスト ボックス 115"/>
          <p:cNvSpPr txBox="1"/>
          <p:nvPr/>
        </p:nvSpPr>
        <p:spPr>
          <a:xfrm>
            <a:off x="7314341" y="3247854"/>
            <a:ext cx="1062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Table Model</a:t>
            </a:r>
            <a:endParaRPr kumimoji="1" lang="ja-JP" altLang="en-US" sz="1200" dirty="0"/>
          </a:p>
        </p:txBody>
      </p:sp>
      <p:sp>
        <p:nvSpPr>
          <p:cNvPr id="117" name="角丸四角形 116"/>
          <p:cNvSpPr/>
          <p:nvPr/>
        </p:nvSpPr>
        <p:spPr>
          <a:xfrm>
            <a:off x="2792725" y="3519609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42" name="グループ化 53"/>
          <p:cNvGrpSpPr/>
          <p:nvPr/>
        </p:nvGrpSpPr>
        <p:grpSpPr>
          <a:xfrm>
            <a:off x="4441541" y="3477587"/>
            <a:ext cx="607859" cy="579478"/>
            <a:chOff x="5972308" y="2803129"/>
            <a:chExt cx="607859" cy="579477"/>
          </a:xfrm>
        </p:grpSpPr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44" name="テキスト ボックス 43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17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1448</Words>
  <Application>Microsoft Office PowerPoint</Application>
  <PresentationFormat>画面に合わせる (16:10)</PresentationFormat>
  <Paragraphs>478</Paragraphs>
  <Slides>55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55</vt:i4>
      </vt:variant>
    </vt:vector>
  </HeadingPairs>
  <TitlesOfParts>
    <vt:vector size="59" baseType="lpstr">
      <vt:lpstr>News Gothic MT</vt:lpstr>
      <vt:lpstr>メイリオ</vt:lpstr>
      <vt:lpstr>Arial</vt:lpstr>
      <vt:lpstr>ホワイト</vt:lpstr>
      <vt:lpstr>PowerPoint プレゼンテーション</vt:lpstr>
      <vt:lpstr>目的</vt:lpstr>
      <vt:lpstr>目的</vt:lpstr>
      <vt:lpstr>本日の内容</vt:lpstr>
      <vt:lpstr>本日の内容</vt:lpstr>
      <vt:lpstr>対象のWebアプリ</vt:lpstr>
      <vt:lpstr>対象のWebアプリ</vt:lpstr>
      <vt:lpstr>ASP.NET MVCとは</vt:lpstr>
      <vt:lpstr>ASP.NET MVCとは</vt:lpstr>
      <vt:lpstr>ASP.NET MVCとは</vt:lpstr>
      <vt:lpstr>Entity Frameworkとは</vt:lpstr>
      <vt:lpstr>Entity Frameworkとは</vt:lpstr>
      <vt:lpstr>Entity Frameworkとは</vt:lpstr>
      <vt:lpstr>本日の内容</vt:lpstr>
      <vt:lpstr>本日の内容</vt:lpstr>
      <vt:lpstr>MSTestとは</vt:lpstr>
      <vt:lpstr>テストを実行</vt:lpstr>
      <vt:lpstr>カバレッジ</vt:lpstr>
      <vt:lpstr>カバレッジ</vt:lpstr>
      <vt:lpstr>カバレッジ</vt:lpstr>
      <vt:lpstr>カバレッジ</vt:lpstr>
      <vt:lpstr>MSTest導入方法</vt:lpstr>
      <vt:lpstr>MSTest導入方法</vt:lpstr>
      <vt:lpstr>MSTest導入方法</vt:lpstr>
      <vt:lpstr>MSTest導入方法</vt:lpstr>
      <vt:lpstr>本日の内容</vt:lpstr>
      <vt:lpstr>本日の内容</vt:lpstr>
      <vt:lpstr>Moqとは</vt:lpstr>
      <vt:lpstr>Moqの対象</vt:lpstr>
      <vt:lpstr>Moqの対象</vt:lpstr>
      <vt:lpstr>Moq使用例</vt:lpstr>
      <vt:lpstr>Moq使用例</vt:lpstr>
      <vt:lpstr>Moq使用例</vt:lpstr>
      <vt:lpstr>Moq使用例</vt:lpstr>
      <vt:lpstr>Moq使用例</vt:lpstr>
      <vt:lpstr>Moq使用例</vt:lpstr>
      <vt:lpstr>Moq使用例</vt:lpstr>
      <vt:lpstr>つまり</vt:lpstr>
      <vt:lpstr>つまり</vt:lpstr>
      <vt:lpstr>すなわち</vt:lpstr>
      <vt:lpstr>他にも</vt:lpstr>
      <vt:lpstr>Moq使用例</vt:lpstr>
      <vt:lpstr>Moq使用例</vt:lpstr>
      <vt:lpstr>Moq導入方法</vt:lpstr>
      <vt:lpstr>Moq導入方法</vt:lpstr>
      <vt:lpstr>Moq導入方法</vt:lpstr>
      <vt:lpstr>Moq導入方法</vt:lpstr>
      <vt:lpstr>Moq導入方法</vt:lpstr>
      <vt:lpstr>Moqを使わないと。。。</vt:lpstr>
      <vt:lpstr>Moqを使わないと。。。</vt:lpstr>
      <vt:lpstr>つまり</vt:lpstr>
      <vt:lpstr>ここで</vt:lpstr>
      <vt:lpstr>そこで</vt:lpstr>
      <vt:lpstr>本日の内容</vt:lpstr>
      <vt:lpstr>本日の内容</vt:lpstr>
    </vt:vector>
  </TitlesOfParts>
  <Company>東北大学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武田 真行</dc:creator>
  <cp:lastModifiedBy>mtakeda</cp:lastModifiedBy>
  <cp:revision>24</cp:revision>
  <dcterms:created xsi:type="dcterms:W3CDTF">2016-06-06T09:35:18Z</dcterms:created>
  <dcterms:modified xsi:type="dcterms:W3CDTF">2016-06-09T00:22:41Z</dcterms:modified>
</cp:coreProperties>
</file>