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42"/>
  </p:notesMasterIdLst>
  <p:handoutMasterIdLst>
    <p:handoutMasterId r:id="rId43"/>
  </p:handoutMasterIdLst>
  <p:sldIdLst>
    <p:sldId id="263" r:id="rId2"/>
    <p:sldId id="347" r:id="rId3"/>
    <p:sldId id="349" r:id="rId4"/>
    <p:sldId id="372" r:id="rId5"/>
    <p:sldId id="378" r:id="rId6"/>
    <p:sldId id="376" r:id="rId7"/>
    <p:sldId id="375" r:id="rId8"/>
    <p:sldId id="373" r:id="rId9"/>
    <p:sldId id="374" r:id="rId10"/>
    <p:sldId id="380" r:id="rId11"/>
    <p:sldId id="379" r:id="rId12"/>
    <p:sldId id="367" r:id="rId13"/>
    <p:sldId id="345" r:id="rId14"/>
    <p:sldId id="346" r:id="rId15"/>
    <p:sldId id="344" r:id="rId16"/>
    <p:sldId id="369" r:id="rId17"/>
    <p:sldId id="370" r:id="rId18"/>
    <p:sldId id="381" r:id="rId19"/>
    <p:sldId id="348" r:id="rId20"/>
    <p:sldId id="343" r:id="rId21"/>
    <p:sldId id="322" r:id="rId22"/>
    <p:sldId id="339" r:id="rId23"/>
    <p:sldId id="336" r:id="rId24"/>
    <p:sldId id="329" r:id="rId25"/>
    <p:sldId id="337" r:id="rId26"/>
    <p:sldId id="338" r:id="rId27"/>
    <p:sldId id="340" r:id="rId28"/>
    <p:sldId id="341" r:id="rId29"/>
    <p:sldId id="332" r:id="rId30"/>
    <p:sldId id="333" r:id="rId31"/>
    <p:sldId id="312" r:id="rId32"/>
    <p:sldId id="334" r:id="rId33"/>
    <p:sldId id="315" r:id="rId34"/>
    <p:sldId id="313" r:id="rId35"/>
    <p:sldId id="318" r:id="rId36"/>
    <p:sldId id="317" r:id="rId37"/>
    <p:sldId id="319" r:id="rId38"/>
    <p:sldId id="325" r:id="rId39"/>
    <p:sldId id="326" r:id="rId40"/>
    <p:sldId id="262" r:id="rId41"/>
  </p:sldIdLst>
  <p:sldSz cx="9906000" cy="6858000" type="A4"/>
  <p:notesSz cx="6794500" cy="9931400"/>
  <p:embeddedFontLst>
    <p:embeddedFont>
      <p:font typeface="HGP創英角ｺﾞｼｯｸUB" panose="020B0900000000000000" pitchFamily="50" charset="-128"/>
      <p:regular r:id="rId44"/>
    </p:embeddedFont>
    <p:embeddedFont>
      <p:font typeface="メイリオ" panose="020B0604030504040204" pitchFamily="50" charset="-128"/>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a:defRPr lang="en-US"/>
    </a:defPPr>
    <a:lvl1pPr algn="l" defTabSz="455613"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5613" indent="1588" algn="l" defTabSz="455613"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2813" indent="1588" algn="l" defTabSz="455613"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0013" indent="1588" algn="l" defTabSz="455613"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7213" indent="1588" algn="l" defTabSz="455613"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99">
          <p15:clr>
            <a:srgbClr val="A4A3A4"/>
          </p15:clr>
        </p15:guide>
        <p15:guide id="2" pos="3122">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75"/>
    <a:srgbClr val="8D321E"/>
    <a:srgbClr val="E9EDF5"/>
    <a:srgbClr val="E1E7F3"/>
    <a:srgbClr val="F4F6FA"/>
    <a:srgbClr val="00FF00"/>
    <a:srgbClr val="98D3F0"/>
    <a:srgbClr val="C2CEE6"/>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50" autoAdjust="0"/>
  </p:normalViewPr>
  <p:slideViewPr>
    <p:cSldViewPr snapToGrid="0">
      <p:cViewPr varScale="1">
        <p:scale>
          <a:sx n="44" d="100"/>
          <a:sy n="44" d="100"/>
        </p:scale>
        <p:origin x="1032" y="48"/>
      </p:cViewPr>
      <p:guideLst>
        <p:guide orient="horz" pos="2199"/>
        <p:guide pos="3122"/>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7" d="100"/>
          <a:sy n="77" d="100"/>
        </p:scale>
        <p:origin x="-3228" y="-9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3177" tIns="46589" rIns="93177" bIns="46589" rtlCol="0"/>
          <a:lstStyle>
            <a:lvl1pPr algn="l" defTabSz="457133"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sz="quarter" idx="1"/>
          </p:nvPr>
        </p:nvSpPr>
        <p:spPr>
          <a:xfrm>
            <a:off x="3848100" y="0"/>
            <a:ext cx="2944813" cy="496888"/>
          </a:xfrm>
          <a:prstGeom prst="rect">
            <a:avLst/>
          </a:prstGeom>
        </p:spPr>
        <p:txBody>
          <a:bodyPr vert="horz" lIns="93177" tIns="46589" rIns="93177" bIns="46589" rtlCol="0"/>
          <a:lstStyle>
            <a:lvl1pPr algn="r" defTabSz="457133" fontAlgn="auto">
              <a:spcBef>
                <a:spcPts val="0"/>
              </a:spcBef>
              <a:spcAft>
                <a:spcPts val="0"/>
              </a:spcAft>
              <a:defRPr kumimoji="0" sz="1200">
                <a:latin typeface="+mn-lt"/>
                <a:ea typeface="+mn-ea"/>
              </a:defRPr>
            </a:lvl1pPr>
          </a:lstStyle>
          <a:p>
            <a:pPr>
              <a:defRPr/>
            </a:pPr>
            <a:fld id="{52826DCE-0AF0-46DB-87A7-6293B1DD5F84}" type="datetime1">
              <a:rPr lang="ja-JP" altLang="en-US"/>
              <a:pPr>
                <a:defRPr/>
              </a:pPr>
              <a:t>2016/6/3</a:t>
            </a:fld>
            <a:endParaRPr lang="en-US"/>
          </a:p>
        </p:txBody>
      </p:sp>
      <p:sp>
        <p:nvSpPr>
          <p:cNvPr id="4" name="Footer Placeholder 3"/>
          <p:cNvSpPr>
            <a:spLocks noGrp="1"/>
          </p:cNvSpPr>
          <p:nvPr>
            <p:ph type="ftr" sz="quarter" idx="2"/>
          </p:nvPr>
        </p:nvSpPr>
        <p:spPr>
          <a:xfrm>
            <a:off x="0" y="9432925"/>
            <a:ext cx="2944813" cy="496888"/>
          </a:xfrm>
          <a:prstGeom prst="rect">
            <a:avLst/>
          </a:prstGeom>
        </p:spPr>
        <p:txBody>
          <a:bodyPr vert="horz" lIns="93177" tIns="46589" rIns="93177" bIns="46589" rtlCol="0" anchor="b"/>
          <a:lstStyle>
            <a:lvl1pPr algn="l" defTabSz="457133" fontAlgn="auto">
              <a:spcBef>
                <a:spcPts val="0"/>
              </a:spcBef>
              <a:spcAft>
                <a:spcPts val="0"/>
              </a:spcAft>
              <a:defRPr kumimoji="0"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8100" y="9432925"/>
            <a:ext cx="2944813" cy="496888"/>
          </a:xfrm>
          <a:prstGeom prst="rect">
            <a:avLst/>
          </a:prstGeom>
        </p:spPr>
        <p:txBody>
          <a:bodyPr vert="horz" lIns="93177" tIns="46589" rIns="93177" bIns="46589" rtlCol="0" anchor="b"/>
          <a:lstStyle>
            <a:lvl1pPr algn="r" defTabSz="457133" fontAlgn="auto">
              <a:spcBef>
                <a:spcPts val="0"/>
              </a:spcBef>
              <a:spcAft>
                <a:spcPts val="0"/>
              </a:spcAft>
              <a:defRPr kumimoji="0" sz="1200">
                <a:latin typeface="+mn-lt"/>
                <a:ea typeface="+mn-ea"/>
              </a:defRPr>
            </a:lvl1pPr>
          </a:lstStyle>
          <a:p>
            <a:pPr>
              <a:defRPr/>
            </a:pPr>
            <a:fld id="{DEBC7B53-8065-479F-81D7-C9FC20034179}" type="slidenum">
              <a:rPr lang="en-US"/>
              <a:pPr>
                <a:defRPr/>
              </a:pPr>
              <a:t>‹#›</a:t>
            </a:fld>
            <a:endParaRPr lang="en-US"/>
          </a:p>
        </p:txBody>
      </p:sp>
    </p:spTree>
    <p:extLst>
      <p:ext uri="{BB962C8B-B14F-4D97-AF65-F5344CB8AC3E}">
        <p14:creationId xmlns:p14="http://schemas.microsoft.com/office/powerpoint/2010/main" val="414429333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3177" tIns="46589" rIns="93177" bIns="46589" rtlCol="0"/>
          <a:lstStyle>
            <a:lvl1pPr algn="l" defTabSz="457133"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idx="1"/>
          </p:nvPr>
        </p:nvSpPr>
        <p:spPr>
          <a:xfrm>
            <a:off x="3848100" y="0"/>
            <a:ext cx="2944813" cy="496888"/>
          </a:xfrm>
          <a:prstGeom prst="rect">
            <a:avLst/>
          </a:prstGeom>
        </p:spPr>
        <p:txBody>
          <a:bodyPr vert="horz" lIns="93177" tIns="46589" rIns="93177" bIns="46589" rtlCol="0"/>
          <a:lstStyle>
            <a:lvl1pPr algn="r" defTabSz="457133" fontAlgn="auto">
              <a:spcBef>
                <a:spcPts val="0"/>
              </a:spcBef>
              <a:spcAft>
                <a:spcPts val="0"/>
              </a:spcAft>
              <a:defRPr kumimoji="0" sz="1200">
                <a:latin typeface="+mn-lt"/>
                <a:ea typeface="+mn-ea"/>
              </a:defRPr>
            </a:lvl1pPr>
          </a:lstStyle>
          <a:p>
            <a:pPr>
              <a:defRPr/>
            </a:pPr>
            <a:fld id="{49C5407B-E1EC-45DC-B725-04C744526E83}" type="datetime1">
              <a:rPr lang="ja-JP" altLang="en-US"/>
              <a:pPr>
                <a:defRPr/>
              </a:pPr>
              <a:t>2016/6/3</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79450" y="4718050"/>
            <a:ext cx="5435600" cy="446881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32925"/>
            <a:ext cx="2944813" cy="496888"/>
          </a:xfrm>
          <a:prstGeom prst="rect">
            <a:avLst/>
          </a:prstGeom>
        </p:spPr>
        <p:txBody>
          <a:bodyPr vert="horz" lIns="93177" tIns="46589" rIns="93177" bIns="46589" rtlCol="0" anchor="b"/>
          <a:lstStyle>
            <a:lvl1pPr algn="l" defTabSz="457133" fontAlgn="auto">
              <a:spcBef>
                <a:spcPts val="0"/>
              </a:spcBef>
              <a:spcAft>
                <a:spcPts val="0"/>
              </a:spcAft>
              <a:defRPr kumimoji="0"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lIns="93177" tIns="46589" rIns="93177" bIns="46589" rtlCol="0" anchor="b"/>
          <a:lstStyle>
            <a:lvl1pPr algn="r" defTabSz="457133" fontAlgn="auto">
              <a:spcBef>
                <a:spcPts val="0"/>
              </a:spcBef>
              <a:spcAft>
                <a:spcPts val="0"/>
              </a:spcAft>
              <a:defRPr kumimoji="0" sz="1200">
                <a:latin typeface="+mn-lt"/>
                <a:ea typeface="+mn-ea"/>
              </a:defRPr>
            </a:lvl1pPr>
          </a:lstStyle>
          <a:p>
            <a:pPr>
              <a:defRPr/>
            </a:pPr>
            <a:fld id="{89B8D4C0-B41E-4D08-B7B2-503A111943A5}" type="slidenum">
              <a:rPr lang="en-US"/>
              <a:pPr>
                <a:defRPr/>
              </a:pPr>
              <a:t>‹#›</a:t>
            </a:fld>
            <a:endParaRPr lang="en-US"/>
          </a:p>
        </p:txBody>
      </p:sp>
    </p:spTree>
    <p:extLst>
      <p:ext uri="{BB962C8B-B14F-4D97-AF65-F5344CB8AC3E}">
        <p14:creationId xmlns:p14="http://schemas.microsoft.com/office/powerpoint/2010/main" val="3939175562"/>
      </p:ext>
    </p:extLst>
  </p:cSld>
  <p:clrMap bg1="lt1" tx1="dk1" bg2="lt2" tx2="dk2" accent1="accent1" accent2="accent2" accent3="accent3" accent4="accent4" accent5="accent5" accent6="accent6" hlink="hlink" folHlink="folHlink"/>
  <p:hf hdr="0"/>
  <p:notesStyle>
    <a:lvl1pPr algn="l" defTabSz="455613" rtl="0" eaLnBrk="0" fontAlgn="base" hangingPunct="0">
      <a:spcBef>
        <a:spcPct val="30000"/>
      </a:spcBef>
      <a:spcAft>
        <a:spcPct val="0"/>
      </a:spcAft>
      <a:defRPr sz="1200" kern="1200">
        <a:solidFill>
          <a:schemeClr val="tx1"/>
        </a:solidFill>
        <a:latin typeface="+mn-lt"/>
        <a:ea typeface="+mn-ea"/>
        <a:cs typeface="+mn-cs"/>
      </a:defRPr>
    </a:lvl1pPr>
    <a:lvl2pPr marL="455613" algn="l" defTabSz="455613" rtl="0" eaLnBrk="0" fontAlgn="base" hangingPunct="0">
      <a:spcBef>
        <a:spcPct val="30000"/>
      </a:spcBef>
      <a:spcAft>
        <a:spcPct val="0"/>
      </a:spcAft>
      <a:defRPr sz="1200" kern="1200">
        <a:solidFill>
          <a:schemeClr val="tx1"/>
        </a:solidFill>
        <a:latin typeface="+mn-lt"/>
        <a:ea typeface="+mn-ea"/>
        <a:cs typeface="+mn-cs"/>
      </a:defRPr>
    </a:lvl2pPr>
    <a:lvl3pPr marL="912813" algn="l" defTabSz="455613" rtl="0" eaLnBrk="0" fontAlgn="base" hangingPunct="0">
      <a:spcBef>
        <a:spcPct val="30000"/>
      </a:spcBef>
      <a:spcAft>
        <a:spcPct val="0"/>
      </a:spcAft>
      <a:defRPr sz="1200" kern="1200">
        <a:solidFill>
          <a:schemeClr val="tx1"/>
        </a:solidFill>
        <a:latin typeface="+mn-lt"/>
        <a:ea typeface="+mn-ea"/>
        <a:cs typeface="+mn-cs"/>
      </a:defRPr>
    </a:lvl3pPr>
    <a:lvl4pPr marL="1370013" algn="l" defTabSz="455613" rtl="0" eaLnBrk="0" fontAlgn="base" hangingPunct="0">
      <a:spcBef>
        <a:spcPct val="30000"/>
      </a:spcBef>
      <a:spcAft>
        <a:spcPct val="0"/>
      </a:spcAft>
      <a:defRPr sz="1200" kern="1200">
        <a:solidFill>
          <a:schemeClr val="tx1"/>
        </a:solidFill>
        <a:latin typeface="+mn-lt"/>
        <a:ea typeface="+mn-ea"/>
        <a:cs typeface="+mn-cs"/>
      </a:defRPr>
    </a:lvl4pPr>
    <a:lvl5pPr marL="1827213" algn="l" defTabSz="455613" rtl="0" eaLnBrk="0" fontAlgn="base" hangingPunct="0">
      <a:spcBef>
        <a:spcPct val="30000"/>
      </a:spcBef>
      <a:spcAft>
        <a:spcPct val="0"/>
      </a:spcAft>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433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14339"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14340"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AA7BA747-7E64-48BF-92B7-36D8C1668706}" type="slidenum">
              <a:rPr lang="en-US" altLang="ja-JP">
                <a:ea typeface="HGP創英角ｺﾞｼｯｸUB" pitchFamily="50" charset="-128"/>
              </a:rPr>
              <a:pPr defTabSz="455613" fontAlgn="base">
                <a:spcBef>
                  <a:spcPct val="0"/>
                </a:spcBef>
                <a:spcAft>
                  <a:spcPct val="0"/>
                </a:spcAft>
                <a:defRPr/>
              </a:pPr>
              <a:t>1</a:t>
            </a:fld>
            <a:endParaRPr lang="en-US" altLang="ja-JP">
              <a:ea typeface="HGP創英角ｺﾞｼｯｸUB" pitchFamily="50" charset="-128"/>
            </a:endParaRPr>
          </a:p>
        </p:txBody>
      </p:sp>
      <p:sp>
        <p:nvSpPr>
          <p:cNvPr id="14341"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5D450F01-8826-444D-AE56-60AFD57FC531}"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393397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04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0483"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0484"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F5ABFB9D-A67B-48FC-99C8-633C5D95F0B3}" type="slidenum">
              <a:rPr lang="en-US" altLang="ja-JP">
                <a:ea typeface="HGP創英角ｺﾞｼｯｸUB" pitchFamily="50" charset="-128"/>
              </a:rPr>
              <a:pPr defTabSz="455613" fontAlgn="base">
                <a:spcBef>
                  <a:spcPct val="0"/>
                </a:spcBef>
                <a:spcAft>
                  <a:spcPct val="0"/>
                </a:spcAft>
                <a:defRPr/>
              </a:pPr>
              <a:t>29</a:t>
            </a:fld>
            <a:endParaRPr lang="en-US" altLang="ja-JP">
              <a:ea typeface="HGP創英角ｺﾞｼｯｸUB" pitchFamily="50" charset="-128"/>
            </a:endParaRPr>
          </a:p>
        </p:txBody>
      </p:sp>
      <p:sp>
        <p:nvSpPr>
          <p:cNvPr id="20485"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3D587DAA-5854-4AE4-B851-0A46C9D62A0A}"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1112000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457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4579"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4580"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F04B25C6-5E47-43E5-BB75-C8790C5B2F32}" type="slidenum">
              <a:rPr lang="en-US" altLang="ja-JP">
                <a:ea typeface="HGP創英角ｺﾞｼｯｸUB" pitchFamily="50" charset="-128"/>
              </a:rPr>
              <a:pPr defTabSz="455613" fontAlgn="base">
                <a:spcBef>
                  <a:spcPct val="0"/>
                </a:spcBef>
                <a:spcAft>
                  <a:spcPct val="0"/>
                </a:spcAft>
                <a:defRPr/>
              </a:pPr>
              <a:t>40</a:t>
            </a:fld>
            <a:endParaRPr lang="en-US" altLang="ja-JP">
              <a:ea typeface="HGP創英角ｺﾞｼｯｸUB" pitchFamily="50" charset="-128"/>
            </a:endParaRPr>
          </a:p>
        </p:txBody>
      </p:sp>
      <p:sp>
        <p:nvSpPr>
          <p:cNvPr id="24581"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5135B8EA-22EB-4F6A-9AE0-F1AE9F87A795}"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259266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04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0483"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0484"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F5ABFB9D-A67B-48FC-99C8-633C5D95F0B3}" type="slidenum">
              <a:rPr lang="en-US" altLang="ja-JP">
                <a:ea typeface="HGP創英角ｺﾞｼｯｸUB" pitchFamily="50" charset="-128"/>
              </a:rPr>
              <a:pPr defTabSz="455613" fontAlgn="base">
                <a:spcBef>
                  <a:spcPct val="0"/>
                </a:spcBef>
                <a:spcAft>
                  <a:spcPct val="0"/>
                </a:spcAft>
                <a:defRPr/>
              </a:pPr>
              <a:t>3</a:t>
            </a:fld>
            <a:endParaRPr lang="en-US" altLang="ja-JP">
              <a:ea typeface="HGP創英角ｺﾞｼｯｸUB" pitchFamily="50" charset="-128"/>
            </a:endParaRPr>
          </a:p>
        </p:txBody>
      </p:sp>
      <p:sp>
        <p:nvSpPr>
          <p:cNvPr id="20485"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3D587DAA-5854-4AE4-B851-0A46C9D62A0A}"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203770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04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0483"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0484"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F5ABFB9D-A67B-48FC-99C8-633C5D95F0B3}" type="slidenum">
              <a:rPr lang="en-US" altLang="ja-JP">
                <a:ea typeface="HGP創英角ｺﾞｼｯｸUB" pitchFamily="50" charset="-128"/>
              </a:rPr>
              <a:pPr defTabSz="455613" fontAlgn="base">
                <a:spcBef>
                  <a:spcPct val="0"/>
                </a:spcBef>
                <a:spcAft>
                  <a:spcPct val="0"/>
                </a:spcAft>
                <a:defRPr/>
              </a:pPr>
              <a:t>10</a:t>
            </a:fld>
            <a:endParaRPr lang="en-US" altLang="ja-JP">
              <a:ea typeface="HGP創英角ｺﾞｼｯｸUB" pitchFamily="50" charset="-128"/>
            </a:endParaRPr>
          </a:p>
        </p:txBody>
      </p:sp>
      <p:sp>
        <p:nvSpPr>
          <p:cNvPr id="20485"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3D587DAA-5854-4AE4-B851-0A46C9D62A0A}"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305425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04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0483"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0484"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F5ABFB9D-A67B-48FC-99C8-633C5D95F0B3}" type="slidenum">
              <a:rPr lang="en-US" altLang="ja-JP">
                <a:ea typeface="HGP創英角ｺﾞｼｯｸUB" pitchFamily="50" charset="-128"/>
              </a:rPr>
              <a:pPr defTabSz="455613" fontAlgn="base">
                <a:spcBef>
                  <a:spcPct val="0"/>
                </a:spcBef>
                <a:spcAft>
                  <a:spcPct val="0"/>
                </a:spcAft>
                <a:defRPr/>
              </a:pPr>
              <a:t>12</a:t>
            </a:fld>
            <a:endParaRPr lang="en-US" altLang="ja-JP">
              <a:ea typeface="HGP創英角ｺﾞｼｯｸUB" pitchFamily="50" charset="-128"/>
            </a:endParaRPr>
          </a:p>
        </p:txBody>
      </p:sp>
      <p:sp>
        <p:nvSpPr>
          <p:cNvPr id="20485"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3D587DAA-5854-4AE4-B851-0A46C9D62A0A}"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2773452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253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2531"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2532"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E0B3C4ED-8671-40CF-80A9-91A625E9CCEE}" type="slidenum">
              <a:rPr lang="en-US" altLang="ja-JP">
                <a:ea typeface="HGP創英角ｺﾞｼｯｸUB" pitchFamily="50" charset="-128"/>
              </a:rPr>
              <a:pPr defTabSz="455613" fontAlgn="base">
                <a:spcBef>
                  <a:spcPct val="0"/>
                </a:spcBef>
                <a:spcAft>
                  <a:spcPct val="0"/>
                </a:spcAft>
                <a:defRPr/>
              </a:pPr>
              <a:t>13</a:t>
            </a:fld>
            <a:endParaRPr lang="en-US" altLang="ja-JP">
              <a:ea typeface="HGP創英角ｺﾞｼｯｸUB" pitchFamily="50" charset="-128"/>
            </a:endParaRPr>
          </a:p>
        </p:txBody>
      </p:sp>
      <p:sp>
        <p:nvSpPr>
          <p:cNvPr id="22533"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179B54B1-0B40-48F4-BC9F-313F2379C19F}"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202682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253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2531"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2532"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E0B3C4ED-8671-40CF-80A9-91A625E9CCEE}" type="slidenum">
              <a:rPr lang="en-US" altLang="ja-JP">
                <a:ea typeface="HGP創英角ｺﾞｼｯｸUB" pitchFamily="50" charset="-128"/>
              </a:rPr>
              <a:pPr defTabSz="455613" fontAlgn="base">
                <a:spcBef>
                  <a:spcPct val="0"/>
                </a:spcBef>
                <a:spcAft>
                  <a:spcPct val="0"/>
                </a:spcAft>
                <a:defRPr/>
              </a:pPr>
              <a:t>14</a:t>
            </a:fld>
            <a:endParaRPr lang="en-US" altLang="ja-JP">
              <a:ea typeface="HGP創英角ｺﾞｼｯｸUB" pitchFamily="50" charset="-128"/>
            </a:endParaRPr>
          </a:p>
        </p:txBody>
      </p:sp>
      <p:sp>
        <p:nvSpPr>
          <p:cNvPr id="22533"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179B54B1-0B40-48F4-BC9F-313F2379C19F}"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4059820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04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0483"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0484"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F5ABFB9D-A67B-48FC-99C8-633C5D95F0B3}" type="slidenum">
              <a:rPr lang="en-US" altLang="ja-JP">
                <a:ea typeface="HGP創英角ｺﾞｼｯｸUB" pitchFamily="50" charset="-128"/>
              </a:rPr>
              <a:pPr defTabSz="455613" fontAlgn="base">
                <a:spcBef>
                  <a:spcPct val="0"/>
                </a:spcBef>
                <a:spcAft>
                  <a:spcPct val="0"/>
                </a:spcAft>
                <a:defRPr/>
              </a:pPr>
              <a:t>19</a:t>
            </a:fld>
            <a:endParaRPr lang="en-US" altLang="ja-JP">
              <a:ea typeface="HGP創英角ｺﾞｼｯｸUB" pitchFamily="50" charset="-128"/>
            </a:endParaRPr>
          </a:p>
        </p:txBody>
      </p:sp>
      <p:sp>
        <p:nvSpPr>
          <p:cNvPr id="20485"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3D587DAA-5854-4AE4-B851-0A46C9D62A0A}"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1366548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04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0483"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0484"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F5ABFB9D-A67B-48FC-99C8-633C5D95F0B3}" type="slidenum">
              <a:rPr lang="en-US" altLang="ja-JP">
                <a:ea typeface="HGP創英角ｺﾞｼｯｸUB" pitchFamily="50" charset="-128"/>
              </a:rPr>
              <a:pPr defTabSz="455613" fontAlgn="base">
                <a:spcBef>
                  <a:spcPct val="0"/>
                </a:spcBef>
                <a:spcAft>
                  <a:spcPct val="0"/>
                </a:spcAft>
                <a:defRPr/>
              </a:pPr>
              <a:t>23</a:t>
            </a:fld>
            <a:endParaRPr lang="en-US" altLang="ja-JP">
              <a:ea typeface="HGP創英角ｺﾞｼｯｸUB" pitchFamily="50" charset="-128"/>
            </a:endParaRPr>
          </a:p>
        </p:txBody>
      </p:sp>
      <p:sp>
        <p:nvSpPr>
          <p:cNvPr id="20485"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3D587DAA-5854-4AE4-B851-0A46C9D62A0A}"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237893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253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p>
        </p:txBody>
      </p:sp>
      <p:sp>
        <p:nvSpPr>
          <p:cNvPr id="22531" name="フッター プレースホルダー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endParaRPr lang="en-US" altLang="ja-JP" smtClean="0">
              <a:ea typeface="HGP創英角ｺﾞｼｯｸUB" pitchFamily="50" charset="-128"/>
            </a:endParaRPr>
          </a:p>
        </p:txBody>
      </p:sp>
      <p:sp>
        <p:nvSpPr>
          <p:cNvPr id="22532" name="スライド番号プレースホルダー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55613" fontAlgn="base">
              <a:spcBef>
                <a:spcPct val="0"/>
              </a:spcBef>
              <a:spcAft>
                <a:spcPct val="0"/>
              </a:spcAft>
              <a:defRPr/>
            </a:pPr>
            <a:fld id="{E0B3C4ED-8671-40CF-80A9-91A625E9CCEE}" type="slidenum">
              <a:rPr lang="en-US" altLang="ja-JP">
                <a:ea typeface="HGP創英角ｺﾞｼｯｸUB" pitchFamily="50" charset="-128"/>
              </a:rPr>
              <a:pPr defTabSz="455613" fontAlgn="base">
                <a:spcBef>
                  <a:spcPct val="0"/>
                </a:spcBef>
                <a:spcAft>
                  <a:spcPct val="0"/>
                </a:spcAft>
                <a:defRPr/>
              </a:pPr>
              <a:t>24</a:t>
            </a:fld>
            <a:endParaRPr lang="en-US" altLang="ja-JP">
              <a:ea typeface="HGP創英角ｺﾞｼｯｸUB" pitchFamily="50" charset="-128"/>
            </a:endParaRPr>
          </a:p>
        </p:txBody>
      </p:sp>
      <p:sp>
        <p:nvSpPr>
          <p:cNvPr id="22533" name="日付プレースホルダー 5"/>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13" fontAlgn="base">
              <a:spcBef>
                <a:spcPct val="0"/>
              </a:spcBef>
              <a:spcAft>
                <a:spcPct val="0"/>
              </a:spcAft>
              <a:defRPr/>
            </a:pPr>
            <a:fld id="{179B54B1-0B40-48F4-BC9F-313F2379C19F}" type="datetime1">
              <a:rPr lang="ja-JP" altLang="en-US"/>
              <a:pPr defTabSz="455613" fontAlgn="base">
                <a:spcBef>
                  <a:spcPct val="0"/>
                </a:spcBef>
                <a:spcAft>
                  <a:spcPct val="0"/>
                </a:spcAft>
                <a:defRPr/>
              </a:pPr>
              <a:t>2016/6/3</a:t>
            </a:fld>
            <a:endParaRPr lang="en-US" altLang="ja-JP">
              <a:ea typeface="HGP創英角ｺﾞｼｯｸUB" pitchFamily="50" charset="-128"/>
            </a:endParaRPr>
          </a:p>
        </p:txBody>
      </p:sp>
    </p:spTree>
    <p:extLst>
      <p:ext uri="{BB962C8B-B14F-4D97-AF65-F5344CB8AC3E}">
        <p14:creationId xmlns:p14="http://schemas.microsoft.com/office/powerpoint/2010/main" val="3030962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5" name="Rectangle 29"/>
          <p:cNvSpPr/>
          <p:nvPr/>
        </p:nvSpPr>
        <p:spPr>
          <a:xfrm>
            <a:off x="2346325" y="0"/>
            <a:ext cx="7559675" cy="3367088"/>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dirty="0"/>
          </a:p>
        </p:txBody>
      </p:sp>
      <p:sp>
        <p:nvSpPr>
          <p:cNvPr id="6" name="TextBox 41"/>
          <p:cNvSpPr txBox="1"/>
          <p:nvPr/>
        </p:nvSpPr>
        <p:spPr>
          <a:xfrm>
            <a:off x="0" y="6751638"/>
            <a:ext cx="2371725" cy="92075"/>
          </a:xfrm>
          <a:prstGeom prst="rect">
            <a:avLst/>
          </a:prstGeom>
          <a:noFill/>
        </p:spPr>
        <p:txBody>
          <a:bodyPr lIns="84024" tIns="0" rIns="84024" bIns="0">
            <a:spAutoFit/>
          </a:bodyPr>
          <a:lstStyle/>
          <a:p>
            <a:pPr>
              <a:defRPr/>
            </a:pPr>
            <a:r>
              <a:rPr kumimoji="0" lang="en-US" altLang="ja-JP" sz="600" dirty="0">
                <a:ea typeface="HGP創英角ｺﾞｼｯｸUB" pitchFamily="50" charset="-128"/>
                <a:cs typeface="Arial" charset="0"/>
              </a:rPr>
              <a:t>Copyright © </a:t>
            </a:r>
            <a:r>
              <a:rPr kumimoji="0" lang="en-US" altLang="ja-JP" sz="600" dirty="0" smtClean="0">
                <a:ea typeface="HGP創英角ｺﾞｼｯｸUB" pitchFamily="50" charset="-128"/>
                <a:cs typeface="Arial" charset="0"/>
              </a:rPr>
              <a:t>2015 NTT </a:t>
            </a:r>
            <a:r>
              <a:rPr kumimoji="0" lang="en-US" altLang="ja-JP" sz="600" dirty="0">
                <a:ea typeface="HGP創英角ｺﾞｼｯｸUB" pitchFamily="50" charset="-128"/>
                <a:cs typeface="Arial" charset="0"/>
              </a:rPr>
              <a:t>DATA CCS Corporation</a:t>
            </a:r>
          </a:p>
        </p:txBody>
      </p:sp>
      <p:pic>
        <p:nvPicPr>
          <p:cNvPr id="7" name="Picture 42" descr="NTT_Title_Slide_w_Image.jpg"/>
          <p:cNvPicPr>
            <a:picLocks noChangeAspect="1"/>
          </p:cNvPicPr>
          <p:nvPr/>
        </p:nvPicPr>
        <p:blipFill>
          <a:blip r:embed="rId2"/>
          <a:srcRect/>
          <a:stretch>
            <a:fillRect/>
          </a:stretch>
        </p:blipFill>
        <p:spPr bwMode="auto">
          <a:xfrm>
            <a:off x="0" y="3322638"/>
            <a:ext cx="2355850" cy="2308225"/>
          </a:xfrm>
          <a:prstGeom prst="rect">
            <a:avLst/>
          </a:prstGeom>
          <a:noFill/>
          <a:ln w="9525">
            <a:noFill/>
            <a:miter lim="800000"/>
            <a:headEnd/>
            <a:tailEnd/>
          </a:ln>
        </p:spPr>
      </p:pic>
      <p:pic>
        <p:nvPicPr>
          <p:cNvPr id="8" name="Picture 43" descr="NTT_logo_RGB.png"/>
          <p:cNvPicPr>
            <a:picLocks noChangeAspect="1"/>
          </p:cNvPicPr>
          <p:nvPr/>
        </p:nvPicPr>
        <p:blipFill>
          <a:blip r:embed="rId3"/>
          <a:srcRect/>
          <a:stretch>
            <a:fillRect/>
          </a:stretch>
        </p:blipFill>
        <p:spPr bwMode="auto">
          <a:xfrm>
            <a:off x="7931150" y="6186488"/>
            <a:ext cx="1566863" cy="223837"/>
          </a:xfrm>
          <a:prstGeom prst="rect">
            <a:avLst/>
          </a:prstGeom>
          <a:noFill/>
          <a:ln w="9525">
            <a:noFill/>
            <a:miter lim="800000"/>
            <a:headEnd/>
            <a:tailEnd/>
          </a:ln>
        </p:spPr>
      </p:pic>
      <p:sp>
        <p:nvSpPr>
          <p:cNvPr id="9" name="Rectangle 44"/>
          <p:cNvSpPr/>
          <p:nvPr/>
        </p:nvSpPr>
        <p:spPr>
          <a:xfrm>
            <a:off x="2347913" y="4470400"/>
            <a:ext cx="7558087" cy="1162050"/>
          </a:xfrm>
          <a:prstGeom prst="rect">
            <a:avLst/>
          </a:prstGeom>
          <a:solidFill>
            <a:srgbClr val="C2CEE6"/>
          </a:solidFill>
          <a:ln w="9525">
            <a:noFill/>
            <a:miter lim="800000"/>
            <a:headEnd/>
            <a:tailEnd/>
          </a:ln>
          <a:effectLst/>
        </p:spPr>
        <p:txBody>
          <a:bodyPr wrap="none" lIns="84024" tIns="42012" rIns="84024" bIns="42012"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sp>
        <p:nvSpPr>
          <p:cNvPr id="10" name="Rectangle 45"/>
          <p:cNvSpPr/>
          <p:nvPr/>
        </p:nvSpPr>
        <p:spPr>
          <a:xfrm>
            <a:off x="2346325" y="3324225"/>
            <a:ext cx="7559675" cy="115252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sp>
        <p:nvSpPr>
          <p:cNvPr id="41" name="Text Placeholder 2"/>
          <p:cNvSpPr>
            <a:spLocks noGrp="1"/>
          </p:cNvSpPr>
          <p:nvPr>
            <p:ph type="body" idx="14"/>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p:txBody>
      </p:sp>
      <p:sp>
        <p:nvSpPr>
          <p:cNvPr id="47" name="Text Placeholder 2"/>
          <p:cNvSpPr>
            <a:spLocks noGrp="1"/>
          </p:cNvSpPr>
          <p:nvPr>
            <p:ph type="body" idx="13"/>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p:txBody>
      </p:sp>
      <p:sp>
        <p:nvSpPr>
          <p:cNvPr id="48" name="Title 1"/>
          <p:cNvSpPr>
            <a:spLocks noGrp="1"/>
          </p:cNvSpPr>
          <p:nvPr>
            <p:ph type="title"/>
          </p:nvPr>
        </p:nvSpPr>
        <p:spPr>
          <a:xfrm>
            <a:off x="2612959" y="3543129"/>
            <a:ext cx="6997317" cy="900109"/>
          </a:xfrm>
          <a:prstGeom prst="rect">
            <a:avLst/>
          </a:prstGeom>
          <a:ln>
            <a:noFill/>
          </a:ln>
        </p:spPr>
        <p:txBody>
          <a:bodyPr lIns="84024" rIns="84024" anchor="t">
            <a:normAutofit/>
          </a:bodyPr>
          <a:lstStyle>
            <a:lvl1pPr algn="l">
              <a:spcAft>
                <a:spcPts val="0"/>
              </a:spcAft>
              <a:defRPr sz="2000" b="0" i="0" cap="none">
                <a:solidFill>
                  <a:schemeClr val="bg1"/>
                </a:solidFill>
                <a:latin typeface="Arial"/>
                <a:cs typeface="Arial"/>
              </a:defRPr>
            </a:lvl1p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5" name="Picture 33" descr="DelDyn_L_91030399_A4_v2.png"/>
          <p:cNvPicPr>
            <a:picLocks noChangeAspect="1"/>
          </p:cNvPicPr>
          <p:nvPr/>
        </p:nvPicPr>
        <p:blipFill>
          <a:blip r:embed="rId2"/>
          <a:srcRect/>
          <a:stretch>
            <a:fillRect/>
          </a:stretch>
        </p:blipFill>
        <p:spPr bwMode="auto">
          <a:xfrm>
            <a:off x="2346325" y="0"/>
            <a:ext cx="7559675" cy="3328988"/>
          </a:xfrm>
          <a:prstGeom prst="rect">
            <a:avLst/>
          </a:prstGeom>
          <a:noFill/>
          <a:ln w="9525">
            <a:noFill/>
            <a:miter lim="800000"/>
            <a:headEnd/>
            <a:tailEnd/>
          </a:ln>
        </p:spPr>
      </p:pic>
      <p:sp>
        <p:nvSpPr>
          <p:cNvPr id="6" name="TextBox 17"/>
          <p:cNvSpPr txBox="1"/>
          <p:nvPr/>
        </p:nvSpPr>
        <p:spPr>
          <a:xfrm>
            <a:off x="0" y="6751638"/>
            <a:ext cx="2371725" cy="92075"/>
          </a:xfrm>
          <a:prstGeom prst="rect">
            <a:avLst/>
          </a:prstGeom>
          <a:noFill/>
        </p:spPr>
        <p:txBody>
          <a:bodyPr lIns="84024" tIns="0" rIns="84024" bIns="0">
            <a:spAutoFit/>
          </a:bodyPr>
          <a:lstStyle/>
          <a:p>
            <a:pPr>
              <a:defRPr/>
            </a:pPr>
            <a:r>
              <a:rPr kumimoji="0" lang="en-US" altLang="ja-JP" sz="600" dirty="0">
                <a:ea typeface="HGP創英角ｺﾞｼｯｸUB" pitchFamily="50" charset="-128"/>
                <a:cs typeface="Arial" charset="0"/>
              </a:rPr>
              <a:t>Copyright © </a:t>
            </a:r>
            <a:r>
              <a:rPr kumimoji="0" lang="en-US" altLang="ja-JP" sz="600" dirty="0" smtClean="0">
                <a:ea typeface="HGP創英角ｺﾞｼｯｸUB" pitchFamily="50" charset="-128"/>
                <a:cs typeface="Arial" charset="0"/>
              </a:rPr>
              <a:t>2015 </a:t>
            </a:r>
            <a:r>
              <a:rPr kumimoji="0" lang="en-US" altLang="ja-JP" sz="600" dirty="0">
                <a:ea typeface="HGP創英角ｺﾞｼｯｸUB" pitchFamily="50" charset="-128"/>
                <a:cs typeface="Arial" charset="0"/>
              </a:rPr>
              <a:t>NTT DATA CCS Corporation</a:t>
            </a:r>
          </a:p>
        </p:txBody>
      </p:sp>
      <p:pic>
        <p:nvPicPr>
          <p:cNvPr id="7" name="Picture 18" descr="NTT_Title_Slide_w_Image.jpg"/>
          <p:cNvPicPr>
            <a:picLocks noChangeAspect="1"/>
          </p:cNvPicPr>
          <p:nvPr/>
        </p:nvPicPr>
        <p:blipFill>
          <a:blip r:embed="rId3"/>
          <a:srcRect/>
          <a:stretch>
            <a:fillRect/>
          </a:stretch>
        </p:blipFill>
        <p:spPr bwMode="auto">
          <a:xfrm>
            <a:off x="0" y="3322638"/>
            <a:ext cx="2355850" cy="2308225"/>
          </a:xfrm>
          <a:prstGeom prst="rect">
            <a:avLst/>
          </a:prstGeom>
          <a:noFill/>
          <a:ln w="9525">
            <a:noFill/>
            <a:miter lim="800000"/>
            <a:headEnd/>
            <a:tailEnd/>
          </a:ln>
        </p:spPr>
      </p:pic>
      <p:sp>
        <p:nvSpPr>
          <p:cNvPr id="8" name="Rectangle 22"/>
          <p:cNvSpPr/>
          <p:nvPr/>
        </p:nvSpPr>
        <p:spPr>
          <a:xfrm>
            <a:off x="2347913" y="4470400"/>
            <a:ext cx="7558087" cy="1162050"/>
          </a:xfrm>
          <a:prstGeom prst="rect">
            <a:avLst/>
          </a:prstGeom>
          <a:solidFill>
            <a:srgbClr val="C2CEE6"/>
          </a:solidFill>
          <a:ln w="9525">
            <a:noFill/>
            <a:miter lim="800000"/>
            <a:headEnd/>
            <a:tailEnd/>
          </a:ln>
          <a:effectLst/>
        </p:spPr>
        <p:txBody>
          <a:bodyPr wrap="none" lIns="84024" tIns="42012" rIns="84024" bIns="42012"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sp>
        <p:nvSpPr>
          <p:cNvPr id="9" name="Rectangle 24"/>
          <p:cNvSpPr/>
          <p:nvPr/>
        </p:nvSpPr>
        <p:spPr>
          <a:xfrm>
            <a:off x="2346325" y="3324225"/>
            <a:ext cx="7559675" cy="115252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pic>
        <p:nvPicPr>
          <p:cNvPr id="10" name="Picture 35" descr="NTT_logo_RGB.png"/>
          <p:cNvPicPr>
            <a:picLocks noChangeAspect="1"/>
          </p:cNvPicPr>
          <p:nvPr/>
        </p:nvPicPr>
        <p:blipFill>
          <a:blip r:embed="rId4"/>
          <a:srcRect/>
          <a:stretch>
            <a:fillRect/>
          </a:stretch>
        </p:blipFill>
        <p:spPr bwMode="auto">
          <a:xfrm>
            <a:off x="7931150" y="6186488"/>
            <a:ext cx="1566863" cy="223837"/>
          </a:xfrm>
          <a:prstGeom prst="rect">
            <a:avLst/>
          </a:prstGeom>
          <a:noFill/>
          <a:ln w="9525">
            <a:noFill/>
            <a:miter lim="800000"/>
            <a:headEnd/>
            <a:tailEnd/>
          </a:ln>
        </p:spPr>
      </p:pic>
      <p:sp>
        <p:nvSpPr>
          <p:cNvPr id="16" name="Text Placeholder 2"/>
          <p:cNvSpPr>
            <a:spLocks noGrp="1"/>
          </p:cNvSpPr>
          <p:nvPr>
            <p:ph type="body" idx="14"/>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p:txBody>
      </p:sp>
      <p:sp>
        <p:nvSpPr>
          <p:cNvPr id="26" name="Text Placeholder 2"/>
          <p:cNvSpPr>
            <a:spLocks noGrp="1"/>
          </p:cNvSpPr>
          <p:nvPr>
            <p:ph type="body" idx="13"/>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p:txBody>
      </p:sp>
      <p:sp>
        <p:nvSpPr>
          <p:cNvPr id="27" name="Title 1"/>
          <p:cNvSpPr>
            <a:spLocks noGrp="1"/>
          </p:cNvSpPr>
          <p:nvPr>
            <p:ph type="title"/>
          </p:nvPr>
        </p:nvSpPr>
        <p:spPr>
          <a:xfrm>
            <a:off x="2612959" y="3543129"/>
            <a:ext cx="6997317" cy="900109"/>
          </a:xfrm>
          <a:prstGeom prst="rect">
            <a:avLst/>
          </a:prstGeom>
          <a:ln>
            <a:noFill/>
          </a:ln>
        </p:spPr>
        <p:txBody>
          <a:bodyPr lIns="84024" rIns="84024" anchor="t">
            <a:normAutofit/>
          </a:bodyPr>
          <a:lstStyle>
            <a:lvl1pPr algn="l">
              <a:spcAft>
                <a:spcPts val="0"/>
              </a:spcAft>
              <a:defRPr sz="2000" b="0" i="0" cap="none">
                <a:solidFill>
                  <a:schemeClr val="bg1"/>
                </a:solidFill>
                <a:latin typeface="Arial"/>
                <a:cs typeface="Arial"/>
              </a:defRPr>
            </a:lvl1p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4" name="Group 51"/>
          <p:cNvGrpSpPr>
            <a:grpSpLocks/>
          </p:cNvGrpSpPr>
          <p:nvPr/>
        </p:nvGrpSpPr>
        <p:grpSpPr bwMode="auto">
          <a:xfrm>
            <a:off x="0" y="6737350"/>
            <a:ext cx="9906000" cy="120650"/>
            <a:chOff x="0" y="6731877"/>
            <a:chExt cx="10688638" cy="132052"/>
          </a:xfrm>
        </p:grpSpPr>
        <p:sp>
          <p:nvSpPr>
            <p:cNvPr id="5"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grpSp>
          <p:nvGrpSpPr>
            <p:cNvPr id="6" name="Group 103"/>
            <p:cNvGrpSpPr>
              <a:grpSpLocks/>
            </p:cNvGrpSpPr>
            <p:nvPr userDrawn="1"/>
          </p:nvGrpSpPr>
          <p:grpSpPr bwMode="auto">
            <a:xfrm>
              <a:off x="0" y="6731877"/>
              <a:ext cx="734844" cy="132052"/>
              <a:chOff x="0" y="6296155"/>
              <a:chExt cx="734844" cy="132052"/>
            </a:xfrm>
          </p:grpSpPr>
          <p:sp>
            <p:nvSpPr>
              <p:cNvPr id="7" name="Rectangle 54"/>
              <p:cNvSpPr/>
              <p:nvPr userDrawn="1"/>
            </p:nvSpPr>
            <p:spPr>
              <a:xfrm>
                <a:off x="613226" y="6296155"/>
                <a:ext cx="121618"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sp>
            <p:nvSpPr>
              <p:cNvPr id="8" name="Rectangle 55"/>
              <p:cNvSpPr/>
              <p:nvPr userDrawn="1"/>
            </p:nvSpPr>
            <p:spPr>
              <a:xfrm>
                <a:off x="489896" y="6296155"/>
                <a:ext cx="123330" cy="132052"/>
              </a:xfrm>
              <a:prstGeom prst="rect">
                <a:avLst/>
              </a:prstGeom>
              <a:solidFill>
                <a:srgbClr val="C96953"/>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sp>
            <p:nvSpPr>
              <p:cNvPr id="9" name="Rectangle 56"/>
              <p:cNvSpPr/>
              <p:nvPr userDrawn="1"/>
            </p:nvSpPr>
            <p:spPr>
              <a:xfrm>
                <a:off x="368279" y="6296155"/>
                <a:ext cx="121617"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sp>
            <p:nvSpPr>
              <p:cNvPr id="10" name="Rectangle 57"/>
              <p:cNvSpPr/>
              <p:nvPr userDrawn="1"/>
            </p:nvSpPr>
            <p:spPr>
              <a:xfrm>
                <a:off x="244948" y="6296155"/>
                <a:ext cx="121617"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sp>
            <p:nvSpPr>
              <p:cNvPr id="11" name="Rectangle 58"/>
              <p:cNvSpPr/>
              <p:nvPr userDrawn="1"/>
            </p:nvSpPr>
            <p:spPr>
              <a:xfrm>
                <a:off x="121618" y="6296155"/>
                <a:ext cx="123330" cy="132052"/>
              </a:xfrm>
              <a:prstGeom prst="rect">
                <a:avLst/>
              </a:prstGeom>
              <a:solidFill>
                <a:srgbClr val="6F7796"/>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sp>
            <p:nvSpPr>
              <p:cNvPr id="12" name="Rectangle 59"/>
              <p:cNvSpPr/>
              <p:nvPr userDrawn="1"/>
            </p:nvSpPr>
            <p:spPr>
              <a:xfrm>
                <a:off x="0" y="6296155"/>
                <a:ext cx="121618" cy="132052"/>
              </a:xfrm>
              <a:prstGeom prst="rect">
                <a:avLst/>
              </a:prstGeom>
              <a:solidFill>
                <a:srgbClr val="3F4973"/>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grpSp>
      </p:grpSp>
      <p:sp>
        <p:nvSpPr>
          <p:cNvPr id="13" name="Rectangle 20"/>
          <p:cNvSpPr/>
          <p:nvPr/>
        </p:nvSpPr>
        <p:spPr>
          <a:xfrm>
            <a:off x="0" y="0"/>
            <a:ext cx="8380413" cy="663575"/>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normAutofit/>
          </a:bodyPr>
          <a:lstStyle/>
          <a:p>
            <a:pPr algn="ctr" defTabSz="457133" fontAlgn="auto">
              <a:spcBef>
                <a:spcPts val="0"/>
              </a:spcBef>
              <a:spcAft>
                <a:spcPts val="0"/>
              </a:spcAft>
              <a:defRPr/>
            </a:pPr>
            <a:endParaRPr kumimoji="0" lang="en-US"/>
          </a:p>
        </p:txBody>
      </p:sp>
      <p:pic>
        <p:nvPicPr>
          <p:cNvPr id="14" name="Picture 23" descr="NTT_Title_Slide_w_Image.jpg"/>
          <p:cNvPicPr>
            <a:picLocks noChangeAspect="1"/>
          </p:cNvPicPr>
          <p:nvPr/>
        </p:nvPicPr>
        <p:blipFill>
          <a:blip r:embed="rId2"/>
          <a:srcRect/>
          <a:stretch>
            <a:fillRect/>
          </a:stretch>
        </p:blipFill>
        <p:spPr bwMode="auto">
          <a:xfrm>
            <a:off x="0" y="0"/>
            <a:ext cx="677863" cy="663575"/>
          </a:xfrm>
          <a:prstGeom prst="rect">
            <a:avLst/>
          </a:prstGeom>
          <a:noFill/>
          <a:ln w="9525">
            <a:noFill/>
            <a:miter lim="800000"/>
            <a:headEnd/>
            <a:tailEnd/>
          </a:ln>
        </p:spPr>
      </p:pic>
      <p:sp>
        <p:nvSpPr>
          <p:cNvPr id="15" name="Rectangle 40"/>
          <p:cNvSpPr/>
          <p:nvPr/>
        </p:nvSpPr>
        <p:spPr>
          <a:xfrm>
            <a:off x="8380413" y="0"/>
            <a:ext cx="1525587" cy="663575"/>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pic>
        <p:nvPicPr>
          <p:cNvPr id="16" name="Picture 41" descr="NTT_logo_RGB.png"/>
          <p:cNvPicPr>
            <a:picLocks noChangeAspect="1"/>
          </p:cNvPicPr>
          <p:nvPr/>
        </p:nvPicPr>
        <p:blipFill>
          <a:blip r:embed="rId3"/>
          <a:srcRect/>
          <a:stretch>
            <a:fillRect/>
          </a:stretch>
        </p:blipFill>
        <p:spPr bwMode="auto">
          <a:xfrm>
            <a:off x="8564563" y="280988"/>
            <a:ext cx="1160462" cy="166687"/>
          </a:xfrm>
          <a:prstGeom prst="rect">
            <a:avLst/>
          </a:prstGeom>
          <a:noFill/>
          <a:ln w="9525">
            <a:noFill/>
            <a:miter lim="800000"/>
            <a:headEnd/>
            <a:tailEnd/>
          </a:ln>
        </p:spPr>
      </p:pic>
      <p:sp>
        <p:nvSpPr>
          <p:cNvPr id="17" name="TextBox 36"/>
          <p:cNvSpPr txBox="1"/>
          <p:nvPr/>
        </p:nvSpPr>
        <p:spPr>
          <a:xfrm>
            <a:off x="9612313" y="6742113"/>
            <a:ext cx="293687" cy="123825"/>
          </a:xfrm>
          <a:prstGeom prst="rect">
            <a:avLst/>
          </a:prstGeom>
          <a:noFill/>
        </p:spPr>
        <p:txBody>
          <a:bodyPr lIns="84024" tIns="0" rIns="84024" bIns="0">
            <a:spAutoFit/>
          </a:bodyPr>
          <a:lstStyle/>
          <a:p>
            <a:pPr defTabSz="457133" fontAlgn="auto">
              <a:spcBef>
                <a:spcPts val="0"/>
              </a:spcBef>
              <a:spcAft>
                <a:spcPts val="0"/>
              </a:spcAft>
              <a:defRPr/>
            </a:pPr>
            <a:fld id="{3F7341EF-E1E8-4592-AEE1-3CE2E12D1A85}" type="slidenum">
              <a:rPr kumimoji="0" lang="en-US" sz="800">
                <a:latin typeface="Arial"/>
                <a:ea typeface="+mn-ea"/>
                <a:cs typeface="Arial"/>
              </a:rPr>
              <a:pPr defTabSz="457133" fontAlgn="auto">
                <a:spcBef>
                  <a:spcPts val="0"/>
                </a:spcBef>
                <a:spcAft>
                  <a:spcPts val="0"/>
                </a:spcAft>
                <a:defRPr/>
              </a:pPr>
              <a:t>‹#›</a:t>
            </a:fld>
            <a:endParaRPr kumimoji="0" lang="en-US" sz="800" dirty="0">
              <a:latin typeface="Arial"/>
              <a:ea typeface="+mn-ea"/>
              <a:cs typeface="Arial"/>
            </a:endParaRPr>
          </a:p>
        </p:txBody>
      </p:sp>
      <p:sp>
        <p:nvSpPr>
          <p:cNvPr id="19" name="TextBox 37"/>
          <p:cNvSpPr txBox="1"/>
          <p:nvPr/>
        </p:nvSpPr>
        <p:spPr>
          <a:xfrm>
            <a:off x="711200" y="6756400"/>
            <a:ext cx="2190750" cy="93663"/>
          </a:xfrm>
          <a:prstGeom prst="rect">
            <a:avLst/>
          </a:prstGeom>
          <a:noFill/>
        </p:spPr>
        <p:txBody>
          <a:bodyPr lIns="84024" tIns="0" rIns="84024" bIns="0">
            <a:spAutoFit/>
          </a:bodyPr>
          <a:lstStyle/>
          <a:p>
            <a:pPr>
              <a:defRPr/>
            </a:pPr>
            <a:r>
              <a:rPr kumimoji="0" lang="en-US" altLang="ja-JP" sz="600" dirty="0">
                <a:ea typeface="HGP創英角ｺﾞｼｯｸUB" pitchFamily="50" charset="-128"/>
                <a:cs typeface="Arial" charset="0"/>
              </a:rPr>
              <a:t>Copyright © </a:t>
            </a:r>
            <a:r>
              <a:rPr kumimoji="0" lang="en-US" altLang="ja-JP" sz="600" dirty="0" smtClean="0">
                <a:ea typeface="HGP創英角ｺﾞｼｯｸUB" pitchFamily="50" charset="-128"/>
                <a:cs typeface="Arial" charset="0"/>
              </a:rPr>
              <a:t>2015 NTT </a:t>
            </a:r>
            <a:r>
              <a:rPr kumimoji="0" lang="en-US" altLang="ja-JP" sz="600" dirty="0">
                <a:ea typeface="HGP創英角ｺﾞｼｯｸUB" pitchFamily="50" charset="-128"/>
                <a:cs typeface="Arial" charset="0"/>
              </a:rPr>
              <a:t>DATA CCS Corporation</a:t>
            </a:r>
          </a:p>
        </p:txBody>
      </p:sp>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18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Picture 17" descr="NTT_Section_Divider.jpg"/>
          <p:cNvPicPr>
            <a:picLocks noChangeAspect="1"/>
          </p:cNvPicPr>
          <p:nvPr/>
        </p:nvPicPr>
        <p:blipFill>
          <a:blip r:embed="rId2"/>
          <a:srcRect/>
          <a:stretch>
            <a:fillRect/>
          </a:stretch>
        </p:blipFill>
        <p:spPr bwMode="auto">
          <a:xfrm>
            <a:off x="0" y="2044700"/>
            <a:ext cx="1414463" cy="1387475"/>
          </a:xfrm>
          <a:prstGeom prst="rect">
            <a:avLst/>
          </a:prstGeom>
          <a:noFill/>
          <a:ln w="9525">
            <a:noFill/>
            <a:miter lim="800000"/>
            <a:headEnd/>
            <a:tailEnd/>
          </a:ln>
        </p:spPr>
      </p:pic>
      <p:sp>
        <p:nvSpPr>
          <p:cNvPr id="4" name="Rectangle 18"/>
          <p:cNvSpPr/>
          <p:nvPr/>
        </p:nvSpPr>
        <p:spPr>
          <a:xfrm>
            <a:off x="0" y="6743700"/>
            <a:ext cx="9906000" cy="1143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sp>
        <p:nvSpPr>
          <p:cNvPr id="5" name="TextBox 19"/>
          <p:cNvSpPr txBox="1"/>
          <p:nvPr/>
        </p:nvSpPr>
        <p:spPr>
          <a:xfrm>
            <a:off x="0" y="6753225"/>
            <a:ext cx="2189163" cy="92075"/>
          </a:xfrm>
          <a:prstGeom prst="rect">
            <a:avLst/>
          </a:prstGeom>
          <a:noFill/>
        </p:spPr>
        <p:txBody>
          <a:bodyPr lIns="84024" tIns="0" rIns="84024" bIns="0">
            <a:spAutoFit/>
          </a:bodyPr>
          <a:lstStyle/>
          <a:p>
            <a:pPr>
              <a:defRPr/>
            </a:pPr>
            <a:r>
              <a:rPr kumimoji="0" lang="en-US" altLang="ja-JP" sz="600" dirty="0">
                <a:ea typeface="HGP創英角ｺﾞｼｯｸUB" pitchFamily="50" charset="-128"/>
                <a:cs typeface="Arial" charset="0"/>
              </a:rPr>
              <a:t>Copyright © </a:t>
            </a:r>
            <a:r>
              <a:rPr kumimoji="0" lang="en-US" altLang="ja-JP" sz="600" dirty="0" smtClean="0">
                <a:ea typeface="HGP創英角ｺﾞｼｯｸUB" pitchFamily="50" charset="-128"/>
                <a:cs typeface="Arial" charset="0"/>
              </a:rPr>
              <a:t>2015 </a:t>
            </a:r>
            <a:r>
              <a:rPr kumimoji="0" lang="en-US" altLang="ja-JP" sz="600" dirty="0">
                <a:ea typeface="HGP創英角ｺﾞｼｯｸUB" pitchFamily="50" charset="-128"/>
                <a:cs typeface="Arial" charset="0"/>
              </a:rPr>
              <a:t>NTT DATA CCS Corporation</a:t>
            </a:r>
          </a:p>
        </p:txBody>
      </p:sp>
      <p:sp>
        <p:nvSpPr>
          <p:cNvPr id="6" name="Rectangle 20"/>
          <p:cNvSpPr/>
          <p:nvPr/>
        </p:nvSpPr>
        <p:spPr>
          <a:xfrm>
            <a:off x="1409700" y="2046288"/>
            <a:ext cx="8496300" cy="693737"/>
          </a:xfrm>
          <a:prstGeom prst="rect">
            <a:avLst/>
          </a:prstGeom>
          <a:solidFill>
            <a:schemeClr val="accent2"/>
          </a:solidFill>
          <a:ln w="9525">
            <a:noFill/>
            <a:miter lim="800000"/>
            <a:headEnd/>
            <a:tailEnd/>
          </a:ln>
          <a:effectLst/>
        </p:spPr>
        <p:txBody>
          <a:bodyPr wrap="none" lIns="84024" tIns="42012" rIns="84024" bIns="42012"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sp>
        <p:nvSpPr>
          <p:cNvPr id="7" name="Rectangle 21"/>
          <p:cNvSpPr/>
          <p:nvPr/>
        </p:nvSpPr>
        <p:spPr>
          <a:xfrm>
            <a:off x="1409700" y="2740025"/>
            <a:ext cx="8496300" cy="692150"/>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sp>
        <p:nvSpPr>
          <p:cNvPr id="8" name="TextBox 24"/>
          <p:cNvSpPr txBox="1"/>
          <p:nvPr/>
        </p:nvSpPr>
        <p:spPr>
          <a:xfrm>
            <a:off x="9612313" y="6742113"/>
            <a:ext cx="293687" cy="123825"/>
          </a:xfrm>
          <a:prstGeom prst="rect">
            <a:avLst/>
          </a:prstGeom>
          <a:noFill/>
        </p:spPr>
        <p:txBody>
          <a:bodyPr lIns="84024" tIns="0" rIns="84024" bIns="0">
            <a:spAutoFit/>
          </a:bodyPr>
          <a:lstStyle/>
          <a:p>
            <a:pPr defTabSz="457133" fontAlgn="auto">
              <a:spcBef>
                <a:spcPts val="0"/>
              </a:spcBef>
              <a:spcAft>
                <a:spcPts val="0"/>
              </a:spcAft>
              <a:defRPr/>
            </a:pPr>
            <a:fld id="{2AE844F0-6A2B-4D09-9320-DEE12CEA42B7}" type="slidenum">
              <a:rPr kumimoji="0" lang="en-US" sz="800">
                <a:latin typeface="Arial"/>
                <a:ea typeface="+mn-ea"/>
                <a:cs typeface="Arial"/>
              </a:rPr>
              <a:pPr defTabSz="457133" fontAlgn="auto">
                <a:spcBef>
                  <a:spcPts val="0"/>
                </a:spcBef>
                <a:spcAft>
                  <a:spcPts val="0"/>
                </a:spcAft>
                <a:defRPr/>
              </a:pPr>
              <a:t>‹#›</a:t>
            </a:fld>
            <a:endParaRPr kumimoji="0" lang="en-US" sz="800" dirty="0">
              <a:latin typeface="Arial"/>
              <a:ea typeface="+mn-ea"/>
              <a:cs typeface="Arial"/>
            </a:endParaRPr>
          </a:p>
        </p:txBody>
      </p:sp>
      <p:sp>
        <p:nvSpPr>
          <p:cNvPr id="23" name="Title 1"/>
          <p:cNvSpPr>
            <a:spLocks noGrp="1"/>
          </p:cNvSpPr>
          <p:nvPr>
            <p:ph type="title"/>
          </p:nvPr>
        </p:nvSpPr>
        <p:spPr>
          <a:xfrm>
            <a:off x="1530112" y="2061238"/>
            <a:ext cx="7491659" cy="662074"/>
          </a:xfrm>
          <a:prstGeom prst="rect">
            <a:avLst/>
          </a:prstGeom>
        </p:spPr>
        <p:txBody>
          <a:bodyPr lIns="84024" rIns="84024">
            <a:normAutofit/>
          </a:bodyPr>
          <a:lstStyle>
            <a:lvl1pPr>
              <a:defRPr>
                <a:solidFill>
                  <a:schemeClr val="bg1"/>
                </a:solidFill>
              </a:defRPr>
            </a:lvl1p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Tx/>
              <a:buNone/>
              <a:defRPr/>
            </a:lvl1pPr>
            <a:lvl2pPr marL="682526" indent="-225392">
              <a:buFont typeface="Wingdings" pitchFamily="2" charset="2"/>
              <a:buChar char="Ø"/>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3" name="タイトル 2"/>
          <p:cNvSpPr>
            <a:spLocks noGrp="1"/>
          </p:cNvSpPr>
          <p:nvPr>
            <p:ph type="title"/>
          </p:nvPr>
        </p:nvSpPr>
        <p:spPr/>
        <p:txBody>
          <a:bodyPr/>
          <a:lstStyle/>
          <a:p>
            <a:r>
              <a:rPr kumimoji="1" lang="ja-JP" altLang="en-US" smtClean="0"/>
              <a:t>マスター タイトルの書式設定</a:t>
            </a:r>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smtClean="0"/>
              <a:t>マスター タイトルの書式設定</a:t>
            </a:r>
            <a:endParaRPr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0" indent="0">
              <a:buFontTx/>
              <a:buNone/>
              <a:defRPr/>
            </a:lvl1pPr>
            <a:lvl2pPr marL="682526" indent="-225392">
              <a:buFont typeface="Wingdings" pitchFamily="2" charset="2"/>
              <a:buChar char="Ø"/>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3" name="コンテンツ プレースホルダー 2"/>
          <p:cNvSpPr>
            <a:spLocks noGrp="1"/>
          </p:cNvSpPr>
          <p:nvPr>
            <p:ph sz="quarter" idx="11"/>
          </p:nvPr>
        </p:nvSpPr>
        <p:spPr>
          <a:xfrm>
            <a:off x="5151863" y="944060"/>
            <a:ext cx="4505325" cy="5561013"/>
          </a:xfrm>
          <a:prstGeom prst="rect">
            <a:avLst/>
          </a:prstGeom>
        </p:spPr>
        <p:txBody>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ja-JP" alt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smtClean="0"/>
              <a:t>マスター タイトルの書式設定</a:t>
            </a:r>
            <a:endParaRPr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2" name="TextBox 6"/>
          <p:cNvSpPr txBox="1"/>
          <p:nvPr/>
        </p:nvSpPr>
        <p:spPr>
          <a:xfrm>
            <a:off x="0" y="6129338"/>
            <a:ext cx="2371725" cy="92075"/>
          </a:xfrm>
          <a:prstGeom prst="rect">
            <a:avLst/>
          </a:prstGeom>
          <a:noFill/>
        </p:spPr>
        <p:txBody>
          <a:bodyPr lIns="84024" tIns="0" rIns="84024" bIns="0">
            <a:spAutoFit/>
          </a:bodyPr>
          <a:lstStyle/>
          <a:p>
            <a:pPr defTabSz="457133" fontAlgn="auto">
              <a:spcBef>
                <a:spcPts val="0"/>
              </a:spcBef>
              <a:spcAft>
                <a:spcPts val="0"/>
              </a:spcAft>
              <a:defRPr/>
            </a:pPr>
            <a:r>
              <a:rPr kumimoji="0" lang="en-US" sz="600" dirty="0">
                <a:latin typeface="Arial"/>
                <a:ea typeface="+mn-ea"/>
                <a:cs typeface="Arial"/>
              </a:rPr>
              <a:t>Copyright © 2011 NTT DATA Corporation</a:t>
            </a:r>
          </a:p>
        </p:txBody>
      </p:sp>
      <p:sp>
        <p:nvSpPr>
          <p:cNvPr id="3" name="Rectangle 7"/>
          <p:cNvSpPr/>
          <p:nvPr/>
        </p:nvSpPr>
        <p:spPr>
          <a:xfrm>
            <a:off x="0" y="0"/>
            <a:ext cx="2355850"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pic>
        <p:nvPicPr>
          <p:cNvPr id="4" name="Picture 8" descr="NTT_Brand_Slide.jpg"/>
          <p:cNvPicPr>
            <a:picLocks noChangeAspect="1"/>
          </p:cNvPicPr>
          <p:nvPr/>
        </p:nvPicPr>
        <p:blipFill>
          <a:blip r:embed="rId2"/>
          <a:srcRect/>
          <a:stretch>
            <a:fillRect/>
          </a:stretch>
        </p:blipFill>
        <p:spPr bwMode="auto">
          <a:xfrm>
            <a:off x="0" y="2278063"/>
            <a:ext cx="2355850" cy="2308225"/>
          </a:xfrm>
          <a:prstGeom prst="rect">
            <a:avLst/>
          </a:prstGeom>
          <a:noFill/>
          <a:ln w="9525">
            <a:noFill/>
            <a:miter lim="800000"/>
            <a:headEnd/>
            <a:tailEnd/>
          </a:ln>
        </p:spPr>
      </p:pic>
      <p:sp>
        <p:nvSpPr>
          <p:cNvPr id="5" name="TextBox 17"/>
          <p:cNvSpPr txBox="1"/>
          <p:nvPr/>
        </p:nvSpPr>
        <p:spPr>
          <a:xfrm>
            <a:off x="0" y="6753225"/>
            <a:ext cx="2189163" cy="92075"/>
          </a:xfrm>
          <a:prstGeom prst="rect">
            <a:avLst/>
          </a:prstGeom>
          <a:noFill/>
        </p:spPr>
        <p:txBody>
          <a:bodyPr lIns="84024" tIns="0" rIns="84024" bIns="0">
            <a:spAutoFit/>
          </a:bodyPr>
          <a:lstStyle/>
          <a:p>
            <a:pPr>
              <a:defRPr/>
            </a:pPr>
            <a:r>
              <a:rPr kumimoji="0" lang="en-US" altLang="ja-JP" sz="600" dirty="0">
                <a:ea typeface="HGP創英角ｺﾞｼｯｸUB" pitchFamily="50" charset="-128"/>
                <a:cs typeface="Arial" charset="0"/>
              </a:rPr>
              <a:t>Copyright © </a:t>
            </a:r>
            <a:r>
              <a:rPr kumimoji="0" lang="en-US" altLang="ja-JP" sz="600" dirty="0" smtClean="0">
                <a:ea typeface="HGP創英角ｺﾞｼｯｸUB" pitchFamily="50" charset="-128"/>
                <a:cs typeface="Arial" charset="0"/>
              </a:rPr>
              <a:t>2015 </a:t>
            </a:r>
            <a:r>
              <a:rPr kumimoji="0" lang="en-US" altLang="ja-JP" sz="600" dirty="0">
                <a:ea typeface="HGP創英角ｺﾞｼｯｸUB" pitchFamily="50" charset="-128"/>
                <a:cs typeface="Arial" charset="0"/>
              </a:rPr>
              <a:t>NTT DATA CCS Corporation</a:t>
            </a:r>
          </a:p>
        </p:txBody>
      </p:sp>
      <p:pic>
        <p:nvPicPr>
          <p:cNvPr id="30722" name="Picture 2" descr="C:\Users\kmatunag\Documents\work\広報(L)\★総務部HP\html\brandtool\dl\tmp\BrandMassage_Right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81438" y="2827337"/>
            <a:ext cx="4579212" cy="120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80413" cy="663575"/>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pic>
        <p:nvPicPr>
          <p:cNvPr id="1027" name="Picture 31" descr="NTT_Title_and_Content.jpg"/>
          <p:cNvPicPr>
            <a:picLocks noChangeAspect="1"/>
          </p:cNvPicPr>
          <p:nvPr/>
        </p:nvPicPr>
        <p:blipFill>
          <a:blip r:embed="rId11"/>
          <a:srcRect/>
          <a:stretch>
            <a:fillRect/>
          </a:stretch>
        </p:blipFill>
        <p:spPr bwMode="auto">
          <a:xfrm>
            <a:off x="0" y="0"/>
            <a:ext cx="677863" cy="663575"/>
          </a:xfrm>
          <a:prstGeom prst="rect">
            <a:avLst/>
          </a:prstGeom>
          <a:noFill/>
          <a:ln w="9525">
            <a:noFill/>
            <a:miter lim="800000"/>
            <a:headEnd/>
            <a:tailEnd/>
          </a:ln>
        </p:spPr>
      </p:pic>
      <p:sp>
        <p:nvSpPr>
          <p:cNvPr id="8" name="Rectangle 32"/>
          <p:cNvSpPr/>
          <p:nvPr/>
        </p:nvSpPr>
        <p:spPr>
          <a:xfrm>
            <a:off x="8380413" y="0"/>
            <a:ext cx="1525587" cy="663575"/>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anchor="ctr"/>
          <a:lstStyle/>
          <a:p>
            <a:pPr algn="ctr" defTabSz="457133" fontAlgn="auto">
              <a:spcBef>
                <a:spcPts val="0"/>
              </a:spcBef>
              <a:spcAft>
                <a:spcPts val="0"/>
              </a:spcAft>
              <a:defRPr/>
            </a:pPr>
            <a:endParaRPr kumimoji="0" lang="en-US"/>
          </a:p>
        </p:txBody>
      </p:sp>
      <p:pic>
        <p:nvPicPr>
          <p:cNvPr id="1029" name="Picture 33" descr="NTT_logo_RGB.png"/>
          <p:cNvPicPr>
            <a:picLocks noChangeAspect="1"/>
          </p:cNvPicPr>
          <p:nvPr/>
        </p:nvPicPr>
        <p:blipFill>
          <a:blip r:embed="rId12"/>
          <a:srcRect/>
          <a:stretch>
            <a:fillRect/>
          </a:stretch>
        </p:blipFill>
        <p:spPr bwMode="auto">
          <a:xfrm>
            <a:off x="8564563" y="280988"/>
            <a:ext cx="1160462" cy="166687"/>
          </a:xfrm>
          <a:prstGeom prst="rect">
            <a:avLst/>
          </a:prstGeom>
          <a:noFill/>
          <a:ln w="9525">
            <a:noFill/>
            <a:miter lim="800000"/>
            <a:headEnd/>
            <a:tailEnd/>
          </a:ln>
        </p:spPr>
      </p:pic>
      <p:grpSp>
        <p:nvGrpSpPr>
          <p:cNvPr id="1030" name="Group 51"/>
          <p:cNvGrpSpPr>
            <a:grpSpLocks/>
          </p:cNvGrpSpPr>
          <p:nvPr/>
        </p:nvGrpSpPr>
        <p:grpSpPr bwMode="auto">
          <a:xfrm>
            <a:off x="0" y="6737350"/>
            <a:ext cx="9906000" cy="120650"/>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grpSp>
          <p:nvGrpSpPr>
            <p:cNvPr id="1035" name="Group 103"/>
            <p:cNvGrpSpPr>
              <a:grpSpLocks/>
            </p:cNvGrpSpPr>
            <p:nvPr userDrawn="1"/>
          </p:nvGrpSpPr>
          <p:grpSpPr bwMode="auto">
            <a:xfrm>
              <a:off x="0" y="6731877"/>
              <a:ext cx="735013" cy="132052"/>
              <a:chOff x="0" y="6296155"/>
              <a:chExt cx="735013" cy="132052"/>
            </a:xfrm>
          </p:grpSpPr>
          <p:sp>
            <p:nvSpPr>
              <p:cNvPr id="13" name="Rectangle 54"/>
              <p:cNvSpPr/>
              <p:nvPr userDrawn="1"/>
            </p:nvSpPr>
            <p:spPr>
              <a:xfrm>
                <a:off x="613227" y="6296155"/>
                <a:ext cx="121618"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sp>
            <p:nvSpPr>
              <p:cNvPr id="14" name="Rectangle 55"/>
              <p:cNvSpPr/>
              <p:nvPr userDrawn="1"/>
            </p:nvSpPr>
            <p:spPr>
              <a:xfrm>
                <a:off x="489896" y="6296155"/>
                <a:ext cx="123330" cy="132052"/>
              </a:xfrm>
              <a:prstGeom prst="rect">
                <a:avLst/>
              </a:prstGeom>
              <a:solidFill>
                <a:srgbClr val="C96953"/>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sp>
            <p:nvSpPr>
              <p:cNvPr id="15" name="Rectangle 56"/>
              <p:cNvSpPr/>
              <p:nvPr userDrawn="1"/>
            </p:nvSpPr>
            <p:spPr>
              <a:xfrm>
                <a:off x="368279" y="6296155"/>
                <a:ext cx="121617"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sp>
            <p:nvSpPr>
              <p:cNvPr id="16" name="Rectangle 57"/>
              <p:cNvSpPr/>
              <p:nvPr userDrawn="1"/>
            </p:nvSpPr>
            <p:spPr>
              <a:xfrm>
                <a:off x="244949" y="6296155"/>
                <a:ext cx="121617"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33" fontAlgn="auto">
                  <a:spcBef>
                    <a:spcPts val="0"/>
                  </a:spcBef>
                  <a:spcAft>
                    <a:spcPts val="0"/>
                  </a:spcAft>
                  <a:defRPr/>
                </a:pPr>
                <a:endParaRPr kumimoji="0" lang="en-US"/>
              </a:p>
            </p:txBody>
          </p:sp>
          <p:sp>
            <p:nvSpPr>
              <p:cNvPr id="17" name="Rectangle 58"/>
              <p:cNvSpPr/>
              <p:nvPr userDrawn="1"/>
            </p:nvSpPr>
            <p:spPr>
              <a:xfrm>
                <a:off x="121618" y="6296155"/>
                <a:ext cx="123330" cy="132052"/>
              </a:xfrm>
              <a:prstGeom prst="rect">
                <a:avLst/>
              </a:prstGeom>
              <a:solidFill>
                <a:srgbClr val="6F7796"/>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sp>
            <p:nvSpPr>
              <p:cNvPr id="18" name="Rectangle 59"/>
              <p:cNvSpPr/>
              <p:nvPr userDrawn="1"/>
            </p:nvSpPr>
            <p:spPr>
              <a:xfrm>
                <a:off x="0" y="6296155"/>
                <a:ext cx="121618" cy="132052"/>
              </a:xfrm>
              <a:prstGeom prst="rect">
                <a:avLst/>
              </a:prstGeom>
              <a:solidFill>
                <a:srgbClr val="3F4973"/>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mn-lt"/>
                  <a:ea typeface="+mn-ea"/>
                </a:endParaRPr>
              </a:p>
            </p:txBody>
          </p:sp>
        </p:grpSp>
      </p:grpSp>
      <p:sp>
        <p:nvSpPr>
          <p:cNvPr id="19" name="TextBox 60"/>
          <p:cNvSpPr txBox="1"/>
          <p:nvPr/>
        </p:nvSpPr>
        <p:spPr>
          <a:xfrm>
            <a:off x="9612313" y="6742113"/>
            <a:ext cx="293687" cy="123825"/>
          </a:xfrm>
          <a:prstGeom prst="rect">
            <a:avLst/>
          </a:prstGeom>
          <a:noFill/>
        </p:spPr>
        <p:txBody>
          <a:bodyPr lIns="84024" tIns="0" rIns="84024" bIns="0">
            <a:spAutoFit/>
          </a:bodyPr>
          <a:lstStyle/>
          <a:p>
            <a:pPr defTabSz="457133" fontAlgn="auto">
              <a:spcBef>
                <a:spcPts val="0"/>
              </a:spcBef>
              <a:spcAft>
                <a:spcPts val="0"/>
              </a:spcAft>
              <a:defRPr/>
            </a:pPr>
            <a:fld id="{428603C9-3B27-423A-8E13-938CD7641C40}" type="slidenum">
              <a:rPr kumimoji="0" lang="en-US" sz="800">
                <a:latin typeface="Arial"/>
                <a:ea typeface="+mn-ea"/>
                <a:cs typeface="Arial"/>
              </a:rPr>
              <a:pPr defTabSz="457133" fontAlgn="auto">
                <a:spcBef>
                  <a:spcPts val="0"/>
                </a:spcBef>
                <a:spcAft>
                  <a:spcPts val="0"/>
                </a:spcAft>
                <a:defRPr/>
              </a:pPr>
              <a:t>‹#›</a:t>
            </a:fld>
            <a:endParaRPr kumimoji="0" lang="en-US" sz="800" dirty="0">
              <a:latin typeface="Arial"/>
              <a:ea typeface="+mn-ea"/>
              <a:cs typeface="Arial"/>
            </a:endParaRPr>
          </a:p>
        </p:txBody>
      </p:sp>
      <p:sp>
        <p:nvSpPr>
          <p:cNvPr id="20" name="TextBox 61"/>
          <p:cNvSpPr txBox="1"/>
          <p:nvPr/>
        </p:nvSpPr>
        <p:spPr>
          <a:xfrm>
            <a:off x="711200" y="6756400"/>
            <a:ext cx="2190750" cy="93663"/>
          </a:xfrm>
          <a:prstGeom prst="rect">
            <a:avLst/>
          </a:prstGeom>
          <a:noFill/>
        </p:spPr>
        <p:txBody>
          <a:bodyPr lIns="84024" tIns="0" rIns="84024" bIns="0">
            <a:spAutoFit/>
          </a:bodyPr>
          <a:lstStyle/>
          <a:p>
            <a:pPr>
              <a:defRPr/>
            </a:pPr>
            <a:r>
              <a:rPr kumimoji="0" lang="en-US" altLang="ja-JP" sz="600" dirty="0">
                <a:ea typeface="HGP創英角ｺﾞｼｯｸUB" pitchFamily="50" charset="-128"/>
                <a:cs typeface="Arial" charset="0"/>
              </a:rPr>
              <a:t>Copyright © </a:t>
            </a:r>
            <a:r>
              <a:rPr kumimoji="0" lang="en-US" altLang="ja-JP" sz="600" dirty="0" smtClean="0">
                <a:ea typeface="HGP創英角ｺﾞｼｯｸUB" pitchFamily="50" charset="-128"/>
                <a:cs typeface="Arial" charset="0"/>
              </a:rPr>
              <a:t>2015</a:t>
            </a:r>
            <a:r>
              <a:rPr kumimoji="0" lang="en-US" altLang="ja-JP" sz="600" baseline="0" dirty="0" smtClean="0">
                <a:ea typeface="HGP創英角ｺﾞｼｯｸUB" pitchFamily="50" charset="-128"/>
                <a:cs typeface="Arial" charset="0"/>
              </a:rPr>
              <a:t> </a:t>
            </a:r>
            <a:r>
              <a:rPr kumimoji="0" lang="en-US" altLang="ja-JP" sz="600" dirty="0" smtClean="0">
                <a:ea typeface="HGP創英角ｺﾞｼｯｸUB" pitchFamily="50" charset="-128"/>
                <a:cs typeface="Arial" charset="0"/>
              </a:rPr>
              <a:t>NTT </a:t>
            </a:r>
            <a:r>
              <a:rPr kumimoji="0" lang="en-US" altLang="ja-JP" sz="600" dirty="0">
                <a:ea typeface="HGP創英角ｺﾞｼｯｸUB" pitchFamily="50" charset="-128"/>
                <a:cs typeface="Arial" charset="0"/>
              </a:rPr>
              <a:t>DATA CCS Corporation</a:t>
            </a:r>
          </a:p>
        </p:txBody>
      </p:sp>
      <p:sp>
        <p:nvSpPr>
          <p:cNvPr id="1033" name="タイトル プレースホルダー 1"/>
          <p:cNvSpPr>
            <a:spLocks noGrp="1"/>
          </p:cNvSpPr>
          <p:nvPr>
            <p:ph type="title"/>
          </p:nvPr>
        </p:nvSpPr>
        <p:spPr bwMode="auto">
          <a:xfrm>
            <a:off x="677863" y="0"/>
            <a:ext cx="7626350" cy="663575"/>
          </a:xfrm>
          <a:prstGeom prst="rect">
            <a:avLst/>
          </a:prstGeom>
          <a:noFill/>
          <a:ln w="9525">
            <a:noFill/>
            <a:miter lim="800000"/>
            <a:headEnd/>
            <a:tailEnd/>
          </a:ln>
        </p:spPr>
        <p:txBody>
          <a:bodyPr vert="horz" wrap="square" lIns="168048" tIns="42012" rIns="168048" bIns="42012" numCol="1" anchor="ctr" anchorCtr="0" compatLnSpc="1">
            <a:prstTxWarp prst="textNoShape">
              <a:avLst/>
            </a:prstTxWarp>
          </a:bodyPr>
          <a:lstStyle/>
          <a:p>
            <a:pPr lvl="0"/>
            <a:r>
              <a:rPr lang="ja-JP" altLang="en-US" smtClean="0"/>
              <a:t>マスター タイトルの書式設定</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57" r:id="rId5"/>
    <p:sldLayoutId id="2147483656" r:id="rId6"/>
    <p:sldLayoutId id="2147483655" r:id="rId7"/>
    <p:sldLayoutId id="2147483654" r:id="rId8"/>
    <p:sldLayoutId id="2147483662" r:id="rId9"/>
  </p:sldLayoutIdLst>
  <p:timing>
    <p:tnLst>
      <p:par>
        <p:cTn id="1" dur="indefinite" restart="never" nodeType="tmRoot"/>
      </p:par>
    </p:tnLst>
  </p:timing>
  <p:hf hdr="0" dt="0"/>
  <p:txStyles>
    <p:titleStyle>
      <a:lvl1pPr algn="l" defTabSz="455613" rtl="0" eaLnBrk="1" fontAlgn="base" hangingPunct="1">
        <a:spcBef>
          <a:spcPct val="0"/>
        </a:spcBef>
        <a:spcAft>
          <a:spcPct val="0"/>
        </a:spcAft>
        <a:defRPr kumimoji="1" lang="ja-JP" altLang="en-US" sz="2000" kern="1200">
          <a:solidFill>
            <a:schemeClr val="tx1"/>
          </a:solidFill>
          <a:latin typeface="+mn-ea"/>
          <a:ea typeface="+mn-ea"/>
          <a:cs typeface="+mn-cs"/>
        </a:defRPr>
      </a:lvl1pPr>
      <a:lvl2pPr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2pPr>
      <a:lvl3pPr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3pPr>
      <a:lvl4pPr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4pPr>
      <a:lvl5pPr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5pPr>
      <a:lvl6pPr marL="457200"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6pPr>
      <a:lvl7pPr marL="914400"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7pPr>
      <a:lvl8pPr marL="1371600"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8pPr>
      <a:lvl9pPr marL="1828800" algn="l" defTabSz="455613" rtl="0" eaLnBrk="1" fontAlgn="base" hangingPunct="1">
        <a:spcBef>
          <a:spcPct val="0"/>
        </a:spcBef>
        <a:spcAft>
          <a:spcPct val="0"/>
        </a:spcAft>
        <a:defRPr kumimoji="1" sz="2000">
          <a:solidFill>
            <a:schemeClr val="tx1"/>
          </a:solidFill>
          <a:latin typeface="HGP創英角ｺﾞｼｯｸUB" pitchFamily="50" charset="-128"/>
          <a:ea typeface="HGP創英角ｺﾞｼｯｸUB" pitchFamily="50" charset="-128"/>
        </a:defRPr>
      </a:lvl9pPr>
    </p:titleStyle>
    <p:bodyStyle>
      <a:lvl1pPr marL="168275" indent="-168275" algn="l" defTabSz="455613" rtl="0" eaLnBrk="1" fontAlgn="base" hangingPunct="1">
        <a:spcBef>
          <a:spcPct val="20000"/>
        </a:spcBef>
        <a:spcAft>
          <a:spcPct val="0"/>
        </a:spcAft>
        <a:buFont typeface="Arial" charset="0"/>
        <a:buChar char="•"/>
        <a:defRPr kumimoji="1" lang="ja-JP" altLang="en-US" sz="2000" kern="1200">
          <a:solidFill>
            <a:schemeClr val="tx1"/>
          </a:solidFill>
          <a:latin typeface="+mn-ea"/>
          <a:ea typeface="+mn-ea"/>
          <a:cs typeface="+mn-cs"/>
        </a:defRPr>
      </a:lvl1pPr>
      <a:lvl2pPr marL="681038" indent="-223838" algn="l" defTabSz="455613" rtl="0" eaLnBrk="1" fontAlgn="base" hangingPunct="1">
        <a:spcBef>
          <a:spcPct val="20000"/>
        </a:spcBef>
        <a:spcAft>
          <a:spcPct val="0"/>
        </a:spcAft>
        <a:buFont typeface="Arial" charset="0"/>
        <a:buChar char="–"/>
        <a:defRPr kumimoji="1" lang="ja-JP" altLang="en-US" kern="1200">
          <a:solidFill>
            <a:schemeClr val="tx1"/>
          </a:solidFill>
          <a:latin typeface="+mn-ea"/>
          <a:ea typeface="+mn-ea"/>
          <a:cs typeface="Arial"/>
        </a:defRPr>
      </a:lvl2pPr>
      <a:lvl3pPr marL="1089025" indent="-174625" algn="l" defTabSz="455613" rtl="0" eaLnBrk="1" fontAlgn="base" hangingPunct="1">
        <a:spcBef>
          <a:spcPct val="20000"/>
        </a:spcBef>
        <a:spcAft>
          <a:spcPct val="0"/>
        </a:spcAft>
        <a:buFont typeface="Arial" charset="0"/>
        <a:buChar char="•"/>
        <a:defRPr kumimoji="1" lang="ja-JP" altLang="en-US" sz="1600" kern="1200">
          <a:solidFill>
            <a:schemeClr val="tx1"/>
          </a:solidFill>
          <a:latin typeface="+mn-ea"/>
          <a:ea typeface="+mn-ea"/>
          <a:cs typeface="Arial"/>
        </a:defRPr>
      </a:lvl3pPr>
      <a:lvl4pPr marL="1543050" indent="-171450" algn="l" defTabSz="455613" rtl="0" eaLnBrk="1" fontAlgn="base" hangingPunct="1">
        <a:spcBef>
          <a:spcPct val="20000"/>
        </a:spcBef>
        <a:spcAft>
          <a:spcPct val="0"/>
        </a:spcAft>
        <a:buFont typeface="Arial" charset="0"/>
        <a:buChar char="–"/>
        <a:defRPr kumimoji="1" lang="ja-JP" altLang="en-US" sz="1400" kern="1200">
          <a:solidFill>
            <a:schemeClr val="tx1"/>
          </a:solidFill>
          <a:latin typeface="+mn-ea"/>
          <a:ea typeface="+mn-ea"/>
          <a:cs typeface="Arial"/>
        </a:defRPr>
      </a:lvl4pPr>
      <a:lvl5pPr marL="1998663" indent="-169863" algn="l" defTabSz="455613" rtl="0" eaLnBrk="1" fontAlgn="base" hangingPunct="1">
        <a:spcBef>
          <a:spcPct val="20000"/>
        </a:spcBef>
        <a:spcAft>
          <a:spcPct val="0"/>
        </a:spcAft>
        <a:buFont typeface="Arial" charset="0"/>
        <a:buChar char="»"/>
        <a:defRPr kumimoji="1" lang="ja-JP" altLang="en-US" sz="1200" kern="120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idx="13"/>
          </p:nvPr>
        </p:nvSpPr>
        <p:spPr bwMode="auto">
          <a:xfrm>
            <a:off x="2613025" y="4649788"/>
            <a:ext cx="6997700" cy="946150"/>
          </a:xfrm>
          <a:noFill/>
          <a:ln>
            <a:miter lim="800000"/>
            <a:headEnd/>
            <a:tailEnd/>
          </a:ln>
        </p:spPr>
        <p:txBody>
          <a:bodyPr vert="horz" wrap="square" numCol="1" anchorCtr="0" compatLnSpc="1">
            <a:prstTxWarp prst="textNoShape">
              <a:avLst/>
            </a:prstTxWarp>
            <a:normAutofit lnSpcReduction="10000"/>
          </a:bodyPr>
          <a:lstStyle/>
          <a:p>
            <a:pPr eaLnBrk="1" hangingPunct="1">
              <a:spcBef>
                <a:spcPct val="0"/>
              </a:spcBef>
            </a:pPr>
            <a:r>
              <a:rPr dirty="0" smtClean="0">
                <a:solidFill>
                  <a:schemeClr val="accent1"/>
                </a:solidFill>
              </a:rPr>
              <a:t>○日</a:t>
            </a:r>
          </a:p>
          <a:p>
            <a:pPr algn="r">
              <a:spcBef>
                <a:spcPct val="0"/>
              </a:spcBef>
            </a:pPr>
            <a:r>
              <a:rPr lang="en-US" altLang="ja-JP" b="1" dirty="0" smtClean="0">
                <a:latin typeface="Arial" charset="0"/>
                <a:cs typeface="Arial" charset="0"/>
              </a:rPr>
              <a:t>2015</a:t>
            </a:r>
            <a:r>
              <a:rPr lang="ja-JP" altLang="en-US" dirty="0" smtClean="0">
                <a:latin typeface="Arial" charset="0"/>
                <a:cs typeface="Arial" charset="0"/>
              </a:rPr>
              <a:t>年</a:t>
            </a:r>
            <a:r>
              <a:rPr lang="en-US" altLang="ja-JP" b="1" dirty="0" smtClean="0">
                <a:latin typeface="Arial" charset="0"/>
                <a:cs typeface="Arial" charset="0"/>
              </a:rPr>
              <a:t>12</a:t>
            </a:r>
            <a:r>
              <a:rPr lang="ja-JP" altLang="en-US" dirty="0" smtClean="0">
                <a:latin typeface="Arial" charset="0"/>
                <a:cs typeface="Arial" charset="0"/>
              </a:rPr>
              <a:t>月</a:t>
            </a:r>
            <a:r>
              <a:rPr lang="en-US" altLang="ja-JP" b="1" dirty="0" smtClean="0">
                <a:latin typeface="Arial" charset="0"/>
                <a:cs typeface="Arial" charset="0"/>
              </a:rPr>
              <a:t>18</a:t>
            </a:r>
            <a:r>
              <a:rPr lang="ja-JP" altLang="en-US" dirty="0" smtClean="0">
                <a:latin typeface="Arial" charset="0"/>
                <a:cs typeface="Arial" charset="0"/>
              </a:rPr>
              <a:t>日</a:t>
            </a:r>
            <a:endParaRPr lang="en-US" altLang="ja-JP" dirty="0" smtClean="0">
              <a:latin typeface="Arial" charset="0"/>
              <a:cs typeface="Arial" charset="0"/>
            </a:endParaRPr>
          </a:p>
          <a:p>
            <a:pPr algn="r">
              <a:spcBef>
                <a:spcPct val="0"/>
              </a:spcBef>
            </a:pPr>
            <a:r>
              <a:rPr lang="ja-JP" altLang="en-US" dirty="0" smtClean="0">
                <a:latin typeface="Arial" charset="0"/>
                <a:cs typeface="Arial" charset="0"/>
              </a:rPr>
              <a:t>武田</a:t>
            </a:r>
            <a:r>
              <a:rPr lang="ja-JP" altLang="en-US" dirty="0">
                <a:latin typeface="Arial" charset="0"/>
                <a:cs typeface="Arial" charset="0"/>
              </a:rPr>
              <a:t>真行</a:t>
            </a:r>
            <a:r>
              <a:rPr dirty="0" smtClean="0">
                <a:solidFill>
                  <a:schemeClr val="accent1"/>
                </a:solidFill>
              </a:rPr>
              <a:t>Ｔデータ</a:t>
            </a:r>
          </a:p>
          <a:p>
            <a:pPr eaLnBrk="1" hangingPunct="1">
              <a:spcBef>
                <a:spcPct val="0"/>
              </a:spcBef>
            </a:pPr>
            <a:r>
              <a:rPr dirty="0" smtClean="0">
                <a:solidFill>
                  <a:schemeClr val="accent1"/>
                </a:solidFill>
              </a:rPr>
              <a:t>○○ ○○ ○○ ○○</a:t>
            </a:r>
            <a:endParaRPr lang="en-US" dirty="0" smtClean="0">
              <a:solidFill>
                <a:schemeClr val="accent1"/>
              </a:solidFill>
            </a:endParaRPr>
          </a:p>
        </p:txBody>
      </p:sp>
      <p:sp>
        <p:nvSpPr>
          <p:cNvPr id="13315" name="Title 3"/>
          <p:cNvSpPr>
            <a:spLocks noGrp="1"/>
          </p:cNvSpPr>
          <p:nvPr>
            <p:ph type="title"/>
          </p:nvPr>
        </p:nvSpPr>
        <p:spPr>
          <a:xfrm>
            <a:off x="2613025" y="3543300"/>
            <a:ext cx="6997700" cy="900113"/>
          </a:xfrm>
        </p:spPr>
        <p:txBody>
          <a:bodyPr>
            <a:normAutofit/>
          </a:bodyPr>
          <a:lstStyle/>
          <a:p>
            <a:pPr eaLnBrk="1" hangingPunct="1">
              <a:spcAft>
                <a:spcPct val="0"/>
              </a:spcAft>
            </a:pPr>
            <a:r>
              <a:rPr lang="en-US" altLang="ja-JP" b="1" dirty="0" smtClean="0">
                <a:latin typeface="Arial" charset="0"/>
                <a:cs typeface="Arial" charset="0"/>
              </a:rPr>
              <a:t>ASP.NET</a:t>
            </a:r>
            <a:br>
              <a:rPr lang="en-US" altLang="ja-JP" b="1" dirty="0" smtClean="0">
                <a:latin typeface="Arial" charset="0"/>
                <a:cs typeface="Arial" charset="0"/>
              </a:rPr>
            </a:br>
            <a:endParaRPr lang="en-US" b="1"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50" y="2060575"/>
            <a:ext cx="7491413" cy="661988"/>
          </a:xfrm>
        </p:spPr>
        <p:txBody>
          <a:bodyPr>
            <a:normAutofit/>
          </a:bodyPr>
          <a:lstStyle/>
          <a:p>
            <a:pPr defTabSz="457133" eaLnBrk="1" fontAlgn="auto" hangingPunct="1">
              <a:spcAft>
                <a:spcPts val="0"/>
              </a:spcAft>
              <a:defRPr/>
            </a:pPr>
            <a:r>
              <a:rPr lang="en-US" b="1" dirty="0" smtClean="0">
                <a:latin typeface="Arial" panose="020B0604020202020204" pitchFamily="34" charset="0"/>
                <a:cs typeface="Arial" panose="020B0604020202020204" pitchFamily="34" charset="0"/>
              </a:rPr>
              <a:t>C#</a:t>
            </a:r>
            <a:r>
              <a:rPr lang="ja-JP" altLang="en-US" dirty="0" smtClean="0">
                <a:latin typeface="Arial" panose="020B0604020202020204" pitchFamily="34" charset="0"/>
                <a:cs typeface="Arial" panose="020B0604020202020204" pitchFamily="34" charset="0"/>
              </a:rPr>
              <a:t>おけるコレクション</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739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latin typeface="Arial" panose="020B0604020202020204" pitchFamily="34" charset="0"/>
                <a:cs typeface="Arial" panose="020B0604020202020204" pitchFamily="34" charset="0"/>
              </a:rPr>
              <a:t>IEnumerable</a:t>
            </a:r>
            <a:r>
              <a:rPr kumimoji="1" lang="ja-JP" altLang="en-US" dirty="0" err="1" smtClean="0">
                <a:latin typeface="Arial" panose="020B0604020202020204" pitchFamily="34" charset="0"/>
                <a:cs typeface="Arial" panose="020B0604020202020204" pitchFamily="34" charset="0"/>
              </a:rPr>
              <a:t>、</a:t>
            </a:r>
            <a:r>
              <a:rPr kumimoji="1" lang="en-US" altLang="ja-JP" dirty="0" err="1" smtClean="0">
                <a:latin typeface="Arial" panose="020B0604020202020204" pitchFamily="34" charset="0"/>
                <a:cs typeface="Arial" panose="020B0604020202020204" pitchFamily="34" charset="0"/>
              </a:rPr>
              <a:t>ICollection</a:t>
            </a:r>
            <a:r>
              <a:rPr kumimoji="1" lang="ja-JP" altLang="en-US" dirty="0" err="1" smtClean="0">
                <a:latin typeface="Arial" panose="020B0604020202020204" pitchFamily="34" charset="0"/>
                <a:cs typeface="Arial" panose="020B0604020202020204" pitchFamily="34" charset="0"/>
              </a:rPr>
              <a:t>、</a:t>
            </a:r>
            <a:r>
              <a:rPr kumimoji="1" lang="en-US" altLang="ja-JP" dirty="0" err="1" smtClean="0">
                <a:latin typeface="Arial" panose="020B0604020202020204" pitchFamily="34" charset="0"/>
                <a:cs typeface="Arial" panose="020B0604020202020204" pitchFamily="34" charset="0"/>
              </a:rPr>
              <a:t>IList</a:t>
            </a:r>
            <a:r>
              <a:rPr kumimoji="1" lang="ja-JP" altLang="en-US" dirty="0" smtClean="0">
                <a:latin typeface="Arial" panose="020B0604020202020204" pitchFamily="34" charset="0"/>
                <a:cs typeface="Arial" panose="020B0604020202020204" pitchFamily="34" charset="0"/>
              </a:rPr>
              <a:t>の違い</a:t>
            </a:r>
            <a:endParaRPr kumimoji="1" lang="ja-JP" altLang="en-US" dirty="0">
              <a:latin typeface="Arial" panose="020B0604020202020204" pitchFamily="34" charset="0"/>
              <a:cs typeface="Arial" panose="020B0604020202020204" pitchFamily="34" charset="0"/>
            </a:endParaRPr>
          </a:p>
        </p:txBody>
      </p:sp>
      <p:grpSp>
        <p:nvGrpSpPr>
          <p:cNvPr id="6" name="グループ化 5"/>
          <p:cNvGrpSpPr/>
          <p:nvPr/>
        </p:nvGrpSpPr>
        <p:grpSpPr>
          <a:xfrm>
            <a:off x="597582" y="978795"/>
            <a:ext cx="8710836" cy="5460642"/>
            <a:chOff x="330134" y="978795"/>
            <a:chExt cx="8710836" cy="5460642"/>
          </a:xfrm>
        </p:grpSpPr>
        <p:grpSp>
          <p:nvGrpSpPr>
            <p:cNvPr id="5" name="グループ化 4"/>
            <p:cNvGrpSpPr/>
            <p:nvPr/>
          </p:nvGrpSpPr>
          <p:grpSpPr>
            <a:xfrm>
              <a:off x="330134" y="978795"/>
              <a:ext cx="8710836" cy="5460642"/>
              <a:chOff x="330134" y="978795"/>
              <a:chExt cx="8710836" cy="5460642"/>
            </a:xfrm>
          </p:grpSpPr>
          <p:sp>
            <p:nvSpPr>
              <p:cNvPr id="8" name="円/楕円 7"/>
              <p:cNvSpPr/>
              <p:nvPr/>
            </p:nvSpPr>
            <p:spPr>
              <a:xfrm>
                <a:off x="330134" y="978795"/>
                <a:ext cx="8710836" cy="5460642"/>
              </a:xfrm>
              <a:prstGeom prst="ellipse">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4" name="テキスト ボックス 13"/>
              <p:cNvSpPr txBox="1"/>
              <p:nvPr/>
            </p:nvSpPr>
            <p:spPr>
              <a:xfrm>
                <a:off x="4176439" y="1020916"/>
                <a:ext cx="1018227" cy="369332"/>
              </a:xfrm>
              <a:prstGeom prst="rect">
                <a:avLst/>
              </a:prstGeom>
              <a:noFill/>
            </p:spPr>
            <p:txBody>
              <a:bodyPr wrap="none" rtlCol="0">
                <a:spAutoFit/>
              </a:bodyPr>
              <a:lstStyle/>
              <a:p>
                <a:r>
                  <a:rPr kumimoji="1" lang="en-US" altLang="ja-JP" dirty="0" err="1" smtClean="0"/>
                  <a:t>IList</a:t>
                </a:r>
                <a:r>
                  <a:rPr kumimoji="1" lang="en-US" altLang="ja-JP" dirty="0" smtClean="0"/>
                  <a:t>&lt;T&gt;</a:t>
                </a:r>
                <a:endParaRPr kumimoji="1" lang="ja-JP" altLang="en-US" dirty="0"/>
              </a:p>
            </p:txBody>
          </p:sp>
          <p:sp>
            <p:nvSpPr>
              <p:cNvPr id="18" name="テキスト ボックス 17"/>
              <p:cNvSpPr txBox="1"/>
              <p:nvPr/>
            </p:nvSpPr>
            <p:spPr>
              <a:xfrm rot="632408">
                <a:off x="2296109" y="5760529"/>
                <a:ext cx="2185214" cy="307777"/>
              </a:xfrm>
              <a:prstGeom prst="rect">
                <a:avLst/>
              </a:prstGeom>
              <a:noFill/>
            </p:spPr>
            <p:txBody>
              <a:bodyPr wrap="none" rtlCol="0">
                <a:spAutoFit/>
              </a:bodyPr>
              <a:lstStyle/>
              <a:p>
                <a:r>
                  <a:rPr kumimoji="1" lang="en-US" altLang="ja-JP" sz="1400" dirty="0" smtClean="0"/>
                  <a:t>void </a:t>
                </a:r>
                <a:r>
                  <a:rPr kumimoji="1" lang="en-US" altLang="ja-JP" sz="1400" dirty="0" err="1" smtClean="0"/>
                  <a:t>RemoveAt</a:t>
                </a:r>
                <a:r>
                  <a:rPr kumimoji="1" lang="en-US" altLang="ja-JP" sz="1400" dirty="0" smtClean="0"/>
                  <a:t>(</a:t>
                </a:r>
                <a:r>
                  <a:rPr kumimoji="1" lang="en-US" altLang="ja-JP" sz="1400" dirty="0" err="1" smtClean="0"/>
                  <a:t>int</a:t>
                </a:r>
                <a:r>
                  <a:rPr kumimoji="1" lang="en-US" altLang="ja-JP" sz="1400" dirty="0" smtClean="0"/>
                  <a:t> index)</a:t>
                </a:r>
                <a:endParaRPr kumimoji="1" lang="ja-JP" altLang="en-US" sz="1400" dirty="0"/>
              </a:p>
            </p:txBody>
          </p:sp>
          <p:sp>
            <p:nvSpPr>
              <p:cNvPr id="19" name="テキスト ボックス 18"/>
              <p:cNvSpPr txBox="1"/>
              <p:nvPr/>
            </p:nvSpPr>
            <p:spPr>
              <a:xfrm rot="682944">
                <a:off x="6475305" y="1925949"/>
                <a:ext cx="1795684" cy="307777"/>
              </a:xfrm>
              <a:prstGeom prst="rect">
                <a:avLst/>
              </a:prstGeom>
              <a:noFill/>
            </p:spPr>
            <p:txBody>
              <a:bodyPr wrap="none" rtlCol="0">
                <a:spAutoFit/>
              </a:bodyPr>
              <a:lstStyle/>
              <a:p>
                <a:r>
                  <a:rPr lang="en-US" altLang="ja-JP" sz="1400" dirty="0" smtClean="0"/>
                  <a:t>void Insert</a:t>
                </a:r>
                <a:r>
                  <a:rPr kumimoji="1" lang="en-US" altLang="ja-JP" sz="1400" dirty="0" smtClean="0"/>
                  <a:t>(</a:t>
                </a:r>
                <a:r>
                  <a:rPr kumimoji="1" lang="en-US" altLang="ja-JP" sz="1400" dirty="0" err="1" smtClean="0"/>
                  <a:t>int</a:t>
                </a:r>
                <a:r>
                  <a:rPr kumimoji="1" lang="en-US" altLang="ja-JP" sz="1400" dirty="0" smtClean="0"/>
                  <a:t> index)</a:t>
                </a:r>
                <a:endParaRPr kumimoji="1" lang="ja-JP" altLang="en-US" sz="1400" dirty="0"/>
              </a:p>
            </p:txBody>
          </p:sp>
          <p:sp>
            <p:nvSpPr>
              <p:cNvPr id="22" name="テキスト ボックス 21"/>
              <p:cNvSpPr txBox="1"/>
              <p:nvPr/>
            </p:nvSpPr>
            <p:spPr>
              <a:xfrm>
                <a:off x="3333259" y="1351242"/>
                <a:ext cx="2704587" cy="307777"/>
              </a:xfrm>
              <a:prstGeom prst="rect">
                <a:avLst/>
              </a:prstGeom>
              <a:noFill/>
            </p:spPr>
            <p:txBody>
              <a:bodyPr wrap="none" rtlCol="0">
                <a:spAutoFit/>
              </a:bodyPr>
              <a:lstStyle/>
              <a:p>
                <a:r>
                  <a:rPr kumimoji="1" lang="en-US" altLang="ja-JP" sz="1400" dirty="0" smtClean="0"/>
                  <a:t>Index</a:t>
                </a:r>
                <a:r>
                  <a:rPr kumimoji="1" lang="ja-JP" altLang="en-US" sz="1400" dirty="0" smtClean="0"/>
                  <a:t>により個別にアクセスできる</a:t>
                </a:r>
                <a:endParaRPr kumimoji="1" lang="ja-JP" altLang="en-US" sz="1400" dirty="0"/>
              </a:p>
            </p:txBody>
          </p:sp>
        </p:grpSp>
        <p:grpSp>
          <p:nvGrpSpPr>
            <p:cNvPr id="4" name="グループ化 3"/>
            <p:cNvGrpSpPr/>
            <p:nvPr/>
          </p:nvGrpSpPr>
          <p:grpSpPr>
            <a:xfrm>
              <a:off x="1417863" y="1764406"/>
              <a:ext cx="6535378" cy="4062211"/>
              <a:chOff x="1417863" y="1764406"/>
              <a:chExt cx="6535378" cy="4062211"/>
            </a:xfrm>
          </p:grpSpPr>
          <p:sp>
            <p:nvSpPr>
              <p:cNvPr id="9" name="円/楕円 8"/>
              <p:cNvSpPr/>
              <p:nvPr/>
            </p:nvSpPr>
            <p:spPr>
              <a:xfrm>
                <a:off x="1417863" y="1764406"/>
                <a:ext cx="6535378" cy="4062211"/>
              </a:xfrm>
              <a:prstGeom prst="ellipse">
                <a:avLst/>
              </a:prstGeom>
              <a:solidFill>
                <a:schemeClr val="accent6">
                  <a:lumMod val="40000"/>
                  <a:lumOff val="6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3849426" y="1865465"/>
                <a:ext cx="1672253" cy="369332"/>
              </a:xfrm>
              <a:prstGeom prst="rect">
                <a:avLst/>
              </a:prstGeom>
              <a:noFill/>
            </p:spPr>
            <p:txBody>
              <a:bodyPr wrap="none" rtlCol="0">
                <a:spAutoFit/>
              </a:bodyPr>
              <a:lstStyle/>
              <a:p>
                <a:r>
                  <a:rPr kumimoji="1" lang="en-US" altLang="ja-JP" dirty="0" err="1" smtClean="0"/>
                  <a:t>ICollection</a:t>
                </a:r>
                <a:r>
                  <a:rPr kumimoji="1" lang="en-US" altLang="ja-JP" dirty="0" smtClean="0"/>
                  <a:t>&lt;T&gt;</a:t>
                </a:r>
                <a:endParaRPr kumimoji="1" lang="ja-JP" altLang="en-US" dirty="0"/>
              </a:p>
            </p:txBody>
          </p:sp>
          <p:sp>
            <p:nvSpPr>
              <p:cNvPr id="15" name="テキスト ボックス 14"/>
              <p:cNvSpPr txBox="1"/>
              <p:nvPr/>
            </p:nvSpPr>
            <p:spPr>
              <a:xfrm rot="19914132">
                <a:off x="1827104" y="2682193"/>
                <a:ext cx="1467068" cy="307777"/>
              </a:xfrm>
              <a:prstGeom prst="rect">
                <a:avLst/>
              </a:prstGeom>
              <a:noFill/>
            </p:spPr>
            <p:txBody>
              <a:bodyPr wrap="none" rtlCol="0">
                <a:spAutoFit/>
              </a:bodyPr>
              <a:lstStyle/>
              <a:p>
                <a:r>
                  <a:rPr lang="en-US" altLang="ja-JP" sz="1400" dirty="0" err="1"/>
                  <a:t>i</a:t>
                </a:r>
                <a:r>
                  <a:rPr kumimoji="1" lang="en-US" altLang="ja-JP" sz="1400" dirty="0" err="1" smtClean="0"/>
                  <a:t>nt</a:t>
                </a:r>
                <a:r>
                  <a:rPr kumimoji="1" lang="en-US" altLang="ja-JP" sz="1400" dirty="0" smtClean="0"/>
                  <a:t> Count { get; }</a:t>
                </a:r>
                <a:endParaRPr kumimoji="1" lang="ja-JP" altLang="en-US" sz="1400" dirty="0"/>
              </a:p>
            </p:txBody>
          </p:sp>
          <p:sp>
            <p:nvSpPr>
              <p:cNvPr id="16" name="テキスト ボックス 15"/>
              <p:cNvSpPr txBox="1"/>
              <p:nvPr/>
            </p:nvSpPr>
            <p:spPr>
              <a:xfrm rot="21031386">
                <a:off x="4782598" y="5125021"/>
                <a:ext cx="1888530" cy="307777"/>
              </a:xfrm>
              <a:prstGeom prst="rect">
                <a:avLst/>
              </a:prstGeom>
              <a:noFill/>
            </p:spPr>
            <p:txBody>
              <a:bodyPr wrap="none" rtlCol="0">
                <a:spAutoFit/>
              </a:bodyPr>
              <a:lstStyle/>
              <a:p>
                <a:r>
                  <a:rPr kumimoji="1" lang="en-US" altLang="ja-JP" sz="1400" dirty="0" smtClean="0"/>
                  <a:t>void Remove( T item)</a:t>
                </a:r>
                <a:endParaRPr kumimoji="1" lang="ja-JP" altLang="en-US" sz="1400" dirty="0"/>
              </a:p>
            </p:txBody>
          </p:sp>
          <p:sp>
            <p:nvSpPr>
              <p:cNvPr id="17" name="テキスト ボックス 16"/>
              <p:cNvSpPr txBox="1"/>
              <p:nvPr/>
            </p:nvSpPr>
            <p:spPr>
              <a:xfrm rot="1095107">
                <a:off x="2332540" y="4912500"/>
                <a:ext cx="1530804" cy="307777"/>
              </a:xfrm>
              <a:prstGeom prst="rect">
                <a:avLst/>
              </a:prstGeom>
              <a:noFill/>
            </p:spPr>
            <p:txBody>
              <a:bodyPr wrap="none" rtlCol="0">
                <a:spAutoFit/>
              </a:bodyPr>
              <a:lstStyle/>
              <a:p>
                <a:r>
                  <a:rPr kumimoji="1" lang="en-US" altLang="ja-JP" sz="1400" dirty="0" smtClean="0"/>
                  <a:t>void Add( T item)</a:t>
                </a:r>
                <a:endParaRPr kumimoji="1" lang="ja-JP" altLang="en-US" sz="1400" dirty="0"/>
              </a:p>
            </p:txBody>
          </p:sp>
          <p:sp>
            <p:nvSpPr>
              <p:cNvPr id="23" name="テキスト ボックス 22"/>
              <p:cNvSpPr txBox="1"/>
              <p:nvPr/>
            </p:nvSpPr>
            <p:spPr>
              <a:xfrm>
                <a:off x="3118457" y="2145717"/>
                <a:ext cx="3134191" cy="307777"/>
              </a:xfrm>
              <a:prstGeom prst="rect">
                <a:avLst/>
              </a:prstGeom>
              <a:noFill/>
            </p:spPr>
            <p:txBody>
              <a:bodyPr wrap="none" rtlCol="0">
                <a:spAutoFit/>
              </a:bodyPr>
              <a:lstStyle/>
              <a:p>
                <a:r>
                  <a:rPr kumimoji="1" lang="ja-JP" altLang="en-US" sz="1400" dirty="0" smtClean="0"/>
                  <a:t>要素に追加・削除等を行うことが出来る</a:t>
                </a:r>
                <a:endParaRPr kumimoji="1" lang="ja-JP" altLang="en-US" sz="1400" dirty="0"/>
              </a:p>
            </p:txBody>
          </p:sp>
        </p:grpSp>
        <p:grpSp>
          <p:nvGrpSpPr>
            <p:cNvPr id="2" name="グループ化 1"/>
            <p:cNvGrpSpPr/>
            <p:nvPr/>
          </p:nvGrpSpPr>
          <p:grpSpPr>
            <a:xfrm>
              <a:off x="2569449" y="2460937"/>
              <a:ext cx="4232207" cy="2669147"/>
              <a:chOff x="2569449" y="2460937"/>
              <a:chExt cx="4232207" cy="2669147"/>
            </a:xfrm>
          </p:grpSpPr>
          <p:sp>
            <p:nvSpPr>
              <p:cNvPr id="10" name="円/楕円 9"/>
              <p:cNvSpPr/>
              <p:nvPr/>
            </p:nvSpPr>
            <p:spPr>
              <a:xfrm>
                <a:off x="2569449" y="2460937"/>
                <a:ext cx="4232207" cy="2669147"/>
              </a:xfrm>
              <a:prstGeom prst="ellipse">
                <a:avLst/>
              </a:prstGeom>
              <a:solidFill>
                <a:schemeClr val="accent5">
                  <a:lumMod val="60000"/>
                  <a:lumOff val="40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1" name="テキスト ボックス 10"/>
              <p:cNvSpPr txBox="1"/>
              <p:nvPr/>
            </p:nvSpPr>
            <p:spPr>
              <a:xfrm>
                <a:off x="3734010" y="2662769"/>
                <a:ext cx="1903085" cy="369332"/>
              </a:xfrm>
              <a:prstGeom prst="rect">
                <a:avLst/>
              </a:prstGeom>
              <a:noFill/>
            </p:spPr>
            <p:txBody>
              <a:bodyPr wrap="none" rtlCol="0">
                <a:spAutoFit/>
              </a:bodyPr>
              <a:lstStyle/>
              <a:p>
                <a:r>
                  <a:rPr kumimoji="1" lang="en-US" altLang="ja-JP" dirty="0" err="1" smtClean="0"/>
                  <a:t>IEnumerable</a:t>
                </a:r>
                <a:r>
                  <a:rPr kumimoji="1" lang="en-US" altLang="ja-JP" dirty="0" smtClean="0"/>
                  <a:t>&lt;T&gt;</a:t>
                </a:r>
                <a:endParaRPr kumimoji="1" lang="ja-JP" altLang="en-US" dirty="0"/>
              </a:p>
            </p:txBody>
          </p:sp>
          <p:sp>
            <p:nvSpPr>
              <p:cNvPr id="21" name="テキスト ボックス 20"/>
              <p:cNvSpPr txBox="1"/>
              <p:nvPr/>
            </p:nvSpPr>
            <p:spPr>
              <a:xfrm>
                <a:off x="3257116" y="3830101"/>
                <a:ext cx="2856872" cy="307777"/>
              </a:xfrm>
              <a:prstGeom prst="rect">
                <a:avLst/>
              </a:prstGeom>
              <a:noFill/>
            </p:spPr>
            <p:txBody>
              <a:bodyPr wrap="none" rtlCol="0">
                <a:spAutoFit/>
              </a:bodyPr>
              <a:lstStyle/>
              <a:p>
                <a:r>
                  <a:rPr kumimoji="1" lang="en-US" altLang="ja-JP" sz="1400" dirty="0" err="1" smtClean="0"/>
                  <a:t>Ienumerator</a:t>
                </a:r>
                <a:r>
                  <a:rPr kumimoji="1" lang="en-US" altLang="ja-JP" sz="1400" dirty="0" smtClean="0"/>
                  <a:t>&lt;T&gt; </a:t>
                </a:r>
                <a:r>
                  <a:rPr kumimoji="1" lang="en-US" altLang="ja-JP" sz="1400" dirty="0" err="1" smtClean="0"/>
                  <a:t>GetEnumerator</a:t>
                </a:r>
                <a:r>
                  <a:rPr kumimoji="1" lang="en-US" altLang="ja-JP" sz="1400" dirty="0" smtClean="0"/>
                  <a:t>()</a:t>
                </a:r>
                <a:endParaRPr kumimoji="1" lang="ja-JP" altLang="en-US" sz="1400" dirty="0"/>
              </a:p>
            </p:txBody>
          </p:sp>
          <p:sp>
            <p:nvSpPr>
              <p:cNvPr id="20" name="テキスト ボックス 19"/>
              <p:cNvSpPr txBox="1"/>
              <p:nvPr/>
            </p:nvSpPr>
            <p:spPr>
              <a:xfrm>
                <a:off x="3402989" y="3072590"/>
                <a:ext cx="2565126" cy="307777"/>
              </a:xfrm>
              <a:prstGeom prst="rect">
                <a:avLst/>
              </a:prstGeom>
              <a:noFill/>
            </p:spPr>
            <p:txBody>
              <a:bodyPr wrap="none" rtlCol="0">
                <a:spAutoFit/>
              </a:bodyPr>
              <a:lstStyle/>
              <a:p>
                <a:r>
                  <a:rPr lang="ja-JP" altLang="en-US" sz="1400" dirty="0" smtClean="0"/>
                  <a:t>反復</a:t>
                </a:r>
                <a:r>
                  <a:rPr lang="ja-JP" altLang="en-US" sz="1400" dirty="0"/>
                  <a:t>処理</a:t>
                </a:r>
                <a:r>
                  <a:rPr lang="ja-JP" altLang="en-US" sz="1400" dirty="0" smtClean="0"/>
                  <a:t>をサポートする列挙型</a:t>
                </a:r>
                <a:endParaRPr kumimoji="1" lang="ja-JP" altLang="en-US" sz="1400" dirty="0"/>
              </a:p>
            </p:txBody>
          </p:sp>
        </p:grpSp>
      </p:grpSp>
    </p:spTree>
    <p:extLst>
      <p:ext uri="{BB962C8B-B14F-4D97-AF65-F5344CB8AC3E}">
        <p14:creationId xmlns:p14="http://schemas.microsoft.com/office/powerpoint/2010/main" val="2548401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50" y="2060575"/>
            <a:ext cx="7491413" cy="661988"/>
          </a:xfrm>
        </p:spPr>
        <p:txBody>
          <a:bodyPr>
            <a:normAutofit/>
          </a:bodyPr>
          <a:lstStyle/>
          <a:p>
            <a:pPr defTabSz="457133" eaLnBrk="1" fontAlgn="auto" hangingPunct="1">
              <a:spcAft>
                <a:spcPts val="0"/>
              </a:spcAft>
              <a:defRPr/>
            </a:pPr>
            <a:r>
              <a:rPr lang="en-US" b="1" dirty="0" smtClean="0">
                <a:latin typeface="Arial" panose="020B0604020202020204" pitchFamily="34" charset="0"/>
                <a:cs typeface="Arial" panose="020B0604020202020204" pitchFamily="34" charset="0"/>
              </a:rPr>
              <a:t>LINQ</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1401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77863" y="0"/>
            <a:ext cx="7626350" cy="663575"/>
          </a:xfrm>
        </p:spPr>
        <p:txBody>
          <a:bodyPr>
            <a:normAutofit/>
          </a:bodyPr>
          <a:lstStyle/>
          <a:p>
            <a:pPr defTabSz="457133" eaLnBrk="1" fontAlgn="auto" hangingPunct="1">
              <a:spcAft>
                <a:spcPts val="0"/>
              </a:spcAft>
              <a:defRPr/>
            </a:pPr>
            <a:r>
              <a:rPr lang="en-US" altLang="ja-JP" b="1" dirty="0" smtClean="0">
                <a:latin typeface="Arial" panose="020B0604020202020204" pitchFamily="34" charset="0"/>
                <a:cs typeface="Arial" panose="020B0604020202020204" pitchFamily="34" charset="0"/>
              </a:rPr>
              <a:t>LINQ(Language </a:t>
            </a:r>
            <a:r>
              <a:rPr lang="en-US" altLang="ja-JP" b="1" dirty="0" err="1" smtClean="0">
                <a:latin typeface="Arial" panose="020B0604020202020204" pitchFamily="34" charset="0"/>
                <a:cs typeface="Arial" panose="020B0604020202020204" pitchFamily="34" charset="0"/>
              </a:rPr>
              <a:t>INtegrated</a:t>
            </a:r>
            <a:r>
              <a:rPr lang="en-US" altLang="ja-JP" b="1" dirty="0" smtClean="0">
                <a:latin typeface="Arial" panose="020B0604020202020204" pitchFamily="34" charset="0"/>
                <a:cs typeface="Arial" panose="020B0604020202020204" pitchFamily="34" charset="0"/>
              </a:rPr>
              <a:t> Query)</a:t>
            </a:r>
            <a:endParaRPr b="1" dirty="0">
              <a:latin typeface="Arial" panose="020B0604020202020204" pitchFamily="34" charset="0"/>
              <a:cs typeface="Arial" panose="020B0604020202020204" pitchFamily="34" charset="0"/>
            </a:endParaRPr>
          </a:p>
        </p:txBody>
      </p:sp>
      <p:sp>
        <p:nvSpPr>
          <p:cNvPr id="2" name="テキスト ボックス 1"/>
          <p:cNvSpPr txBox="1"/>
          <p:nvPr/>
        </p:nvSpPr>
        <p:spPr>
          <a:xfrm>
            <a:off x="257578" y="940158"/>
            <a:ext cx="9388698"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オブジェクトやデータベース、エンティティなどの様々なデータソースに対して統一的な手段でアクセスする仕組み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9" name="グループ化 28"/>
          <p:cNvGrpSpPr/>
          <p:nvPr/>
        </p:nvGrpSpPr>
        <p:grpSpPr>
          <a:xfrm>
            <a:off x="1584902" y="5239280"/>
            <a:ext cx="1200306" cy="832837"/>
            <a:chOff x="677862" y="2773248"/>
            <a:chExt cx="1200306" cy="832837"/>
          </a:xfrm>
          <a:solidFill>
            <a:schemeClr val="accent2">
              <a:lumMod val="20000"/>
              <a:lumOff val="80000"/>
            </a:schemeClr>
          </a:solidFill>
        </p:grpSpPr>
        <p:sp>
          <p:nvSpPr>
            <p:cNvPr id="7" name="円/楕円 6"/>
            <p:cNvSpPr/>
            <p:nvPr/>
          </p:nvSpPr>
          <p:spPr>
            <a:xfrm>
              <a:off x="677862" y="3228304"/>
              <a:ext cx="532751" cy="377781"/>
            </a:xfrm>
            <a:prstGeom prst="ellipse">
              <a:avLst/>
            </a:prstGeom>
            <a:grpFill/>
            <a:ln w="3810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8" name="円/楕円 7"/>
            <p:cNvSpPr/>
            <p:nvPr/>
          </p:nvSpPr>
          <p:spPr>
            <a:xfrm>
              <a:off x="1345417" y="3228303"/>
              <a:ext cx="532751" cy="377781"/>
            </a:xfrm>
            <a:prstGeom prst="ellipse">
              <a:avLst/>
            </a:prstGeom>
            <a:grpFill/>
            <a:ln w="3810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9" name="円/楕円 8"/>
            <p:cNvSpPr/>
            <p:nvPr/>
          </p:nvSpPr>
          <p:spPr>
            <a:xfrm>
              <a:off x="1008856" y="2773248"/>
              <a:ext cx="532751" cy="377781"/>
            </a:xfrm>
            <a:prstGeom prst="ellipse">
              <a:avLst/>
            </a:prstGeom>
            <a:grpFill/>
            <a:ln w="3810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cxnSp>
          <p:nvCxnSpPr>
            <p:cNvPr id="10" name="直線コネクタ 9"/>
            <p:cNvCxnSpPr>
              <a:stCxn id="7" idx="0"/>
              <a:endCxn id="9" idx="3"/>
            </p:cNvCxnSpPr>
            <p:nvPr/>
          </p:nvCxnSpPr>
          <p:spPr>
            <a:xfrm flipV="1">
              <a:off x="944238" y="3095704"/>
              <a:ext cx="142638" cy="132600"/>
            </a:xfrm>
            <a:prstGeom prst="line">
              <a:avLst/>
            </a:prstGeom>
            <a:grpFill/>
            <a:ln w="38100">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a:stCxn id="8" idx="0"/>
              <a:endCxn id="9" idx="5"/>
            </p:cNvCxnSpPr>
            <p:nvPr/>
          </p:nvCxnSpPr>
          <p:spPr>
            <a:xfrm flipH="1" flipV="1">
              <a:off x="1463587" y="3095704"/>
              <a:ext cx="148206" cy="132599"/>
            </a:xfrm>
            <a:prstGeom prst="line">
              <a:avLst/>
            </a:prstGeom>
            <a:grpFill/>
            <a:ln w="38100">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26" name="グループ化 25"/>
          <p:cNvGrpSpPr/>
          <p:nvPr/>
        </p:nvGrpSpPr>
        <p:grpSpPr>
          <a:xfrm>
            <a:off x="4282818" y="5219150"/>
            <a:ext cx="1200306" cy="832837"/>
            <a:chOff x="3212853" y="2773248"/>
            <a:chExt cx="1200306" cy="832837"/>
          </a:xfrm>
        </p:grpSpPr>
        <p:sp>
          <p:nvSpPr>
            <p:cNvPr id="19" name="円/楕円 18"/>
            <p:cNvSpPr/>
            <p:nvPr/>
          </p:nvSpPr>
          <p:spPr>
            <a:xfrm>
              <a:off x="3212853" y="3228304"/>
              <a:ext cx="532751" cy="377781"/>
            </a:xfrm>
            <a:prstGeom prst="ellipse">
              <a:avLst/>
            </a:prstGeom>
            <a:solidFill>
              <a:schemeClr val="accent1"/>
            </a:solidFill>
            <a:ln w="3810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0" name="円/楕円 19"/>
            <p:cNvSpPr/>
            <p:nvPr/>
          </p:nvSpPr>
          <p:spPr>
            <a:xfrm>
              <a:off x="3880408" y="3228303"/>
              <a:ext cx="532751" cy="377781"/>
            </a:xfrm>
            <a:prstGeom prst="ellipse">
              <a:avLst/>
            </a:prstGeom>
            <a:solidFill>
              <a:schemeClr val="accent1"/>
            </a:solidFill>
            <a:ln w="3810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1" name="円/楕円 20"/>
            <p:cNvSpPr/>
            <p:nvPr/>
          </p:nvSpPr>
          <p:spPr>
            <a:xfrm>
              <a:off x="3543847" y="2773248"/>
              <a:ext cx="532751" cy="377781"/>
            </a:xfrm>
            <a:prstGeom prst="ellipse">
              <a:avLst/>
            </a:prstGeom>
            <a:solidFill>
              <a:schemeClr val="accent1"/>
            </a:solidFill>
            <a:ln w="3810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cxnSp>
          <p:nvCxnSpPr>
            <p:cNvPr id="22" name="直線コネクタ 21"/>
            <p:cNvCxnSpPr>
              <a:stCxn id="19" idx="0"/>
              <a:endCxn id="21" idx="3"/>
            </p:cNvCxnSpPr>
            <p:nvPr/>
          </p:nvCxnSpPr>
          <p:spPr>
            <a:xfrm flipV="1">
              <a:off x="3479229" y="3095704"/>
              <a:ext cx="142638" cy="132600"/>
            </a:xfrm>
            <a:prstGeom prst="line">
              <a:avLst/>
            </a:prstGeom>
            <a:ln w="38100">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p:cNvCxnSpPr>
              <a:stCxn id="20" idx="0"/>
              <a:endCxn id="21" idx="5"/>
            </p:cNvCxnSpPr>
            <p:nvPr/>
          </p:nvCxnSpPr>
          <p:spPr>
            <a:xfrm flipH="1" flipV="1">
              <a:off x="3998578" y="3095704"/>
              <a:ext cx="148206" cy="132599"/>
            </a:xfrm>
            <a:prstGeom prst="line">
              <a:avLst/>
            </a:prstGeom>
            <a:ln w="38100">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grpSp>
      <p:sp>
        <p:nvSpPr>
          <p:cNvPr id="18" name="円柱 17"/>
          <p:cNvSpPr/>
          <p:nvPr/>
        </p:nvSpPr>
        <p:spPr>
          <a:xfrm>
            <a:off x="6894219" y="5245290"/>
            <a:ext cx="914400" cy="860739"/>
          </a:xfrm>
          <a:prstGeom prst="can">
            <a:avLst/>
          </a:prstGeom>
          <a:solidFill>
            <a:schemeClr val="accent1"/>
          </a:solidFill>
          <a:ln w="3810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5" name="テキスト ボックス 24"/>
          <p:cNvSpPr txBox="1"/>
          <p:nvPr/>
        </p:nvSpPr>
        <p:spPr>
          <a:xfrm>
            <a:off x="1756513" y="3748386"/>
            <a:ext cx="851515" cy="923330"/>
          </a:xfrm>
          <a:prstGeom prst="rect">
            <a:avLst/>
          </a:prstGeom>
          <a:noFill/>
          <a:ln w="38100">
            <a:solidFill>
              <a:schemeClr val="tx1"/>
            </a:solidFill>
          </a:ln>
        </p:spPr>
        <p:txBody>
          <a:bodyPr wrap="none" rtlCol="0">
            <a:spAutoFit/>
          </a:bodyPr>
          <a:lstStyle/>
          <a:p>
            <a:pPr algn="ctr"/>
            <a:r>
              <a:rPr kumimoji="1" lang="en-US" altLang="ja-JP" dirty="0" smtClean="0"/>
              <a:t>LINQ</a:t>
            </a:r>
          </a:p>
          <a:p>
            <a:pPr algn="ctr"/>
            <a:r>
              <a:rPr kumimoji="1" lang="en-US" altLang="ja-JP" dirty="0" smtClean="0"/>
              <a:t>to</a:t>
            </a:r>
          </a:p>
          <a:p>
            <a:pPr algn="ctr"/>
            <a:r>
              <a:rPr kumimoji="1" lang="en-US" altLang="ja-JP" dirty="0" smtClean="0"/>
              <a:t>Object</a:t>
            </a:r>
            <a:endParaRPr kumimoji="1" lang="ja-JP" altLang="en-US" dirty="0"/>
          </a:p>
        </p:txBody>
      </p:sp>
      <p:sp>
        <p:nvSpPr>
          <p:cNvPr id="30" name="角丸四角形 29"/>
          <p:cNvSpPr/>
          <p:nvPr/>
        </p:nvSpPr>
        <p:spPr>
          <a:xfrm>
            <a:off x="1017431" y="3662699"/>
            <a:ext cx="7467088" cy="1094704"/>
          </a:xfrm>
          <a:prstGeom prst="roundRect">
            <a:avLst/>
          </a:prstGeom>
          <a:noFill/>
          <a:ln w="5715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2" name="角丸四角形 31"/>
          <p:cNvSpPr/>
          <p:nvPr/>
        </p:nvSpPr>
        <p:spPr>
          <a:xfrm>
            <a:off x="1038183" y="1842873"/>
            <a:ext cx="7467088" cy="1094704"/>
          </a:xfrm>
          <a:prstGeom prst="roundRect">
            <a:avLst/>
          </a:prstGeom>
          <a:noFill/>
          <a:ln w="5715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テキスト ボックス 30"/>
          <p:cNvSpPr txBox="1"/>
          <p:nvPr/>
        </p:nvSpPr>
        <p:spPr>
          <a:xfrm>
            <a:off x="3795351" y="1993400"/>
            <a:ext cx="2031325"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アプリケーション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円/楕円 32"/>
          <p:cNvSpPr/>
          <p:nvPr/>
        </p:nvSpPr>
        <p:spPr>
          <a:xfrm>
            <a:off x="3464417" y="2390225"/>
            <a:ext cx="2807594" cy="456006"/>
          </a:xfrm>
          <a:prstGeom prst="ellipse">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latin typeface="Arial" panose="020B0604020202020204" pitchFamily="34" charset="0"/>
                <a:cs typeface="Arial" panose="020B0604020202020204" pitchFamily="34" charset="0"/>
              </a:rPr>
              <a:t>C#</a:t>
            </a:r>
            <a:endParaRPr kumimoji="1" lang="ja-JP" altLang="en-US" dirty="0" smtClean="0">
              <a:solidFill>
                <a:schemeClr val="tx1"/>
              </a:solidFill>
              <a:latin typeface="Arial" panose="020B0604020202020204" pitchFamily="34" charset="0"/>
              <a:cs typeface="Arial" panose="020B0604020202020204" pitchFamily="34" charset="0"/>
            </a:endParaRPr>
          </a:p>
        </p:txBody>
      </p:sp>
      <p:sp>
        <p:nvSpPr>
          <p:cNvPr id="35" name="下矢印 34"/>
          <p:cNvSpPr/>
          <p:nvPr/>
        </p:nvSpPr>
        <p:spPr>
          <a:xfrm>
            <a:off x="4172433" y="2963353"/>
            <a:ext cx="1391561" cy="687211"/>
          </a:xfrm>
          <a:prstGeom prst="downArrow">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6" name="下矢印 35"/>
          <p:cNvSpPr/>
          <p:nvPr/>
        </p:nvSpPr>
        <p:spPr>
          <a:xfrm>
            <a:off x="1941222" y="4694319"/>
            <a:ext cx="503508" cy="489636"/>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9" name="テキスト ボックス 38"/>
          <p:cNvSpPr txBox="1"/>
          <p:nvPr/>
        </p:nvSpPr>
        <p:spPr>
          <a:xfrm>
            <a:off x="4502098" y="3729345"/>
            <a:ext cx="761747" cy="923330"/>
          </a:xfrm>
          <a:prstGeom prst="rect">
            <a:avLst/>
          </a:prstGeom>
          <a:noFill/>
          <a:ln w="38100">
            <a:solidFill>
              <a:schemeClr val="tx1"/>
            </a:solidFill>
          </a:ln>
        </p:spPr>
        <p:txBody>
          <a:bodyPr wrap="none" rtlCol="0">
            <a:spAutoFit/>
          </a:bodyPr>
          <a:lstStyle/>
          <a:p>
            <a:pPr algn="ctr"/>
            <a:r>
              <a:rPr kumimoji="1" lang="en-US" altLang="ja-JP" dirty="0" smtClean="0"/>
              <a:t>LINQ</a:t>
            </a:r>
          </a:p>
          <a:p>
            <a:pPr algn="ctr"/>
            <a:r>
              <a:rPr kumimoji="1" lang="en-US" altLang="ja-JP" dirty="0" smtClean="0"/>
              <a:t>to</a:t>
            </a:r>
          </a:p>
          <a:p>
            <a:pPr algn="ctr"/>
            <a:r>
              <a:rPr kumimoji="1" lang="en-US" altLang="ja-JP" dirty="0" smtClean="0"/>
              <a:t>Entity</a:t>
            </a:r>
            <a:endParaRPr kumimoji="1" lang="ja-JP" altLang="en-US" dirty="0"/>
          </a:p>
        </p:txBody>
      </p:sp>
      <p:sp>
        <p:nvSpPr>
          <p:cNvPr id="40" name="テキスト ボックス 39"/>
          <p:cNvSpPr txBox="1"/>
          <p:nvPr/>
        </p:nvSpPr>
        <p:spPr>
          <a:xfrm>
            <a:off x="6978979" y="3747475"/>
            <a:ext cx="723275" cy="923330"/>
          </a:xfrm>
          <a:prstGeom prst="rect">
            <a:avLst/>
          </a:prstGeom>
          <a:noFill/>
          <a:ln w="38100">
            <a:solidFill>
              <a:schemeClr val="tx1"/>
            </a:solidFill>
          </a:ln>
        </p:spPr>
        <p:txBody>
          <a:bodyPr wrap="none" rtlCol="0">
            <a:spAutoFit/>
          </a:bodyPr>
          <a:lstStyle/>
          <a:p>
            <a:pPr algn="ctr"/>
            <a:r>
              <a:rPr kumimoji="1" lang="en-US" altLang="ja-JP" dirty="0" smtClean="0"/>
              <a:t>LINQ</a:t>
            </a:r>
          </a:p>
          <a:p>
            <a:pPr algn="ctr"/>
            <a:r>
              <a:rPr kumimoji="1" lang="en-US" altLang="ja-JP" dirty="0" smtClean="0"/>
              <a:t>to</a:t>
            </a:r>
          </a:p>
          <a:p>
            <a:pPr algn="ctr"/>
            <a:r>
              <a:rPr kumimoji="1" lang="en-US" altLang="ja-JP" dirty="0" smtClean="0"/>
              <a:t>SQL</a:t>
            </a:r>
            <a:endParaRPr kumimoji="1" lang="ja-JP" altLang="en-US" dirty="0"/>
          </a:p>
        </p:txBody>
      </p:sp>
      <p:sp>
        <p:nvSpPr>
          <p:cNvPr id="28" name="下矢印 27"/>
          <p:cNvSpPr/>
          <p:nvPr/>
        </p:nvSpPr>
        <p:spPr>
          <a:xfrm>
            <a:off x="4616459" y="4677623"/>
            <a:ext cx="503508" cy="489636"/>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4" name="下矢印 33"/>
          <p:cNvSpPr/>
          <p:nvPr/>
        </p:nvSpPr>
        <p:spPr>
          <a:xfrm>
            <a:off x="7088862" y="4694319"/>
            <a:ext cx="503508" cy="489636"/>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4016263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77863" y="0"/>
            <a:ext cx="7626350" cy="663575"/>
          </a:xfrm>
        </p:spPr>
        <p:txBody>
          <a:bodyPr>
            <a:normAutofit/>
          </a:bodyPr>
          <a:lstStyle/>
          <a:p>
            <a:pPr defTabSz="457133" eaLnBrk="1" fontAlgn="auto" hangingPunct="1">
              <a:spcAft>
                <a:spcPts val="0"/>
              </a:spcAft>
              <a:defRPr/>
            </a:pPr>
            <a:r>
              <a:rPr lang="en-US" b="1" dirty="0" smtClean="0">
                <a:latin typeface="Arial" panose="020B0604020202020204" pitchFamily="34" charset="0"/>
                <a:cs typeface="Arial" panose="020B0604020202020204" pitchFamily="34" charset="0"/>
              </a:rPr>
              <a:t>LINQ to Object</a:t>
            </a:r>
            <a:endParaRPr b="1" dirty="0">
              <a:latin typeface="Arial" panose="020B0604020202020204" pitchFamily="34" charset="0"/>
              <a:cs typeface="Arial" panose="020B0604020202020204" pitchFamily="34" charset="0"/>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18" y="1166798"/>
            <a:ext cx="4630998" cy="4593348"/>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075" y="3064711"/>
            <a:ext cx="3961636" cy="2274051"/>
          </a:xfrm>
          <a:prstGeom prst="rect">
            <a:avLst/>
          </a:prstGeom>
        </p:spPr>
      </p:pic>
      <p:sp>
        <p:nvSpPr>
          <p:cNvPr id="14" name="テキスト ボックス 13"/>
          <p:cNvSpPr txBox="1"/>
          <p:nvPr/>
        </p:nvSpPr>
        <p:spPr>
          <a:xfrm>
            <a:off x="503162" y="6019800"/>
            <a:ext cx="7109639"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コレクションをクエリ式を用いて簡単に操作することが出来る！！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角丸四角形 14"/>
          <p:cNvSpPr/>
          <p:nvPr/>
        </p:nvSpPr>
        <p:spPr>
          <a:xfrm>
            <a:off x="436793" y="3773111"/>
            <a:ext cx="4487632" cy="846513"/>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1740918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smtClean="0">
                <a:latin typeface="Arial" panose="020B0604020202020204" pitchFamily="34" charset="0"/>
                <a:cs typeface="Arial" panose="020B0604020202020204" pitchFamily="34" charset="0"/>
              </a:rPr>
              <a:t>LINQ</a:t>
            </a:r>
            <a:r>
              <a:rPr lang="ja-JP" altLang="en-US" dirty="0" smtClean="0">
                <a:latin typeface="Arial" panose="020B0604020202020204" pitchFamily="34" charset="0"/>
                <a:cs typeface="Arial" panose="020B0604020202020204" pitchFamily="34" charset="0"/>
              </a:rPr>
              <a:t>を用いた一括更新</a:t>
            </a:r>
            <a:endParaRPr kumimoji="1" lang="ja-JP" altLang="en-US" dirty="0">
              <a:latin typeface="Arial" panose="020B0604020202020204" pitchFamily="34" charset="0"/>
              <a:cs typeface="Arial" panose="020B0604020202020204" pitchFamily="34" charset="0"/>
            </a:endParaRPr>
          </a:p>
        </p:txBody>
      </p:sp>
      <p:sp>
        <p:nvSpPr>
          <p:cNvPr id="2" name="テキスト ボックス 1"/>
          <p:cNvSpPr txBox="1"/>
          <p:nvPr/>
        </p:nvSpPr>
        <p:spPr>
          <a:xfrm>
            <a:off x="677863" y="1123950"/>
            <a:ext cx="5336717" cy="369332"/>
          </a:xfrm>
          <a:prstGeom prst="rect">
            <a:avLst/>
          </a:prstGeom>
          <a:noFill/>
        </p:spPr>
        <p:txBody>
          <a:bodyPr wrap="none" rtlCol="0">
            <a:spAutoFit/>
          </a:bodyPr>
          <a:lstStyle/>
          <a:p>
            <a:r>
              <a:rPr lang="en-US" altLang="ja-JP" dirty="0" err="1" smtClean="0"/>
              <a:t>DataContext</a:t>
            </a:r>
            <a:r>
              <a:rPr lang="ja-JP" altLang="en-US" dirty="0" smtClean="0"/>
              <a:t>から更新対象を取得し、情報を更新する</a:t>
            </a:r>
            <a:endParaRPr lang="en-US" altLang="ja-JP" dirty="0" smtClean="0"/>
          </a:p>
        </p:txBody>
      </p:sp>
      <p:sp>
        <p:nvSpPr>
          <p:cNvPr id="4" name="テキスト ボックス 3"/>
          <p:cNvSpPr txBox="1"/>
          <p:nvPr/>
        </p:nvSpPr>
        <p:spPr>
          <a:xfrm>
            <a:off x="1058591" y="4813830"/>
            <a:ext cx="4019114" cy="923330"/>
          </a:xfrm>
          <a:prstGeom prst="rect">
            <a:avLst/>
          </a:prstGeom>
          <a:solidFill>
            <a:schemeClr val="tx1"/>
          </a:solidFill>
        </p:spPr>
        <p:txBody>
          <a:bodyPr wrap="none" rtlCol="0">
            <a:spAutoFit/>
          </a:bodyPr>
          <a:lstStyle/>
          <a:p>
            <a:r>
              <a:rPr kumimoji="1" lang="en-US" altLang="ja-JP" dirty="0" err="1" smtClean="0">
                <a:solidFill>
                  <a:schemeClr val="bg1"/>
                </a:solidFill>
              </a:rPr>
              <a:t>Context.Customer.OrderBy</a:t>
            </a:r>
            <a:r>
              <a:rPr kumimoji="1" lang="en-US" altLang="ja-JP" dirty="0" smtClean="0">
                <a:solidFill>
                  <a:schemeClr val="bg1"/>
                </a:solidFill>
              </a:rPr>
              <a:t>(e =&gt; </a:t>
            </a:r>
            <a:r>
              <a:rPr kumimoji="1" lang="en-US" altLang="ja-JP" dirty="0" err="1" smtClean="0">
                <a:solidFill>
                  <a:schemeClr val="bg1"/>
                </a:solidFill>
              </a:rPr>
              <a:t>e.Id</a:t>
            </a:r>
            <a:r>
              <a:rPr kumimoji="1" lang="en-US" altLang="ja-JP" dirty="0" smtClean="0">
                <a:solidFill>
                  <a:schemeClr val="bg1"/>
                </a:solidFill>
              </a:rPr>
              <a:t>)</a:t>
            </a:r>
          </a:p>
          <a:p>
            <a:r>
              <a:rPr lang="en-US" altLang="ja-JP" dirty="0">
                <a:solidFill>
                  <a:schemeClr val="bg1"/>
                </a:solidFill>
              </a:rPr>
              <a:t>	</a:t>
            </a:r>
            <a:r>
              <a:rPr lang="en-US" altLang="ja-JP" dirty="0" smtClean="0">
                <a:solidFill>
                  <a:schemeClr val="bg1"/>
                </a:solidFill>
              </a:rPr>
              <a:t>.Where(e =&gt; </a:t>
            </a:r>
            <a:r>
              <a:rPr lang="en-US" altLang="ja-JP" dirty="0" err="1" smtClean="0">
                <a:solidFill>
                  <a:schemeClr val="bg1"/>
                </a:solidFill>
              </a:rPr>
              <a:t>e.Age</a:t>
            </a:r>
            <a:r>
              <a:rPr lang="en-US" altLang="ja-JP" dirty="0" smtClean="0">
                <a:solidFill>
                  <a:schemeClr val="bg1"/>
                </a:solidFill>
              </a:rPr>
              <a:t> </a:t>
            </a:r>
            <a:r>
              <a:rPr lang="en-US" altLang="ja-JP" dirty="0">
                <a:solidFill>
                  <a:schemeClr val="bg1"/>
                </a:solidFill>
              </a:rPr>
              <a:t>&gt;</a:t>
            </a:r>
            <a:r>
              <a:rPr lang="en-US" altLang="ja-JP" dirty="0" smtClean="0">
                <a:solidFill>
                  <a:schemeClr val="bg1"/>
                </a:solidFill>
              </a:rPr>
              <a:t>= </a:t>
            </a:r>
            <a:r>
              <a:rPr lang="en-US" altLang="ja-JP" dirty="0" smtClean="0">
                <a:solidFill>
                  <a:srgbClr val="92D050"/>
                </a:solidFill>
              </a:rPr>
              <a:t>20</a:t>
            </a:r>
            <a:r>
              <a:rPr lang="en-US" altLang="ja-JP" dirty="0" smtClean="0">
                <a:solidFill>
                  <a:schemeClr val="bg1"/>
                </a:solidFill>
              </a:rPr>
              <a:t>)</a:t>
            </a:r>
          </a:p>
          <a:p>
            <a:r>
              <a:rPr kumimoji="1" lang="en-US" altLang="ja-JP" dirty="0">
                <a:solidFill>
                  <a:schemeClr val="bg1"/>
                </a:solidFill>
              </a:rPr>
              <a:t>	</a:t>
            </a:r>
            <a:r>
              <a:rPr kumimoji="1" lang="en-US" altLang="ja-JP" dirty="0" smtClean="0">
                <a:solidFill>
                  <a:schemeClr val="bg1"/>
                </a:solidFill>
              </a:rPr>
              <a:t>.</a:t>
            </a:r>
            <a:r>
              <a:rPr kumimoji="1" lang="en-US" altLang="ja-JP" dirty="0" err="1" smtClean="0">
                <a:solidFill>
                  <a:schemeClr val="bg1"/>
                </a:solidFill>
              </a:rPr>
              <a:t>ForEach</a:t>
            </a:r>
            <a:r>
              <a:rPr kumimoji="1" lang="en-US" altLang="ja-JP" dirty="0" smtClean="0">
                <a:solidFill>
                  <a:schemeClr val="bg1"/>
                </a:solidFill>
              </a:rPr>
              <a:t>(e =&gt; </a:t>
            </a:r>
            <a:r>
              <a:rPr kumimoji="1" lang="en-US" altLang="ja-JP" dirty="0" err="1" smtClean="0">
                <a:solidFill>
                  <a:schemeClr val="bg1"/>
                </a:solidFill>
              </a:rPr>
              <a:t>e.Adult</a:t>
            </a:r>
            <a:r>
              <a:rPr kumimoji="1" lang="en-US" altLang="ja-JP" dirty="0" smtClean="0">
                <a:solidFill>
                  <a:schemeClr val="bg1"/>
                </a:solidFill>
              </a:rPr>
              <a:t> = </a:t>
            </a:r>
            <a:r>
              <a:rPr kumimoji="1" lang="en-US" altLang="ja-JP" dirty="0" smtClean="0">
                <a:solidFill>
                  <a:srgbClr val="0070C0"/>
                </a:solidFill>
              </a:rPr>
              <a:t>true</a:t>
            </a:r>
            <a:r>
              <a:rPr kumimoji="1" lang="en-US" altLang="ja-JP" dirty="0" smtClean="0">
                <a:solidFill>
                  <a:schemeClr val="bg1"/>
                </a:solidFill>
              </a:rPr>
              <a:t>);</a:t>
            </a:r>
          </a:p>
        </p:txBody>
      </p:sp>
      <p:sp>
        <p:nvSpPr>
          <p:cNvPr id="5" name="テキスト ボックス 4"/>
          <p:cNvSpPr txBox="1"/>
          <p:nvPr/>
        </p:nvSpPr>
        <p:spPr>
          <a:xfrm>
            <a:off x="1058591" y="1723040"/>
            <a:ext cx="5731121" cy="2031325"/>
          </a:xfrm>
          <a:prstGeom prst="rect">
            <a:avLst/>
          </a:prstGeom>
          <a:solidFill>
            <a:schemeClr val="tx1"/>
          </a:solidFill>
        </p:spPr>
        <p:txBody>
          <a:bodyPr wrap="none" rtlCol="0">
            <a:spAutoFit/>
          </a:bodyPr>
          <a:lstStyle/>
          <a:p>
            <a:r>
              <a:rPr kumimoji="1" lang="en-US" altLang="ja-JP" dirty="0" err="1" smtClean="0">
                <a:solidFill>
                  <a:srgbClr val="0070C0"/>
                </a:solidFill>
              </a:rPr>
              <a:t>var</a:t>
            </a:r>
            <a:r>
              <a:rPr kumimoji="1" lang="en-US" altLang="ja-JP" dirty="0" smtClean="0">
                <a:solidFill>
                  <a:schemeClr val="bg1"/>
                </a:solidFill>
              </a:rPr>
              <a:t> customers = </a:t>
            </a:r>
            <a:r>
              <a:rPr kumimoji="1" lang="en-US" altLang="ja-JP" dirty="0" err="1" smtClean="0">
                <a:solidFill>
                  <a:schemeClr val="bg1"/>
                </a:solidFill>
              </a:rPr>
              <a:t>Context.Customer.OrderBy</a:t>
            </a:r>
            <a:r>
              <a:rPr kumimoji="1" lang="en-US" altLang="ja-JP" dirty="0" smtClean="0">
                <a:solidFill>
                  <a:schemeClr val="bg1"/>
                </a:solidFill>
              </a:rPr>
              <a:t>(e =&gt; </a:t>
            </a:r>
            <a:r>
              <a:rPr kumimoji="1" lang="en-US" altLang="ja-JP" dirty="0" err="1" smtClean="0">
                <a:solidFill>
                  <a:schemeClr val="bg1"/>
                </a:solidFill>
              </a:rPr>
              <a:t>e.Id</a:t>
            </a:r>
            <a:r>
              <a:rPr kumimoji="1" lang="en-US" altLang="ja-JP" dirty="0" smtClean="0">
                <a:solidFill>
                  <a:schemeClr val="bg1"/>
                </a:solidFill>
              </a:rPr>
              <a:t>)</a:t>
            </a:r>
          </a:p>
          <a:p>
            <a:r>
              <a:rPr lang="en-US" altLang="ja-JP" dirty="0">
                <a:solidFill>
                  <a:schemeClr val="bg1"/>
                </a:solidFill>
              </a:rPr>
              <a:t>	</a:t>
            </a:r>
            <a:r>
              <a:rPr lang="en-US" altLang="ja-JP" dirty="0" smtClean="0">
                <a:solidFill>
                  <a:schemeClr val="bg1"/>
                </a:solidFill>
              </a:rPr>
              <a:t>.Where(e =&gt; </a:t>
            </a:r>
            <a:r>
              <a:rPr lang="en-US" altLang="ja-JP" dirty="0" err="1" smtClean="0">
                <a:solidFill>
                  <a:schemeClr val="bg1"/>
                </a:solidFill>
              </a:rPr>
              <a:t>e.Age</a:t>
            </a:r>
            <a:r>
              <a:rPr lang="en-US" altLang="ja-JP" dirty="0" smtClean="0">
                <a:solidFill>
                  <a:schemeClr val="bg1"/>
                </a:solidFill>
              </a:rPr>
              <a:t> &gt;= </a:t>
            </a:r>
            <a:r>
              <a:rPr lang="en-US" altLang="ja-JP" dirty="0" smtClean="0">
                <a:solidFill>
                  <a:srgbClr val="92D050"/>
                </a:solidFill>
              </a:rPr>
              <a:t>20</a:t>
            </a:r>
            <a:r>
              <a:rPr lang="en-US" altLang="ja-JP" dirty="0" smtClean="0">
                <a:solidFill>
                  <a:schemeClr val="bg1"/>
                </a:solidFill>
              </a:rPr>
              <a:t>);</a:t>
            </a:r>
          </a:p>
          <a:p>
            <a:endParaRPr lang="en-US" altLang="ja-JP" dirty="0" smtClean="0">
              <a:solidFill>
                <a:schemeClr val="bg1"/>
              </a:solidFill>
            </a:endParaRPr>
          </a:p>
          <a:p>
            <a:r>
              <a:rPr lang="en-US" altLang="ja-JP" dirty="0" err="1" smtClean="0">
                <a:solidFill>
                  <a:srgbClr val="0070C0"/>
                </a:solidFill>
              </a:rPr>
              <a:t>f</a:t>
            </a:r>
            <a:r>
              <a:rPr kumimoji="1" lang="en-US" altLang="ja-JP" dirty="0" err="1" smtClean="0">
                <a:solidFill>
                  <a:srgbClr val="0070C0"/>
                </a:solidFill>
              </a:rPr>
              <a:t>oreach</a:t>
            </a:r>
            <a:r>
              <a:rPr kumimoji="1" lang="en-US" altLang="ja-JP" dirty="0" smtClean="0">
                <a:solidFill>
                  <a:schemeClr val="bg1"/>
                </a:solidFill>
              </a:rPr>
              <a:t>(</a:t>
            </a:r>
            <a:r>
              <a:rPr kumimoji="1" lang="en-US" altLang="ja-JP" dirty="0" err="1" smtClean="0">
                <a:solidFill>
                  <a:srgbClr val="0070C0"/>
                </a:solidFill>
              </a:rPr>
              <a:t>var</a:t>
            </a:r>
            <a:r>
              <a:rPr kumimoji="1" lang="en-US" altLang="ja-JP" dirty="0" smtClean="0">
                <a:solidFill>
                  <a:schemeClr val="bg1"/>
                </a:solidFill>
              </a:rPr>
              <a:t> customer </a:t>
            </a:r>
            <a:r>
              <a:rPr kumimoji="1" lang="en-US" altLang="ja-JP" dirty="0" smtClean="0">
                <a:solidFill>
                  <a:srgbClr val="0070C0"/>
                </a:solidFill>
              </a:rPr>
              <a:t>in</a:t>
            </a:r>
            <a:r>
              <a:rPr kumimoji="1" lang="en-US" altLang="ja-JP" dirty="0" smtClean="0">
                <a:solidFill>
                  <a:schemeClr val="bg1"/>
                </a:solidFill>
              </a:rPr>
              <a:t> customers)</a:t>
            </a:r>
          </a:p>
          <a:p>
            <a:r>
              <a:rPr lang="en-US" altLang="ja-JP" dirty="0" smtClean="0">
                <a:solidFill>
                  <a:schemeClr val="bg1"/>
                </a:solidFill>
              </a:rPr>
              <a:t>{</a:t>
            </a:r>
          </a:p>
          <a:p>
            <a:r>
              <a:rPr kumimoji="1" lang="en-US" altLang="ja-JP" dirty="0" smtClean="0">
                <a:solidFill>
                  <a:schemeClr val="bg1"/>
                </a:solidFill>
              </a:rPr>
              <a:t>	</a:t>
            </a:r>
            <a:r>
              <a:rPr kumimoji="1" lang="en-US" altLang="ja-JP" dirty="0" err="1" smtClean="0">
                <a:solidFill>
                  <a:schemeClr val="bg1"/>
                </a:solidFill>
              </a:rPr>
              <a:t>customer.Adult</a:t>
            </a:r>
            <a:r>
              <a:rPr kumimoji="1" lang="en-US" altLang="ja-JP" dirty="0" smtClean="0">
                <a:solidFill>
                  <a:schemeClr val="bg1"/>
                </a:solidFill>
              </a:rPr>
              <a:t> = </a:t>
            </a:r>
            <a:r>
              <a:rPr kumimoji="1" lang="en-US" altLang="ja-JP" dirty="0" smtClean="0">
                <a:solidFill>
                  <a:srgbClr val="0070C0"/>
                </a:solidFill>
              </a:rPr>
              <a:t>true</a:t>
            </a:r>
            <a:r>
              <a:rPr kumimoji="1" lang="en-US" altLang="ja-JP" dirty="0" smtClean="0">
                <a:solidFill>
                  <a:schemeClr val="bg1"/>
                </a:solidFill>
              </a:rPr>
              <a:t>;</a:t>
            </a:r>
          </a:p>
          <a:p>
            <a:r>
              <a:rPr lang="en-US" altLang="ja-JP" dirty="0" smtClean="0">
                <a:solidFill>
                  <a:schemeClr val="bg1"/>
                </a:solidFill>
              </a:rPr>
              <a:t>}</a:t>
            </a:r>
            <a:endParaRPr kumimoji="1" lang="en-US" altLang="ja-JP" dirty="0" smtClean="0">
              <a:solidFill>
                <a:schemeClr val="bg1"/>
              </a:solidFill>
            </a:endParaRPr>
          </a:p>
        </p:txBody>
      </p:sp>
      <p:sp>
        <p:nvSpPr>
          <p:cNvPr id="6" name="テキスト ボックス 5"/>
          <p:cNvSpPr txBox="1"/>
          <p:nvPr/>
        </p:nvSpPr>
        <p:spPr>
          <a:xfrm>
            <a:off x="677863" y="4218071"/>
            <a:ext cx="1645002" cy="369332"/>
          </a:xfrm>
          <a:prstGeom prst="rect">
            <a:avLst/>
          </a:prstGeom>
          <a:noFill/>
        </p:spPr>
        <p:txBody>
          <a:bodyPr wrap="none" rtlCol="0">
            <a:spAutoFit/>
          </a:bodyPr>
          <a:lstStyle/>
          <a:p>
            <a:r>
              <a:rPr lang="ja-JP" altLang="en-US" dirty="0" smtClean="0"/>
              <a:t>コード量が減る</a:t>
            </a:r>
            <a:endParaRPr lang="en-US" altLang="ja-JP" dirty="0" smtClean="0"/>
          </a:p>
        </p:txBody>
      </p:sp>
    </p:spTree>
    <p:extLst>
      <p:ext uri="{BB962C8B-B14F-4D97-AF65-F5344CB8AC3E}">
        <p14:creationId xmlns:p14="http://schemas.microsoft.com/office/powerpoint/2010/main" val="702117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latin typeface="Arial" panose="020B0604020202020204" pitchFamily="34" charset="0"/>
                <a:cs typeface="Arial" panose="020B0604020202020204" pitchFamily="34" charset="0"/>
              </a:rPr>
              <a:t>遅延評価</a:t>
            </a:r>
            <a:endParaRPr kumimoji="1" lang="ja-JP" altLang="en-US" dirty="0">
              <a:latin typeface="Arial" panose="020B0604020202020204" pitchFamily="34" charset="0"/>
              <a:cs typeface="Arial" panose="020B0604020202020204" pitchFamily="34" charset="0"/>
            </a:endParaRPr>
          </a:p>
        </p:txBody>
      </p:sp>
      <p:sp>
        <p:nvSpPr>
          <p:cNvPr id="8" name="テキスト ボックス 7"/>
          <p:cNvSpPr txBox="1"/>
          <p:nvPr/>
        </p:nvSpPr>
        <p:spPr>
          <a:xfrm>
            <a:off x="677863" y="1057056"/>
            <a:ext cx="5936305" cy="646331"/>
          </a:xfrm>
          <a:prstGeom prst="rect">
            <a:avLst/>
          </a:prstGeom>
          <a:solidFill>
            <a:schemeClr val="tx1"/>
          </a:solidFill>
        </p:spPr>
        <p:txBody>
          <a:bodyPr wrap="none" rtlCol="0">
            <a:spAutoFit/>
          </a:bodyPr>
          <a:lstStyle/>
          <a:p>
            <a:r>
              <a:rPr kumimoji="1" lang="en-US" altLang="ja-JP" dirty="0" err="1" smtClean="0">
                <a:solidFill>
                  <a:srgbClr val="0070C0"/>
                </a:solidFill>
              </a:rPr>
              <a:t>var</a:t>
            </a:r>
            <a:r>
              <a:rPr kumimoji="1" lang="en-US" altLang="ja-JP" dirty="0" smtClean="0">
                <a:solidFill>
                  <a:srgbClr val="0070C0"/>
                </a:solidFill>
              </a:rPr>
              <a:t> </a:t>
            </a:r>
            <a:r>
              <a:rPr kumimoji="1" lang="en-US" altLang="ja-JP" dirty="0" smtClean="0">
                <a:solidFill>
                  <a:schemeClr val="bg1"/>
                </a:solidFill>
              </a:rPr>
              <a:t>query = </a:t>
            </a:r>
            <a:r>
              <a:rPr kumimoji="1" lang="en-US" altLang="ja-JP" dirty="0" err="1" smtClean="0">
                <a:solidFill>
                  <a:schemeClr val="bg1"/>
                </a:solidFill>
              </a:rPr>
              <a:t>Context.Customer</a:t>
            </a:r>
            <a:r>
              <a:rPr lang="en-US" altLang="ja-JP" dirty="0" err="1" smtClean="0">
                <a:solidFill>
                  <a:schemeClr val="bg1"/>
                </a:solidFill>
              </a:rPr>
              <a:t>.Where</a:t>
            </a:r>
            <a:r>
              <a:rPr lang="en-US" altLang="ja-JP" dirty="0" smtClean="0">
                <a:solidFill>
                  <a:schemeClr val="bg1"/>
                </a:solidFill>
              </a:rPr>
              <a:t>(e =&gt; </a:t>
            </a:r>
            <a:r>
              <a:rPr lang="en-US" altLang="ja-JP" dirty="0" err="1" smtClean="0">
                <a:solidFill>
                  <a:schemeClr val="bg1"/>
                </a:solidFill>
              </a:rPr>
              <a:t>e.Age</a:t>
            </a:r>
            <a:r>
              <a:rPr lang="en-US" altLang="ja-JP" dirty="0" smtClean="0">
                <a:solidFill>
                  <a:schemeClr val="bg1"/>
                </a:solidFill>
              </a:rPr>
              <a:t> == </a:t>
            </a:r>
            <a:r>
              <a:rPr lang="en-US" altLang="ja-JP" dirty="0" smtClean="0">
                <a:solidFill>
                  <a:srgbClr val="92D050"/>
                </a:solidFill>
              </a:rPr>
              <a:t>20</a:t>
            </a:r>
            <a:r>
              <a:rPr lang="en-US" altLang="ja-JP" dirty="0" smtClean="0">
                <a:solidFill>
                  <a:schemeClr val="bg1"/>
                </a:solidFill>
              </a:rPr>
              <a:t>)</a:t>
            </a:r>
          </a:p>
          <a:p>
            <a:r>
              <a:rPr lang="en-US" altLang="ja-JP" dirty="0">
                <a:solidFill>
                  <a:schemeClr val="bg1"/>
                </a:solidFill>
              </a:rPr>
              <a:t>	</a:t>
            </a:r>
            <a:r>
              <a:rPr lang="en-US" altLang="ja-JP" dirty="0" smtClean="0">
                <a:solidFill>
                  <a:schemeClr val="bg1"/>
                </a:solidFill>
              </a:rPr>
              <a:t>.</a:t>
            </a:r>
            <a:r>
              <a:rPr lang="en-US" altLang="ja-JP" dirty="0" err="1">
                <a:solidFill>
                  <a:schemeClr val="bg1"/>
                </a:solidFill>
              </a:rPr>
              <a:t>OrderBy</a:t>
            </a:r>
            <a:r>
              <a:rPr lang="en-US" altLang="ja-JP" dirty="0">
                <a:solidFill>
                  <a:schemeClr val="bg1"/>
                </a:solidFill>
              </a:rPr>
              <a:t>(e =&gt; </a:t>
            </a:r>
            <a:r>
              <a:rPr lang="en-US" altLang="ja-JP" dirty="0" err="1">
                <a:solidFill>
                  <a:schemeClr val="bg1"/>
                </a:solidFill>
              </a:rPr>
              <a:t>e.Id</a:t>
            </a:r>
            <a:r>
              <a:rPr lang="en-US" altLang="ja-JP" dirty="0" smtClean="0">
                <a:solidFill>
                  <a:schemeClr val="bg1"/>
                </a:solidFill>
              </a:rPr>
              <a:t>);</a:t>
            </a:r>
          </a:p>
        </p:txBody>
      </p:sp>
      <p:sp>
        <p:nvSpPr>
          <p:cNvPr id="9" name="テキスト ボックス 8"/>
          <p:cNvSpPr txBox="1"/>
          <p:nvPr/>
        </p:nvSpPr>
        <p:spPr>
          <a:xfrm>
            <a:off x="677863" y="4196416"/>
            <a:ext cx="2559290" cy="369332"/>
          </a:xfrm>
          <a:prstGeom prst="rect">
            <a:avLst/>
          </a:prstGeom>
          <a:solidFill>
            <a:schemeClr val="tx1"/>
          </a:solidFill>
        </p:spPr>
        <p:txBody>
          <a:bodyPr wrap="none" rtlCol="0">
            <a:spAutoFit/>
          </a:bodyPr>
          <a:lstStyle/>
          <a:p>
            <a:r>
              <a:rPr lang="en-US" altLang="ja-JP" dirty="0" err="1" smtClean="0">
                <a:solidFill>
                  <a:schemeClr val="bg1"/>
                </a:solidFill>
              </a:rPr>
              <a:t>var</a:t>
            </a:r>
            <a:r>
              <a:rPr lang="en-US" altLang="ja-JP" dirty="0" smtClean="0">
                <a:solidFill>
                  <a:schemeClr val="bg1"/>
                </a:solidFill>
              </a:rPr>
              <a:t> list = </a:t>
            </a:r>
            <a:r>
              <a:rPr lang="en-US" altLang="ja-JP" dirty="0" err="1" smtClean="0">
                <a:solidFill>
                  <a:schemeClr val="bg1"/>
                </a:solidFill>
              </a:rPr>
              <a:t>query.ToList</a:t>
            </a:r>
            <a:r>
              <a:rPr lang="en-US" altLang="ja-JP" dirty="0" smtClean="0">
                <a:solidFill>
                  <a:schemeClr val="bg1"/>
                </a:solidFill>
              </a:rPr>
              <a:t>();</a:t>
            </a:r>
          </a:p>
        </p:txBody>
      </p:sp>
      <p:sp>
        <p:nvSpPr>
          <p:cNvPr id="2" name="正方形/長方形 1"/>
          <p:cNvSpPr/>
          <p:nvPr/>
        </p:nvSpPr>
        <p:spPr>
          <a:xfrm>
            <a:off x="677863" y="1703387"/>
            <a:ext cx="4262705" cy="646331"/>
          </a:xfrm>
          <a:prstGeom prst="rect">
            <a:avLst/>
          </a:prstGeom>
        </p:spPr>
        <p:txBody>
          <a:bodyPr wrap="none">
            <a:spAutoFit/>
          </a:bodyPr>
          <a:lstStyle/>
          <a:p>
            <a:r>
              <a:rPr lang="ja-JP" altLang="en-US" dirty="0" smtClean="0"/>
              <a:t>・あくまでもクエリーを構築する</a:t>
            </a:r>
            <a:endParaRPr lang="en-US" altLang="ja-JP" dirty="0" smtClean="0"/>
          </a:p>
          <a:p>
            <a:r>
              <a:rPr lang="ja-JP" altLang="en-US" dirty="0" smtClean="0"/>
              <a:t>・この段階では</a:t>
            </a:r>
            <a:r>
              <a:rPr lang="en-US" altLang="ja-JP" dirty="0" smtClean="0"/>
              <a:t>DB</a:t>
            </a:r>
            <a:r>
              <a:rPr lang="ja-JP" altLang="en-US" dirty="0" smtClean="0"/>
              <a:t>にアクセスは発生しない</a:t>
            </a:r>
            <a:endParaRPr lang="en-US" altLang="ja-JP" dirty="0"/>
          </a:p>
        </p:txBody>
      </p:sp>
      <p:sp>
        <p:nvSpPr>
          <p:cNvPr id="10" name="正方形/長方形 9"/>
          <p:cNvSpPr/>
          <p:nvPr/>
        </p:nvSpPr>
        <p:spPr>
          <a:xfrm>
            <a:off x="677863" y="4565748"/>
            <a:ext cx="3514104" cy="369332"/>
          </a:xfrm>
          <a:prstGeom prst="rect">
            <a:avLst/>
          </a:prstGeom>
        </p:spPr>
        <p:txBody>
          <a:bodyPr wrap="none">
            <a:spAutoFit/>
          </a:bodyPr>
          <a:lstStyle/>
          <a:p>
            <a:r>
              <a:rPr lang="ja-JP" altLang="en-US" dirty="0" smtClean="0"/>
              <a:t>・配列を生成する際に</a:t>
            </a:r>
            <a:r>
              <a:rPr lang="ja-JP" altLang="en-US" dirty="0" smtClean="0">
                <a:solidFill>
                  <a:srgbClr val="FF0000"/>
                </a:solidFill>
              </a:rPr>
              <a:t>クエリが走る</a:t>
            </a:r>
            <a:endParaRPr lang="en-US" altLang="ja-JP" dirty="0" smtClean="0">
              <a:solidFill>
                <a:srgbClr val="FF0000"/>
              </a:solidFill>
            </a:endParaRPr>
          </a:p>
        </p:txBody>
      </p:sp>
      <p:sp>
        <p:nvSpPr>
          <p:cNvPr id="11" name="正方形/長方形 10"/>
          <p:cNvSpPr/>
          <p:nvPr/>
        </p:nvSpPr>
        <p:spPr>
          <a:xfrm>
            <a:off x="2240357" y="4196416"/>
            <a:ext cx="912417" cy="36933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4715268" y="3734751"/>
            <a:ext cx="2037737" cy="646331"/>
          </a:xfrm>
          <a:prstGeom prst="rect">
            <a:avLst/>
          </a:prstGeom>
          <a:noFill/>
        </p:spPr>
        <p:txBody>
          <a:bodyPr wrap="none" rtlCol="0">
            <a:spAutoFit/>
          </a:bodyPr>
          <a:lstStyle/>
          <a:p>
            <a:r>
              <a:rPr kumimoji="1" lang="ja-JP" altLang="en-US" sz="3600" b="1" dirty="0" smtClean="0">
                <a:solidFill>
                  <a:srgbClr val="FF0000"/>
                </a:solidFill>
              </a:rPr>
              <a:t>遅延実行</a:t>
            </a:r>
            <a:endParaRPr kumimoji="1" lang="ja-JP" altLang="en-US" sz="3600" b="1" dirty="0">
              <a:solidFill>
                <a:srgbClr val="FF0000"/>
              </a:solidFill>
            </a:endParaRPr>
          </a:p>
        </p:txBody>
      </p:sp>
    </p:spTree>
    <p:extLst>
      <p:ext uri="{BB962C8B-B14F-4D97-AF65-F5344CB8AC3E}">
        <p14:creationId xmlns:p14="http://schemas.microsoft.com/office/powerpoint/2010/main" val="2074210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latin typeface="Arial" panose="020B0604020202020204" pitchFamily="34" charset="0"/>
                <a:cs typeface="Arial" panose="020B0604020202020204" pitchFamily="34" charset="0"/>
              </a:rPr>
              <a:t>遅延評価</a:t>
            </a:r>
            <a:endParaRPr kumimoji="1" lang="ja-JP" altLang="en-US" dirty="0">
              <a:latin typeface="Arial" panose="020B0604020202020204" pitchFamily="34" charset="0"/>
              <a:cs typeface="Arial" panose="020B0604020202020204" pitchFamily="34" charset="0"/>
            </a:endParaRPr>
          </a:p>
        </p:txBody>
      </p:sp>
      <p:sp>
        <p:nvSpPr>
          <p:cNvPr id="7" name="テキスト ボックス 6"/>
          <p:cNvSpPr txBox="1"/>
          <p:nvPr/>
        </p:nvSpPr>
        <p:spPr>
          <a:xfrm>
            <a:off x="449263" y="1248200"/>
            <a:ext cx="9119804" cy="5139869"/>
          </a:xfrm>
          <a:prstGeom prst="rect">
            <a:avLst/>
          </a:prstGeom>
          <a:noFill/>
        </p:spPr>
        <p:txBody>
          <a:bodyPr wrap="none" rtlCol="0">
            <a:spAutoFit/>
          </a:bodyPr>
          <a:lstStyle/>
          <a:p>
            <a:r>
              <a:rPr lang="en-US" altLang="ja-JP" sz="3600" b="1" dirty="0" smtClean="0"/>
              <a:t>【</a:t>
            </a:r>
            <a:r>
              <a:rPr lang="ja-JP" altLang="en-US" sz="3600" b="1" dirty="0" smtClean="0"/>
              <a:t>クエリが実行されるタイミング</a:t>
            </a:r>
            <a:r>
              <a:rPr lang="en-US" altLang="ja-JP" sz="3600" b="1" dirty="0" smtClean="0"/>
              <a:t>】</a:t>
            </a:r>
          </a:p>
          <a:p>
            <a:r>
              <a:rPr lang="ja-JP" altLang="en-US" sz="2400" dirty="0" smtClean="0"/>
              <a:t>値が要求されるとき</a:t>
            </a:r>
            <a:endParaRPr lang="en-US" altLang="ja-JP" sz="2400" dirty="0" smtClean="0"/>
          </a:p>
          <a:p>
            <a:endParaRPr lang="en-US" altLang="ja-JP" sz="2400" dirty="0" smtClean="0"/>
          </a:p>
          <a:p>
            <a:r>
              <a:rPr lang="ja-JP" altLang="en-US" sz="2400" dirty="0" smtClean="0"/>
              <a:t>・</a:t>
            </a:r>
            <a:r>
              <a:rPr lang="en-US" altLang="ja-JP" sz="2400" dirty="0" err="1" smtClean="0"/>
              <a:t>ForEach</a:t>
            </a:r>
            <a:r>
              <a:rPr lang="en-US" altLang="ja-JP" sz="2400" dirty="0" smtClean="0"/>
              <a:t>()</a:t>
            </a:r>
          </a:p>
          <a:p>
            <a:r>
              <a:rPr lang="ja-JP" altLang="en-US" sz="2400" dirty="0" smtClean="0"/>
              <a:t>　集合の各要素に対して処理を行うため</a:t>
            </a:r>
            <a:endParaRPr lang="en-US" altLang="ja-JP" sz="2400" dirty="0"/>
          </a:p>
          <a:p>
            <a:endParaRPr lang="en-US" altLang="ja-JP" sz="2400" dirty="0" smtClean="0"/>
          </a:p>
          <a:p>
            <a:r>
              <a:rPr lang="ja-JP" altLang="en-US" sz="2400" dirty="0" smtClean="0"/>
              <a:t>・</a:t>
            </a:r>
            <a:r>
              <a:rPr lang="en-US" altLang="ja-JP" sz="2400" dirty="0" err="1" smtClean="0"/>
              <a:t>ToList</a:t>
            </a:r>
            <a:r>
              <a:rPr lang="en-US" altLang="ja-JP" sz="2400" dirty="0" smtClean="0"/>
              <a:t>()</a:t>
            </a:r>
            <a:r>
              <a:rPr lang="ja-JP" altLang="en-US" sz="2400" dirty="0" smtClean="0"/>
              <a:t>や</a:t>
            </a:r>
            <a:r>
              <a:rPr lang="en-US" altLang="ja-JP" sz="2400" dirty="0" err="1" smtClean="0"/>
              <a:t>ToArray</a:t>
            </a:r>
            <a:r>
              <a:rPr lang="en-US" altLang="ja-JP" sz="2400" dirty="0" smtClean="0"/>
              <a:t>()</a:t>
            </a:r>
            <a:r>
              <a:rPr lang="ja-JP" altLang="en-US" sz="2400" dirty="0" smtClean="0"/>
              <a:t>など</a:t>
            </a:r>
            <a:endParaRPr lang="en-US" altLang="ja-JP" sz="2400" dirty="0" smtClean="0"/>
          </a:p>
          <a:p>
            <a:r>
              <a:rPr lang="ja-JP" altLang="en-US" sz="2400" dirty="0"/>
              <a:t>　</a:t>
            </a:r>
            <a:r>
              <a:rPr lang="ja-JP" altLang="en-US" sz="2400" dirty="0" smtClean="0"/>
              <a:t>コレクションを実体化するため</a:t>
            </a:r>
            <a:endParaRPr lang="en-US" altLang="ja-JP" sz="2400" dirty="0" smtClean="0"/>
          </a:p>
          <a:p>
            <a:endParaRPr kumimoji="1" lang="en-US" altLang="ja-JP" sz="2400" dirty="0" smtClean="0"/>
          </a:p>
          <a:p>
            <a:r>
              <a:rPr kumimoji="1" lang="ja-JP" altLang="en-US" sz="2400" dirty="0" smtClean="0"/>
              <a:t>・</a:t>
            </a:r>
            <a:r>
              <a:rPr kumimoji="1" lang="en-US" altLang="ja-JP" sz="2400" dirty="0" smtClean="0"/>
              <a:t>Count()</a:t>
            </a:r>
            <a:r>
              <a:rPr kumimoji="1" lang="ja-JP" altLang="en-US" sz="2400" dirty="0" smtClean="0"/>
              <a:t>や</a:t>
            </a:r>
            <a:r>
              <a:rPr kumimoji="1" lang="en-US" altLang="ja-JP" sz="2400" dirty="0" smtClean="0"/>
              <a:t>Max()</a:t>
            </a:r>
            <a:r>
              <a:rPr kumimoji="1" lang="ja-JP" altLang="en-US" sz="2400" dirty="0" smtClean="0"/>
              <a:t>などのシングルトンクエリ</a:t>
            </a:r>
            <a:endParaRPr kumimoji="1" lang="en-US" altLang="ja-JP" sz="2400" dirty="0" smtClean="0"/>
          </a:p>
          <a:p>
            <a:r>
              <a:rPr lang="ja-JP" altLang="en-US" sz="2400" dirty="0"/>
              <a:t>　</a:t>
            </a:r>
            <a:r>
              <a:rPr lang="ja-JP" altLang="en-US" sz="2400" dirty="0" smtClean="0"/>
              <a:t>結果を計算するためにはシーケンスを生成する必要があるため</a:t>
            </a:r>
            <a:endParaRPr lang="en-US" altLang="ja-JP" sz="2400" dirty="0" smtClean="0"/>
          </a:p>
          <a:p>
            <a:endParaRPr lang="en-US" altLang="ja-JP" sz="2400" dirty="0"/>
          </a:p>
          <a:p>
            <a:r>
              <a:rPr kumimoji="1" lang="ja-JP" altLang="en-US" sz="2800" dirty="0" smtClean="0">
                <a:solidFill>
                  <a:srgbClr val="FF0000"/>
                </a:solidFill>
              </a:rPr>
              <a:t>実体化はメモリを消費するので、無駄な実体化は避けること</a:t>
            </a:r>
            <a:endParaRPr kumimoji="1" lang="en-US" altLang="ja-JP" sz="2800" dirty="0">
              <a:solidFill>
                <a:srgbClr val="FF0000"/>
              </a:solidFill>
            </a:endParaRPr>
          </a:p>
        </p:txBody>
      </p:sp>
    </p:spTree>
    <p:extLst>
      <p:ext uri="{BB962C8B-B14F-4D97-AF65-F5344CB8AC3E}">
        <p14:creationId xmlns:p14="http://schemas.microsoft.com/office/powerpoint/2010/main" val="3011782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メモリ</a:t>
            </a:r>
            <a:r>
              <a:rPr lang="ja-JP" altLang="en-US" dirty="0" smtClean="0">
                <a:latin typeface="Arial" panose="020B0604020202020204" pitchFamily="34" charset="0"/>
                <a:cs typeface="Arial" panose="020B0604020202020204" pitchFamily="34" charset="0"/>
              </a:rPr>
              <a:t>の負荷</a:t>
            </a:r>
            <a:endParaRPr kumimoji="1" lang="ja-JP" altLang="en-US" dirty="0">
              <a:latin typeface="Arial" panose="020B0604020202020204" pitchFamily="34" charset="0"/>
              <a:cs typeface="Arial" panose="020B0604020202020204" pitchFamily="34" charset="0"/>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893" y="833212"/>
            <a:ext cx="3021382" cy="2977908"/>
          </a:xfrm>
          <a:prstGeom prst="rect">
            <a:avLst/>
          </a:prstGeom>
        </p:spPr>
      </p:pic>
      <p:sp>
        <p:nvSpPr>
          <p:cNvPr id="5" name="正方形/長方形 4"/>
          <p:cNvSpPr/>
          <p:nvPr/>
        </p:nvSpPr>
        <p:spPr>
          <a:xfrm>
            <a:off x="6381751" y="1428750"/>
            <a:ext cx="1009650" cy="24765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8" name="正方形/長方形 7"/>
          <p:cNvSpPr/>
          <p:nvPr/>
        </p:nvSpPr>
        <p:spPr>
          <a:xfrm>
            <a:off x="6381751" y="2800350"/>
            <a:ext cx="1009650" cy="24765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36" y="833212"/>
            <a:ext cx="5219699" cy="5281838"/>
          </a:xfrm>
          <a:prstGeom prst="rect">
            <a:avLst/>
          </a:prstGeom>
        </p:spPr>
      </p:pic>
      <p:sp>
        <p:nvSpPr>
          <p:cNvPr id="9" name="テキスト ボックス 8"/>
          <p:cNvSpPr txBox="1"/>
          <p:nvPr/>
        </p:nvSpPr>
        <p:spPr>
          <a:xfrm>
            <a:off x="5655893" y="4083492"/>
            <a:ext cx="3361818" cy="646331"/>
          </a:xfrm>
          <a:prstGeom prst="rect">
            <a:avLst/>
          </a:prstGeom>
          <a:noFill/>
        </p:spPr>
        <p:txBody>
          <a:bodyPr wrap="none" rtlCol="0">
            <a:spAutoFit/>
          </a:bodyPr>
          <a:lstStyle/>
          <a:p>
            <a:r>
              <a:rPr lang="ja-JP" altLang="en-US" dirty="0" smtClean="0"/>
              <a:t>絞る</a:t>
            </a:r>
            <a:r>
              <a:rPr lang="ja-JP" altLang="en-US" dirty="0"/>
              <a:t>前</a:t>
            </a:r>
            <a:r>
              <a:rPr lang="ja-JP" altLang="en-US" dirty="0" smtClean="0"/>
              <a:t>に実体化をしたため、</a:t>
            </a:r>
            <a:endParaRPr lang="en-US" altLang="ja-JP" dirty="0" smtClean="0"/>
          </a:p>
          <a:p>
            <a:r>
              <a:rPr kumimoji="1" lang="en-US" altLang="ja-JP" dirty="0" smtClean="0"/>
              <a:t>1</a:t>
            </a:r>
            <a:r>
              <a:rPr kumimoji="1" lang="ja-JP" altLang="en-US" dirty="0" smtClean="0"/>
              <a:t>億個のオブジェクトがメモリに</a:t>
            </a:r>
            <a:r>
              <a:rPr kumimoji="1" lang="en-US" altLang="ja-JP" dirty="0" smtClean="0"/>
              <a:t>…</a:t>
            </a:r>
            <a:endParaRPr kumimoji="1" lang="ja-JP" altLang="en-US" dirty="0"/>
          </a:p>
        </p:txBody>
      </p:sp>
      <p:cxnSp>
        <p:nvCxnSpPr>
          <p:cNvPr id="11" name="直線矢印コネクタ 10"/>
          <p:cNvCxnSpPr/>
          <p:nvPr/>
        </p:nvCxnSpPr>
        <p:spPr>
          <a:xfrm flipH="1" flipV="1">
            <a:off x="7524751" y="1787525"/>
            <a:ext cx="114299" cy="229596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51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50" y="2060575"/>
            <a:ext cx="7491413" cy="661988"/>
          </a:xfrm>
        </p:spPr>
        <p:txBody>
          <a:bodyPr>
            <a:normAutofit/>
          </a:bodyPr>
          <a:lstStyle/>
          <a:p>
            <a:pPr defTabSz="457133" eaLnBrk="1" fontAlgn="auto" hangingPunct="1">
              <a:spcAft>
                <a:spcPts val="0"/>
              </a:spcAft>
              <a:defRPr/>
            </a:pPr>
            <a:r>
              <a:rPr lang="ja-JP" altLang="en-US" dirty="0" smtClean="0"/>
              <a:t>単体テスト</a:t>
            </a:r>
            <a:endParaRPr lang="en-US" dirty="0"/>
          </a:p>
        </p:txBody>
      </p:sp>
    </p:spTree>
    <p:extLst>
      <p:ext uri="{BB962C8B-B14F-4D97-AF65-F5344CB8AC3E}">
        <p14:creationId xmlns:p14="http://schemas.microsoft.com/office/powerpoint/2010/main" val="887796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smtClean="0">
                <a:latin typeface="Arial" panose="020B0604020202020204" pitchFamily="34" charset="0"/>
                <a:cs typeface="Arial" panose="020B0604020202020204" pitchFamily="34" charset="0"/>
              </a:rPr>
              <a:t>ASP.NET MVC</a:t>
            </a:r>
            <a:endParaRPr kumimoji="1" lang="ja-JP" altLang="en-US" dirty="0">
              <a:latin typeface="Arial" panose="020B0604020202020204" pitchFamily="34" charset="0"/>
              <a:cs typeface="Arial" panose="020B0604020202020204" pitchFamily="34" charset="0"/>
            </a:endParaRPr>
          </a:p>
        </p:txBody>
      </p:sp>
      <p:sp>
        <p:nvSpPr>
          <p:cNvPr id="4" name="円/楕円 3"/>
          <p:cNvSpPr/>
          <p:nvPr/>
        </p:nvSpPr>
        <p:spPr>
          <a:xfrm>
            <a:off x="2638043" y="3681046"/>
            <a:ext cx="1809750" cy="150495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tx1"/>
                </a:solidFill>
                <a:latin typeface="Arial" panose="020B0604020202020204" pitchFamily="34" charset="0"/>
                <a:cs typeface="Arial" panose="020B0604020202020204" pitchFamily="34" charset="0"/>
              </a:rPr>
              <a:t>View</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sp>
        <p:nvSpPr>
          <p:cNvPr id="5" name="円/楕円 4"/>
          <p:cNvSpPr/>
          <p:nvPr/>
        </p:nvSpPr>
        <p:spPr>
          <a:xfrm>
            <a:off x="5440939" y="3681046"/>
            <a:ext cx="1809750" cy="150495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smtClean="0">
                <a:solidFill>
                  <a:schemeClr val="tx1"/>
                </a:solidFill>
                <a:latin typeface="Arial" panose="020B0604020202020204" pitchFamily="34" charset="0"/>
                <a:cs typeface="Arial" panose="020B0604020202020204" pitchFamily="34" charset="0"/>
              </a:rPr>
              <a:t>Model</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sp>
        <p:nvSpPr>
          <p:cNvPr id="6" name="円/楕円 5"/>
          <p:cNvSpPr/>
          <p:nvPr/>
        </p:nvSpPr>
        <p:spPr>
          <a:xfrm>
            <a:off x="4016862" y="1892120"/>
            <a:ext cx="1809750" cy="150495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tx1"/>
                </a:solidFill>
                <a:latin typeface="Arial" panose="020B0604020202020204" pitchFamily="34" charset="0"/>
                <a:cs typeface="Arial" panose="020B0604020202020204" pitchFamily="34" charset="0"/>
              </a:rPr>
              <a:t>Controller</a:t>
            </a:r>
            <a:endParaRPr kumimoji="1" lang="ja-JP" altLang="en-US" b="1" dirty="0" smtClean="0">
              <a:solidFill>
                <a:schemeClr val="tx1"/>
              </a:solidFill>
              <a:latin typeface="Arial" panose="020B0604020202020204" pitchFamily="34" charset="0"/>
              <a:cs typeface="Arial" panose="020B0604020202020204" pitchFamily="34" charset="0"/>
            </a:endParaRPr>
          </a:p>
        </p:txBody>
      </p:sp>
      <p:cxnSp>
        <p:nvCxnSpPr>
          <p:cNvPr id="7" name="直線矢印コネクタ 6"/>
          <p:cNvCxnSpPr/>
          <p:nvPr/>
        </p:nvCxnSpPr>
        <p:spPr>
          <a:xfrm>
            <a:off x="5670245" y="3129986"/>
            <a:ext cx="470603" cy="53097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a:stCxn id="6" idx="3"/>
          </p:cNvCxnSpPr>
          <p:nvPr/>
        </p:nvCxnSpPr>
        <p:spPr>
          <a:xfrm flipH="1">
            <a:off x="3879357" y="3176675"/>
            <a:ext cx="402537" cy="550026"/>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H="1" flipV="1">
            <a:off x="5440940" y="3269093"/>
            <a:ext cx="395204" cy="45760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a:xfrm>
            <a:off x="928218" y="5221405"/>
            <a:ext cx="3727302" cy="800219"/>
          </a:xfrm>
          <a:prstGeom prst="rect">
            <a:avLst/>
          </a:prstGeom>
        </p:spPr>
        <p:txBody>
          <a:bodyPr wrap="none">
            <a:spAutoFit/>
          </a:bodyPr>
          <a:lstStyle/>
          <a:p>
            <a:r>
              <a:rPr lang="ja-JP" altLang="en-US" dirty="0" smtClean="0"/>
              <a:t>表示を担当</a:t>
            </a:r>
            <a:endParaRPr lang="en-US" altLang="ja-JP" dirty="0" smtClean="0"/>
          </a:p>
          <a:p>
            <a:r>
              <a:rPr lang="ja-JP" altLang="en-US" sz="1400" dirty="0" smtClean="0"/>
              <a:t>受け取った値に応じて表示する値を変える等の</a:t>
            </a:r>
            <a:endParaRPr lang="en-US" altLang="ja-JP" sz="1400" dirty="0" smtClean="0"/>
          </a:p>
          <a:p>
            <a:r>
              <a:rPr lang="ja-JP" altLang="en-US" sz="1400" dirty="0"/>
              <a:t>ロジック</a:t>
            </a:r>
            <a:r>
              <a:rPr lang="ja-JP" altLang="en-US" sz="1400" dirty="0" smtClean="0"/>
              <a:t>は</a:t>
            </a:r>
            <a:r>
              <a:rPr lang="en-US" altLang="ja-JP" sz="1400" dirty="0" smtClean="0"/>
              <a:t>View</a:t>
            </a:r>
            <a:r>
              <a:rPr lang="ja-JP" altLang="en-US" sz="1400" dirty="0" smtClean="0"/>
              <a:t>でやりたくない</a:t>
            </a:r>
            <a:endParaRPr lang="en-US" altLang="ja-JP" sz="1400" dirty="0"/>
          </a:p>
        </p:txBody>
      </p:sp>
      <p:sp>
        <p:nvSpPr>
          <p:cNvPr id="11" name="正方形/長方形 10"/>
          <p:cNvSpPr/>
          <p:nvPr/>
        </p:nvSpPr>
        <p:spPr>
          <a:xfrm>
            <a:off x="5334318" y="5221405"/>
            <a:ext cx="2860078" cy="584775"/>
          </a:xfrm>
          <a:prstGeom prst="rect">
            <a:avLst/>
          </a:prstGeom>
        </p:spPr>
        <p:txBody>
          <a:bodyPr wrap="none">
            <a:spAutoFit/>
          </a:bodyPr>
          <a:lstStyle/>
          <a:p>
            <a:r>
              <a:rPr lang="ja-JP" altLang="en-US" dirty="0" smtClean="0"/>
              <a:t>データ</a:t>
            </a:r>
            <a:r>
              <a:rPr lang="ja-JP" altLang="en-US" dirty="0"/>
              <a:t>処理、</a:t>
            </a:r>
            <a:r>
              <a:rPr lang="en-US" altLang="ja-JP" dirty="0"/>
              <a:t>DB</a:t>
            </a:r>
            <a:r>
              <a:rPr lang="ja-JP" altLang="en-US" dirty="0" smtClean="0"/>
              <a:t>操作を担当</a:t>
            </a:r>
            <a:endParaRPr lang="en-US" altLang="ja-JP" dirty="0" smtClean="0"/>
          </a:p>
          <a:p>
            <a:r>
              <a:rPr lang="en-US" altLang="ja-JP" sz="1400" dirty="0" smtClean="0"/>
              <a:t>View</a:t>
            </a:r>
            <a:r>
              <a:rPr lang="ja-JP" altLang="en-US" sz="1400" dirty="0" smtClean="0"/>
              <a:t>の都合は知らない</a:t>
            </a:r>
            <a:endParaRPr lang="en-US" altLang="ja-JP" sz="1400" dirty="0"/>
          </a:p>
        </p:txBody>
      </p:sp>
      <p:sp>
        <p:nvSpPr>
          <p:cNvPr id="12" name="正方形/長方形 11"/>
          <p:cNvSpPr/>
          <p:nvPr/>
        </p:nvSpPr>
        <p:spPr>
          <a:xfrm>
            <a:off x="6044601" y="1995812"/>
            <a:ext cx="3807781" cy="584775"/>
          </a:xfrm>
          <a:prstGeom prst="rect">
            <a:avLst/>
          </a:prstGeom>
        </p:spPr>
        <p:txBody>
          <a:bodyPr wrap="square">
            <a:spAutoFit/>
          </a:bodyPr>
          <a:lstStyle/>
          <a:p>
            <a:r>
              <a:rPr lang="en-US" altLang="ja-JP" dirty="0" smtClean="0"/>
              <a:t>View</a:t>
            </a:r>
            <a:r>
              <a:rPr lang="ja-JP" altLang="en-US" dirty="0" smtClean="0"/>
              <a:t>と</a:t>
            </a:r>
            <a:r>
              <a:rPr lang="en-US" altLang="ja-JP" dirty="0" smtClean="0"/>
              <a:t>Model</a:t>
            </a:r>
            <a:r>
              <a:rPr lang="ja-JP" altLang="en-US" dirty="0" smtClean="0"/>
              <a:t>の橋渡し</a:t>
            </a:r>
            <a:endParaRPr lang="en-US" altLang="ja-JP" dirty="0" smtClean="0"/>
          </a:p>
          <a:p>
            <a:r>
              <a:rPr lang="en-US" altLang="ja-JP" sz="1400" dirty="0" smtClean="0"/>
              <a:t>View</a:t>
            </a:r>
            <a:r>
              <a:rPr lang="ja-JP" altLang="en-US" sz="1400" dirty="0" smtClean="0"/>
              <a:t>で使う値と</a:t>
            </a:r>
            <a:r>
              <a:rPr lang="en-US" altLang="ja-JP" sz="1400" dirty="0" smtClean="0"/>
              <a:t>Model</a:t>
            </a:r>
            <a:r>
              <a:rPr lang="ja-JP" altLang="en-US" sz="1400" dirty="0" smtClean="0"/>
              <a:t>で使う値を相互変換</a:t>
            </a:r>
            <a:endParaRPr lang="en-US" altLang="ja-JP" sz="1400" dirty="0"/>
          </a:p>
        </p:txBody>
      </p:sp>
      <p:sp>
        <p:nvSpPr>
          <p:cNvPr id="13" name="角丸四角形 12"/>
          <p:cNvSpPr/>
          <p:nvPr/>
        </p:nvSpPr>
        <p:spPr>
          <a:xfrm>
            <a:off x="4120026" y="1453343"/>
            <a:ext cx="339629" cy="311094"/>
          </a:xfrm>
          <a:prstGeom prst="round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pic>
        <p:nvPicPr>
          <p:cNvPr id="14" name="図 13"/>
          <p:cNvPicPr>
            <a:picLocks noChangeAspect="1"/>
          </p:cNvPicPr>
          <p:nvPr/>
        </p:nvPicPr>
        <p:blipFill>
          <a:blip r:embed="rId2"/>
          <a:stretch>
            <a:fillRect/>
          </a:stretch>
        </p:blipFill>
        <p:spPr>
          <a:xfrm>
            <a:off x="5332119" y="1426184"/>
            <a:ext cx="445068" cy="455092"/>
          </a:xfrm>
          <a:prstGeom prst="rect">
            <a:avLst/>
          </a:prstGeom>
        </p:spPr>
      </p:pic>
      <p:cxnSp>
        <p:nvCxnSpPr>
          <p:cNvPr id="15" name="直線矢印コネクタ 14"/>
          <p:cNvCxnSpPr/>
          <p:nvPr/>
        </p:nvCxnSpPr>
        <p:spPr>
          <a:xfrm flipV="1">
            <a:off x="4625887" y="1628228"/>
            <a:ext cx="540000" cy="0"/>
          </a:xfrm>
          <a:prstGeom prst="straightConnector1">
            <a:avLst/>
          </a:prstGeom>
          <a:ln w="571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3771900" y="1123950"/>
            <a:ext cx="930511" cy="276999"/>
          </a:xfrm>
          <a:prstGeom prst="rect">
            <a:avLst/>
          </a:prstGeom>
          <a:noFill/>
        </p:spPr>
        <p:txBody>
          <a:bodyPr wrap="none" rtlCol="0">
            <a:spAutoFit/>
          </a:bodyPr>
          <a:lstStyle/>
          <a:p>
            <a:r>
              <a:rPr kumimoji="1" lang="en-US" altLang="ja-JP" sz="1200" dirty="0" err="1" smtClean="0"/>
              <a:t>ViewModel</a:t>
            </a:r>
            <a:endParaRPr kumimoji="1" lang="ja-JP" altLang="en-US" sz="1200" dirty="0"/>
          </a:p>
        </p:txBody>
      </p:sp>
      <p:sp>
        <p:nvSpPr>
          <p:cNvPr id="17" name="テキスト ボックス 16"/>
          <p:cNvSpPr txBox="1"/>
          <p:nvPr/>
        </p:nvSpPr>
        <p:spPr>
          <a:xfrm>
            <a:off x="5224299" y="1116248"/>
            <a:ext cx="569387" cy="276999"/>
          </a:xfrm>
          <a:prstGeom prst="rect">
            <a:avLst/>
          </a:prstGeom>
          <a:noFill/>
        </p:spPr>
        <p:txBody>
          <a:bodyPr wrap="none" rtlCol="0">
            <a:spAutoFit/>
          </a:bodyPr>
          <a:lstStyle/>
          <a:p>
            <a:r>
              <a:rPr kumimoji="1" lang="en-US" altLang="ja-JP" sz="1200" dirty="0" smtClean="0"/>
              <a:t>Entity</a:t>
            </a:r>
            <a:endParaRPr kumimoji="1" lang="ja-JP" altLang="en-US" sz="1200" dirty="0"/>
          </a:p>
        </p:txBody>
      </p:sp>
      <p:grpSp>
        <p:nvGrpSpPr>
          <p:cNvPr id="23" name="グループ化 22"/>
          <p:cNvGrpSpPr/>
          <p:nvPr/>
        </p:nvGrpSpPr>
        <p:grpSpPr>
          <a:xfrm>
            <a:off x="461413" y="1995812"/>
            <a:ext cx="1162050" cy="1213924"/>
            <a:chOff x="670963" y="2672276"/>
            <a:chExt cx="1162050" cy="1213924"/>
          </a:xfrm>
        </p:grpSpPr>
        <p:sp>
          <p:nvSpPr>
            <p:cNvPr id="21" name="円/楕円 20"/>
            <p:cNvSpPr/>
            <p:nvPr/>
          </p:nvSpPr>
          <p:spPr>
            <a:xfrm>
              <a:off x="944572" y="3726701"/>
              <a:ext cx="614832" cy="15949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0" name="二等辺三角形 19"/>
            <p:cNvSpPr/>
            <p:nvPr/>
          </p:nvSpPr>
          <p:spPr>
            <a:xfrm>
              <a:off x="1118638" y="3522312"/>
              <a:ext cx="266700" cy="270949"/>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2" name="グループ化 21"/>
            <p:cNvGrpSpPr/>
            <p:nvPr/>
          </p:nvGrpSpPr>
          <p:grpSpPr>
            <a:xfrm>
              <a:off x="670963" y="2672276"/>
              <a:ext cx="1162050" cy="933450"/>
              <a:chOff x="670963" y="2672276"/>
              <a:chExt cx="1162050" cy="933450"/>
            </a:xfrm>
          </p:grpSpPr>
          <p:sp>
            <p:nvSpPr>
              <p:cNvPr id="18" name="正方形/長方形 17"/>
              <p:cNvSpPr/>
              <p:nvPr/>
            </p:nvSpPr>
            <p:spPr>
              <a:xfrm>
                <a:off x="670963" y="2672276"/>
                <a:ext cx="1162050" cy="9334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9" name="正方形/長方形 18"/>
              <p:cNvSpPr/>
              <p:nvPr/>
            </p:nvSpPr>
            <p:spPr>
              <a:xfrm>
                <a:off x="737638" y="2744117"/>
                <a:ext cx="1028700" cy="789768"/>
              </a:xfrm>
              <a:prstGeom prst="rect">
                <a:avLst/>
              </a:prstGeom>
              <a:gradFill flip="none" rotWithShape="1">
                <a:gsLst>
                  <a:gs pos="0">
                    <a:schemeClr val="accent4">
                      <a:lumMod val="20000"/>
                      <a:lumOff val="80000"/>
                    </a:schemeClr>
                  </a:gs>
                  <a:gs pos="64000">
                    <a:schemeClr val="accent4">
                      <a:lumMod val="60000"/>
                      <a:lumOff val="4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grpSp>
      <p:cxnSp>
        <p:nvCxnSpPr>
          <p:cNvPr id="24" name="直線矢印コネクタ 23"/>
          <p:cNvCxnSpPr/>
          <p:nvPr/>
        </p:nvCxnSpPr>
        <p:spPr>
          <a:xfrm flipV="1">
            <a:off x="2074456" y="2462537"/>
            <a:ext cx="1628170" cy="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flipH="1" flipV="1">
            <a:off x="1847850" y="3356956"/>
            <a:ext cx="960041" cy="634019"/>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142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latin typeface="Arial" panose="020B0604020202020204" pitchFamily="34" charset="0"/>
                <a:cs typeface="Arial" panose="020B0604020202020204" pitchFamily="34" charset="0"/>
              </a:rPr>
              <a:t>単体テストの目的</a:t>
            </a:r>
            <a:endParaRPr kumimoji="1" lang="ja-JP" altLang="en-US" dirty="0">
              <a:latin typeface="Arial" panose="020B0604020202020204" pitchFamily="34" charset="0"/>
              <a:cs typeface="Arial" panose="020B0604020202020204" pitchFamily="34" charset="0"/>
            </a:endParaRPr>
          </a:p>
        </p:txBody>
      </p:sp>
      <p:sp>
        <p:nvSpPr>
          <p:cNvPr id="2" name="テキスト ボックス 1"/>
          <p:cNvSpPr txBox="1"/>
          <p:nvPr/>
        </p:nvSpPr>
        <p:spPr>
          <a:xfrm>
            <a:off x="677863" y="1123950"/>
            <a:ext cx="6564618" cy="3600986"/>
          </a:xfrm>
          <a:prstGeom prst="rect">
            <a:avLst/>
          </a:prstGeom>
          <a:noFill/>
        </p:spPr>
        <p:txBody>
          <a:bodyPr wrap="none" rtlCol="0">
            <a:spAutoFit/>
          </a:bodyPr>
          <a:lstStyle/>
          <a:p>
            <a:r>
              <a:rPr lang="ja-JP" altLang="en-US" sz="2800" dirty="0" smtClean="0"/>
              <a:t>単体</a:t>
            </a:r>
            <a:r>
              <a:rPr lang="ja-JP" altLang="en-US" sz="2800" dirty="0"/>
              <a:t>機能</a:t>
            </a:r>
            <a:r>
              <a:rPr lang="ja-JP" altLang="en-US" sz="2800" dirty="0" smtClean="0"/>
              <a:t>の品質担保</a:t>
            </a:r>
            <a:endParaRPr lang="en-US" altLang="ja-JP" sz="2800" dirty="0" smtClean="0"/>
          </a:p>
          <a:p>
            <a:r>
              <a:rPr lang="ja-JP" altLang="en-US" dirty="0" smtClean="0"/>
              <a:t>　単体機能の品質を保証するエビデンスになる</a:t>
            </a:r>
            <a:endParaRPr lang="en-US" altLang="ja-JP" dirty="0" smtClean="0"/>
          </a:p>
          <a:p>
            <a:endParaRPr lang="en-US" altLang="ja-JP" dirty="0" smtClean="0"/>
          </a:p>
          <a:p>
            <a:endParaRPr lang="en-US" altLang="ja-JP" dirty="0" smtClean="0"/>
          </a:p>
          <a:p>
            <a:r>
              <a:rPr lang="ja-JP" altLang="en-US" sz="2800" dirty="0" smtClean="0"/>
              <a:t>単体</a:t>
            </a:r>
            <a:r>
              <a:rPr lang="ja-JP" altLang="en-US" sz="2800" dirty="0"/>
              <a:t>機能</a:t>
            </a:r>
            <a:r>
              <a:rPr lang="ja-JP" altLang="en-US" sz="2800" dirty="0" smtClean="0"/>
              <a:t>の品質向上</a:t>
            </a:r>
            <a:endParaRPr lang="en-US" altLang="ja-JP" sz="2800" dirty="0" smtClean="0"/>
          </a:p>
          <a:p>
            <a:r>
              <a:rPr lang="ja-JP" altLang="en-US" dirty="0" smtClean="0"/>
              <a:t>　単体テストを行いながら実装することで、バグを早期発見できる</a:t>
            </a:r>
            <a:endParaRPr lang="en-US" altLang="ja-JP" dirty="0" smtClean="0"/>
          </a:p>
          <a:p>
            <a:endParaRPr lang="en-US" altLang="ja-JP" dirty="0" smtClean="0"/>
          </a:p>
          <a:p>
            <a:endParaRPr lang="en-US" altLang="ja-JP" dirty="0"/>
          </a:p>
          <a:p>
            <a:r>
              <a:rPr lang="ja-JP" altLang="en-US" sz="2800" dirty="0" smtClean="0"/>
              <a:t>単体機能の動作確認が楽</a:t>
            </a:r>
            <a:endParaRPr lang="en-US" altLang="ja-JP" sz="2800" dirty="0" smtClean="0"/>
          </a:p>
          <a:p>
            <a:r>
              <a:rPr lang="ja-JP" altLang="en-US" dirty="0" smtClean="0"/>
              <a:t>　いちいち</a:t>
            </a:r>
            <a:r>
              <a:rPr lang="en-US" altLang="ja-JP" dirty="0" smtClean="0"/>
              <a:t>Web</a:t>
            </a:r>
            <a:r>
              <a:rPr lang="ja-JP" altLang="en-US" dirty="0" smtClean="0"/>
              <a:t>アプリケーション立ち上げて画面に入力して</a:t>
            </a:r>
            <a:r>
              <a:rPr lang="en-US" altLang="ja-JP" dirty="0" smtClean="0"/>
              <a:t>…</a:t>
            </a:r>
          </a:p>
          <a:p>
            <a:r>
              <a:rPr lang="ja-JP" altLang="en-US" dirty="0" smtClean="0"/>
              <a:t>　なんてことはせず、単体テストを実行するだけで確認できる</a:t>
            </a:r>
            <a:endParaRPr lang="en-US" altLang="ja-JP" dirty="0" smtClean="0"/>
          </a:p>
        </p:txBody>
      </p:sp>
    </p:spTree>
    <p:extLst>
      <p:ext uri="{BB962C8B-B14F-4D97-AF65-F5344CB8AC3E}">
        <p14:creationId xmlns:p14="http://schemas.microsoft.com/office/powerpoint/2010/main" val="1335289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latin typeface="Arial" panose="020B0604020202020204" pitchFamily="34" charset="0"/>
                <a:cs typeface="Arial" panose="020B0604020202020204" pitchFamily="34" charset="0"/>
              </a:rPr>
              <a:t>単体</a:t>
            </a:r>
            <a:r>
              <a:rPr lang="ja-JP" altLang="en-US" dirty="0">
                <a:latin typeface="Arial" panose="020B0604020202020204" pitchFamily="34" charset="0"/>
                <a:cs typeface="Arial" panose="020B0604020202020204" pitchFamily="34" charset="0"/>
              </a:rPr>
              <a:t>テスト</a:t>
            </a:r>
            <a:r>
              <a:rPr lang="ja-JP" altLang="en-US" dirty="0" smtClean="0">
                <a:latin typeface="Arial" panose="020B0604020202020204" pitchFamily="34" charset="0"/>
                <a:cs typeface="Arial" panose="020B0604020202020204" pitchFamily="34" charset="0"/>
              </a:rPr>
              <a:t>の作成方法</a:t>
            </a:r>
            <a:endParaRPr kumimoji="1" lang="ja-JP" altLang="en-US" dirty="0">
              <a:latin typeface="Arial" panose="020B0604020202020204" pitchFamily="34" charset="0"/>
              <a:cs typeface="Arial" panose="020B0604020202020204" pitchFamily="34" charset="0"/>
            </a:endParaRPr>
          </a:p>
        </p:txBody>
      </p:sp>
      <p:sp>
        <p:nvSpPr>
          <p:cNvPr id="2" name="テキスト ボックス 1"/>
          <p:cNvSpPr txBox="1"/>
          <p:nvPr/>
        </p:nvSpPr>
        <p:spPr>
          <a:xfrm>
            <a:off x="677863" y="1123950"/>
            <a:ext cx="7252306" cy="2308324"/>
          </a:xfrm>
          <a:prstGeom prst="rect">
            <a:avLst/>
          </a:prstGeom>
          <a:noFill/>
        </p:spPr>
        <p:txBody>
          <a:bodyPr wrap="none" rtlCol="0">
            <a:spAutoFit/>
          </a:bodyPr>
          <a:lstStyle/>
          <a:p>
            <a:r>
              <a:rPr lang="ja-JP" altLang="en-US" dirty="0"/>
              <a:t>・</a:t>
            </a:r>
            <a:r>
              <a:rPr lang="ja-JP" altLang="en-US" dirty="0" smtClean="0"/>
              <a:t>テストデータを用意する</a:t>
            </a:r>
            <a:endParaRPr lang="en-US" altLang="ja-JP" dirty="0" smtClean="0"/>
          </a:p>
          <a:p>
            <a:endParaRPr lang="en-US" altLang="ja-JP" dirty="0" smtClean="0"/>
          </a:p>
          <a:p>
            <a:r>
              <a:rPr lang="ja-JP" altLang="en-US" dirty="0" smtClean="0"/>
              <a:t>・テスト対象のクラスが生成するインスタンスをモック化</a:t>
            </a:r>
            <a:endParaRPr lang="en-US" altLang="ja-JP" dirty="0" smtClean="0"/>
          </a:p>
          <a:p>
            <a:r>
              <a:rPr lang="ja-JP" altLang="en-US" dirty="0"/>
              <a:t>　</a:t>
            </a:r>
            <a:endParaRPr lang="en-US" altLang="ja-JP" dirty="0" smtClean="0"/>
          </a:p>
          <a:p>
            <a:r>
              <a:rPr lang="ja-JP" altLang="en-US" dirty="0" smtClean="0"/>
              <a:t>・生成するインスタンスのメソッドの戻り値をモックの返却値として差し込む</a:t>
            </a:r>
            <a:endParaRPr lang="en-US" altLang="ja-JP" dirty="0" smtClean="0"/>
          </a:p>
          <a:p>
            <a:r>
              <a:rPr lang="ja-JP" altLang="en-US" dirty="0" smtClean="0"/>
              <a:t>　</a:t>
            </a:r>
            <a:endParaRPr lang="en-US" altLang="ja-JP" dirty="0" smtClean="0"/>
          </a:p>
          <a:p>
            <a:r>
              <a:rPr lang="ja-JP" altLang="en-US" dirty="0" smtClean="0"/>
              <a:t>・テストしたメソッドの戻り値及び動作が期待したものであるかを確認</a:t>
            </a:r>
            <a:endParaRPr lang="en-US" altLang="ja-JP" dirty="0" smtClean="0"/>
          </a:p>
          <a:p>
            <a:endParaRPr lang="en-US" altLang="ja-JP" dirty="0"/>
          </a:p>
        </p:txBody>
      </p:sp>
    </p:spTree>
    <p:extLst>
      <p:ext uri="{BB962C8B-B14F-4D97-AF65-F5344CB8AC3E}">
        <p14:creationId xmlns:p14="http://schemas.microsoft.com/office/powerpoint/2010/main" val="4223599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エラ</a:t>
            </a:r>
            <a:r>
              <a:rPr lang="ja-JP" altLang="en-US" dirty="0" smtClean="0">
                <a:latin typeface="Arial" panose="020B0604020202020204" pitchFamily="34" charset="0"/>
                <a:cs typeface="Arial" panose="020B0604020202020204" pitchFamily="34" charset="0"/>
              </a:rPr>
              <a:t>ーの取り扱い</a:t>
            </a:r>
            <a:endParaRPr kumimoji="1" lang="ja-JP" altLang="en-US" dirty="0">
              <a:latin typeface="Arial" panose="020B0604020202020204" pitchFamily="34" charset="0"/>
              <a:cs typeface="Arial" panose="020B0604020202020204" pitchFamily="34" charset="0"/>
            </a:endParaRPr>
          </a:p>
        </p:txBody>
      </p:sp>
      <p:sp>
        <p:nvSpPr>
          <p:cNvPr id="4" name="正方形/長方形 3"/>
          <p:cNvSpPr/>
          <p:nvPr/>
        </p:nvSpPr>
        <p:spPr>
          <a:xfrm>
            <a:off x="677862" y="1036588"/>
            <a:ext cx="8332787" cy="677108"/>
          </a:xfrm>
          <a:prstGeom prst="rect">
            <a:avLst/>
          </a:prstGeom>
        </p:spPr>
        <p:txBody>
          <a:bodyPr wrap="square">
            <a:spAutoFit/>
          </a:bodyPr>
          <a:lstStyle/>
          <a:p>
            <a:r>
              <a:rPr lang="en-US" altLang="ja-JP" sz="2000" dirty="0" smtClean="0"/>
              <a:t>【</a:t>
            </a:r>
            <a:r>
              <a:rPr lang="ja-JP" altLang="en-US" sz="2000" dirty="0" smtClean="0"/>
              <a:t>テスト</a:t>
            </a:r>
            <a:r>
              <a:rPr lang="ja-JP" altLang="en-US" sz="2000" dirty="0"/>
              <a:t>対象のメソッドがエラーを発生させる</a:t>
            </a:r>
            <a:r>
              <a:rPr lang="ja-JP" altLang="en-US" sz="2000" dirty="0" smtClean="0"/>
              <a:t>場合</a:t>
            </a:r>
            <a:r>
              <a:rPr lang="en-US" altLang="ja-JP" sz="2000" dirty="0" smtClean="0"/>
              <a:t>】</a:t>
            </a:r>
            <a:endParaRPr lang="en-US" altLang="ja-JP" sz="2000" dirty="0"/>
          </a:p>
          <a:p>
            <a:r>
              <a:rPr lang="ja-JP" altLang="en-US" dirty="0" smtClean="0"/>
              <a:t>・テスト対象のメソッドが起こすエラー</a:t>
            </a:r>
            <a:r>
              <a:rPr lang="ja-JP" altLang="en-US" dirty="0"/>
              <a:t>を捕捉</a:t>
            </a:r>
            <a:r>
              <a:rPr lang="ja-JP" altLang="en-US" dirty="0" smtClean="0"/>
              <a:t>する</a:t>
            </a:r>
            <a:endParaRPr lang="en-US" altLang="ja-JP" dirty="0"/>
          </a:p>
        </p:txBody>
      </p:sp>
      <p:sp>
        <p:nvSpPr>
          <p:cNvPr id="5" name="正方形/長方形 4"/>
          <p:cNvSpPr/>
          <p:nvPr/>
        </p:nvSpPr>
        <p:spPr>
          <a:xfrm>
            <a:off x="677862" y="4244845"/>
            <a:ext cx="7128670" cy="1754326"/>
          </a:xfrm>
          <a:prstGeom prst="rect">
            <a:avLst/>
          </a:prstGeom>
          <a:solidFill>
            <a:schemeClr val="tx1"/>
          </a:solidFill>
        </p:spPr>
        <p:txBody>
          <a:bodyPr wrap="square">
            <a:spAutoFit/>
          </a:bodyPr>
          <a:lstStyle/>
          <a:p>
            <a:r>
              <a:rPr lang="en-US" altLang="ja-JP" dirty="0" err="1">
                <a:solidFill>
                  <a:srgbClr val="0070C0"/>
                </a:solidFill>
              </a:rPr>
              <a:t>var</a:t>
            </a:r>
            <a:r>
              <a:rPr lang="en-US" altLang="ja-JP" dirty="0">
                <a:solidFill>
                  <a:schemeClr val="bg1"/>
                </a:solidFill>
              </a:rPr>
              <a:t> mock = </a:t>
            </a:r>
            <a:r>
              <a:rPr lang="en-US" altLang="ja-JP" dirty="0">
                <a:solidFill>
                  <a:srgbClr val="0070C0"/>
                </a:solidFill>
              </a:rPr>
              <a:t>new</a:t>
            </a:r>
            <a:r>
              <a:rPr lang="en-US" altLang="ja-JP" dirty="0">
                <a:solidFill>
                  <a:schemeClr val="bg1"/>
                </a:solidFill>
              </a:rPr>
              <a:t> </a:t>
            </a:r>
            <a:r>
              <a:rPr lang="en-US" altLang="ja-JP" dirty="0">
                <a:solidFill>
                  <a:srgbClr val="008075"/>
                </a:solidFill>
              </a:rPr>
              <a:t>Mock</a:t>
            </a:r>
            <a:r>
              <a:rPr lang="en-US" altLang="ja-JP" dirty="0">
                <a:solidFill>
                  <a:schemeClr val="bg1"/>
                </a:solidFill>
              </a:rPr>
              <a:t>&lt;</a:t>
            </a:r>
            <a:r>
              <a:rPr lang="en-US" altLang="ja-JP" dirty="0" err="1">
                <a:solidFill>
                  <a:srgbClr val="92D050"/>
                </a:solidFill>
              </a:rPr>
              <a:t>ICalledClass</a:t>
            </a:r>
            <a:r>
              <a:rPr lang="en-US" altLang="ja-JP" dirty="0">
                <a:solidFill>
                  <a:schemeClr val="bg1"/>
                </a:solidFill>
              </a:rPr>
              <a:t>&gt;();</a:t>
            </a:r>
          </a:p>
          <a:p>
            <a:r>
              <a:rPr lang="en-US" altLang="ja-JP" dirty="0" err="1" smtClean="0">
                <a:solidFill>
                  <a:schemeClr val="bg1"/>
                </a:solidFill>
              </a:rPr>
              <a:t>mock.Setup</a:t>
            </a:r>
            <a:r>
              <a:rPr lang="en-US" altLang="ja-JP" dirty="0" smtClean="0">
                <a:solidFill>
                  <a:schemeClr val="bg1"/>
                </a:solidFill>
              </a:rPr>
              <a:t>(m </a:t>
            </a:r>
            <a:r>
              <a:rPr lang="en-US" altLang="ja-JP" dirty="0">
                <a:solidFill>
                  <a:schemeClr val="bg1"/>
                </a:solidFill>
              </a:rPr>
              <a:t>=&gt; </a:t>
            </a:r>
            <a:r>
              <a:rPr lang="en-US" altLang="ja-JP" dirty="0" err="1" smtClean="0">
                <a:solidFill>
                  <a:schemeClr val="bg1"/>
                </a:solidFill>
              </a:rPr>
              <a:t>m.Method</a:t>
            </a:r>
            <a:r>
              <a:rPr lang="en-US" altLang="ja-JP" dirty="0" smtClean="0">
                <a:solidFill>
                  <a:schemeClr val="bg1"/>
                </a:solidFill>
              </a:rPr>
              <a:t>(</a:t>
            </a:r>
            <a:r>
              <a:rPr lang="en-US" altLang="ja-JP" dirty="0" err="1" smtClean="0">
                <a:solidFill>
                  <a:srgbClr val="008075"/>
                </a:solidFill>
              </a:rPr>
              <a:t>It</a:t>
            </a:r>
            <a:r>
              <a:rPr lang="en-US" altLang="ja-JP" dirty="0" err="1" smtClean="0">
                <a:solidFill>
                  <a:schemeClr val="bg1"/>
                </a:solidFill>
              </a:rPr>
              <a:t>.IsAny</a:t>
            </a:r>
            <a:r>
              <a:rPr lang="en-US" altLang="ja-JP" dirty="0" smtClean="0">
                <a:solidFill>
                  <a:schemeClr val="bg1"/>
                </a:solidFill>
              </a:rPr>
              <a:t>&lt;</a:t>
            </a:r>
            <a:r>
              <a:rPr lang="en-US" altLang="ja-JP" dirty="0" smtClean="0">
                <a:solidFill>
                  <a:srgbClr val="008075"/>
                </a:solidFill>
              </a:rPr>
              <a:t>Class</a:t>
            </a:r>
            <a:r>
              <a:rPr lang="en-US" altLang="ja-JP" dirty="0">
                <a:solidFill>
                  <a:schemeClr val="bg1"/>
                </a:solidFill>
              </a:rPr>
              <a:t>&gt;())).Callback(() =&gt;</a:t>
            </a:r>
          </a:p>
          <a:p>
            <a:r>
              <a:rPr lang="en-US" altLang="ja-JP" dirty="0" smtClean="0">
                <a:solidFill>
                  <a:schemeClr val="bg1"/>
                </a:solidFill>
              </a:rPr>
              <a:t>{</a:t>
            </a:r>
            <a:endParaRPr lang="en-US" altLang="ja-JP" dirty="0">
              <a:solidFill>
                <a:schemeClr val="bg1"/>
              </a:solidFill>
            </a:endParaRPr>
          </a:p>
          <a:p>
            <a:r>
              <a:rPr lang="en-US" altLang="ja-JP" dirty="0">
                <a:solidFill>
                  <a:schemeClr val="bg1"/>
                </a:solidFill>
              </a:rPr>
              <a:t>	</a:t>
            </a:r>
            <a:r>
              <a:rPr lang="en-US" altLang="ja-JP" dirty="0">
                <a:solidFill>
                  <a:srgbClr val="0070C0"/>
                </a:solidFill>
              </a:rPr>
              <a:t>throw new</a:t>
            </a:r>
            <a:r>
              <a:rPr lang="en-US" altLang="ja-JP" dirty="0">
                <a:solidFill>
                  <a:schemeClr val="bg1"/>
                </a:solidFill>
              </a:rPr>
              <a:t> </a:t>
            </a:r>
            <a:r>
              <a:rPr lang="en-US" altLang="ja-JP" dirty="0">
                <a:solidFill>
                  <a:srgbClr val="008075"/>
                </a:solidFill>
              </a:rPr>
              <a:t>Exception</a:t>
            </a:r>
            <a:r>
              <a:rPr lang="en-US" altLang="ja-JP" dirty="0">
                <a:solidFill>
                  <a:schemeClr val="bg1"/>
                </a:solidFill>
              </a:rPr>
              <a:t>();</a:t>
            </a:r>
          </a:p>
          <a:p>
            <a:r>
              <a:rPr lang="en-US" altLang="ja-JP" dirty="0" smtClean="0">
                <a:solidFill>
                  <a:schemeClr val="bg1"/>
                </a:solidFill>
              </a:rPr>
              <a:t>});</a:t>
            </a:r>
            <a:endParaRPr lang="en-US" altLang="ja-JP" dirty="0">
              <a:solidFill>
                <a:schemeClr val="bg1"/>
              </a:solidFill>
            </a:endParaRPr>
          </a:p>
          <a:p>
            <a:r>
              <a:rPr lang="en-US" altLang="ja-JP" dirty="0" err="1" smtClean="0">
                <a:solidFill>
                  <a:schemeClr val="bg1"/>
                </a:solidFill>
              </a:rPr>
              <a:t>Target.CalledClass</a:t>
            </a:r>
            <a:r>
              <a:rPr lang="en-US" altLang="ja-JP" dirty="0" smtClean="0">
                <a:solidFill>
                  <a:schemeClr val="bg1"/>
                </a:solidFill>
              </a:rPr>
              <a:t> </a:t>
            </a:r>
            <a:r>
              <a:rPr lang="en-US" altLang="ja-JP" dirty="0">
                <a:solidFill>
                  <a:schemeClr val="bg1"/>
                </a:solidFill>
              </a:rPr>
              <a:t>= </a:t>
            </a:r>
            <a:r>
              <a:rPr lang="en-US" altLang="ja-JP" dirty="0" err="1">
                <a:solidFill>
                  <a:schemeClr val="bg1"/>
                </a:solidFill>
              </a:rPr>
              <a:t>mock.Object</a:t>
            </a:r>
            <a:r>
              <a:rPr lang="en-US" altLang="ja-JP" dirty="0">
                <a:solidFill>
                  <a:schemeClr val="bg1"/>
                </a:solidFill>
              </a:rPr>
              <a:t>;</a:t>
            </a:r>
          </a:p>
        </p:txBody>
      </p:sp>
      <p:sp>
        <p:nvSpPr>
          <p:cNvPr id="6" name="正方形/長方形 5"/>
          <p:cNvSpPr/>
          <p:nvPr/>
        </p:nvSpPr>
        <p:spPr>
          <a:xfrm>
            <a:off x="677862" y="1713696"/>
            <a:ext cx="3676650" cy="1200329"/>
          </a:xfrm>
          <a:prstGeom prst="rect">
            <a:avLst/>
          </a:prstGeom>
          <a:solidFill>
            <a:schemeClr val="tx1"/>
          </a:solidFill>
        </p:spPr>
        <p:txBody>
          <a:bodyPr wrap="square">
            <a:spAutoFit/>
          </a:bodyPr>
          <a:lstStyle/>
          <a:p>
            <a:r>
              <a:rPr lang="en-US" altLang="ja-JP" dirty="0" err="1" smtClean="0">
                <a:solidFill>
                  <a:srgbClr val="008075"/>
                </a:solidFill>
              </a:rPr>
              <a:t>AssertEx</a:t>
            </a:r>
            <a:r>
              <a:rPr lang="en-US" altLang="ja-JP" dirty="0" err="1" smtClean="0">
                <a:solidFill>
                  <a:schemeClr val="bg1"/>
                </a:solidFill>
              </a:rPr>
              <a:t>.Catch</a:t>
            </a:r>
            <a:r>
              <a:rPr lang="en-US" altLang="ja-JP" dirty="0" smtClean="0">
                <a:solidFill>
                  <a:schemeClr val="bg1"/>
                </a:solidFill>
              </a:rPr>
              <a:t>&lt;</a:t>
            </a:r>
            <a:r>
              <a:rPr lang="en-US" altLang="ja-JP" dirty="0" smtClean="0">
                <a:solidFill>
                  <a:srgbClr val="008075"/>
                </a:solidFill>
              </a:rPr>
              <a:t>Exception</a:t>
            </a:r>
            <a:r>
              <a:rPr lang="en-US" altLang="ja-JP" dirty="0">
                <a:solidFill>
                  <a:schemeClr val="bg1"/>
                </a:solidFill>
              </a:rPr>
              <a:t>&gt;(() =&gt; </a:t>
            </a:r>
          </a:p>
          <a:p>
            <a:r>
              <a:rPr lang="en-US" altLang="ja-JP" dirty="0" smtClean="0">
                <a:solidFill>
                  <a:schemeClr val="bg1"/>
                </a:solidFill>
              </a:rPr>
              <a:t>{</a:t>
            </a:r>
            <a:endParaRPr lang="en-US" altLang="ja-JP" dirty="0">
              <a:solidFill>
                <a:schemeClr val="bg1"/>
              </a:solidFill>
            </a:endParaRPr>
          </a:p>
          <a:p>
            <a:r>
              <a:rPr lang="en-US" altLang="ja-JP" dirty="0">
                <a:solidFill>
                  <a:schemeClr val="bg1"/>
                </a:solidFill>
              </a:rPr>
              <a:t>	</a:t>
            </a:r>
            <a:r>
              <a:rPr lang="en-US" altLang="ja-JP" dirty="0" err="1">
                <a:solidFill>
                  <a:schemeClr val="bg1"/>
                </a:solidFill>
              </a:rPr>
              <a:t>Target.Method</a:t>
            </a:r>
            <a:r>
              <a:rPr lang="en-US" altLang="ja-JP" dirty="0">
                <a:solidFill>
                  <a:schemeClr val="bg1"/>
                </a:solidFill>
              </a:rPr>
              <a:t>();</a:t>
            </a:r>
          </a:p>
          <a:p>
            <a:r>
              <a:rPr lang="en-US" altLang="ja-JP" dirty="0" smtClean="0">
                <a:solidFill>
                  <a:schemeClr val="bg1"/>
                </a:solidFill>
              </a:rPr>
              <a:t>});</a:t>
            </a:r>
            <a:endParaRPr lang="en-US" altLang="ja-JP" dirty="0">
              <a:solidFill>
                <a:schemeClr val="bg1"/>
              </a:solidFill>
            </a:endParaRPr>
          </a:p>
        </p:txBody>
      </p:sp>
      <p:sp>
        <p:nvSpPr>
          <p:cNvPr id="2" name="正方形/長方形 1"/>
          <p:cNvSpPr/>
          <p:nvPr/>
        </p:nvSpPr>
        <p:spPr>
          <a:xfrm>
            <a:off x="677862" y="3567737"/>
            <a:ext cx="8751888" cy="677108"/>
          </a:xfrm>
          <a:prstGeom prst="rect">
            <a:avLst/>
          </a:prstGeom>
        </p:spPr>
        <p:txBody>
          <a:bodyPr wrap="square">
            <a:spAutoFit/>
          </a:bodyPr>
          <a:lstStyle/>
          <a:p>
            <a:r>
              <a:rPr lang="en-US" altLang="ja-JP" sz="2000" dirty="0"/>
              <a:t>【</a:t>
            </a:r>
            <a:r>
              <a:rPr lang="ja-JP" altLang="en-US" sz="2000" dirty="0"/>
              <a:t>テスト対象のメソッドが生成するインスタンスがエラーを発生させるケース</a:t>
            </a:r>
            <a:r>
              <a:rPr lang="en-US" altLang="ja-JP" sz="2000" dirty="0"/>
              <a:t>】</a:t>
            </a:r>
          </a:p>
          <a:p>
            <a:r>
              <a:rPr lang="ja-JP" altLang="en-US" dirty="0"/>
              <a:t>・生成するインスタンスに対応するモックに意図的にエラーを発生させる</a:t>
            </a:r>
            <a:endParaRPr lang="en-US" altLang="ja-JP" dirty="0"/>
          </a:p>
        </p:txBody>
      </p:sp>
    </p:spTree>
    <p:extLst>
      <p:ext uri="{BB962C8B-B14F-4D97-AF65-F5344CB8AC3E}">
        <p14:creationId xmlns:p14="http://schemas.microsoft.com/office/powerpoint/2010/main" val="2731744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50" y="2060575"/>
            <a:ext cx="7491413" cy="661988"/>
          </a:xfrm>
        </p:spPr>
        <p:txBody>
          <a:bodyPr>
            <a:normAutofit/>
          </a:bodyPr>
          <a:lstStyle/>
          <a:p>
            <a:pPr defTabSz="457133" eaLnBrk="1" fontAlgn="auto" hangingPunct="1">
              <a:spcAft>
                <a:spcPts val="0"/>
              </a:spcAft>
              <a:defRPr/>
            </a:pPr>
            <a:r>
              <a:rPr lang="ja-JP" altLang="en-US" b="1" dirty="0" smtClean="0">
                <a:latin typeface="Arial" panose="020B0604020202020204" pitchFamily="34" charset="0"/>
                <a:cs typeface="Arial" panose="020B0604020202020204" pitchFamily="34" charset="0"/>
              </a:rPr>
              <a:t>Ｃｏｎｔｒｏｌｌｅｒ</a:t>
            </a:r>
            <a:r>
              <a:rPr lang="ja-JP" altLang="en-US" dirty="0" smtClean="0"/>
              <a:t>クラスの単体テスト</a:t>
            </a:r>
            <a:endParaRPr lang="en-US" dirty="0"/>
          </a:p>
        </p:txBody>
      </p:sp>
    </p:spTree>
    <p:extLst>
      <p:ext uri="{BB962C8B-B14F-4D97-AF65-F5344CB8AC3E}">
        <p14:creationId xmlns:p14="http://schemas.microsoft.com/office/powerpoint/2010/main" val="3203657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77863" y="0"/>
            <a:ext cx="7626350" cy="663575"/>
          </a:xfrm>
        </p:spPr>
        <p:txBody>
          <a:bodyPr>
            <a:normAutofit/>
          </a:bodyPr>
          <a:lstStyle/>
          <a:p>
            <a:pPr defTabSz="457133" eaLnBrk="1" fontAlgn="auto" hangingPunct="1">
              <a:spcAft>
                <a:spcPts val="0"/>
              </a:spcAft>
              <a:defRPr/>
            </a:pPr>
            <a:r>
              <a:rPr lang="ja-JP" altLang="en-US" dirty="0" smtClean="0">
                <a:latin typeface="Arial" panose="020B0604020202020204" pitchFamily="34" charset="0"/>
                <a:cs typeface="Arial" panose="020B0604020202020204" pitchFamily="34" charset="0"/>
              </a:rPr>
              <a:t>Ｃｏｎｔｒｏｌｌｅｒクラスの単体テスト</a:t>
            </a:r>
            <a:endParaRPr dirty="0">
              <a:latin typeface="Arial" panose="020B0604020202020204" pitchFamily="34" charset="0"/>
              <a:cs typeface="Arial" panose="020B0604020202020204" pitchFamily="34" charset="0"/>
            </a:endParaRPr>
          </a:p>
        </p:txBody>
      </p:sp>
      <p:sp>
        <p:nvSpPr>
          <p:cNvPr id="10" name="円/楕円 9"/>
          <p:cNvSpPr/>
          <p:nvPr/>
        </p:nvSpPr>
        <p:spPr>
          <a:xfrm>
            <a:off x="7063173" y="1461957"/>
            <a:ext cx="2340000" cy="162000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b="1" dirty="0" smtClean="0">
                <a:solidFill>
                  <a:schemeClr val="tx1"/>
                </a:solidFill>
                <a:latin typeface="Arial" panose="020B0604020202020204" pitchFamily="34" charset="0"/>
                <a:cs typeface="Arial" panose="020B0604020202020204" pitchFamily="34" charset="0"/>
              </a:rPr>
              <a:t>Service</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sp>
        <p:nvSpPr>
          <p:cNvPr id="12" name="円/楕円 11"/>
          <p:cNvSpPr/>
          <p:nvPr/>
        </p:nvSpPr>
        <p:spPr>
          <a:xfrm>
            <a:off x="677863" y="1461957"/>
            <a:ext cx="2340000" cy="162000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b="1" dirty="0" smtClean="0">
                <a:solidFill>
                  <a:schemeClr val="tx1"/>
                </a:solidFill>
                <a:latin typeface="Arial" panose="020B0604020202020204" pitchFamily="34" charset="0"/>
                <a:cs typeface="Arial" panose="020B0604020202020204" pitchFamily="34" charset="0"/>
              </a:rPr>
              <a:t>Controller</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sp>
        <p:nvSpPr>
          <p:cNvPr id="6" name="正方形/長方形 5"/>
          <p:cNvSpPr/>
          <p:nvPr/>
        </p:nvSpPr>
        <p:spPr>
          <a:xfrm>
            <a:off x="4259468" y="1461957"/>
            <a:ext cx="1562100" cy="41148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tx1"/>
                </a:solidFill>
                <a:latin typeface="Arial" panose="020B0604020202020204" pitchFamily="34" charset="0"/>
                <a:cs typeface="Arial" panose="020B0604020202020204" pitchFamily="34" charset="0"/>
              </a:rPr>
              <a:t>DI</a:t>
            </a:r>
            <a:r>
              <a:rPr lang="ja-JP" altLang="en-US" b="1" dirty="0">
                <a:solidFill>
                  <a:schemeClr val="tx1"/>
                </a:solidFill>
                <a:latin typeface="Arial" panose="020B0604020202020204" pitchFamily="34" charset="0"/>
                <a:cs typeface="Arial" panose="020B0604020202020204" pitchFamily="34" charset="0"/>
              </a:rPr>
              <a:t> </a:t>
            </a:r>
            <a:r>
              <a:rPr lang="en-US" altLang="ja-JP" b="1" dirty="0" smtClean="0">
                <a:solidFill>
                  <a:schemeClr val="tx1"/>
                </a:solidFill>
                <a:latin typeface="Arial" panose="020B0604020202020204" pitchFamily="34" charset="0"/>
                <a:cs typeface="Arial" panose="020B0604020202020204" pitchFamily="34" charset="0"/>
              </a:rPr>
              <a:t>Container</a:t>
            </a:r>
            <a:endParaRPr kumimoji="1" lang="ja-JP" altLang="en-US" b="1" dirty="0" smtClean="0">
              <a:solidFill>
                <a:schemeClr val="tx1"/>
              </a:solidFill>
              <a:latin typeface="Arial" panose="020B0604020202020204" pitchFamily="34" charset="0"/>
              <a:cs typeface="Arial" panose="020B0604020202020204" pitchFamily="34" charset="0"/>
            </a:endParaRPr>
          </a:p>
        </p:txBody>
      </p:sp>
      <p:cxnSp>
        <p:nvCxnSpPr>
          <p:cNvPr id="42" name="直線矢印コネクタ 41"/>
          <p:cNvCxnSpPr>
            <a:stCxn id="12" idx="6"/>
          </p:cNvCxnSpPr>
          <p:nvPr/>
        </p:nvCxnSpPr>
        <p:spPr>
          <a:xfrm>
            <a:off x="3017863" y="2271957"/>
            <a:ext cx="1241605" cy="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821568" y="2330236"/>
            <a:ext cx="1584290" cy="1694194"/>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円/楕円 45"/>
          <p:cNvSpPr/>
          <p:nvPr/>
        </p:nvSpPr>
        <p:spPr>
          <a:xfrm>
            <a:off x="677863" y="3728907"/>
            <a:ext cx="2340000" cy="162000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b="1" dirty="0" smtClean="0">
                <a:solidFill>
                  <a:schemeClr val="tx1"/>
                </a:solidFill>
                <a:latin typeface="Arial" panose="020B0604020202020204" pitchFamily="34" charset="0"/>
                <a:cs typeface="Arial" panose="020B0604020202020204" pitchFamily="34" charset="0"/>
              </a:rPr>
              <a:t>Controller</a:t>
            </a:r>
          </a:p>
          <a:p>
            <a:pPr algn="ctr"/>
            <a:r>
              <a:rPr lang="en-US" altLang="ja-JP" sz="2400" b="1" dirty="0" smtClean="0">
                <a:solidFill>
                  <a:schemeClr val="tx1"/>
                </a:solidFill>
                <a:latin typeface="Arial" panose="020B0604020202020204" pitchFamily="34" charset="0"/>
                <a:cs typeface="Arial" panose="020B0604020202020204" pitchFamily="34" charset="0"/>
              </a:rPr>
              <a:t>Test</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cxnSp>
        <p:nvCxnSpPr>
          <p:cNvPr id="47" name="直線矢印コネクタ 46"/>
          <p:cNvCxnSpPr>
            <a:stCxn id="46" idx="0"/>
            <a:endCxn id="12" idx="4"/>
          </p:cNvCxnSpPr>
          <p:nvPr/>
        </p:nvCxnSpPr>
        <p:spPr>
          <a:xfrm flipV="1">
            <a:off x="1847863" y="3081957"/>
            <a:ext cx="0" cy="64695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9" name="円/楕円 48"/>
          <p:cNvSpPr/>
          <p:nvPr/>
        </p:nvSpPr>
        <p:spPr>
          <a:xfrm>
            <a:off x="7063173" y="3728907"/>
            <a:ext cx="2340000" cy="162000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latin typeface="Arial" panose="020B0604020202020204" pitchFamily="34" charset="0"/>
                <a:cs typeface="Arial" panose="020B0604020202020204" pitchFamily="34" charset="0"/>
              </a:rPr>
              <a:t>Mock</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cxnSp>
        <p:nvCxnSpPr>
          <p:cNvPr id="52" name="直線矢印コネクタ 51"/>
          <p:cNvCxnSpPr/>
          <p:nvPr/>
        </p:nvCxnSpPr>
        <p:spPr>
          <a:xfrm flipH="1" flipV="1">
            <a:off x="5821569" y="2744190"/>
            <a:ext cx="1369806" cy="146586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p:nvPr/>
        </p:nvCxnSpPr>
        <p:spPr>
          <a:xfrm flipH="1">
            <a:off x="3017863" y="2481507"/>
            <a:ext cx="1241605" cy="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直線矢印コネクタ 59"/>
          <p:cNvCxnSpPr/>
          <p:nvPr/>
        </p:nvCxnSpPr>
        <p:spPr>
          <a:xfrm>
            <a:off x="2057413" y="3119054"/>
            <a:ext cx="0" cy="64695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テキスト ボックス 60"/>
          <p:cNvSpPr txBox="1"/>
          <p:nvPr/>
        </p:nvSpPr>
        <p:spPr>
          <a:xfrm>
            <a:off x="677863" y="5626525"/>
            <a:ext cx="4357283" cy="646331"/>
          </a:xfrm>
          <a:prstGeom prst="rect">
            <a:avLst/>
          </a:prstGeom>
          <a:noFill/>
        </p:spPr>
        <p:txBody>
          <a:bodyPr wrap="none" rtlCol="0">
            <a:spAutoFit/>
          </a:bodyPr>
          <a:lstStyle/>
          <a:p>
            <a:r>
              <a:rPr lang="en-US" altLang="ja-JP" dirty="0" smtClean="0"/>
              <a:t>DI</a:t>
            </a:r>
            <a:r>
              <a:rPr lang="ja-JP" altLang="en-US" dirty="0" smtClean="0"/>
              <a:t>により</a:t>
            </a:r>
            <a:r>
              <a:rPr lang="en-US" altLang="ja-JP" dirty="0" smtClean="0"/>
              <a:t>Model</a:t>
            </a:r>
            <a:r>
              <a:rPr lang="ja-JP" altLang="en-US" dirty="0" smtClean="0"/>
              <a:t>と</a:t>
            </a:r>
            <a:r>
              <a:rPr lang="en-US" altLang="ja-JP" dirty="0" smtClean="0"/>
              <a:t>Controller</a:t>
            </a:r>
            <a:r>
              <a:rPr lang="ja-JP" altLang="en-US" dirty="0" smtClean="0"/>
              <a:t>が疎結合になる</a:t>
            </a:r>
            <a:endParaRPr lang="en-US" altLang="ja-JP" dirty="0" smtClean="0"/>
          </a:p>
          <a:p>
            <a:r>
              <a:rPr lang="ja-JP" altLang="en-US" dirty="0" smtClean="0"/>
              <a:t>→</a:t>
            </a:r>
            <a:r>
              <a:rPr lang="en-US" altLang="ja-JP" dirty="0" smtClean="0"/>
              <a:t>Controller</a:t>
            </a:r>
            <a:r>
              <a:rPr lang="ja-JP" altLang="en-US" dirty="0" smtClean="0"/>
              <a:t>の単体テストが容易になる</a:t>
            </a:r>
            <a:endParaRPr lang="en-US" altLang="ja-JP" dirty="0" smtClean="0"/>
          </a:p>
        </p:txBody>
      </p:sp>
    </p:spTree>
    <p:extLst>
      <p:ext uri="{BB962C8B-B14F-4D97-AF65-F5344CB8AC3E}">
        <p14:creationId xmlns:p14="http://schemas.microsoft.com/office/powerpoint/2010/main" val="2463239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37" y="785435"/>
            <a:ext cx="6544214" cy="4597108"/>
          </a:xfrm>
          <a:prstGeom prst="rect">
            <a:avLst/>
          </a:prstGeom>
        </p:spPr>
      </p:pic>
      <p:sp>
        <p:nvSpPr>
          <p:cNvPr id="3" name="タイトル 2"/>
          <p:cNvSpPr>
            <a:spLocks noGrp="1"/>
          </p:cNvSpPr>
          <p:nvPr>
            <p:ph type="title"/>
          </p:nvPr>
        </p:nvSpPr>
        <p:spPr/>
        <p:txBody>
          <a:bodyPr/>
          <a:lstStyle/>
          <a:p>
            <a:r>
              <a:rPr lang="ja-JP" altLang="en-US" dirty="0" smtClean="0">
                <a:latin typeface="Arial" panose="020B0604020202020204" pitchFamily="34" charset="0"/>
                <a:cs typeface="Arial" panose="020B0604020202020204" pitchFamily="34" charset="0"/>
              </a:rPr>
              <a:t>初期</a:t>
            </a:r>
            <a:r>
              <a:rPr lang="ja-JP" altLang="en-US" dirty="0">
                <a:latin typeface="Arial" panose="020B0604020202020204" pitchFamily="34" charset="0"/>
                <a:cs typeface="Arial" panose="020B0604020202020204" pitchFamily="34" charset="0"/>
              </a:rPr>
              <a:t>設定</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430213" y="5479017"/>
            <a:ext cx="5137945" cy="646331"/>
          </a:xfrm>
          <a:prstGeom prst="rect">
            <a:avLst/>
          </a:prstGeom>
          <a:noFill/>
        </p:spPr>
        <p:txBody>
          <a:bodyPr wrap="none" rtlCol="0">
            <a:spAutoFit/>
          </a:bodyPr>
          <a:lstStyle/>
          <a:p>
            <a:r>
              <a:rPr lang="ja-JP" altLang="en-US" dirty="0"/>
              <a:t>１</a:t>
            </a:r>
            <a:r>
              <a:rPr lang="ja-JP" altLang="en-US" dirty="0" smtClean="0"/>
              <a:t>．テスト対象、モックを用意する</a:t>
            </a:r>
            <a:endParaRPr lang="en-US" altLang="ja-JP" dirty="0" smtClean="0"/>
          </a:p>
          <a:p>
            <a:r>
              <a:rPr lang="ja-JP" altLang="en-US" dirty="0"/>
              <a:t>２</a:t>
            </a:r>
            <a:r>
              <a:rPr kumimoji="1" lang="ja-JP" altLang="en-US" dirty="0" smtClean="0"/>
              <a:t>．返却値を設定し、モックコンテキストにセットする</a:t>
            </a:r>
            <a:endParaRPr kumimoji="1" lang="ja-JP" altLang="en-US" dirty="0"/>
          </a:p>
        </p:txBody>
      </p:sp>
      <p:sp>
        <p:nvSpPr>
          <p:cNvPr id="6" name="正方形/長方形 5"/>
          <p:cNvSpPr/>
          <p:nvPr/>
        </p:nvSpPr>
        <p:spPr>
          <a:xfrm>
            <a:off x="346772" y="1272088"/>
            <a:ext cx="2605978" cy="70761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2537252" y="890394"/>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430213" y="2615966"/>
            <a:ext cx="6332538" cy="262278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6260923" y="2262970"/>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cxnSp>
        <p:nvCxnSpPr>
          <p:cNvPr id="8" name="直線矢印コネクタ 7"/>
          <p:cNvCxnSpPr>
            <a:stCxn id="20" idx="1"/>
          </p:cNvCxnSpPr>
          <p:nvPr/>
        </p:nvCxnSpPr>
        <p:spPr>
          <a:xfrm flipH="1" flipV="1">
            <a:off x="1168100" y="2225210"/>
            <a:ext cx="5932461"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7" name="直線矢印コネクタ 16"/>
          <p:cNvCxnSpPr/>
          <p:nvPr/>
        </p:nvCxnSpPr>
        <p:spPr>
          <a:xfrm flipH="1">
            <a:off x="873823" y="868969"/>
            <a:ext cx="613657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9" name="テキスト ボックス 18"/>
          <p:cNvSpPr txBox="1"/>
          <p:nvPr/>
        </p:nvSpPr>
        <p:spPr>
          <a:xfrm>
            <a:off x="7100561" y="868969"/>
            <a:ext cx="2453014" cy="646331"/>
          </a:xfrm>
          <a:prstGeom prst="rect">
            <a:avLst/>
          </a:prstGeom>
          <a:noFill/>
        </p:spPr>
        <p:txBody>
          <a:bodyPr wrap="square" rtlCol="0">
            <a:spAutoFit/>
          </a:bodyPr>
          <a:lstStyle/>
          <a:p>
            <a:r>
              <a:rPr kumimoji="1" lang="ja-JP" altLang="en-US" dirty="0" smtClean="0"/>
              <a:t>テストクラスであることを示す</a:t>
            </a:r>
            <a:endParaRPr kumimoji="1" lang="ja-JP" altLang="en-US" dirty="0"/>
          </a:p>
        </p:txBody>
      </p:sp>
      <p:sp>
        <p:nvSpPr>
          <p:cNvPr id="20" name="テキスト ボックス 19"/>
          <p:cNvSpPr txBox="1"/>
          <p:nvPr/>
        </p:nvSpPr>
        <p:spPr>
          <a:xfrm>
            <a:off x="7100561" y="1783823"/>
            <a:ext cx="2453014" cy="923330"/>
          </a:xfrm>
          <a:prstGeom prst="rect">
            <a:avLst/>
          </a:prstGeom>
          <a:noFill/>
        </p:spPr>
        <p:txBody>
          <a:bodyPr wrap="square" rtlCol="0">
            <a:spAutoFit/>
          </a:bodyPr>
          <a:lstStyle/>
          <a:p>
            <a:r>
              <a:rPr kumimoji="1" lang="ja-JP" altLang="en-US" dirty="0" smtClean="0"/>
              <a:t>テストクラスを実行する際に、</a:t>
            </a:r>
            <a:r>
              <a:rPr lang="ja-JP" altLang="en-US" dirty="0" smtClean="0"/>
              <a:t>最初に実行される</a:t>
            </a:r>
            <a:endParaRPr kumimoji="1" lang="ja-JP" altLang="en-US" dirty="0"/>
          </a:p>
        </p:txBody>
      </p:sp>
    </p:spTree>
    <p:extLst>
      <p:ext uri="{BB962C8B-B14F-4D97-AF65-F5344CB8AC3E}">
        <p14:creationId xmlns:p14="http://schemas.microsoft.com/office/powerpoint/2010/main" val="571519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037" y="2189327"/>
            <a:ext cx="4505954" cy="1267002"/>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1513442"/>
            <a:ext cx="3678445" cy="2126992"/>
          </a:xfrm>
          <a:prstGeom prst="rect">
            <a:avLst/>
          </a:prstGeom>
        </p:spPr>
      </p:pic>
      <p:sp>
        <p:nvSpPr>
          <p:cNvPr id="3" name="タイトル 2"/>
          <p:cNvSpPr>
            <a:spLocks noGrp="1"/>
          </p:cNvSpPr>
          <p:nvPr>
            <p:ph type="title"/>
          </p:nvPr>
        </p:nvSpPr>
        <p:spPr/>
        <p:txBody>
          <a:bodyPr/>
          <a:lstStyle/>
          <a:p>
            <a:r>
              <a:rPr kumimoji="1" lang="en-US" altLang="ja-JP" b="1" dirty="0" err="1" smtClean="0">
                <a:latin typeface="Arial" panose="020B0604020202020204" pitchFamily="34" charset="0"/>
                <a:cs typeface="Arial" panose="020B0604020202020204" pitchFamily="34" charset="0"/>
              </a:rPr>
              <a:t>GetIndex</a:t>
            </a:r>
            <a:endParaRPr kumimoji="1" lang="ja-JP" altLang="en-US" b="1" dirty="0">
              <a:latin typeface="Arial" panose="020B0604020202020204" pitchFamily="34" charset="0"/>
              <a:cs typeface="Arial" panose="020B0604020202020204" pitchFamily="34" charset="0"/>
            </a:endParaRPr>
          </a:p>
        </p:txBody>
      </p:sp>
      <p:sp>
        <p:nvSpPr>
          <p:cNvPr id="13" name="テキスト ボックス 12"/>
          <p:cNvSpPr txBox="1"/>
          <p:nvPr/>
        </p:nvSpPr>
        <p:spPr>
          <a:xfrm>
            <a:off x="430213" y="5479017"/>
            <a:ext cx="4838184" cy="646331"/>
          </a:xfrm>
          <a:prstGeom prst="rect">
            <a:avLst/>
          </a:prstGeom>
          <a:noFill/>
        </p:spPr>
        <p:txBody>
          <a:bodyPr wrap="none" rtlCol="0">
            <a:spAutoFit/>
          </a:bodyPr>
          <a:lstStyle/>
          <a:p>
            <a:r>
              <a:rPr lang="ja-JP" altLang="en-US" dirty="0"/>
              <a:t>１</a:t>
            </a:r>
            <a:r>
              <a:rPr lang="ja-JP" altLang="en-US" dirty="0" smtClean="0"/>
              <a:t>．テスト対象のメソッドを呼び出す</a:t>
            </a:r>
            <a:endParaRPr lang="en-US" altLang="ja-JP" dirty="0" smtClean="0"/>
          </a:p>
          <a:p>
            <a:r>
              <a:rPr lang="ja-JP" altLang="en-US" dirty="0"/>
              <a:t>２</a:t>
            </a:r>
            <a:r>
              <a:rPr kumimoji="1" lang="ja-JP" altLang="en-US" dirty="0" smtClean="0"/>
              <a:t>．</a:t>
            </a:r>
            <a:r>
              <a:rPr lang="ja-JP" altLang="en-US" dirty="0"/>
              <a:t>取得</a:t>
            </a:r>
            <a:r>
              <a:rPr kumimoji="1" lang="ja-JP" altLang="en-US" dirty="0" smtClean="0"/>
              <a:t>した結果</a:t>
            </a:r>
            <a:r>
              <a:rPr lang="ja-JP" altLang="en-US" dirty="0" smtClean="0"/>
              <a:t>が期待通りであるか</a:t>
            </a:r>
            <a:r>
              <a:rPr kumimoji="1" lang="ja-JP" altLang="en-US" dirty="0" smtClean="0"/>
              <a:t>を確認する</a:t>
            </a:r>
            <a:endParaRPr kumimoji="1" lang="ja-JP" altLang="en-US" dirty="0"/>
          </a:p>
        </p:txBody>
      </p:sp>
      <p:sp>
        <p:nvSpPr>
          <p:cNvPr id="6" name="正方形/長方形 5"/>
          <p:cNvSpPr/>
          <p:nvPr/>
        </p:nvSpPr>
        <p:spPr>
          <a:xfrm>
            <a:off x="565236" y="2286892"/>
            <a:ext cx="3543422" cy="31431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3625879" y="1915236"/>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562149" y="2822828"/>
            <a:ext cx="2427914" cy="55182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3007577" y="2822828"/>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22" name="正方形/長方形 21"/>
          <p:cNvSpPr/>
          <p:nvPr/>
        </p:nvSpPr>
        <p:spPr>
          <a:xfrm>
            <a:off x="4679288" y="2622954"/>
            <a:ext cx="1571749"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cxnSp>
        <p:nvCxnSpPr>
          <p:cNvPr id="5" name="直線矢印コネクタ 4"/>
          <p:cNvCxnSpPr/>
          <p:nvPr/>
        </p:nvCxnSpPr>
        <p:spPr>
          <a:xfrm flipH="1" flipV="1">
            <a:off x="5972175" y="3054834"/>
            <a:ext cx="278862" cy="108854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5" name="テキスト ボックス 14"/>
          <p:cNvSpPr txBox="1"/>
          <p:nvPr/>
        </p:nvSpPr>
        <p:spPr>
          <a:xfrm>
            <a:off x="4491037" y="4164864"/>
            <a:ext cx="4681695" cy="646331"/>
          </a:xfrm>
          <a:prstGeom prst="rect">
            <a:avLst/>
          </a:prstGeom>
          <a:noFill/>
        </p:spPr>
        <p:txBody>
          <a:bodyPr wrap="square" rtlCol="0">
            <a:spAutoFit/>
          </a:bodyPr>
          <a:lstStyle/>
          <a:p>
            <a:r>
              <a:rPr lang="en-US" altLang="ja-JP" dirty="0" smtClean="0"/>
              <a:t>Initialize</a:t>
            </a:r>
            <a:r>
              <a:rPr lang="ja-JP" altLang="en-US" dirty="0" smtClean="0"/>
              <a:t>で返却値を設定したので、それらが返却される</a:t>
            </a:r>
            <a:endParaRPr kumimoji="1" lang="ja-JP" altLang="en-US" dirty="0"/>
          </a:p>
        </p:txBody>
      </p:sp>
      <p:sp>
        <p:nvSpPr>
          <p:cNvPr id="18" name="正方形/長方形 17"/>
          <p:cNvSpPr/>
          <p:nvPr/>
        </p:nvSpPr>
        <p:spPr>
          <a:xfrm>
            <a:off x="4679287" y="2802954"/>
            <a:ext cx="4284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9" name="正方形/長方形 18"/>
          <p:cNvSpPr/>
          <p:nvPr/>
        </p:nvSpPr>
        <p:spPr>
          <a:xfrm>
            <a:off x="4679288" y="2985098"/>
            <a:ext cx="1571749"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3181411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73" y="1366471"/>
            <a:ext cx="4996518" cy="3148379"/>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259" y="1366471"/>
            <a:ext cx="4551387" cy="3367354"/>
          </a:xfrm>
          <a:prstGeom prst="rect">
            <a:avLst/>
          </a:prstGeom>
        </p:spPr>
      </p:pic>
      <p:sp>
        <p:nvSpPr>
          <p:cNvPr id="3" name="タイトル 2"/>
          <p:cNvSpPr>
            <a:spLocks noGrp="1"/>
          </p:cNvSpPr>
          <p:nvPr>
            <p:ph type="title"/>
          </p:nvPr>
        </p:nvSpPr>
        <p:spPr/>
        <p:txBody>
          <a:bodyPr/>
          <a:lstStyle/>
          <a:p>
            <a:r>
              <a:rPr kumimoji="1" lang="en-US" altLang="ja-JP" b="1" dirty="0" err="1" smtClean="0">
                <a:latin typeface="Arial" panose="020B0604020202020204" pitchFamily="34" charset="0"/>
                <a:cs typeface="Arial" panose="020B0604020202020204" pitchFamily="34" charset="0"/>
              </a:rPr>
              <a:t>PostCreate</a:t>
            </a:r>
            <a:endParaRPr kumimoji="1" lang="ja-JP" altLang="en-US" b="1" dirty="0">
              <a:latin typeface="Arial" panose="020B0604020202020204" pitchFamily="34" charset="0"/>
              <a:cs typeface="Arial" panose="020B0604020202020204" pitchFamily="34" charset="0"/>
            </a:endParaRPr>
          </a:p>
        </p:txBody>
      </p:sp>
      <p:sp>
        <p:nvSpPr>
          <p:cNvPr id="13" name="テキスト ボックス 12"/>
          <p:cNvSpPr txBox="1"/>
          <p:nvPr/>
        </p:nvSpPr>
        <p:spPr>
          <a:xfrm>
            <a:off x="388075" y="5113555"/>
            <a:ext cx="4838184" cy="1200329"/>
          </a:xfrm>
          <a:prstGeom prst="rect">
            <a:avLst/>
          </a:prstGeom>
          <a:noFill/>
        </p:spPr>
        <p:txBody>
          <a:bodyPr wrap="none" rtlCol="0">
            <a:spAutoFit/>
          </a:bodyPr>
          <a:lstStyle/>
          <a:p>
            <a:r>
              <a:rPr lang="ja-JP" altLang="en-US" dirty="0"/>
              <a:t>１</a:t>
            </a:r>
            <a:r>
              <a:rPr lang="ja-JP" altLang="en-US" dirty="0" smtClean="0"/>
              <a:t>．入力値を設定する</a:t>
            </a:r>
            <a:endParaRPr lang="en-US" altLang="ja-JP" dirty="0" smtClean="0"/>
          </a:p>
          <a:p>
            <a:r>
              <a:rPr lang="ja-JP" altLang="en-US" dirty="0" smtClean="0"/>
              <a:t>２．モックの動作を設定する</a:t>
            </a:r>
            <a:endParaRPr lang="en-US" altLang="ja-JP" dirty="0" smtClean="0"/>
          </a:p>
          <a:p>
            <a:r>
              <a:rPr lang="ja-JP" altLang="en-US" dirty="0" smtClean="0"/>
              <a:t>３．テスト対象のメソッドを呼び出す</a:t>
            </a:r>
            <a:endParaRPr lang="en-US" altLang="ja-JP" dirty="0" smtClean="0"/>
          </a:p>
          <a:p>
            <a:r>
              <a:rPr lang="ja-JP" altLang="en-US" dirty="0" smtClean="0"/>
              <a:t>４</a:t>
            </a:r>
            <a:r>
              <a:rPr lang="ja-JP" altLang="en-US" dirty="0"/>
              <a:t>．</a:t>
            </a:r>
            <a:r>
              <a:rPr lang="ja-JP" altLang="en-US" dirty="0" smtClean="0"/>
              <a:t>取得</a:t>
            </a:r>
            <a:r>
              <a:rPr kumimoji="1" lang="ja-JP" altLang="en-US" dirty="0" smtClean="0"/>
              <a:t>した結果</a:t>
            </a:r>
            <a:r>
              <a:rPr lang="ja-JP" altLang="en-US" dirty="0" smtClean="0"/>
              <a:t>が期待通りであるか</a:t>
            </a:r>
            <a:r>
              <a:rPr kumimoji="1" lang="ja-JP" altLang="en-US" dirty="0" smtClean="0"/>
              <a:t>を確認する</a:t>
            </a:r>
            <a:endParaRPr kumimoji="1" lang="ja-JP" altLang="en-US" dirty="0"/>
          </a:p>
        </p:txBody>
      </p:sp>
      <p:sp>
        <p:nvSpPr>
          <p:cNvPr id="6" name="正方形/長方形 5"/>
          <p:cNvSpPr/>
          <p:nvPr/>
        </p:nvSpPr>
        <p:spPr>
          <a:xfrm>
            <a:off x="252106" y="1869401"/>
            <a:ext cx="2900669" cy="92251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3242643" y="1799252"/>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252105" y="2910488"/>
            <a:ext cx="4884285" cy="51217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4764222" y="2552551"/>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22" name="正方形/長方形 21"/>
          <p:cNvSpPr/>
          <p:nvPr/>
        </p:nvSpPr>
        <p:spPr>
          <a:xfrm>
            <a:off x="5357852" y="2075461"/>
            <a:ext cx="1224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0" name="正方形/長方形 19"/>
          <p:cNvSpPr/>
          <p:nvPr/>
        </p:nvSpPr>
        <p:spPr>
          <a:xfrm>
            <a:off x="5634077" y="2791913"/>
            <a:ext cx="3996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1" name="正方形/長方形 20"/>
          <p:cNvSpPr/>
          <p:nvPr/>
        </p:nvSpPr>
        <p:spPr>
          <a:xfrm>
            <a:off x="5634077" y="2971913"/>
            <a:ext cx="4140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3" name="正方形/長方形 22"/>
          <p:cNvSpPr/>
          <p:nvPr/>
        </p:nvSpPr>
        <p:spPr>
          <a:xfrm>
            <a:off x="5634077" y="3151913"/>
            <a:ext cx="1872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5" name="正方形/長方形 24"/>
          <p:cNvSpPr/>
          <p:nvPr/>
        </p:nvSpPr>
        <p:spPr>
          <a:xfrm>
            <a:off x="252106" y="3593500"/>
            <a:ext cx="3262619" cy="19937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正方形/長方形 25"/>
          <p:cNvSpPr/>
          <p:nvPr/>
        </p:nvSpPr>
        <p:spPr>
          <a:xfrm>
            <a:off x="258823" y="3935131"/>
            <a:ext cx="2351028" cy="2160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7" name="テキスト ボックス 26"/>
          <p:cNvSpPr txBox="1"/>
          <p:nvPr/>
        </p:nvSpPr>
        <p:spPr>
          <a:xfrm>
            <a:off x="3514725" y="3508519"/>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sp>
        <p:nvSpPr>
          <p:cNvPr id="28" name="テキスト ボックス 27"/>
          <p:cNvSpPr txBox="1"/>
          <p:nvPr/>
        </p:nvSpPr>
        <p:spPr>
          <a:xfrm>
            <a:off x="2685069" y="3858465"/>
            <a:ext cx="417102" cy="369332"/>
          </a:xfrm>
          <a:prstGeom prst="rect">
            <a:avLst/>
          </a:prstGeom>
          <a:noFill/>
        </p:spPr>
        <p:txBody>
          <a:bodyPr wrap="none" rtlCol="0">
            <a:spAutoFit/>
          </a:bodyPr>
          <a:lstStyle/>
          <a:p>
            <a:r>
              <a:rPr lang="ja-JP" altLang="en-US" b="1" dirty="0">
                <a:solidFill>
                  <a:srgbClr val="FF0000"/>
                </a:solidFill>
              </a:rPr>
              <a:t>④</a:t>
            </a:r>
            <a:endParaRPr kumimoji="1" lang="ja-JP" altLang="en-US" b="1" dirty="0">
              <a:solidFill>
                <a:srgbClr val="FF0000"/>
              </a:solidFill>
            </a:endParaRPr>
          </a:p>
        </p:txBody>
      </p:sp>
    </p:spTree>
    <p:extLst>
      <p:ext uri="{BB962C8B-B14F-4D97-AF65-F5344CB8AC3E}">
        <p14:creationId xmlns:p14="http://schemas.microsoft.com/office/powerpoint/2010/main" val="631123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29" y="1404571"/>
            <a:ext cx="5079816" cy="3081704"/>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259" y="1366471"/>
            <a:ext cx="4551387" cy="3367354"/>
          </a:xfrm>
          <a:prstGeom prst="rect">
            <a:avLst/>
          </a:prstGeom>
        </p:spPr>
      </p:pic>
      <p:sp>
        <p:nvSpPr>
          <p:cNvPr id="3" name="タイトル 2"/>
          <p:cNvSpPr>
            <a:spLocks noGrp="1"/>
          </p:cNvSpPr>
          <p:nvPr>
            <p:ph type="title"/>
          </p:nvPr>
        </p:nvSpPr>
        <p:spPr/>
        <p:txBody>
          <a:bodyPr/>
          <a:lstStyle/>
          <a:p>
            <a:r>
              <a:rPr kumimoji="1" lang="en-US" altLang="ja-JP" b="1" dirty="0" err="1" smtClean="0">
                <a:latin typeface="Arial" panose="020B0604020202020204" pitchFamily="34" charset="0"/>
                <a:cs typeface="Arial" panose="020B0604020202020204" pitchFamily="34" charset="0"/>
              </a:rPr>
              <a:t>PostCreateInvalid</a:t>
            </a:r>
            <a:endParaRPr kumimoji="1" lang="ja-JP" altLang="en-US" b="1" dirty="0">
              <a:latin typeface="Arial" panose="020B0604020202020204" pitchFamily="34" charset="0"/>
              <a:cs typeface="Arial" panose="020B0604020202020204" pitchFamily="34" charset="0"/>
            </a:endParaRPr>
          </a:p>
        </p:txBody>
      </p:sp>
      <p:sp>
        <p:nvSpPr>
          <p:cNvPr id="13" name="テキスト ボックス 12"/>
          <p:cNvSpPr txBox="1"/>
          <p:nvPr/>
        </p:nvSpPr>
        <p:spPr>
          <a:xfrm>
            <a:off x="388075" y="5113555"/>
            <a:ext cx="6263253" cy="1200329"/>
          </a:xfrm>
          <a:prstGeom prst="rect">
            <a:avLst/>
          </a:prstGeom>
          <a:noFill/>
        </p:spPr>
        <p:txBody>
          <a:bodyPr wrap="none" rtlCol="0">
            <a:spAutoFit/>
          </a:bodyPr>
          <a:lstStyle/>
          <a:p>
            <a:r>
              <a:rPr lang="ja-JP" altLang="en-US" dirty="0"/>
              <a:t>１</a:t>
            </a:r>
            <a:r>
              <a:rPr lang="ja-JP" altLang="en-US" dirty="0" smtClean="0"/>
              <a:t>．入力値を設定する</a:t>
            </a:r>
            <a:endParaRPr lang="en-US" altLang="ja-JP" dirty="0" smtClean="0"/>
          </a:p>
          <a:p>
            <a:r>
              <a:rPr lang="ja-JP" altLang="en-US" dirty="0" smtClean="0"/>
              <a:t>２．モックの動作を設定する（意図的に例外を投げるようにする）</a:t>
            </a:r>
            <a:endParaRPr lang="en-US" altLang="ja-JP" dirty="0" smtClean="0"/>
          </a:p>
          <a:p>
            <a:r>
              <a:rPr lang="ja-JP" altLang="en-US" dirty="0" smtClean="0"/>
              <a:t>３．テスト対象のメソッドを呼び出す</a:t>
            </a:r>
            <a:endParaRPr lang="en-US" altLang="ja-JP" dirty="0" smtClean="0"/>
          </a:p>
          <a:p>
            <a:r>
              <a:rPr lang="ja-JP" altLang="en-US" dirty="0" smtClean="0"/>
              <a:t>４</a:t>
            </a:r>
            <a:r>
              <a:rPr lang="ja-JP" altLang="en-US" dirty="0"/>
              <a:t>．</a:t>
            </a:r>
            <a:r>
              <a:rPr lang="ja-JP" altLang="en-US" dirty="0" smtClean="0"/>
              <a:t>取得</a:t>
            </a:r>
            <a:r>
              <a:rPr kumimoji="1" lang="ja-JP" altLang="en-US" dirty="0" smtClean="0"/>
              <a:t>した結果</a:t>
            </a:r>
            <a:r>
              <a:rPr lang="ja-JP" altLang="en-US" dirty="0" smtClean="0"/>
              <a:t>が期待通りであるか</a:t>
            </a:r>
            <a:r>
              <a:rPr kumimoji="1" lang="ja-JP" altLang="en-US" dirty="0" smtClean="0"/>
              <a:t>を確認する</a:t>
            </a:r>
            <a:endParaRPr kumimoji="1" lang="ja-JP" altLang="en-US" dirty="0"/>
          </a:p>
        </p:txBody>
      </p:sp>
      <p:sp>
        <p:nvSpPr>
          <p:cNvPr id="6" name="正方形/長方形 5"/>
          <p:cNvSpPr/>
          <p:nvPr/>
        </p:nvSpPr>
        <p:spPr>
          <a:xfrm>
            <a:off x="252106" y="1897976"/>
            <a:ext cx="2900669" cy="782609"/>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3242643" y="1799252"/>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252105" y="2843813"/>
            <a:ext cx="4884285" cy="87385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4738202" y="2466464"/>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22" name="正方形/長方形 21"/>
          <p:cNvSpPr/>
          <p:nvPr/>
        </p:nvSpPr>
        <p:spPr>
          <a:xfrm>
            <a:off x="5357852" y="2075461"/>
            <a:ext cx="1224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0" name="正方形/長方形 19"/>
          <p:cNvSpPr/>
          <p:nvPr/>
        </p:nvSpPr>
        <p:spPr>
          <a:xfrm>
            <a:off x="5634077" y="2791913"/>
            <a:ext cx="3996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1" name="正方形/長方形 20"/>
          <p:cNvSpPr/>
          <p:nvPr/>
        </p:nvSpPr>
        <p:spPr>
          <a:xfrm>
            <a:off x="5490077" y="3513185"/>
            <a:ext cx="2052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4" name="正方形/長方形 23"/>
          <p:cNvSpPr/>
          <p:nvPr/>
        </p:nvSpPr>
        <p:spPr>
          <a:xfrm>
            <a:off x="5357852" y="4378305"/>
            <a:ext cx="1224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5" name="正方形/長方形 24"/>
          <p:cNvSpPr/>
          <p:nvPr/>
        </p:nvSpPr>
        <p:spPr>
          <a:xfrm>
            <a:off x="252106" y="3803050"/>
            <a:ext cx="2736000" cy="19937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正方形/長方形 25"/>
          <p:cNvSpPr/>
          <p:nvPr/>
        </p:nvSpPr>
        <p:spPr>
          <a:xfrm>
            <a:off x="249298" y="4106581"/>
            <a:ext cx="2520000" cy="2160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7" name="テキスト ボックス 26"/>
          <p:cNvSpPr txBox="1"/>
          <p:nvPr/>
        </p:nvSpPr>
        <p:spPr>
          <a:xfrm>
            <a:off x="3016477" y="3727653"/>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sp>
        <p:nvSpPr>
          <p:cNvPr id="28" name="テキスト ボックス 27"/>
          <p:cNvSpPr txBox="1"/>
          <p:nvPr/>
        </p:nvSpPr>
        <p:spPr>
          <a:xfrm>
            <a:off x="2807926" y="4031556"/>
            <a:ext cx="417102" cy="369332"/>
          </a:xfrm>
          <a:prstGeom prst="rect">
            <a:avLst/>
          </a:prstGeom>
          <a:noFill/>
        </p:spPr>
        <p:txBody>
          <a:bodyPr wrap="non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9" name="正方形/長方形 28"/>
          <p:cNvSpPr/>
          <p:nvPr/>
        </p:nvSpPr>
        <p:spPr>
          <a:xfrm>
            <a:off x="5634077" y="3831423"/>
            <a:ext cx="25560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3868673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50" y="2060575"/>
            <a:ext cx="7491413" cy="661988"/>
          </a:xfrm>
        </p:spPr>
        <p:txBody>
          <a:bodyPr>
            <a:normAutofit/>
          </a:bodyPr>
          <a:lstStyle/>
          <a:p>
            <a:pPr defTabSz="457133" eaLnBrk="1" fontAlgn="auto" hangingPunct="1">
              <a:spcAft>
                <a:spcPts val="0"/>
              </a:spcAft>
              <a:defRPr/>
            </a:pPr>
            <a:r>
              <a:rPr lang="en-US" b="1" dirty="0" smtClean="0">
                <a:latin typeface="Arial" panose="020B0604020202020204" pitchFamily="34" charset="0"/>
                <a:cs typeface="Arial" panose="020B0604020202020204" pitchFamily="34" charset="0"/>
              </a:rPr>
              <a:t>Service</a:t>
            </a:r>
            <a:r>
              <a:rPr lang="ja-JP" altLang="en-US" dirty="0" smtClean="0"/>
              <a:t>クラスの単体テスト</a:t>
            </a:r>
            <a:endParaRPr lang="en-US" dirty="0"/>
          </a:p>
        </p:txBody>
      </p:sp>
    </p:spTree>
    <p:extLst>
      <p:ext uri="{BB962C8B-B14F-4D97-AF65-F5344CB8AC3E}">
        <p14:creationId xmlns:p14="http://schemas.microsoft.com/office/powerpoint/2010/main" val="356910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50" y="2060575"/>
            <a:ext cx="7491413" cy="661988"/>
          </a:xfrm>
        </p:spPr>
        <p:txBody>
          <a:bodyPr>
            <a:normAutofit/>
          </a:bodyPr>
          <a:lstStyle/>
          <a:p>
            <a:pPr defTabSz="457133" eaLnBrk="1" fontAlgn="auto" hangingPunct="1">
              <a:spcAft>
                <a:spcPts val="0"/>
              </a:spcAft>
              <a:defRPr/>
            </a:pPr>
            <a:r>
              <a:rPr lang="ja-JP" altLang="en-US" dirty="0">
                <a:latin typeface="Arial" panose="020B0604020202020204" pitchFamily="34" charset="0"/>
                <a:cs typeface="Arial" panose="020B0604020202020204" pitchFamily="34" charset="0"/>
              </a:rPr>
              <a:t>セキュリティ</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976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b="1" dirty="0" smtClean="0">
                <a:latin typeface="Arial" panose="020B0604020202020204" pitchFamily="34" charset="0"/>
                <a:cs typeface="Arial" panose="020B0604020202020204" pitchFamily="34" charset="0"/>
              </a:rPr>
              <a:t>Service</a:t>
            </a:r>
            <a:r>
              <a:rPr kumimoji="1" lang="ja-JP" altLang="en-US" dirty="0" smtClean="0"/>
              <a:t>クラスの単体テスト</a:t>
            </a:r>
            <a:endParaRPr kumimoji="1" lang="ja-JP" altLang="en-US" dirty="0"/>
          </a:p>
        </p:txBody>
      </p:sp>
      <p:sp>
        <p:nvSpPr>
          <p:cNvPr id="20" name="テキスト ボックス 19"/>
          <p:cNvSpPr txBox="1"/>
          <p:nvPr/>
        </p:nvSpPr>
        <p:spPr>
          <a:xfrm>
            <a:off x="412677" y="5317274"/>
            <a:ext cx="4100803" cy="646331"/>
          </a:xfrm>
          <a:prstGeom prst="rect">
            <a:avLst/>
          </a:prstGeom>
          <a:noFill/>
        </p:spPr>
        <p:txBody>
          <a:bodyPr wrap="none" rtlCol="0">
            <a:spAutoFit/>
          </a:bodyPr>
          <a:lstStyle/>
          <a:p>
            <a:r>
              <a:rPr lang="en-US" altLang="ja-JP" b="1" dirty="0" smtClean="0"/>
              <a:t>Mock</a:t>
            </a:r>
            <a:r>
              <a:rPr lang="ja-JP" altLang="en-US" b="1" dirty="0" smtClean="0"/>
              <a:t>を使うため、</a:t>
            </a:r>
            <a:r>
              <a:rPr lang="en-US" altLang="ja-JP" b="1" dirty="0" smtClean="0"/>
              <a:t>DB</a:t>
            </a:r>
            <a:r>
              <a:rPr lang="ja-JP" altLang="en-US" b="1" dirty="0" smtClean="0"/>
              <a:t>を汚す心配が無い</a:t>
            </a:r>
            <a:endParaRPr lang="en-US" altLang="ja-JP" b="1" dirty="0" smtClean="0"/>
          </a:p>
          <a:p>
            <a:r>
              <a:rPr lang="ja-JP" altLang="en-US" b="1" dirty="0"/>
              <a:t>メソッド</a:t>
            </a:r>
            <a:r>
              <a:rPr lang="ja-JP" altLang="en-US" b="1" dirty="0" smtClean="0"/>
              <a:t>の動作確認を行うことが出来る</a:t>
            </a:r>
            <a:endParaRPr lang="en-US" altLang="ja-JP" b="1" dirty="0" smtClean="0"/>
          </a:p>
        </p:txBody>
      </p:sp>
      <p:sp>
        <p:nvSpPr>
          <p:cNvPr id="35" name="円柱 34"/>
          <p:cNvSpPr/>
          <p:nvPr/>
        </p:nvSpPr>
        <p:spPr>
          <a:xfrm>
            <a:off x="6402410" y="3455160"/>
            <a:ext cx="1714500" cy="1615044"/>
          </a:xfrm>
          <a:prstGeom prst="can">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latin typeface="Arial" panose="020B0604020202020204" pitchFamily="34" charset="0"/>
                <a:cs typeface="Arial" panose="020B0604020202020204" pitchFamily="34" charset="0"/>
              </a:rPr>
              <a:t>Mock</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sp>
        <p:nvSpPr>
          <p:cNvPr id="36" name="円柱 35"/>
          <p:cNvSpPr/>
          <p:nvPr/>
        </p:nvSpPr>
        <p:spPr>
          <a:xfrm>
            <a:off x="6402410" y="1188210"/>
            <a:ext cx="1714500" cy="1615044"/>
          </a:xfrm>
          <a:prstGeom prst="can">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b="1" dirty="0" smtClean="0">
                <a:solidFill>
                  <a:schemeClr val="tx1"/>
                </a:solidFill>
                <a:latin typeface="Arial" panose="020B0604020202020204" pitchFamily="34" charset="0"/>
                <a:cs typeface="Arial" panose="020B0604020202020204" pitchFamily="34" charset="0"/>
              </a:rPr>
              <a:t>DB</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cxnSp>
        <p:nvCxnSpPr>
          <p:cNvPr id="37" name="直線矢印コネクタ 36"/>
          <p:cNvCxnSpPr/>
          <p:nvPr/>
        </p:nvCxnSpPr>
        <p:spPr>
          <a:xfrm>
            <a:off x="4067175" y="2027740"/>
            <a:ext cx="2269798" cy="202038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p:nvPr/>
        </p:nvCxnSpPr>
        <p:spPr>
          <a:xfrm flipH="1" flipV="1">
            <a:off x="4001738" y="2384992"/>
            <a:ext cx="2303097" cy="2025083"/>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円/楕円 24"/>
          <p:cNvSpPr/>
          <p:nvPr/>
        </p:nvSpPr>
        <p:spPr>
          <a:xfrm>
            <a:off x="1629600" y="1185732"/>
            <a:ext cx="2340000" cy="162000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b="1" dirty="0" err="1" smtClean="0">
                <a:solidFill>
                  <a:schemeClr val="tx1"/>
                </a:solidFill>
                <a:latin typeface="Arial" panose="020B0604020202020204" pitchFamily="34" charset="0"/>
                <a:cs typeface="Arial" panose="020B0604020202020204" pitchFamily="34" charset="0"/>
              </a:rPr>
              <a:t>Sevice</a:t>
            </a:r>
            <a:endParaRPr kumimoji="1" lang="en-US" altLang="ja-JP" sz="2400" b="1" dirty="0" smtClean="0">
              <a:solidFill>
                <a:schemeClr val="tx1"/>
              </a:solidFill>
              <a:latin typeface="Arial" panose="020B0604020202020204" pitchFamily="34" charset="0"/>
              <a:cs typeface="Arial" panose="020B0604020202020204" pitchFamily="34" charset="0"/>
            </a:endParaRPr>
          </a:p>
        </p:txBody>
      </p:sp>
      <p:sp>
        <p:nvSpPr>
          <p:cNvPr id="27" name="円/楕円 26"/>
          <p:cNvSpPr/>
          <p:nvPr/>
        </p:nvSpPr>
        <p:spPr>
          <a:xfrm>
            <a:off x="1629600" y="3452682"/>
            <a:ext cx="2340000" cy="1620000"/>
          </a:xfrm>
          <a:prstGeom prst="ellipse">
            <a:avLst/>
          </a:prstGeom>
          <a:solidFill>
            <a:schemeClr val="bg2">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b="1" dirty="0" smtClean="0">
                <a:solidFill>
                  <a:schemeClr val="tx1"/>
                </a:solidFill>
                <a:latin typeface="Arial" panose="020B0604020202020204" pitchFamily="34" charset="0"/>
                <a:cs typeface="Arial" panose="020B0604020202020204" pitchFamily="34" charset="0"/>
              </a:rPr>
              <a:t>Service</a:t>
            </a:r>
          </a:p>
          <a:p>
            <a:pPr algn="ctr"/>
            <a:r>
              <a:rPr lang="en-US" altLang="ja-JP" sz="2400" b="1" dirty="0" smtClean="0">
                <a:solidFill>
                  <a:schemeClr val="tx1"/>
                </a:solidFill>
                <a:latin typeface="Arial" panose="020B0604020202020204" pitchFamily="34" charset="0"/>
                <a:cs typeface="Arial" panose="020B0604020202020204" pitchFamily="34" charset="0"/>
              </a:rPr>
              <a:t>Test</a:t>
            </a:r>
            <a:endParaRPr kumimoji="1" lang="ja-JP" altLang="en-US" sz="2400" b="1" dirty="0" smtClean="0">
              <a:solidFill>
                <a:schemeClr val="tx1"/>
              </a:solidFill>
              <a:latin typeface="Arial" panose="020B0604020202020204" pitchFamily="34" charset="0"/>
              <a:cs typeface="Arial" panose="020B0604020202020204" pitchFamily="34" charset="0"/>
            </a:endParaRPr>
          </a:p>
        </p:txBody>
      </p:sp>
      <p:cxnSp>
        <p:nvCxnSpPr>
          <p:cNvPr id="28" name="直線矢印コネクタ 27"/>
          <p:cNvCxnSpPr>
            <a:stCxn id="27" idx="0"/>
            <a:endCxn id="25" idx="4"/>
          </p:cNvCxnSpPr>
          <p:nvPr/>
        </p:nvCxnSpPr>
        <p:spPr>
          <a:xfrm flipV="1">
            <a:off x="2799600" y="2805732"/>
            <a:ext cx="0" cy="64695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3009150" y="2842829"/>
            <a:ext cx="0" cy="64695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859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963485"/>
            <a:ext cx="5443001" cy="4248545"/>
          </a:xfrm>
          <a:prstGeom prst="rect">
            <a:avLst/>
          </a:prstGeom>
        </p:spPr>
      </p:pic>
      <p:sp>
        <p:nvSpPr>
          <p:cNvPr id="3" name="タイトル 2"/>
          <p:cNvSpPr>
            <a:spLocks noGrp="1"/>
          </p:cNvSpPr>
          <p:nvPr>
            <p:ph type="title"/>
          </p:nvPr>
        </p:nvSpPr>
        <p:spPr/>
        <p:txBody>
          <a:bodyPr/>
          <a:lstStyle/>
          <a:p>
            <a:r>
              <a:rPr lang="ja-JP" altLang="en-US" dirty="0" smtClean="0">
                <a:latin typeface="Arial" panose="020B0604020202020204" pitchFamily="34" charset="0"/>
                <a:cs typeface="Arial" panose="020B0604020202020204" pitchFamily="34" charset="0"/>
              </a:rPr>
              <a:t>初期</a:t>
            </a:r>
            <a:r>
              <a:rPr lang="ja-JP" altLang="en-US" dirty="0">
                <a:latin typeface="Arial" panose="020B0604020202020204" pitchFamily="34" charset="0"/>
                <a:cs typeface="Arial" panose="020B0604020202020204" pitchFamily="34" charset="0"/>
              </a:rPr>
              <a:t>設定</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430213" y="5479017"/>
            <a:ext cx="5137945" cy="646331"/>
          </a:xfrm>
          <a:prstGeom prst="rect">
            <a:avLst/>
          </a:prstGeom>
          <a:noFill/>
        </p:spPr>
        <p:txBody>
          <a:bodyPr wrap="none" rtlCol="0">
            <a:spAutoFit/>
          </a:bodyPr>
          <a:lstStyle/>
          <a:p>
            <a:r>
              <a:rPr lang="ja-JP" altLang="en-US" dirty="0"/>
              <a:t>１</a:t>
            </a:r>
            <a:r>
              <a:rPr lang="ja-JP" altLang="en-US" dirty="0" smtClean="0"/>
              <a:t>．テスト対象、モックを用意する</a:t>
            </a:r>
            <a:endParaRPr lang="en-US" altLang="ja-JP" dirty="0" smtClean="0"/>
          </a:p>
          <a:p>
            <a:r>
              <a:rPr lang="ja-JP" altLang="en-US" dirty="0"/>
              <a:t>２</a:t>
            </a:r>
            <a:r>
              <a:rPr kumimoji="1" lang="ja-JP" altLang="en-US" dirty="0" smtClean="0"/>
              <a:t>．返却値を設定し、モックコンテキストにセットする</a:t>
            </a:r>
            <a:endParaRPr kumimoji="1" lang="ja-JP" altLang="en-US" dirty="0"/>
          </a:p>
        </p:txBody>
      </p:sp>
      <p:sp>
        <p:nvSpPr>
          <p:cNvPr id="6" name="正方形/長方形 5"/>
          <p:cNvSpPr/>
          <p:nvPr/>
        </p:nvSpPr>
        <p:spPr>
          <a:xfrm>
            <a:off x="515065" y="1402791"/>
            <a:ext cx="2275759" cy="51173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2791436" y="1347769"/>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610315" y="2470717"/>
            <a:ext cx="5190409" cy="256800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3270998" y="2685502"/>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cxnSp>
        <p:nvCxnSpPr>
          <p:cNvPr id="8" name="直線矢印コネクタ 7"/>
          <p:cNvCxnSpPr/>
          <p:nvPr/>
        </p:nvCxnSpPr>
        <p:spPr>
          <a:xfrm flipH="1">
            <a:off x="1362076" y="2101385"/>
            <a:ext cx="50400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7" name="直線矢印コネクタ 16"/>
          <p:cNvCxnSpPr/>
          <p:nvPr/>
        </p:nvCxnSpPr>
        <p:spPr>
          <a:xfrm flipH="1" flipV="1">
            <a:off x="959549" y="1053635"/>
            <a:ext cx="54000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9" name="テキスト ボックス 18"/>
          <p:cNvSpPr txBox="1"/>
          <p:nvPr/>
        </p:nvSpPr>
        <p:spPr>
          <a:xfrm>
            <a:off x="6543675" y="868969"/>
            <a:ext cx="3009900" cy="369332"/>
          </a:xfrm>
          <a:prstGeom prst="rect">
            <a:avLst/>
          </a:prstGeom>
          <a:noFill/>
        </p:spPr>
        <p:txBody>
          <a:bodyPr wrap="square" rtlCol="0">
            <a:spAutoFit/>
          </a:bodyPr>
          <a:lstStyle/>
          <a:p>
            <a:r>
              <a:rPr kumimoji="1" lang="ja-JP" altLang="en-US" dirty="0" smtClean="0"/>
              <a:t>テストクラスであることを示す</a:t>
            </a:r>
            <a:endParaRPr kumimoji="1" lang="ja-JP" altLang="en-US" dirty="0"/>
          </a:p>
        </p:txBody>
      </p:sp>
      <p:sp>
        <p:nvSpPr>
          <p:cNvPr id="20" name="テキスト ボックス 19"/>
          <p:cNvSpPr txBox="1"/>
          <p:nvPr/>
        </p:nvSpPr>
        <p:spPr>
          <a:xfrm>
            <a:off x="6543675" y="1939460"/>
            <a:ext cx="3009900" cy="646331"/>
          </a:xfrm>
          <a:prstGeom prst="rect">
            <a:avLst/>
          </a:prstGeom>
          <a:noFill/>
        </p:spPr>
        <p:txBody>
          <a:bodyPr wrap="square" rtlCol="0">
            <a:spAutoFit/>
          </a:bodyPr>
          <a:lstStyle/>
          <a:p>
            <a:r>
              <a:rPr kumimoji="1" lang="ja-JP" altLang="en-US" dirty="0" smtClean="0"/>
              <a:t>テストクラスを実行する際に、</a:t>
            </a:r>
            <a:endParaRPr kumimoji="1" lang="en-US" altLang="ja-JP" dirty="0" smtClean="0"/>
          </a:p>
          <a:p>
            <a:r>
              <a:rPr lang="ja-JP" altLang="en-US" dirty="0"/>
              <a:t>最初</a:t>
            </a:r>
            <a:r>
              <a:rPr lang="ja-JP" altLang="en-US" dirty="0" smtClean="0"/>
              <a:t>に実行される</a:t>
            </a:r>
            <a:endParaRPr kumimoji="1" lang="ja-JP" altLang="en-US" dirty="0"/>
          </a:p>
        </p:txBody>
      </p:sp>
    </p:spTree>
    <p:extLst>
      <p:ext uri="{BB962C8B-B14F-4D97-AF65-F5344CB8AC3E}">
        <p14:creationId xmlns:p14="http://schemas.microsoft.com/office/powerpoint/2010/main" val="3616967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検索</a:t>
            </a:r>
            <a:r>
              <a:rPr lang="ja-JP" altLang="en-US" dirty="0" smtClean="0">
                <a:latin typeface="Arial" panose="020B0604020202020204" pitchFamily="34" charset="0"/>
                <a:cs typeface="Arial" panose="020B0604020202020204" pitchFamily="34" charset="0"/>
              </a:rPr>
              <a:t>系のテスト（正常系）</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430213" y="5479017"/>
            <a:ext cx="5820824" cy="646331"/>
          </a:xfrm>
          <a:prstGeom prst="rect">
            <a:avLst/>
          </a:prstGeom>
          <a:noFill/>
        </p:spPr>
        <p:txBody>
          <a:bodyPr wrap="none" rtlCol="0">
            <a:spAutoFit/>
          </a:bodyPr>
          <a:lstStyle/>
          <a:p>
            <a:r>
              <a:rPr lang="ja-JP" altLang="en-US" dirty="0"/>
              <a:t>１</a:t>
            </a:r>
            <a:r>
              <a:rPr lang="ja-JP" altLang="en-US" dirty="0" smtClean="0"/>
              <a:t>．検索処理を行う</a:t>
            </a:r>
            <a:endParaRPr lang="en-US" altLang="ja-JP" dirty="0" smtClean="0"/>
          </a:p>
          <a:p>
            <a:r>
              <a:rPr lang="ja-JP" altLang="en-US" dirty="0"/>
              <a:t>２</a:t>
            </a:r>
            <a:r>
              <a:rPr kumimoji="1" lang="ja-JP" altLang="en-US" dirty="0" smtClean="0"/>
              <a:t>．</a:t>
            </a:r>
            <a:r>
              <a:rPr lang="ja-JP" altLang="en-US" dirty="0"/>
              <a:t>取得</a:t>
            </a:r>
            <a:r>
              <a:rPr kumimoji="1" lang="ja-JP" altLang="en-US" dirty="0" smtClean="0"/>
              <a:t>した結果と、期待する結果が等しいかを確認する</a:t>
            </a:r>
            <a:endParaRPr kumimoji="1" lang="ja-JP" altLang="en-US" dirty="0"/>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55" y="1304141"/>
            <a:ext cx="3216940" cy="3594638"/>
          </a:xfrm>
          <a:prstGeom prst="rect">
            <a:avLst/>
          </a:prstGeom>
        </p:spPr>
      </p:pic>
      <p:grpSp>
        <p:nvGrpSpPr>
          <p:cNvPr id="2" name="グループ化 1"/>
          <p:cNvGrpSpPr/>
          <p:nvPr/>
        </p:nvGrpSpPr>
        <p:grpSpPr>
          <a:xfrm>
            <a:off x="896066" y="2074715"/>
            <a:ext cx="2792034" cy="2554435"/>
            <a:chOff x="896066" y="2074715"/>
            <a:chExt cx="2792034" cy="2554435"/>
          </a:xfrm>
        </p:grpSpPr>
        <p:sp>
          <p:nvSpPr>
            <p:cNvPr id="6" name="正方形/長方形 5"/>
            <p:cNvSpPr/>
            <p:nvPr/>
          </p:nvSpPr>
          <p:spPr>
            <a:xfrm>
              <a:off x="896066" y="2125874"/>
              <a:ext cx="2256710" cy="31431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3257553" y="2074715"/>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896066" y="2711232"/>
              <a:ext cx="2256710" cy="191791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3270998" y="2685502"/>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grpSp>
      <p:grpSp>
        <p:nvGrpSpPr>
          <p:cNvPr id="25" name="グループ化 24"/>
          <p:cNvGrpSpPr/>
          <p:nvPr/>
        </p:nvGrpSpPr>
        <p:grpSpPr>
          <a:xfrm>
            <a:off x="4389593" y="2259381"/>
            <a:ext cx="4783141" cy="948010"/>
            <a:chOff x="4389593" y="2259381"/>
            <a:chExt cx="4783141" cy="94801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593" y="2259381"/>
              <a:ext cx="4783141" cy="948010"/>
            </a:xfrm>
            <a:prstGeom prst="rect">
              <a:avLst/>
            </a:prstGeom>
          </p:spPr>
        </p:pic>
        <p:sp>
          <p:nvSpPr>
            <p:cNvPr id="22" name="正方形/長方形 21"/>
            <p:cNvSpPr/>
            <p:nvPr/>
          </p:nvSpPr>
          <p:spPr>
            <a:xfrm>
              <a:off x="4564988" y="2698116"/>
              <a:ext cx="4607745" cy="250475"/>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cxnSp>
        <p:nvCxnSpPr>
          <p:cNvPr id="5" name="直線矢印コネクタ 4"/>
          <p:cNvCxnSpPr/>
          <p:nvPr/>
        </p:nvCxnSpPr>
        <p:spPr>
          <a:xfrm flipH="1" flipV="1">
            <a:off x="5972175" y="3054834"/>
            <a:ext cx="278862" cy="108854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5" name="テキスト ボックス 14"/>
          <p:cNvSpPr txBox="1"/>
          <p:nvPr/>
        </p:nvSpPr>
        <p:spPr>
          <a:xfrm>
            <a:off x="4491037" y="4164864"/>
            <a:ext cx="4681695" cy="646331"/>
          </a:xfrm>
          <a:prstGeom prst="rect">
            <a:avLst/>
          </a:prstGeom>
          <a:noFill/>
        </p:spPr>
        <p:txBody>
          <a:bodyPr wrap="square" rtlCol="0">
            <a:spAutoFit/>
          </a:bodyPr>
          <a:lstStyle/>
          <a:p>
            <a:r>
              <a:rPr lang="en-US" altLang="ja-JP" dirty="0" err="1" smtClean="0"/>
              <a:t>MockDataContext</a:t>
            </a:r>
            <a:r>
              <a:rPr lang="ja-JP" altLang="en-US" dirty="0" smtClean="0"/>
              <a:t>に</a:t>
            </a:r>
            <a:r>
              <a:rPr lang="en-US" altLang="ja-JP" dirty="0" smtClean="0"/>
              <a:t>Initialize</a:t>
            </a:r>
            <a:r>
              <a:rPr lang="ja-JP" altLang="en-US" dirty="0" smtClean="0"/>
              <a:t>でデータを設定したので、それらが返却される</a:t>
            </a:r>
            <a:endParaRPr kumimoji="1" lang="ja-JP" altLang="en-US" dirty="0"/>
          </a:p>
        </p:txBody>
      </p:sp>
    </p:spTree>
    <p:extLst>
      <p:ext uri="{BB962C8B-B14F-4D97-AF65-F5344CB8AC3E}">
        <p14:creationId xmlns:p14="http://schemas.microsoft.com/office/powerpoint/2010/main" val="3498718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latin typeface="Arial" panose="020B0604020202020204" pitchFamily="34" charset="0"/>
                <a:cs typeface="Arial" panose="020B0604020202020204" pitchFamily="34" charset="0"/>
              </a:rPr>
              <a:t>登録系のテスト（正常系）</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430213" y="5479017"/>
            <a:ext cx="5758308" cy="923330"/>
          </a:xfrm>
          <a:prstGeom prst="rect">
            <a:avLst/>
          </a:prstGeom>
          <a:noFill/>
        </p:spPr>
        <p:txBody>
          <a:bodyPr wrap="none" rtlCol="0">
            <a:spAutoFit/>
          </a:bodyPr>
          <a:lstStyle/>
          <a:p>
            <a:r>
              <a:rPr kumimoji="1" lang="ja-JP" altLang="en-US" dirty="0" smtClean="0"/>
              <a:t>１．入力値を設定する</a:t>
            </a:r>
            <a:endParaRPr kumimoji="1" lang="en-US" altLang="ja-JP" dirty="0" smtClean="0"/>
          </a:p>
          <a:p>
            <a:r>
              <a:rPr lang="ja-JP" altLang="en-US" dirty="0" smtClean="0"/>
              <a:t>２．登録処理を行う</a:t>
            </a:r>
            <a:endParaRPr lang="en-US" altLang="ja-JP" dirty="0" smtClean="0"/>
          </a:p>
          <a:p>
            <a:r>
              <a:rPr kumimoji="1" lang="ja-JP" altLang="en-US" dirty="0" smtClean="0"/>
              <a:t>３．登録したデータを取得し、入力値と等しいかを確認する</a:t>
            </a:r>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066470"/>
            <a:ext cx="4058216" cy="4258269"/>
          </a:xfrm>
          <a:prstGeom prst="rect">
            <a:avLst/>
          </a:prstGeom>
        </p:spPr>
      </p:pic>
      <p:sp>
        <p:nvSpPr>
          <p:cNvPr id="6" name="正方形/長方形 5"/>
          <p:cNvSpPr/>
          <p:nvPr/>
        </p:nvSpPr>
        <p:spPr>
          <a:xfrm>
            <a:off x="504825" y="1657350"/>
            <a:ext cx="3983604" cy="16383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4564645" y="1498930"/>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504825" y="3442281"/>
            <a:ext cx="3983604" cy="25626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4563041" y="3385747"/>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4" name="正方形/長方形 13"/>
          <p:cNvSpPr/>
          <p:nvPr/>
        </p:nvSpPr>
        <p:spPr>
          <a:xfrm>
            <a:off x="504825" y="3837529"/>
            <a:ext cx="3983604" cy="113452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5" name="テキスト ボックス 14"/>
          <p:cNvSpPr txBox="1"/>
          <p:nvPr/>
        </p:nvSpPr>
        <p:spPr>
          <a:xfrm>
            <a:off x="4563041" y="3698545"/>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591" y="1046934"/>
            <a:ext cx="3353268" cy="1457528"/>
          </a:xfrm>
          <a:prstGeom prst="rect">
            <a:avLst/>
          </a:prstGeom>
        </p:spPr>
      </p:pic>
      <p:sp>
        <p:nvSpPr>
          <p:cNvPr id="18" name="正方形/長方形 17"/>
          <p:cNvSpPr/>
          <p:nvPr/>
        </p:nvSpPr>
        <p:spPr>
          <a:xfrm>
            <a:off x="5649251" y="1433280"/>
            <a:ext cx="2180300" cy="216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1" name="正方形/長方形 20"/>
          <p:cNvSpPr/>
          <p:nvPr/>
        </p:nvSpPr>
        <p:spPr>
          <a:xfrm>
            <a:off x="5649250" y="1649280"/>
            <a:ext cx="2739099" cy="216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2" name="正方形/長方形 21"/>
          <p:cNvSpPr/>
          <p:nvPr/>
        </p:nvSpPr>
        <p:spPr>
          <a:xfrm>
            <a:off x="5649251" y="1864046"/>
            <a:ext cx="2977224" cy="216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3" name="正方形/長方形 22"/>
          <p:cNvSpPr/>
          <p:nvPr/>
        </p:nvSpPr>
        <p:spPr>
          <a:xfrm>
            <a:off x="5649251" y="2078105"/>
            <a:ext cx="1538949" cy="216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1426313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047477"/>
            <a:ext cx="4744112" cy="3905795"/>
          </a:xfrm>
          <a:prstGeom prst="rect">
            <a:avLst/>
          </a:prstGeom>
        </p:spPr>
      </p:pic>
      <p:sp>
        <p:nvSpPr>
          <p:cNvPr id="3" name="タイトル 2"/>
          <p:cNvSpPr>
            <a:spLocks noGrp="1"/>
          </p:cNvSpPr>
          <p:nvPr>
            <p:ph type="title"/>
          </p:nvPr>
        </p:nvSpPr>
        <p:spPr/>
        <p:txBody>
          <a:bodyPr/>
          <a:lstStyle/>
          <a:p>
            <a:r>
              <a:rPr lang="ja-JP" altLang="en-US" dirty="0" smtClean="0">
                <a:latin typeface="Arial" panose="020B0604020202020204" pitchFamily="34" charset="0"/>
                <a:cs typeface="Arial" panose="020B0604020202020204" pitchFamily="34" charset="0"/>
              </a:rPr>
              <a:t>登録系のテスト（入力値エラーの検出）</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430213" y="5550832"/>
            <a:ext cx="6628738" cy="923330"/>
          </a:xfrm>
          <a:prstGeom prst="rect">
            <a:avLst/>
          </a:prstGeom>
          <a:noFill/>
        </p:spPr>
        <p:txBody>
          <a:bodyPr wrap="none" rtlCol="0">
            <a:spAutoFit/>
          </a:bodyPr>
          <a:lstStyle/>
          <a:p>
            <a:r>
              <a:rPr kumimoji="1" lang="ja-JP" altLang="en-US" dirty="0" smtClean="0"/>
              <a:t>１．入力値を設定する（</a:t>
            </a:r>
            <a:r>
              <a:rPr kumimoji="1" lang="en-US" altLang="ja-JP" dirty="0" smtClean="0"/>
              <a:t>Initialize</a:t>
            </a:r>
            <a:r>
              <a:rPr lang="ja-JP" altLang="en-US" dirty="0" smtClean="0"/>
              <a:t>で</a:t>
            </a:r>
            <a:r>
              <a:rPr kumimoji="1" lang="ja-JP" altLang="en-US" dirty="0" smtClean="0"/>
              <a:t>既に設定したコードを指定する）</a:t>
            </a:r>
            <a:endParaRPr kumimoji="1" lang="en-US" altLang="ja-JP" dirty="0" smtClean="0"/>
          </a:p>
          <a:p>
            <a:r>
              <a:rPr lang="ja-JP" altLang="en-US" dirty="0" smtClean="0"/>
              <a:t>２．登録処理を行い、発生するエラーをキャッチする</a:t>
            </a:r>
            <a:endParaRPr lang="en-US" altLang="ja-JP" dirty="0" smtClean="0"/>
          </a:p>
          <a:p>
            <a:r>
              <a:rPr kumimoji="1" lang="ja-JP" altLang="en-US" dirty="0" smtClean="0"/>
              <a:t>３．エラー内容が</a:t>
            </a:r>
            <a:r>
              <a:rPr lang="ja-JP" altLang="en-US" dirty="0"/>
              <a:t>期待</a:t>
            </a:r>
            <a:r>
              <a:rPr lang="ja-JP" altLang="en-US" dirty="0" smtClean="0"/>
              <a:t>する</a:t>
            </a:r>
            <a:r>
              <a:rPr kumimoji="1" lang="ja-JP" altLang="en-US" dirty="0" smtClean="0"/>
              <a:t>内容と一致するかを確認する</a:t>
            </a:r>
            <a:endParaRPr kumimoji="1" lang="ja-JP" altLang="en-US" dirty="0"/>
          </a:p>
        </p:txBody>
      </p:sp>
      <p:sp>
        <p:nvSpPr>
          <p:cNvPr id="6" name="正方形/長方形 5"/>
          <p:cNvSpPr/>
          <p:nvPr/>
        </p:nvSpPr>
        <p:spPr>
          <a:xfrm>
            <a:off x="579437" y="1683596"/>
            <a:ext cx="3985208" cy="139372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4556281" y="1611573"/>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559435" y="3296151"/>
            <a:ext cx="4005210" cy="79647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4563041" y="3261984"/>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4" name="正方形/長方形 13"/>
          <p:cNvSpPr/>
          <p:nvPr/>
        </p:nvSpPr>
        <p:spPr>
          <a:xfrm>
            <a:off x="559435" y="4279193"/>
            <a:ext cx="4005210" cy="387633"/>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5" name="テキスト ボックス 14"/>
          <p:cNvSpPr txBox="1"/>
          <p:nvPr/>
        </p:nvSpPr>
        <p:spPr>
          <a:xfrm>
            <a:off x="4563041" y="4225471"/>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grpSp>
        <p:nvGrpSpPr>
          <p:cNvPr id="20" name="グループ化 19"/>
          <p:cNvGrpSpPr/>
          <p:nvPr/>
        </p:nvGrpSpPr>
        <p:grpSpPr>
          <a:xfrm>
            <a:off x="5457591" y="2634107"/>
            <a:ext cx="4099213" cy="2558976"/>
            <a:chOff x="5457591" y="2634107"/>
            <a:chExt cx="4099213" cy="2558976"/>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591" y="2634107"/>
              <a:ext cx="4099213" cy="2558976"/>
            </a:xfrm>
            <a:prstGeom prst="rect">
              <a:avLst/>
            </a:prstGeom>
          </p:spPr>
        </p:pic>
        <p:sp>
          <p:nvSpPr>
            <p:cNvPr id="10" name="正方形/長方形 9"/>
            <p:cNvSpPr/>
            <p:nvPr/>
          </p:nvSpPr>
          <p:spPr>
            <a:xfrm>
              <a:off x="5554002" y="2886820"/>
              <a:ext cx="1119848"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6" name="正方形/長方形 15"/>
            <p:cNvSpPr/>
            <p:nvPr/>
          </p:nvSpPr>
          <p:spPr>
            <a:xfrm>
              <a:off x="5947701" y="3013290"/>
              <a:ext cx="1199223"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7" name="正方形/長方形 16"/>
            <p:cNvSpPr/>
            <p:nvPr/>
          </p:nvSpPr>
          <p:spPr>
            <a:xfrm>
              <a:off x="5947701" y="3139546"/>
              <a:ext cx="1396074"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8" name="正方形/長方形 17"/>
            <p:cNvSpPr/>
            <p:nvPr/>
          </p:nvSpPr>
          <p:spPr>
            <a:xfrm>
              <a:off x="5649250" y="3392259"/>
              <a:ext cx="3780499"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grpSp>
        <p:nvGrpSpPr>
          <p:cNvPr id="21" name="グループ化 20"/>
          <p:cNvGrpSpPr/>
          <p:nvPr/>
        </p:nvGrpSpPr>
        <p:grpSpPr>
          <a:xfrm>
            <a:off x="5457591" y="1046934"/>
            <a:ext cx="3353268" cy="1457528"/>
            <a:chOff x="5457591" y="1046934"/>
            <a:chExt cx="3353268" cy="1457528"/>
          </a:xfrm>
        </p:grpSpPr>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591" y="1046934"/>
              <a:ext cx="3353268" cy="1457528"/>
            </a:xfrm>
            <a:prstGeom prst="rect">
              <a:avLst/>
            </a:prstGeom>
          </p:spPr>
        </p:pic>
        <p:sp>
          <p:nvSpPr>
            <p:cNvPr id="19" name="正方形/長方形 18"/>
            <p:cNvSpPr/>
            <p:nvPr/>
          </p:nvSpPr>
          <p:spPr>
            <a:xfrm>
              <a:off x="5649251" y="1478083"/>
              <a:ext cx="2180300" cy="144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Tree>
    <p:extLst>
      <p:ext uri="{BB962C8B-B14F-4D97-AF65-F5344CB8AC3E}">
        <p14:creationId xmlns:p14="http://schemas.microsoft.com/office/powerpoint/2010/main" val="3350094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9" y="1371050"/>
            <a:ext cx="3267531" cy="3353268"/>
          </a:xfrm>
          <a:prstGeom prst="rect">
            <a:avLst/>
          </a:prstGeom>
        </p:spPr>
      </p:pic>
      <p:sp>
        <p:nvSpPr>
          <p:cNvPr id="3" name="タイトル 2"/>
          <p:cNvSpPr>
            <a:spLocks noGrp="1"/>
          </p:cNvSpPr>
          <p:nvPr>
            <p:ph type="title"/>
          </p:nvPr>
        </p:nvSpPr>
        <p:spPr/>
        <p:txBody>
          <a:bodyPr/>
          <a:lstStyle/>
          <a:p>
            <a:r>
              <a:rPr lang="ja-JP" altLang="en-US" dirty="0" smtClean="0">
                <a:latin typeface="Arial" panose="020B0604020202020204" pitchFamily="34" charset="0"/>
                <a:cs typeface="Arial" panose="020B0604020202020204" pitchFamily="34" charset="0"/>
              </a:rPr>
              <a:t>更新系のテスト（正常系）</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500328" y="5182613"/>
            <a:ext cx="5758308" cy="923330"/>
          </a:xfrm>
          <a:prstGeom prst="rect">
            <a:avLst/>
          </a:prstGeom>
          <a:noFill/>
        </p:spPr>
        <p:txBody>
          <a:bodyPr wrap="none" rtlCol="0">
            <a:spAutoFit/>
          </a:bodyPr>
          <a:lstStyle/>
          <a:p>
            <a:r>
              <a:rPr kumimoji="1" lang="ja-JP" altLang="en-US" dirty="0" smtClean="0"/>
              <a:t>１．入力値を設定する</a:t>
            </a:r>
            <a:endParaRPr kumimoji="1" lang="en-US" altLang="ja-JP" dirty="0" smtClean="0"/>
          </a:p>
          <a:p>
            <a:r>
              <a:rPr lang="ja-JP" altLang="en-US" dirty="0" smtClean="0"/>
              <a:t>２．更新処理を行う</a:t>
            </a:r>
            <a:endParaRPr lang="en-US" altLang="ja-JP" dirty="0" smtClean="0"/>
          </a:p>
          <a:p>
            <a:r>
              <a:rPr kumimoji="1" lang="ja-JP" altLang="en-US" dirty="0" smtClean="0"/>
              <a:t>３．更新したデータを取得し、入力値と等しいかを確認する</a:t>
            </a:r>
            <a:endParaRPr kumimoji="1" lang="ja-JP" altLang="en-US" dirty="0"/>
          </a:p>
        </p:txBody>
      </p:sp>
      <p:sp>
        <p:nvSpPr>
          <p:cNvPr id="6" name="正方形/長方形 5"/>
          <p:cNvSpPr/>
          <p:nvPr/>
        </p:nvSpPr>
        <p:spPr>
          <a:xfrm>
            <a:off x="316450" y="1883247"/>
            <a:ext cx="3151440" cy="134734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3433481" y="1830627"/>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316450" y="3355940"/>
            <a:ext cx="3160630" cy="25626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3431877" y="3281212"/>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4" name="正方形/長方形 13"/>
          <p:cNvSpPr/>
          <p:nvPr/>
        </p:nvSpPr>
        <p:spPr>
          <a:xfrm>
            <a:off x="312272" y="3688884"/>
            <a:ext cx="3155618" cy="85454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5" name="テキスト ボックス 14"/>
          <p:cNvSpPr txBox="1"/>
          <p:nvPr/>
        </p:nvSpPr>
        <p:spPr>
          <a:xfrm>
            <a:off x="3431877" y="3642519"/>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grpSp>
        <p:nvGrpSpPr>
          <p:cNvPr id="8" name="グループ化 7"/>
          <p:cNvGrpSpPr/>
          <p:nvPr/>
        </p:nvGrpSpPr>
        <p:grpSpPr>
          <a:xfrm>
            <a:off x="3948654" y="1465818"/>
            <a:ext cx="5766981" cy="2429908"/>
            <a:chOff x="3948654" y="1465818"/>
            <a:chExt cx="5766981" cy="2429908"/>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654" y="1465818"/>
              <a:ext cx="5766981" cy="2429908"/>
            </a:xfrm>
            <a:prstGeom prst="rect">
              <a:avLst/>
            </a:prstGeom>
          </p:spPr>
        </p:pic>
        <p:sp>
          <p:nvSpPr>
            <p:cNvPr id="18" name="正方形/長方形 17"/>
            <p:cNvSpPr/>
            <p:nvPr/>
          </p:nvSpPr>
          <p:spPr>
            <a:xfrm>
              <a:off x="4078336" y="1804255"/>
              <a:ext cx="21803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9" name="正方形/長方形 18"/>
            <p:cNvSpPr/>
            <p:nvPr/>
          </p:nvSpPr>
          <p:spPr>
            <a:xfrm>
              <a:off x="4892611" y="1984255"/>
              <a:ext cx="2732152"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0" name="正方形/長方形 19"/>
            <p:cNvSpPr/>
            <p:nvPr/>
          </p:nvSpPr>
          <p:spPr>
            <a:xfrm>
              <a:off x="4892611" y="2164255"/>
              <a:ext cx="2732152"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4" name="正方形/長方形 23"/>
            <p:cNvSpPr/>
            <p:nvPr/>
          </p:nvSpPr>
          <p:spPr>
            <a:xfrm>
              <a:off x="4087857" y="3161651"/>
              <a:ext cx="21803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5" name="正方形/長方形 24"/>
            <p:cNvSpPr/>
            <p:nvPr/>
          </p:nvSpPr>
          <p:spPr>
            <a:xfrm>
              <a:off x="4087856" y="3343925"/>
              <a:ext cx="2841581"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正方形/長方形 25"/>
            <p:cNvSpPr/>
            <p:nvPr/>
          </p:nvSpPr>
          <p:spPr>
            <a:xfrm>
              <a:off x="4087857" y="3523925"/>
              <a:ext cx="1346156"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Tree>
    <p:extLst>
      <p:ext uri="{BB962C8B-B14F-4D97-AF65-F5344CB8AC3E}">
        <p14:creationId xmlns:p14="http://schemas.microsoft.com/office/powerpoint/2010/main" val="2917677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更新</a:t>
            </a:r>
            <a:r>
              <a:rPr lang="ja-JP" altLang="en-US" dirty="0" smtClean="0">
                <a:latin typeface="Arial" panose="020B0604020202020204" pitchFamily="34" charset="0"/>
                <a:cs typeface="Arial" panose="020B0604020202020204" pitchFamily="34" charset="0"/>
              </a:rPr>
              <a:t>系のテスト（入力値エラーの検出）</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265609" y="5669382"/>
            <a:ext cx="5513048" cy="923330"/>
          </a:xfrm>
          <a:prstGeom prst="rect">
            <a:avLst/>
          </a:prstGeom>
          <a:noFill/>
        </p:spPr>
        <p:txBody>
          <a:bodyPr wrap="none" rtlCol="0">
            <a:spAutoFit/>
          </a:bodyPr>
          <a:lstStyle/>
          <a:p>
            <a:r>
              <a:rPr kumimoji="1" lang="ja-JP" altLang="en-US" dirty="0" smtClean="0"/>
              <a:t>１．入力値を設定する</a:t>
            </a:r>
            <a:endParaRPr kumimoji="1" lang="en-US" altLang="ja-JP" dirty="0" smtClean="0"/>
          </a:p>
          <a:p>
            <a:r>
              <a:rPr lang="ja-JP" altLang="en-US" dirty="0" smtClean="0"/>
              <a:t>２．更新処理を行い、発生するエラーをキャッチする</a:t>
            </a:r>
            <a:endParaRPr lang="en-US" altLang="ja-JP" dirty="0" smtClean="0"/>
          </a:p>
          <a:p>
            <a:r>
              <a:rPr kumimoji="1" lang="ja-JP" altLang="en-US" dirty="0" smtClean="0"/>
              <a:t>３．エラー内容が</a:t>
            </a:r>
            <a:r>
              <a:rPr lang="ja-JP" altLang="en-US" dirty="0"/>
              <a:t>期待</a:t>
            </a:r>
            <a:r>
              <a:rPr lang="ja-JP" altLang="en-US" dirty="0" smtClean="0"/>
              <a:t>する</a:t>
            </a:r>
            <a:r>
              <a:rPr kumimoji="1" lang="ja-JP" altLang="en-US" dirty="0" smtClean="0"/>
              <a:t>内容と一致するかを確認する</a:t>
            </a:r>
            <a:endParaRPr kumimoji="1" lang="ja-JP" altLang="en-US" dirty="0"/>
          </a:p>
        </p:txBody>
      </p:sp>
      <p:grpSp>
        <p:nvGrpSpPr>
          <p:cNvPr id="20" name="グループ化 19"/>
          <p:cNvGrpSpPr/>
          <p:nvPr/>
        </p:nvGrpSpPr>
        <p:grpSpPr>
          <a:xfrm>
            <a:off x="4058763" y="3275584"/>
            <a:ext cx="4099213" cy="2558976"/>
            <a:chOff x="5457591" y="2634107"/>
            <a:chExt cx="4099213" cy="2558976"/>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591" y="2634107"/>
              <a:ext cx="4099213" cy="2558976"/>
            </a:xfrm>
            <a:prstGeom prst="rect">
              <a:avLst/>
            </a:prstGeom>
          </p:spPr>
        </p:pic>
        <p:sp>
          <p:nvSpPr>
            <p:cNvPr id="10" name="正方形/長方形 9"/>
            <p:cNvSpPr/>
            <p:nvPr/>
          </p:nvSpPr>
          <p:spPr>
            <a:xfrm>
              <a:off x="5554002" y="2886820"/>
              <a:ext cx="1119848"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6" name="正方形/長方形 15"/>
            <p:cNvSpPr/>
            <p:nvPr/>
          </p:nvSpPr>
          <p:spPr>
            <a:xfrm>
              <a:off x="5947701" y="3013290"/>
              <a:ext cx="1199223"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7" name="正方形/長方形 16"/>
            <p:cNvSpPr/>
            <p:nvPr/>
          </p:nvSpPr>
          <p:spPr>
            <a:xfrm>
              <a:off x="5947701" y="3139546"/>
              <a:ext cx="1396074"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8" name="正方形/長方形 17"/>
            <p:cNvSpPr/>
            <p:nvPr/>
          </p:nvSpPr>
          <p:spPr>
            <a:xfrm>
              <a:off x="5649250" y="3392259"/>
              <a:ext cx="3780499" cy="126256"/>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grpSp>
        <p:nvGrpSpPr>
          <p:cNvPr id="22" name="グループ化 21"/>
          <p:cNvGrpSpPr>
            <a:grpSpLocks noChangeAspect="1"/>
          </p:cNvGrpSpPr>
          <p:nvPr/>
        </p:nvGrpSpPr>
        <p:grpSpPr>
          <a:xfrm>
            <a:off x="4043904" y="945268"/>
            <a:ext cx="5452793" cy="2297525"/>
            <a:chOff x="3948654" y="1465818"/>
            <a:chExt cx="5766981" cy="2429908"/>
          </a:xfrm>
        </p:grpSpPr>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654" y="1465818"/>
              <a:ext cx="5766981" cy="2429908"/>
            </a:xfrm>
            <a:prstGeom prst="rect">
              <a:avLst/>
            </a:prstGeom>
          </p:spPr>
        </p:pic>
        <p:sp>
          <p:nvSpPr>
            <p:cNvPr id="24" name="正方形/長方形 23"/>
            <p:cNvSpPr/>
            <p:nvPr/>
          </p:nvSpPr>
          <p:spPr>
            <a:xfrm>
              <a:off x="4078336" y="1804255"/>
              <a:ext cx="21803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5" name="正方形/長方形 24"/>
            <p:cNvSpPr/>
            <p:nvPr/>
          </p:nvSpPr>
          <p:spPr>
            <a:xfrm>
              <a:off x="4892611" y="1984255"/>
              <a:ext cx="2732152"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正方形/長方形 25"/>
            <p:cNvSpPr/>
            <p:nvPr/>
          </p:nvSpPr>
          <p:spPr>
            <a:xfrm>
              <a:off x="4892611" y="2164255"/>
              <a:ext cx="2732152"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7" name="正方形/長方形 26"/>
            <p:cNvSpPr/>
            <p:nvPr/>
          </p:nvSpPr>
          <p:spPr>
            <a:xfrm>
              <a:off x="4087857" y="3161651"/>
              <a:ext cx="21803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grpSp>
        <p:nvGrpSpPr>
          <p:cNvPr id="36" name="グループ化 35"/>
          <p:cNvGrpSpPr/>
          <p:nvPr/>
        </p:nvGrpSpPr>
        <p:grpSpPr>
          <a:xfrm>
            <a:off x="108957" y="922589"/>
            <a:ext cx="3886742" cy="3410426"/>
            <a:chOff x="108957" y="922589"/>
            <a:chExt cx="3886742" cy="3410426"/>
          </a:xfrm>
        </p:grpSpPr>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57" y="922589"/>
              <a:ext cx="3886742" cy="3410426"/>
            </a:xfrm>
            <a:prstGeom prst="rect">
              <a:avLst/>
            </a:prstGeom>
          </p:spPr>
        </p:pic>
        <p:sp>
          <p:nvSpPr>
            <p:cNvPr id="30" name="正方形/長方形 29"/>
            <p:cNvSpPr/>
            <p:nvPr/>
          </p:nvSpPr>
          <p:spPr>
            <a:xfrm>
              <a:off x="265609" y="1448318"/>
              <a:ext cx="3268166" cy="139372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テキスト ボックス 30"/>
            <p:cNvSpPr txBox="1"/>
            <p:nvPr/>
          </p:nvSpPr>
          <p:spPr>
            <a:xfrm>
              <a:off x="3535379" y="1352658"/>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32" name="正方形/長方形 31"/>
            <p:cNvSpPr/>
            <p:nvPr/>
          </p:nvSpPr>
          <p:spPr>
            <a:xfrm>
              <a:off x="265610" y="2915306"/>
              <a:ext cx="3268166" cy="71601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3" name="テキスト ボックス 32"/>
            <p:cNvSpPr txBox="1"/>
            <p:nvPr/>
          </p:nvSpPr>
          <p:spPr>
            <a:xfrm>
              <a:off x="3526121" y="2842040"/>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34" name="正方形/長方形 33"/>
            <p:cNvSpPr/>
            <p:nvPr/>
          </p:nvSpPr>
          <p:spPr>
            <a:xfrm>
              <a:off x="265609" y="3746995"/>
              <a:ext cx="3268166" cy="387633"/>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5" name="テキスト ボックス 34"/>
            <p:cNvSpPr txBox="1"/>
            <p:nvPr/>
          </p:nvSpPr>
          <p:spPr>
            <a:xfrm>
              <a:off x="3533775" y="3675049"/>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grpSp>
    </p:spTree>
    <p:extLst>
      <p:ext uri="{BB962C8B-B14F-4D97-AF65-F5344CB8AC3E}">
        <p14:creationId xmlns:p14="http://schemas.microsoft.com/office/powerpoint/2010/main" val="3572140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89" y="1607573"/>
            <a:ext cx="3833921" cy="2975981"/>
          </a:xfrm>
          <a:prstGeom prst="rect">
            <a:avLst/>
          </a:prstGeom>
        </p:spPr>
      </p:pic>
      <p:sp>
        <p:nvSpPr>
          <p:cNvPr id="3" name="タイトル 2"/>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更新</a:t>
            </a:r>
            <a:r>
              <a:rPr lang="ja-JP" altLang="en-US" dirty="0" smtClean="0">
                <a:latin typeface="Arial" panose="020B0604020202020204" pitchFamily="34" charset="0"/>
                <a:cs typeface="Arial" panose="020B0604020202020204" pitchFamily="34" charset="0"/>
              </a:rPr>
              <a:t>系のテスト（楽観的同時実行制御）</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265609" y="5116932"/>
            <a:ext cx="5513048" cy="923330"/>
          </a:xfrm>
          <a:prstGeom prst="rect">
            <a:avLst/>
          </a:prstGeom>
          <a:noFill/>
        </p:spPr>
        <p:txBody>
          <a:bodyPr wrap="none" rtlCol="0">
            <a:spAutoFit/>
          </a:bodyPr>
          <a:lstStyle/>
          <a:p>
            <a:r>
              <a:rPr kumimoji="1" lang="ja-JP" altLang="en-US" dirty="0" smtClean="0"/>
              <a:t>１．入力値を設定する</a:t>
            </a:r>
            <a:endParaRPr kumimoji="1" lang="en-US" altLang="ja-JP" dirty="0" smtClean="0"/>
          </a:p>
          <a:p>
            <a:r>
              <a:rPr lang="ja-JP" altLang="en-US" dirty="0" smtClean="0"/>
              <a:t>２．更新処理を行い、発生するエラーをキャッチする</a:t>
            </a:r>
            <a:endParaRPr lang="en-US" altLang="ja-JP" dirty="0" smtClean="0"/>
          </a:p>
          <a:p>
            <a:r>
              <a:rPr kumimoji="1" lang="ja-JP" altLang="en-US" dirty="0" smtClean="0"/>
              <a:t>３．エラー内容が</a:t>
            </a:r>
            <a:r>
              <a:rPr lang="ja-JP" altLang="en-US" dirty="0"/>
              <a:t>期待</a:t>
            </a:r>
            <a:r>
              <a:rPr lang="ja-JP" altLang="en-US" dirty="0" smtClean="0"/>
              <a:t>する</a:t>
            </a:r>
            <a:r>
              <a:rPr kumimoji="1" lang="ja-JP" altLang="en-US" dirty="0" smtClean="0"/>
              <a:t>内容と一致するかを確認する</a:t>
            </a:r>
            <a:endParaRPr kumimoji="1" lang="ja-JP" altLang="en-US" dirty="0"/>
          </a:p>
        </p:txBody>
      </p:sp>
      <p:grpSp>
        <p:nvGrpSpPr>
          <p:cNvPr id="22" name="グループ化 21"/>
          <p:cNvGrpSpPr>
            <a:grpSpLocks noChangeAspect="1"/>
          </p:cNvGrpSpPr>
          <p:nvPr/>
        </p:nvGrpSpPr>
        <p:grpSpPr>
          <a:xfrm>
            <a:off x="4295364" y="1611016"/>
            <a:ext cx="5452793" cy="2297525"/>
            <a:chOff x="3948654" y="1465818"/>
            <a:chExt cx="5766981" cy="2429908"/>
          </a:xfrm>
        </p:grpSpPr>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654" y="1465818"/>
              <a:ext cx="5766981" cy="2429908"/>
            </a:xfrm>
            <a:prstGeom prst="rect">
              <a:avLst/>
            </a:prstGeom>
          </p:spPr>
        </p:pic>
        <p:sp>
          <p:nvSpPr>
            <p:cNvPr id="24" name="正方形/長方形 23"/>
            <p:cNvSpPr/>
            <p:nvPr/>
          </p:nvSpPr>
          <p:spPr>
            <a:xfrm>
              <a:off x="4078336" y="1804255"/>
              <a:ext cx="2180300"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5" name="正方形/長方形 24"/>
            <p:cNvSpPr/>
            <p:nvPr/>
          </p:nvSpPr>
          <p:spPr>
            <a:xfrm>
              <a:off x="4892611" y="1984255"/>
              <a:ext cx="2732152"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正方形/長方形 25"/>
            <p:cNvSpPr/>
            <p:nvPr/>
          </p:nvSpPr>
          <p:spPr>
            <a:xfrm>
              <a:off x="4892611" y="2164255"/>
              <a:ext cx="2732152" cy="180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7" name="正方形/長方形 26"/>
            <p:cNvSpPr/>
            <p:nvPr/>
          </p:nvSpPr>
          <p:spPr>
            <a:xfrm>
              <a:off x="4078335" y="2489992"/>
              <a:ext cx="951858" cy="163174"/>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
        <p:nvSpPr>
          <p:cNvPr id="30" name="正方形/長方形 29"/>
          <p:cNvSpPr/>
          <p:nvPr/>
        </p:nvSpPr>
        <p:spPr>
          <a:xfrm>
            <a:off x="265609" y="2066759"/>
            <a:ext cx="3268166" cy="1257099"/>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テキスト ボックス 30"/>
          <p:cNvSpPr txBox="1"/>
          <p:nvPr/>
        </p:nvSpPr>
        <p:spPr>
          <a:xfrm>
            <a:off x="3506150" y="1978596"/>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32" name="正方形/長方形 31"/>
          <p:cNvSpPr/>
          <p:nvPr/>
        </p:nvSpPr>
        <p:spPr>
          <a:xfrm>
            <a:off x="265610" y="3459577"/>
            <a:ext cx="3268166" cy="66439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3" name="テキスト ボックス 32"/>
          <p:cNvSpPr txBox="1"/>
          <p:nvPr/>
        </p:nvSpPr>
        <p:spPr>
          <a:xfrm>
            <a:off x="3526121" y="3376556"/>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34" name="正方形/長方形 33"/>
          <p:cNvSpPr/>
          <p:nvPr/>
        </p:nvSpPr>
        <p:spPr>
          <a:xfrm>
            <a:off x="265609" y="4242295"/>
            <a:ext cx="3600000" cy="149403"/>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5" name="テキスト ボックス 34"/>
          <p:cNvSpPr txBox="1"/>
          <p:nvPr/>
        </p:nvSpPr>
        <p:spPr>
          <a:xfrm>
            <a:off x="3526121" y="3850571"/>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sp>
        <p:nvSpPr>
          <p:cNvPr id="28" name="正方形/長方形 27"/>
          <p:cNvSpPr/>
          <p:nvPr/>
        </p:nvSpPr>
        <p:spPr>
          <a:xfrm>
            <a:off x="4570380" y="2731792"/>
            <a:ext cx="5112000" cy="154284"/>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1841919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削除</a:t>
            </a:r>
            <a:r>
              <a:rPr lang="ja-JP" altLang="en-US" dirty="0" smtClean="0">
                <a:latin typeface="Arial" panose="020B0604020202020204" pitchFamily="34" charset="0"/>
                <a:cs typeface="Arial" panose="020B0604020202020204" pitchFamily="34" charset="0"/>
              </a:rPr>
              <a:t>系のテスト（正常系）</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500328" y="5182613"/>
            <a:ext cx="5458546" cy="923330"/>
          </a:xfrm>
          <a:prstGeom prst="rect">
            <a:avLst/>
          </a:prstGeom>
          <a:noFill/>
        </p:spPr>
        <p:txBody>
          <a:bodyPr wrap="none" rtlCol="0">
            <a:spAutoFit/>
          </a:bodyPr>
          <a:lstStyle/>
          <a:p>
            <a:r>
              <a:rPr kumimoji="1" lang="ja-JP" altLang="en-US" dirty="0" smtClean="0"/>
              <a:t>１．入力値を設定する</a:t>
            </a:r>
            <a:endParaRPr kumimoji="1" lang="en-US" altLang="ja-JP" dirty="0" smtClean="0"/>
          </a:p>
          <a:p>
            <a:r>
              <a:rPr lang="ja-JP" altLang="en-US" dirty="0" smtClean="0"/>
              <a:t>２．削除処理を行う</a:t>
            </a:r>
            <a:endParaRPr lang="en-US" altLang="ja-JP" dirty="0" smtClean="0"/>
          </a:p>
          <a:p>
            <a:r>
              <a:rPr kumimoji="1" lang="ja-JP" altLang="en-US" dirty="0" smtClean="0"/>
              <a:t>３．削除したデータを検索し、存在しないことを確認する</a:t>
            </a:r>
            <a:endParaRPr kumimoji="1" lang="ja-JP" altLang="en-US" dirty="0"/>
          </a:p>
        </p:txBody>
      </p:sp>
      <p:grpSp>
        <p:nvGrpSpPr>
          <p:cNvPr id="10" name="グループ化 9"/>
          <p:cNvGrpSpPr/>
          <p:nvPr/>
        </p:nvGrpSpPr>
        <p:grpSpPr>
          <a:xfrm>
            <a:off x="214056" y="1455612"/>
            <a:ext cx="4231581" cy="2073475"/>
            <a:chOff x="166431" y="1455612"/>
            <a:chExt cx="4231581" cy="2073475"/>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31" y="1455612"/>
              <a:ext cx="4231581" cy="2073475"/>
            </a:xfrm>
            <a:prstGeom prst="rect">
              <a:avLst/>
            </a:prstGeom>
          </p:spPr>
        </p:pic>
        <p:sp>
          <p:nvSpPr>
            <p:cNvPr id="6" name="正方形/長方形 5"/>
            <p:cNvSpPr/>
            <p:nvPr/>
          </p:nvSpPr>
          <p:spPr>
            <a:xfrm>
              <a:off x="316450" y="1989026"/>
              <a:ext cx="3379250" cy="37073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3727365" y="1976633"/>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307260" y="2536543"/>
              <a:ext cx="3388440" cy="25626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3725761" y="2492349"/>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4" name="正方形/長方形 13"/>
            <p:cNvSpPr/>
            <p:nvPr/>
          </p:nvSpPr>
          <p:spPr>
            <a:xfrm>
              <a:off x="307260" y="2906240"/>
              <a:ext cx="3388440" cy="21517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5" name="テキスト ボックス 14"/>
            <p:cNvSpPr txBox="1"/>
            <p:nvPr/>
          </p:nvSpPr>
          <p:spPr>
            <a:xfrm>
              <a:off x="3725761" y="2853900"/>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grpSp>
      <p:grpSp>
        <p:nvGrpSpPr>
          <p:cNvPr id="16" name="グループ化 15"/>
          <p:cNvGrpSpPr/>
          <p:nvPr/>
        </p:nvGrpSpPr>
        <p:grpSpPr>
          <a:xfrm>
            <a:off x="4676670" y="1449725"/>
            <a:ext cx="5021616" cy="3413294"/>
            <a:chOff x="4743345" y="1449725"/>
            <a:chExt cx="5021616" cy="3413294"/>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45" y="1449725"/>
              <a:ext cx="5021616" cy="3413294"/>
            </a:xfrm>
            <a:prstGeom prst="rect">
              <a:avLst/>
            </a:prstGeom>
          </p:spPr>
        </p:pic>
        <p:sp>
          <p:nvSpPr>
            <p:cNvPr id="18" name="正方形/長方形 17"/>
            <p:cNvSpPr/>
            <p:nvPr/>
          </p:nvSpPr>
          <p:spPr>
            <a:xfrm>
              <a:off x="4872313" y="1735611"/>
              <a:ext cx="1728000" cy="144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1" name="正方形/長方形 20"/>
            <p:cNvSpPr/>
            <p:nvPr/>
          </p:nvSpPr>
          <p:spPr>
            <a:xfrm>
              <a:off x="5554113" y="1877643"/>
              <a:ext cx="1620000" cy="144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2" name="正方形/長方形 21"/>
            <p:cNvSpPr/>
            <p:nvPr/>
          </p:nvSpPr>
          <p:spPr>
            <a:xfrm>
              <a:off x="5554113" y="2017299"/>
              <a:ext cx="1836000" cy="144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3" name="正方形/長方形 22"/>
            <p:cNvSpPr/>
            <p:nvPr/>
          </p:nvSpPr>
          <p:spPr>
            <a:xfrm>
              <a:off x="5556166" y="2161530"/>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9" name="正方形/長方形 28"/>
            <p:cNvSpPr/>
            <p:nvPr/>
          </p:nvSpPr>
          <p:spPr>
            <a:xfrm>
              <a:off x="5554113" y="2323530"/>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0" name="正方形/長方形 29"/>
            <p:cNvSpPr/>
            <p:nvPr/>
          </p:nvSpPr>
          <p:spPr>
            <a:xfrm>
              <a:off x="5554113" y="2480893"/>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正方形/長方形 30"/>
            <p:cNvSpPr/>
            <p:nvPr/>
          </p:nvSpPr>
          <p:spPr>
            <a:xfrm>
              <a:off x="4892776" y="3200212"/>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2" name="正方形/長方形 31"/>
            <p:cNvSpPr/>
            <p:nvPr/>
          </p:nvSpPr>
          <p:spPr>
            <a:xfrm>
              <a:off x="4892776" y="3350889"/>
              <a:ext cx="1944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3" name="正方形/長方形 32"/>
            <p:cNvSpPr/>
            <p:nvPr/>
          </p:nvSpPr>
          <p:spPr>
            <a:xfrm>
              <a:off x="4990676" y="3794277"/>
              <a:ext cx="1152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Tree>
    <p:extLst>
      <p:ext uri="{BB962C8B-B14F-4D97-AF65-F5344CB8AC3E}">
        <p14:creationId xmlns:p14="http://schemas.microsoft.com/office/powerpoint/2010/main" val="1024473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削除</a:t>
            </a:r>
            <a:r>
              <a:rPr lang="ja-JP" altLang="en-US" dirty="0" smtClean="0">
                <a:latin typeface="Arial" panose="020B0604020202020204" pitchFamily="34" charset="0"/>
                <a:cs typeface="Arial" panose="020B0604020202020204" pitchFamily="34" charset="0"/>
              </a:rPr>
              <a:t>系のテスト（データ関連エラー）</a:t>
            </a:r>
            <a:endParaRPr kumimoji="1" lang="ja-JP" altLang="en-US" dirty="0">
              <a:latin typeface="Arial" panose="020B0604020202020204" pitchFamily="34" charset="0"/>
              <a:cs typeface="Arial" panose="020B0604020202020204" pitchFamily="34" charset="0"/>
            </a:endParaRPr>
          </a:p>
        </p:txBody>
      </p:sp>
      <p:sp>
        <p:nvSpPr>
          <p:cNvPr id="13" name="テキスト ボックス 12"/>
          <p:cNvSpPr txBox="1"/>
          <p:nvPr/>
        </p:nvSpPr>
        <p:spPr>
          <a:xfrm>
            <a:off x="443178" y="5031827"/>
            <a:ext cx="5315879" cy="1200329"/>
          </a:xfrm>
          <a:prstGeom prst="rect">
            <a:avLst/>
          </a:prstGeom>
          <a:noFill/>
        </p:spPr>
        <p:txBody>
          <a:bodyPr wrap="none" rtlCol="0">
            <a:spAutoFit/>
          </a:bodyPr>
          <a:lstStyle/>
          <a:p>
            <a:r>
              <a:rPr kumimoji="1" lang="ja-JP" altLang="en-US" dirty="0" smtClean="0"/>
              <a:t>１．入力値を設定する</a:t>
            </a:r>
            <a:endParaRPr kumimoji="1" lang="en-US" altLang="ja-JP" dirty="0" smtClean="0"/>
          </a:p>
          <a:p>
            <a:r>
              <a:rPr lang="ja-JP" altLang="en-US" dirty="0" smtClean="0"/>
              <a:t>２．</a:t>
            </a:r>
            <a:r>
              <a:rPr lang="ja-JP" altLang="en-US" dirty="0"/>
              <a:t>モック</a:t>
            </a:r>
            <a:r>
              <a:rPr lang="ja-JP" altLang="en-US" dirty="0" smtClean="0"/>
              <a:t>にエラーを投げるように設定する</a:t>
            </a:r>
            <a:endParaRPr lang="en-US" altLang="ja-JP" dirty="0" smtClean="0"/>
          </a:p>
          <a:p>
            <a:r>
              <a:rPr kumimoji="1" lang="ja-JP" altLang="en-US" dirty="0" smtClean="0"/>
              <a:t>３．削除処理を行い、発生するエラーをキャッチする</a:t>
            </a:r>
            <a:endParaRPr kumimoji="1" lang="en-US" altLang="ja-JP" dirty="0" smtClean="0"/>
          </a:p>
          <a:p>
            <a:r>
              <a:rPr lang="ja-JP" altLang="en-US" dirty="0" smtClean="0"/>
              <a:t>４．エラー内容が期待する内容と一致するか確認する</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84" y="1431800"/>
            <a:ext cx="4534533" cy="2524477"/>
          </a:xfrm>
          <a:prstGeom prst="rect">
            <a:avLst/>
          </a:prstGeom>
        </p:spPr>
      </p:pic>
      <p:sp>
        <p:nvSpPr>
          <p:cNvPr id="6" name="正方形/長方形 5"/>
          <p:cNvSpPr/>
          <p:nvPr/>
        </p:nvSpPr>
        <p:spPr>
          <a:xfrm>
            <a:off x="254002" y="1945076"/>
            <a:ext cx="3379250" cy="37073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7" name="テキスト ボックス 6"/>
          <p:cNvSpPr txBox="1"/>
          <p:nvPr/>
        </p:nvSpPr>
        <p:spPr>
          <a:xfrm>
            <a:off x="3647013" y="1909683"/>
            <a:ext cx="415498" cy="369332"/>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1" name="正方形/長方形 10"/>
          <p:cNvSpPr/>
          <p:nvPr/>
        </p:nvSpPr>
        <p:spPr>
          <a:xfrm>
            <a:off x="249406" y="2413499"/>
            <a:ext cx="4340231" cy="25626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4125829" y="2044696"/>
            <a:ext cx="417102" cy="369332"/>
          </a:xfrm>
          <a:prstGeom prst="rect">
            <a:avLst/>
          </a:prstGeom>
          <a:noFill/>
        </p:spPr>
        <p:txBody>
          <a:bodyPr wrap="non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4" name="正方形/長方形 13"/>
          <p:cNvSpPr/>
          <p:nvPr/>
        </p:nvSpPr>
        <p:spPr>
          <a:xfrm>
            <a:off x="244812" y="2762451"/>
            <a:ext cx="3441542" cy="6934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5" name="テキスト ボックス 14"/>
          <p:cNvSpPr txBox="1"/>
          <p:nvPr/>
        </p:nvSpPr>
        <p:spPr>
          <a:xfrm>
            <a:off x="3720894" y="2733622"/>
            <a:ext cx="417102" cy="369332"/>
          </a:xfrm>
          <a:prstGeom prst="rect">
            <a:avLst/>
          </a:prstGeom>
          <a:noFill/>
        </p:spPr>
        <p:txBody>
          <a:bodyPr wrap="none" rtlCol="0">
            <a:spAutoFit/>
          </a:bodyPr>
          <a:lstStyle/>
          <a:p>
            <a:r>
              <a:rPr lang="ja-JP" altLang="en-US" b="1" dirty="0">
                <a:solidFill>
                  <a:srgbClr val="FF0000"/>
                </a:solidFill>
              </a:rPr>
              <a:t>③</a:t>
            </a:r>
            <a:endParaRPr kumimoji="1" lang="ja-JP" altLang="en-US" b="1" dirty="0">
              <a:solidFill>
                <a:srgbClr val="FF0000"/>
              </a:solidFill>
            </a:endParaRPr>
          </a:p>
        </p:txBody>
      </p:sp>
      <p:grpSp>
        <p:nvGrpSpPr>
          <p:cNvPr id="16" name="グループ化 15"/>
          <p:cNvGrpSpPr/>
          <p:nvPr/>
        </p:nvGrpSpPr>
        <p:grpSpPr>
          <a:xfrm>
            <a:off x="4703254" y="1431800"/>
            <a:ext cx="5021616" cy="3413294"/>
            <a:chOff x="4743345" y="1449725"/>
            <a:chExt cx="5021616" cy="3413294"/>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45" y="1449725"/>
              <a:ext cx="5021616" cy="3413294"/>
            </a:xfrm>
            <a:prstGeom prst="rect">
              <a:avLst/>
            </a:prstGeom>
          </p:spPr>
        </p:pic>
        <p:sp>
          <p:nvSpPr>
            <p:cNvPr id="18" name="正方形/長方形 17"/>
            <p:cNvSpPr/>
            <p:nvPr/>
          </p:nvSpPr>
          <p:spPr>
            <a:xfrm>
              <a:off x="4872313" y="1735611"/>
              <a:ext cx="1728000" cy="144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1" name="正方形/長方形 20"/>
            <p:cNvSpPr/>
            <p:nvPr/>
          </p:nvSpPr>
          <p:spPr>
            <a:xfrm>
              <a:off x="5554113" y="1877643"/>
              <a:ext cx="1620000" cy="144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2" name="正方形/長方形 21"/>
            <p:cNvSpPr/>
            <p:nvPr/>
          </p:nvSpPr>
          <p:spPr>
            <a:xfrm>
              <a:off x="5554113" y="2017299"/>
              <a:ext cx="1836000" cy="144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3" name="正方形/長方形 22"/>
            <p:cNvSpPr/>
            <p:nvPr/>
          </p:nvSpPr>
          <p:spPr>
            <a:xfrm>
              <a:off x="5556166" y="2161530"/>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9" name="正方形/長方形 28"/>
            <p:cNvSpPr/>
            <p:nvPr/>
          </p:nvSpPr>
          <p:spPr>
            <a:xfrm>
              <a:off x="5554113" y="2323530"/>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0" name="正方形/長方形 29"/>
            <p:cNvSpPr/>
            <p:nvPr/>
          </p:nvSpPr>
          <p:spPr>
            <a:xfrm>
              <a:off x="5554113" y="2480893"/>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正方形/長方形 30"/>
            <p:cNvSpPr/>
            <p:nvPr/>
          </p:nvSpPr>
          <p:spPr>
            <a:xfrm>
              <a:off x="4892776" y="3200212"/>
              <a:ext cx="1620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2" name="正方形/長方形 31"/>
            <p:cNvSpPr/>
            <p:nvPr/>
          </p:nvSpPr>
          <p:spPr>
            <a:xfrm>
              <a:off x="4892776" y="3350889"/>
              <a:ext cx="1944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3" name="正方形/長方形 32"/>
            <p:cNvSpPr/>
            <p:nvPr/>
          </p:nvSpPr>
          <p:spPr>
            <a:xfrm>
              <a:off x="4990676" y="3794277"/>
              <a:ext cx="1152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
        <p:nvSpPr>
          <p:cNvPr id="25" name="正方形/長方形 24"/>
          <p:cNvSpPr/>
          <p:nvPr/>
        </p:nvSpPr>
        <p:spPr>
          <a:xfrm>
            <a:off x="233991" y="3542416"/>
            <a:ext cx="4042733" cy="25101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テキスト ボックス 25"/>
          <p:cNvSpPr txBox="1"/>
          <p:nvPr/>
        </p:nvSpPr>
        <p:spPr>
          <a:xfrm>
            <a:off x="3883386" y="3146100"/>
            <a:ext cx="417102" cy="369332"/>
          </a:xfrm>
          <a:prstGeom prst="rect">
            <a:avLst/>
          </a:prstGeom>
          <a:noFill/>
        </p:spPr>
        <p:txBody>
          <a:bodyPr wrap="none" rtlCol="0">
            <a:spAutoFit/>
          </a:bodyPr>
          <a:lstStyle/>
          <a:p>
            <a:r>
              <a:rPr lang="ja-JP" altLang="en-US" b="1" dirty="0" smtClean="0">
                <a:solidFill>
                  <a:srgbClr val="FF0000"/>
                </a:solidFill>
              </a:rPr>
              <a:t>④</a:t>
            </a:r>
            <a:endParaRPr kumimoji="1" lang="ja-JP" altLang="en-US" b="1" dirty="0">
              <a:solidFill>
                <a:srgbClr val="FF0000"/>
              </a:solidFill>
            </a:endParaRPr>
          </a:p>
        </p:txBody>
      </p:sp>
      <p:sp>
        <p:nvSpPr>
          <p:cNvPr id="27" name="正方形/長方形 26"/>
          <p:cNvSpPr/>
          <p:nvPr/>
        </p:nvSpPr>
        <p:spPr>
          <a:xfrm>
            <a:off x="4852685" y="4067610"/>
            <a:ext cx="1368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8" name="正方形/長方形 27"/>
          <p:cNvSpPr/>
          <p:nvPr/>
        </p:nvSpPr>
        <p:spPr>
          <a:xfrm>
            <a:off x="4956022" y="4373675"/>
            <a:ext cx="4752000" cy="162000"/>
          </a:xfrm>
          <a:prstGeom prst="rect">
            <a:avLst/>
          </a:prstGeom>
          <a:solidFill>
            <a:srgbClr val="98D3F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3771140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smtClean="0">
                <a:latin typeface="Arial" panose="020B0604020202020204" pitchFamily="34" charset="0"/>
                <a:cs typeface="Arial" panose="020B0604020202020204" pitchFamily="34" charset="0"/>
              </a:rPr>
              <a:t>XSS(Cross Site Scripting)</a:t>
            </a:r>
            <a:r>
              <a:rPr lang="ja-JP" altLang="en-US" dirty="0" smtClean="0">
                <a:latin typeface="Arial" panose="020B0604020202020204" pitchFamily="34" charset="0"/>
                <a:cs typeface="Arial" panose="020B0604020202020204" pitchFamily="34" charset="0"/>
              </a:rPr>
              <a:t>とは</a:t>
            </a:r>
            <a:endParaRPr kumimoji="1" lang="ja-JP" altLang="en-US" dirty="0">
              <a:latin typeface="Arial" panose="020B0604020202020204" pitchFamily="34" charset="0"/>
              <a:cs typeface="Arial" panose="020B0604020202020204" pitchFamily="34" charset="0"/>
            </a:endParaRPr>
          </a:p>
        </p:txBody>
      </p:sp>
      <p:sp>
        <p:nvSpPr>
          <p:cNvPr id="27" name="円柱 26"/>
          <p:cNvSpPr/>
          <p:nvPr/>
        </p:nvSpPr>
        <p:spPr>
          <a:xfrm>
            <a:off x="6724649" y="2781143"/>
            <a:ext cx="1809750" cy="1619250"/>
          </a:xfrm>
          <a:prstGeom prst="can">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9" name="グループ化 28"/>
          <p:cNvGrpSpPr/>
          <p:nvPr/>
        </p:nvGrpSpPr>
        <p:grpSpPr>
          <a:xfrm>
            <a:off x="677863" y="1419068"/>
            <a:ext cx="1600200" cy="1362075"/>
            <a:chOff x="124451" y="3174848"/>
            <a:chExt cx="1600200" cy="1362075"/>
          </a:xfrm>
        </p:grpSpPr>
        <p:sp>
          <p:nvSpPr>
            <p:cNvPr id="30" name="正方形/長方形 29"/>
            <p:cNvSpPr/>
            <p:nvPr/>
          </p:nvSpPr>
          <p:spPr>
            <a:xfrm>
              <a:off x="133976" y="3174848"/>
              <a:ext cx="1571625" cy="1362075"/>
            </a:xfrm>
            <a:prstGeom prst="rect">
              <a:avLst/>
            </a:prstGeom>
            <a:solidFill>
              <a:schemeClr val="bg1">
                <a:lumMod val="95000"/>
              </a:schemeClr>
            </a:solidFill>
            <a:ln w="285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正方形/長方形 30"/>
            <p:cNvSpPr/>
            <p:nvPr/>
          </p:nvSpPr>
          <p:spPr>
            <a:xfrm>
              <a:off x="124451" y="3174848"/>
              <a:ext cx="1600200" cy="35497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4" name="テキスト ボックス 33"/>
            <p:cNvSpPr txBox="1"/>
            <p:nvPr/>
          </p:nvSpPr>
          <p:spPr>
            <a:xfrm>
              <a:off x="182639" y="3600310"/>
              <a:ext cx="453970" cy="253916"/>
            </a:xfrm>
            <a:prstGeom prst="rect">
              <a:avLst/>
            </a:prstGeom>
            <a:noFill/>
          </p:spPr>
          <p:txBody>
            <a:bodyPr wrap="non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商品</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5" name="テキスト ボックス 34"/>
          <p:cNvSpPr txBox="1"/>
          <p:nvPr/>
        </p:nvSpPr>
        <p:spPr>
          <a:xfrm>
            <a:off x="6517361" y="2326243"/>
            <a:ext cx="2224327" cy="369332"/>
          </a:xfrm>
          <a:prstGeom prst="rect">
            <a:avLst/>
          </a:prstGeom>
          <a:noFill/>
        </p:spPr>
        <p:txBody>
          <a:bodyPr wrap="none" rtlCol="0">
            <a:spAutoFit/>
          </a:bodyPr>
          <a:lstStyle/>
          <a:p>
            <a:r>
              <a:rPr kumimoji="1" lang="en-US" altLang="ja-JP" dirty="0" smtClean="0"/>
              <a:t>Web</a:t>
            </a:r>
            <a:r>
              <a:rPr kumimoji="1" lang="ja-JP" altLang="en-US" dirty="0" smtClean="0"/>
              <a:t>アプリケーション</a:t>
            </a:r>
            <a:endParaRPr kumimoji="1" lang="ja-JP" altLang="en-US" dirty="0"/>
          </a:p>
        </p:txBody>
      </p:sp>
      <p:grpSp>
        <p:nvGrpSpPr>
          <p:cNvPr id="41" name="グループ化 40"/>
          <p:cNvGrpSpPr/>
          <p:nvPr/>
        </p:nvGrpSpPr>
        <p:grpSpPr>
          <a:xfrm>
            <a:off x="677863" y="3472184"/>
            <a:ext cx="1600200" cy="1362075"/>
            <a:chOff x="124451" y="3174848"/>
            <a:chExt cx="1600200" cy="1362075"/>
          </a:xfrm>
        </p:grpSpPr>
        <p:sp>
          <p:nvSpPr>
            <p:cNvPr id="42" name="正方形/長方形 41"/>
            <p:cNvSpPr/>
            <p:nvPr/>
          </p:nvSpPr>
          <p:spPr>
            <a:xfrm>
              <a:off x="133976" y="3174848"/>
              <a:ext cx="1571625" cy="1362075"/>
            </a:xfrm>
            <a:prstGeom prst="rect">
              <a:avLst/>
            </a:prstGeom>
            <a:solidFill>
              <a:schemeClr val="bg1">
                <a:lumMod val="95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3" name="正方形/長方形 42"/>
            <p:cNvSpPr/>
            <p:nvPr/>
          </p:nvSpPr>
          <p:spPr>
            <a:xfrm>
              <a:off x="124451" y="3174848"/>
              <a:ext cx="1600200" cy="35497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4" name="正方形/長方形 43"/>
            <p:cNvSpPr/>
            <p:nvPr/>
          </p:nvSpPr>
          <p:spPr>
            <a:xfrm>
              <a:off x="409624" y="3842175"/>
              <a:ext cx="342704" cy="29482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正方形/長方形 44"/>
            <p:cNvSpPr/>
            <p:nvPr/>
          </p:nvSpPr>
          <p:spPr>
            <a:xfrm>
              <a:off x="915026" y="4220859"/>
              <a:ext cx="676275" cy="22081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1000" dirty="0">
                  <a:solidFill>
                    <a:schemeClr val="tx1"/>
                  </a:solidFill>
                  <a:latin typeface="Arial" panose="020B0604020202020204" pitchFamily="34" charset="0"/>
                  <a:cs typeface="Arial" panose="020B0604020202020204" pitchFamily="34" charset="0"/>
                </a:rPr>
                <a:t>購入</a:t>
              </a:r>
              <a:r>
                <a:rPr kumimoji="1" lang="ja-JP" altLang="en-US" sz="1000" dirty="0" smtClean="0">
                  <a:solidFill>
                    <a:schemeClr val="tx1"/>
                  </a:solidFill>
                  <a:latin typeface="Arial" panose="020B0604020202020204" pitchFamily="34" charset="0"/>
                  <a:cs typeface="Arial" panose="020B0604020202020204" pitchFamily="34" charset="0"/>
                </a:rPr>
                <a:t>する</a:t>
              </a:r>
            </a:p>
          </p:txBody>
        </p:sp>
        <p:sp>
          <p:nvSpPr>
            <p:cNvPr id="46" name="テキスト ボックス 45"/>
            <p:cNvSpPr txBox="1"/>
            <p:nvPr/>
          </p:nvSpPr>
          <p:spPr>
            <a:xfrm>
              <a:off x="182639" y="3600310"/>
              <a:ext cx="1418978" cy="253916"/>
            </a:xfrm>
            <a:prstGeom prst="rect">
              <a:avLst/>
            </a:prstGeom>
            <a:noFill/>
          </p:spPr>
          <p:txBody>
            <a:bodyPr wrap="none" rtlCol="0">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タラバガニ </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3,000</a:t>
              </a:r>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円</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47" name="直線矢印コネクタ 46"/>
          <p:cNvCxnSpPr/>
          <p:nvPr/>
        </p:nvCxnSpPr>
        <p:spPr>
          <a:xfrm flipV="1">
            <a:off x="2581275" y="3472184"/>
            <a:ext cx="3936086" cy="844632"/>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3588445" y="4232840"/>
            <a:ext cx="2212465" cy="584775"/>
          </a:xfrm>
          <a:prstGeom prst="rect">
            <a:avLst/>
          </a:prstGeom>
          <a:noFill/>
        </p:spPr>
        <p:txBody>
          <a:bodyPr wrap="none" rtlCol="0">
            <a:spAutoFit/>
          </a:bodyPr>
          <a:lstStyle/>
          <a:p>
            <a:r>
              <a:rPr kumimoji="1" lang="ja-JP" altLang="en-US" dirty="0" smtClean="0"/>
              <a:t>悪意のあるスクリプト</a:t>
            </a:r>
            <a:endParaRPr kumimoji="1" lang="en-US" altLang="ja-JP" dirty="0" smtClean="0"/>
          </a:p>
          <a:p>
            <a:r>
              <a:rPr lang="en-US" altLang="ja-JP" sz="1400" dirty="0" smtClean="0"/>
              <a:t>&lt;script&gt;…&lt;/script&gt;</a:t>
            </a:r>
            <a:endParaRPr kumimoji="1" lang="ja-JP" altLang="en-US" sz="1400" dirty="0"/>
          </a:p>
        </p:txBody>
      </p:sp>
      <p:sp>
        <p:nvSpPr>
          <p:cNvPr id="49" name="右矢印 48"/>
          <p:cNvSpPr/>
          <p:nvPr/>
        </p:nvSpPr>
        <p:spPr>
          <a:xfrm rot="5400000">
            <a:off x="1165014" y="2952750"/>
            <a:ext cx="616161" cy="428625"/>
          </a:xfrm>
          <a:prstGeom prst="rightArrow">
            <a:avLst/>
          </a:prstGeom>
          <a:gradFill flip="none" rotWithShape="1">
            <a:gsLst>
              <a:gs pos="0">
                <a:schemeClr val="accent6">
                  <a:lumMod val="75000"/>
                </a:schemeClr>
              </a:gs>
              <a:gs pos="76000">
                <a:schemeClr val="accent1">
                  <a:shade val="67500"/>
                  <a:satMod val="115000"/>
                </a:schemeClr>
              </a:gs>
              <a:gs pos="100000">
                <a:schemeClr val="accent1">
                  <a:shade val="100000"/>
                  <a:satMod val="115000"/>
                </a:schemeClr>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1" name="テキスト ボックス 50"/>
          <p:cNvSpPr txBox="1"/>
          <p:nvPr/>
        </p:nvSpPr>
        <p:spPr>
          <a:xfrm>
            <a:off x="6029325" y="4545052"/>
            <a:ext cx="3187091" cy="369332"/>
          </a:xfrm>
          <a:prstGeom prst="rect">
            <a:avLst/>
          </a:prstGeom>
          <a:noFill/>
        </p:spPr>
        <p:txBody>
          <a:bodyPr wrap="none" rtlCol="0">
            <a:spAutoFit/>
          </a:bodyPr>
          <a:lstStyle/>
          <a:p>
            <a:r>
              <a:rPr kumimoji="1" lang="ja-JP" altLang="en-US" dirty="0" smtClean="0"/>
              <a:t>スクリプトが実行されてしまう</a:t>
            </a:r>
            <a:r>
              <a:rPr kumimoji="1" lang="en-US" altLang="ja-JP" dirty="0" smtClean="0"/>
              <a:t>…</a:t>
            </a:r>
            <a:endParaRPr kumimoji="1" lang="ja-JP" altLang="en-US" dirty="0"/>
          </a:p>
        </p:txBody>
      </p:sp>
      <p:sp>
        <p:nvSpPr>
          <p:cNvPr id="52" name="テキスト ボックス 51"/>
          <p:cNvSpPr txBox="1"/>
          <p:nvPr/>
        </p:nvSpPr>
        <p:spPr>
          <a:xfrm>
            <a:off x="547258" y="5220419"/>
            <a:ext cx="8004120" cy="646331"/>
          </a:xfrm>
          <a:prstGeom prst="rect">
            <a:avLst/>
          </a:prstGeom>
          <a:noFill/>
        </p:spPr>
        <p:txBody>
          <a:bodyPr wrap="square" rtlCol="0">
            <a:spAutoFit/>
          </a:bodyPr>
          <a:lstStyle/>
          <a:p>
            <a:r>
              <a:rPr kumimoji="1" lang="ja-JP" altLang="en-US" dirty="0" smtClean="0"/>
              <a:t>別のサイトにまたがり</a:t>
            </a:r>
            <a:r>
              <a:rPr kumimoji="1" lang="en-US" altLang="ja-JP" dirty="0" smtClean="0"/>
              <a:t>(cross site)</a:t>
            </a:r>
            <a:r>
              <a:rPr kumimoji="1" lang="ja-JP" altLang="en-US" dirty="0" err="1" smtClean="0"/>
              <a:t>、</a:t>
            </a:r>
            <a:r>
              <a:rPr kumimoji="1" lang="ja-JP" altLang="en-US" dirty="0" smtClean="0"/>
              <a:t>悪意のあるスクリプト</a:t>
            </a:r>
            <a:r>
              <a:rPr kumimoji="1" lang="en-US" altLang="ja-JP" dirty="0" smtClean="0"/>
              <a:t>(script)</a:t>
            </a:r>
            <a:r>
              <a:rPr lang="ja-JP" altLang="en-US" dirty="0" smtClean="0"/>
              <a:t>が実行される脅威</a:t>
            </a:r>
            <a:endParaRPr lang="en-US" altLang="ja-JP" dirty="0" smtClean="0"/>
          </a:p>
          <a:p>
            <a:r>
              <a:rPr kumimoji="1" lang="ja-JP" altLang="en-US" dirty="0"/>
              <a:t>　</a:t>
            </a:r>
            <a:r>
              <a:rPr kumimoji="1" lang="ja-JP" altLang="en-US" dirty="0" smtClean="0"/>
              <a:t>→エスケープ処理が必要</a:t>
            </a:r>
            <a:endParaRPr kumimoji="1" lang="ja-JP" altLang="en-US" dirty="0"/>
          </a:p>
        </p:txBody>
      </p:sp>
      <p:sp>
        <p:nvSpPr>
          <p:cNvPr id="53" name="テキスト ボックス 52"/>
          <p:cNvSpPr txBox="1"/>
          <p:nvPr/>
        </p:nvSpPr>
        <p:spPr>
          <a:xfrm>
            <a:off x="847317" y="2054465"/>
            <a:ext cx="1143262" cy="584775"/>
          </a:xfrm>
          <a:prstGeom prst="rect">
            <a:avLst/>
          </a:prstGeom>
          <a:noFill/>
        </p:spPr>
        <p:txBody>
          <a:bodyPr wrap="none" rtlCol="0">
            <a:spAutoFit/>
          </a:bodyPr>
          <a:lstStyle/>
          <a:p>
            <a:r>
              <a:rPr lang="ja-JP" altLang="en-US" sz="1600" u="sng" dirty="0">
                <a:solidFill>
                  <a:srgbClr val="0000FF"/>
                </a:solidFill>
              </a:rPr>
              <a:t>タラバガニ</a:t>
            </a:r>
            <a:endParaRPr kumimoji="1" lang="en-US" altLang="ja-JP" sz="1600" u="sng" dirty="0" smtClean="0">
              <a:solidFill>
                <a:srgbClr val="0000FF"/>
              </a:solidFill>
            </a:endParaRPr>
          </a:p>
          <a:p>
            <a:r>
              <a:rPr lang="ja-JP" altLang="en-US" sz="1600" u="sng" dirty="0">
                <a:solidFill>
                  <a:srgbClr val="0000FF"/>
                </a:solidFill>
              </a:rPr>
              <a:t>ズワイガニ</a:t>
            </a:r>
            <a:endParaRPr kumimoji="1" lang="ja-JP" altLang="en-US" sz="1600" u="sng" dirty="0">
              <a:solidFill>
                <a:srgbClr val="0000FF"/>
              </a:solidFill>
            </a:endParaRPr>
          </a:p>
        </p:txBody>
      </p:sp>
      <p:sp>
        <p:nvSpPr>
          <p:cNvPr id="55" name="テキスト ボックス 54"/>
          <p:cNvSpPr txBox="1"/>
          <p:nvPr/>
        </p:nvSpPr>
        <p:spPr>
          <a:xfrm>
            <a:off x="1267758" y="4143352"/>
            <a:ext cx="364202" cy="307777"/>
          </a:xfrm>
          <a:prstGeom prst="rect">
            <a:avLst/>
          </a:prstGeom>
          <a:noFill/>
        </p:spPr>
        <p:txBody>
          <a:bodyPr wrap="none" rtlCol="0">
            <a:spAutoFit/>
          </a:bodyPr>
          <a:lstStyle/>
          <a:p>
            <a:r>
              <a:rPr kumimoji="1" lang="ja-JP" altLang="en-US" sz="1400" dirty="0" smtClean="0"/>
              <a:t>個</a:t>
            </a:r>
            <a:endParaRPr kumimoji="1" lang="ja-JP" altLang="en-US" sz="1400" dirty="0"/>
          </a:p>
        </p:txBody>
      </p:sp>
      <p:sp>
        <p:nvSpPr>
          <p:cNvPr id="56" name="テキスト ボックス 55"/>
          <p:cNvSpPr txBox="1"/>
          <p:nvPr/>
        </p:nvSpPr>
        <p:spPr>
          <a:xfrm>
            <a:off x="1781175" y="2941997"/>
            <a:ext cx="2442335" cy="369332"/>
          </a:xfrm>
          <a:prstGeom prst="rect">
            <a:avLst/>
          </a:prstGeom>
          <a:noFill/>
        </p:spPr>
        <p:txBody>
          <a:bodyPr wrap="none" rtlCol="0">
            <a:spAutoFit/>
          </a:bodyPr>
          <a:lstStyle/>
          <a:p>
            <a:r>
              <a:rPr kumimoji="1" lang="ja-JP" altLang="en-US" dirty="0" smtClean="0">
                <a:solidFill>
                  <a:schemeClr val="accent6">
                    <a:lumMod val="75000"/>
                  </a:schemeClr>
                </a:solidFill>
              </a:rPr>
              <a:t>攻撃</a:t>
            </a:r>
            <a:r>
              <a:rPr kumimoji="1" lang="en-US" altLang="ja-JP" dirty="0" smtClean="0">
                <a:solidFill>
                  <a:schemeClr val="accent6">
                    <a:lumMod val="75000"/>
                  </a:schemeClr>
                </a:solidFill>
              </a:rPr>
              <a:t>Web</a:t>
            </a:r>
            <a:r>
              <a:rPr kumimoji="1" lang="ja-JP" altLang="en-US" dirty="0" smtClean="0">
                <a:solidFill>
                  <a:schemeClr val="accent6">
                    <a:lumMod val="75000"/>
                  </a:schemeClr>
                </a:solidFill>
              </a:rPr>
              <a:t>ページに誘導</a:t>
            </a:r>
            <a:endParaRPr kumimoji="1" lang="ja-JP" altLang="en-US" dirty="0">
              <a:solidFill>
                <a:schemeClr val="accent6">
                  <a:lumMod val="75000"/>
                </a:schemeClr>
              </a:solidFill>
            </a:endParaRPr>
          </a:p>
        </p:txBody>
      </p:sp>
    </p:spTree>
    <p:extLst>
      <p:ext uri="{BB962C8B-B14F-4D97-AF65-F5344CB8AC3E}">
        <p14:creationId xmlns:p14="http://schemas.microsoft.com/office/powerpoint/2010/main" val="1249215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latin typeface="Arial" panose="020B0604020202020204" pitchFamily="34" charset="0"/>
                <a:cs typeface="Arial" panose="020B0604020202020204" pitchFamily="34" charset="0"/>
              </a:rPr>
              <a:t>ASP.NET MVC</a:t>
            </a:r>
            <a:r>
              <a:rPr lang="ja-JP" altLang="en-US" dirty="0">
                <a:latin typeface="Arial" panose="020B0604020202020204" pitchFamily="34" charset="0"/>
                <a:cs typeface="Arial" panose="020B0604020202020204" pitchFamily="34" charset="0"/>
              </a:rPr>
              <a:t>における</a:t>
            </a:r>
            <a:r>
              <a:rPr lang="en-US" altLang="ja-JP" b="1" dirty="0">
                <a:latin typeface="Arial" panose="020B0604020202020204" pitchFamily="34" charset="0"/>
                <a:cs typeface="Arial" panose="020B0604020202020204" pitchFamily="34" charset="0"/>
              </a:rPr>
              <a:t>XSS</a:t>
            </a:r>
            <a:r>
              <a:rPr lang="ja-JP" altLang="en-US" dirty="0">
                <a:latin typeface="Arial" panose="020B0604020202020204" pitchFamily="34" charset="0"/>
                <a:cs typeface="Arial" panose="020B0604020202020204" pitchFamily="34" charset="0"/>
              </a:rPr>
              <a:t>対策</a:t>
            </a:r>
            <a:endParaRPr kumimoji="1" lang="ja-JP" altLang="en-US" dirty="0">
              <a:latin typeface="Arial" panose="020B0604020202020204" pitchFamily="34" charset="0"/>
              <a:cs typeface="Arial" panose="020B0604020202020204" pitchFamily="34" charset="0"/>
            </a:endParaRPr>
          </a:p>
        </p:txBody>
      </p:sp>
      <p:sp>
        <p:nvSpPr>
          <p:cNvPr id="27" name="円柱 26"/>
          <p:cNvSpPr/>
          <p:nvPr/>
        </p:nvSpPr>
        <p:spPr>
          <a:xfrm>
            <a:off x="6724649" y="2781143"/>
            <a:ext cx="1809750" cy="1619250"/>
          </a:xfrm>
          <a:prstGeom prst="can">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9" name="グループ化 28"/>
          <p:cNvGrpSpPr/>
          <p:nvPr/>
        </p:nvGrpSpPr>
        <p:grpSpPr>
          <a:xfrm>
            <a:off x="677863" y="1419068"/>
            <a:ext cx="1600200" cy="1362075"/>
            <a:chOff x="124451" y="3174848"/>
            <a:chExt cx="1600200" cy="1362075"/>
          </a:xfrm>
        </p:grpSpPr>
        <p:sp>
          <p:nvSpPr>
            <p:cNvPr id="30" name="正方形/長方形 29"/>
            <p:cNvSpPr/>
            <p:nvPr/>
          </p:nvSpPr>
          <p:spPr>
            <a:xfrm>
              <a:off x="133976" y="3174848"/>
              <a:ext cx="1571625" cy="1362075"/>
            </a:xfrm>
            <a:prstGeom prst="rect">
              <a:avLst/>
            </a:prstGeom>
            <a:solidFill>
              <a:schemeClr val="bg1">
                <a:lumMod val="95000"/>
              </a:schemeClr>
            </a:solidFill>
            <a:ln w="285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正方形/長方形 30"/>
            <p:cNvSpPr/>
            <p:nvPr/>
          </p:nvSpPr>
          <p:spPr>
            <a:xfrm>
              <a:off x="124451" y="3174848"/>
              <a:ext cx="1600200" cy="35497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4" name="テキスト ボックス 33"/>
            <p:cNvSpPr txBox="1"/>
            <p:nvPr/>
          </p:nvSpPr>
          <p:spPr>
            <a:xfrm>
              <a:off x="182639" y="3600310"/>
              <a:ext cx="453970" cy="253916"/>
            </a:xfrm>
            <a:prstGeom prst="rect">
              <a:avLst/>
            </a:prstGeom>
            <a:noFill/>
          </p:spPr>
          <p:txBody>
            <a:bodyPr wrap="non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商品</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5" name="テキスト ボックス 34"/>
          <p:cNvSpPr txBox="1"/>
          <p:nvPr/>
        </p:nvSpPr>
        <p:spPr>
          <a:xfrm>
            <a:off x="6771885" y="2297693"/>
            <a:ext cx="1715278" cy="369332"/>
          </a:xfrm>
          <a:prstGeom prst="rect">
            <a:avLst/>
          </a:prstGeom>
          <a:noFill/>
        </p:spPr>
        <p:txBody>
          <a:bodyPr wrap="none" rtlCol="0">
            <a:spAutoFit/>
          </a:bodyPr>
          <a:lstStyle/>
          <a:p>
            <a:r>
              <a:rPr kumimoji="1" lang="en-US" altLang="ja-JP" dirty="0" smtClean="0"/>
              <a:t>ASP.NET MVC</a:t>
            </a:r>
            <a:endParaRPr kumimoji="1" lang="ja-JP" altLang="en-US" dirty="0"/>
          </a:p>
        </p:txBody>
      </p:sp>
      <p:grpSp>
        <p:nvGrpSpPr>
          <p:cNvPr id="41" name="グループ化 40"/>
          <p:cNvGrpSpPr/>
          <p:nvPr/>
        </p:nvGrpSpPr>
        <p:grpSpPr>
          <a:xfrm>
            <a:off x="677863" y="3472184"/>
            <a:ext cx="1600200" cy="1362075"/>
            <a:chOff x="124451" y="3174848"/>
            <a:chExt cx="1600200" cy="1362075"/>
          </a:xfrm>
        </p:grpSpPr>
        <p:sp>
          <p:nvSpPr>
            <p:cNvPr id="42" name="正方形/長方形 41"/>
            <p:cNvSpPr/>
            <p:nvPr/>
          </p:nvSpPr>
          <p:spPr>
            <a:xfrm>
              <a:off x="133976" y="3174848"/>
              <a:ext cx="1571625" cy="1362075"/>
            </a:xfrm>
            <a:prstGeom prst="rect">
              <a:avLst/>
            </a:prstGeom>
            <a:solidFill>
              <a:schemeClr val="bg1">
                <a:lumMod val="95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3" name="正方形/長方形 42"/>
            <p:cNvSpPr/>
            <p:nvPr/>
          </p:nvSpPr>
          <p:spPr>
            <a:xfrm>
              <a:off x="124451" y="3174848"/>
              <a:ext cx="1600200" cy="35497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4" name="正方形/長方形 43"/>
            <p:cNvSpPr/>
            <p:nvPr/>
          </p:nvSpPr>
          <p:spPr>
            <a:xfrm>
              <a:off x="409624" y="3842175"/>
              <a:ext cx="342704" cy="29482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正方形/長方形 44"/>
            <p:cNvSpPr/>
            <p:nvPr/>
          </p:nvSpPr>
          <p:spPr>
            <a:xfrm>
              <a:off x="915026" y="4220859"/>
              <a:ext cx="676275" cy="22081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1000" dirty="0">
                  <a:solidFill>
                    <a:schemeClr val="tx1"/>
                  </a:solidFill>
                  <a:latin typeface="Arial" panose="020B0604020202020204" pitchFamily="34" charset="0"/>
                  <a:cs typeface="Arial" panose="020B0604020202020204" pitchFamily="34" charset="0"/>
                </a:rPr>
                <a:t>購入</a:t>
              </a:r>
              <a:r>
                <a:rPr kumimoji="1" lang="ja-JP" altLang="en-US" sz="1000" dirty="0" smtClean="0">
                  <a:solidFill>
                    <a:schemeClr val="tx1"/>
                  </a:solidFill>
                  <a:latin typeface="Arial" panose="020B0604020202020204" pitchFamily="34" charset="0"/>
                  <a:cs typeface="Arial" panose="020B0604020202020204" pitchFamily="34" charset="0"/>
                </a:rPr>
                <a:t>する</a:t>
              </a:r>
            </a:p>
          </p:txBody>
        </p:sp>
        <p:sp>
          <p:nvSpPr>
            <p:cNvPr id="46" name="テキスト ボックス 45"/>
            <p:cNvSpPr txBox="1"/>
            <p:nvPr/>
          </p:nvSpPr>
          <p:spPr>
            <a:xfrm>
              <a:off x="182639" y="3600310"/>
              <a:ext cx="1418978" cy="253916"/>
            </a:xfrm>
            <a:prstGeom prst="rect">
              <a:avLst/>
            </a:prstGeom>
            <a:noFill/>
          </p:spPr>
          <p:txBody>
            <a:bodyPr wrap="none" rtlCol="0">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タラバガニ </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3,000</a:t>
              </a:r>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円</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47" name="直線矢印コネクタ 46"/>
          <p:cNvCxnSpPr/>
          <p:nvPr/>
        </p:nvCxnSpPr>
        <p:spPr>
          <a:xfrm flipV="1">
            <a:off x="2581275" y="3472184"/>
            <a:ext cx="3936086" cy="844632"/>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2849457" y="3332196"/>
            <a:ext cx="2212465" cy="584775"/>
          </a:xfrm>
          <a:prstGeom prst="rect">
            <a:avLst/>
          </a:prstGeom>
          <a:noFill/>
        </p:spPr>
        <p:txBody>
          <a:bodyPr wrap="none" rtlCol="0">
            <a:spAutoFit/>
          </a:bodyPr>
          <a:lstStyle/>
          <a:p>
            <a:r>
              <a:rPr kumimoji="1" lang="ja-JP" altLang="en-US" dirty="0" smtClean="0"/>
              <a:t>悪意のあるスクリプト</a:t>
            </a:r>
            <a:endParaRPr kumimoji="1" lang="en-US" altLang="ja-JP" dirty="0" smtClean="0"/>
          </a:p>
          <a:p>
            <a:r>
              <a:rPr lang="en-US" altLang="ja-JP" sz="1400" dirty="0" smtClean="0"/>
              <a:t>&lt;script&gt;…&lt;/script&gt;</a:t>
            </a:r>
            <a:endParaRPr kumimoji="1" lang="ja-JP" altLang="en-US" sz="1400" dirty="0"/>
          </a:p>
        </p:txBody>
      </p:sp>
      <p:sp>
        <p:nvSpPr>
          <p:cNvPr id="49" name="右矢印 48"/>
          <p:cNvSpPr/>
          <p:nvPr/>
        </p:nvSpPr>
        <p:spPr>
          <a:xfrm rot="5400000">
            <a:off x="1165014" y="2952750"/>
            <a:ext cx="616161" cy="428625"/>
          </a:xfrm>
          <a:prstGeom prst="rightArrow">
            <a:avLst/>
          </a:prstGeom>
          <a:gradFill flip="none" rotWithShape="1">
            <a:gsLst>
              <a:gs pos="0">
                <a:schemeClr val="accent6">
                  <a:lumMod val="75000"/>
                </a:schemeClr>
              </a:gs>
              <a:gs pos="76000">
                <a:schemeClr val="accent1">
                  <a:shade val="67500"/>
                  <a:satMod val="115000"/>
                </a:schemeClr>
              </a:gs>
              <a:gs pos="100000">
                <a:schemeClr val="accent1">
                  <a:shade val="100000"/>
                  <a:satMod val="115000"/>
                </a:schemeClr>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1" name="テキスト ボックス 50"/>
          <p:cNvSpPr txBox="1"/>
          <p:nvPr/>
        </p:nvSpPr>
        <p:spPr>
          <a:xfrm>
            <a:off x="7306358" y="4475486"/>
            <a:ext cx="646331" cy="369332"/>
          </a:xfrm>
          <a:prstGeom prst="rect">
            <a:avLst/>
          </a:prstGeom>
          <a:noFill/>
        </p:spPr>
        <p:txBody>
          <a:bodyPr wrap="none" rtlCol="0">
            <a:spAutoFit/>
          </a:bodyPr>
          <a:lstStyle/>
          <a:p>
            <a:r>
              <a:rPr kumimoji="1" lang="ja-JP" altLang="en-US" dirty="0" smtClean="0"/>
              <a:t>検証</a:t>
            </a:r>
            <a:endParaRPr kumimoji="1" lang="ja-JP" altLang="en-US" dirty="0"/>
          </a:p>
        </p:txBody>
      </p:sp>
      <p:sp>
        <p:nvSpPr>
          <p:cNvPr id="53" name="テキスト ボックス 52"/>
          <p:cNvSpPr txBox="1"/>
          <p:nvPr/>
        </p:nvSpPr>
        <p:spPr>
          <a:xfrm>
            <a:off x="847317" y="2054465"/>
            <a:ext cx="1143262" cy="584775"/>
          </a:xfrm>
          <a:prstGeom prst="rect">
            <a:avLst/>
          </a:prstGeom>
          <a:noFill/>
        </p:spPr>
        <p:txBody>
          <a:bodyPr wrap="none" rtlCol="0">
            <a:spAutoFit/>
          </a:bodyPr>
          <a:lstStyle/>
          <a:p>
            <a:r>
              <a:rPr lang="ja-JP" altLang="en-US" sz="1600" u="sng" dirty="0">
                <a:solidFill>
                  <a:srgbClr val="0000FF"/>
                </a:solidFill>
              </a:rPr>
              <a:t>タラバガニ</a:t>
            </a:r>
            <a:endParaRPr kumimoji="1" lang="en-US" altLang="ja-JP" sz="1600" u="sng" dirty="0" smtClean="0">
              <a:solidFill>
                <a:srgbClr val="0000FF"/>
              </a:solidFill>
            </a:endParaRPr>
          </a:p>
          <a:p>
            <a:r>
              <a:rPr lang="ja-JP" altLang="en-US" sz="1600" u="sng" dirty="0">
                <a:solidFill>
                  <a:srgbClr val="0000FF"/>
                </a:solidFill>
              </a:rPr>
              <a:t>ズワイガニ</a:t>
            </a:r>
            <a:endParaRPr kumimoji="1" lang="ja-JP" altLang="en-US" sz="1600" u="sng" dirty="0">
              <a:solidFill>
                <a:srgbClr val="0000FF"/>
              </a:solidFill>
            </a:endParaRPr>
          </a:p>
        </p:txBody>
      </p:sp>
      <p:sp>
        <p:nvSpPr>
          <p:cNvPr id="55" name="テキスト ボックス 54"/>
          <p:cNvSpPr txBox="1"/>
          <p:nvPr/>
        </p:nvSpPr>
        <p:spPr>
          <a:xfrm>
            <a:off x="1267758" y="4143352"/>
            <a:ext cx="364202" cy="307777"/>
          </a:xfrm>
          <a:prstGeom prst="rect">
            <a:avLst/>
          </a:prstGeom>
          <a:noFill/>
        </p:spPr>
        <p:txBody>
          <a:bodyPr wrap="none" rtlCol="0">
            <a:spAutoFit/>
          </a:bodyPr>
          <a:lstStyle/>
          <a:p>
            <a:r>
              <a:rPr kumimoji="1" lang="ja-JP" altLang="en-US" sz="1400" dirty="0" smtClean="0"/>
              <a:t>個</a:t>
            </a:r>
            <a:endParaRPr kumimoji="1" lang="ja-JP" altLang="en-US" sz="1400" dirty="0"/>
          </a:p>
        </p:txBody>
      </p:sp>
      <p:sp>
        <p:nvSpPr>
          <p:cNvPr id="56" name="テキスト ボックス 55"/>
          <p:cNvSpPr txBox="1"/>
          <p:nvPr/>
        </p:nvSpPr>
        <p:spPr>
          <a:xfrm>
            <a:off x="1781175" y="2941997"/>
            <a:ext cx="2442335" cy="369332"/>
          </a:xfrm>
          <a:prstGeom prst="rect">
            <a:avLst/>
          </a:prstGeom>
          <a:noFill/>
        </p:spPr>
        <p:txBody>
          <a:bodyPr wrap="none" rtlCol="0">
            <a:spAutoFit/>
          </a:bodyPr>
          <a:lstStyle/>
          <a:p>
            <a:r>
              <a:rPr kumimoji="1" lang="ja-JP" altLang="en-US" dirty="0" smtClean="0">
                <a:solidFill>
                  <a:schemeClr val="accent6">
                    <a:lumMod val="75000"/>
                  </a:schemeClr>
                </a:solidFill>
              </a:rPr>
              <a:t>攻撃</a:t>
            </a:r>
            <a:r>
              <a:rPr kumimoji="1" lang="en-US" altLang="ja-JP" dirty="0" smtClean="0">
                <a:solidFill>
                  <a:schemeClr val="accent6">
                    <a:lumMod val="75000"/>
                  </a:schemeClr>
                </a:solidFill>
              </a:rPr>
              <a:t>Web</a:t>
            </a:r>
            <a:r>
              <a:rPr kumimoji="1" lang="ja-JP" altLang="en-US" dirty="0" smtClean="0">
                <a:solidFill>
                  <a:schemeClr val="accent6">
                    <a:lumMod val="75000"/>
                  </a:schemeClr>
                </a:solidFill>
              </a:rPr>
              <a:t>ページに誘導</a:t>
            </a:r>
            <a:endParaRPr kumimoji="1" lang="ja-JP" altLang="en-US" dirty="0">
              <a:solidFill>
                <a:schemeClr val="accent6">
                  <a:lumMod val="75000"/>
                </a:schemeClr>
              </a:solidFill>
            </a:endParaRPr>
          </a:p>
        </p:txBody>
      </p:sp>
      <p:cxnSp>
        <p:nvCxnSpPr>
          <p:cNvPr id="23" name="直線矢印コネクタ 22"/>
          <p:cNvCxnSpPr/>
          <p:nvPr/>
        </p:nvCxnSpPr>
        <p:spPr>
          <a:xfrm rot="10800000" flipV="1">
            <a:off x="2733675" y="3624584"/>
            <a:ext cx="3936086" cy="844632"/>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3002342" y="4486968"/>
            <a:ext cx="3749809" cy="369332"/>
          </a:xfrm>
          <a:prstGeom prst="rect">
            <a:avLst/>
          </a:prstGeom>
          <a:noFill/>
        </p:spPr>
        <p:txBody>
          <a:bodyPr wrap="none" rtlCol="0">
            <a:spAutoFit/>
          </a:bodyPr>
          <a:lstStyle/>
          <a:p>
            <a:r>
              <a:rPr kumimoji="1" lang="en-US" altLang="ja-JP" b="1" dirty="0" err="1" smtClean="0">
                <a:solidFill>
                  <a:srgbClr val="FF0000"/>
                </a:solidFill>
              </a:rPr>
              <a:t>HttpRequestValidationException</a:t>
            </a:r>
            <a:endParaRPr kumimoji="1" lang="ja-JP" altLang="en-US" b="1" dirty="0">
              <a:solidFill>
                <a:srgbClr val="FF0000"/>
              </a:solidFill>
            </a:endParaRPr>
          </a:p>
        </p:txBody>
      </p:sp>
      <p:sp>
        <p:nvSpPr>
          <p:cNvPr id="26" name="テキスト ボックス 25"/>
          <p:cNvSpPr txBox="1"/>
          <p:nvPr/>
        </p:nvSpPr>
        <p:spPr>
          <a:xfrm>
            <a:off x="677863" y="5372820"/>
            <a:ext cx="6415282" cy="369332"/>
          </a:xfrm>
          <a:prstGeom prst="rect">
            <a:avLst/>
          </a:prstGeom>
          <a:noFill/>
        </p:spPr>
        <p:txBody>
          <a:bodyPr wrap="none" rtlCol="0">
            <a:spAutoFit/>
          </a:bodyPr>
          <a:lstStyle/>
          <a:p>
            <a:r>
              <a:rPr kumimoji="1" lang="en-US" altLang="ja-JP" dirty="0" smtClean="0"/>
              <a:t>ASP.NET MVC</a:t>
            </a:r>
            <a:r>
              <a:rPr kumimoji="1" lang="ja-JP" altLang="en-US" dirty="0" smtClean="0"/>
              <a:t>ではデフォルトで事前検証機能が備わっている</a:t>
            </a:r>
            <a:endParaRPr kumimoji="1" lang="ja-JP" altLang="en-US" dirty="0"/>
          </a:p>
        </p:txBody>
      </p:sp>
    </p:spTree>
    <p:extLst>
      <p:ext uri="{BB962C8B-B14F-4D97-AF65-F5344CB8AC3E}">
        <p14:creationId xmlns:p14="http://schemas.microsoft.com/office/powerpoint/2010/main" val="1362314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smtClean="0">
                <a:latin typeface="Arial" panose="020B0604020202020204" pitchFamily="34" charset="0"/>
                <a:cs typeface="Arial" panose="020B0604020202020204" pitchFamily="34" charset="0"/>
              </a:rPr>
              <a:t>XSS</a:t>
            </a:r>
            <a:r>
              <a:rPr lang="ja-JP" altLang="en-US" dirty="0" smtClean="0">
                <a:latin typeface="Arial" panose="020B0604020202020204" pitchFamily="34" charset="0"/>
                <a:cs typeface="Arial" panose="020B0604020202020204" pitchFamily="34" charset="0"/>
              </a:rPr>
              <a:t>対策</a:t>
            </a:r>
            <a:endParaRPr kumimoji="1" lang="ja-JP" altLang="en-US" dirty="0">
              <a:latin typeface="Arial" panose="020B0604020202020204" pitchFamily="34" charset="0"/>
              <a:cs typeface="Arial" panose="020B0604020202020204" pitchFamily="34" charset="0"/>
            </a:endParaRPr>
          </a:p>
        </p:txBody>
      </p:sp>
      <p:sp>
        <p:nvSpPr>
          <p:cNvPr id="27" name="円柱 26"/>
          <p:cNvSpPr/>
          <p:nvPr/>
        </p:nvSpPr>
        <p:spPr>
          <a:xfrm>
            <a:off x="6724649" y="2781143"/>
            <a:ext cx="1809750" cy="1619250"/>
          </a:xfrm>
          <a:prstGeom prst="can">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9" name="グループ化 28"/>
          <p:cNvGrpSpPr/>
          <p:nvPr/>
        </p:nvGrpSpPr>
        <p:grpSpPr>
          <a:xfrm>
            <a:off x="677863" y="1419068"/>
            <a:ext cx="1600200" cy="1362075"/>
            <a:chOff x="124451" y="3174848"/>
            <a:chExt cx="1600200" cy="1362075"/>
          </a:xfrm>
        </p:grpSpPr>
        <p:sp>
          <p:nvSpPr>
            <p:cNvPr id="30" name="正方形/長方形 29"/>
            <p:cNvSpPr/>
            <p:nvPr/>
          </p:nvSpPr>
          <p:spPr>
            <a:xfrm>
              <a:off x="133976" y="3174848"/>
              <a:ext cx="1571625" cy="1362075"/>
            </a:xfrm>
            <a:prstGeom prst="rect">
              <a:avLst/>
            </a:prstGeom>
            <a:solidFill>
              <a:schemeClr val="bg1">
                <a:lumMod val="95000"/>
              </a:schemeClr>
            </a:solidFill>
            <a:ln w="285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正方形/長方形 30"/>
            <p:cNvSpPr/>
            <p:nvPr/>
          </p:nvSpPr>
          <p:spPr>
            <a:xfrm>
              <a:off x="124451" y="3174848"/>
              <a:ext cx="1600200" cy="35497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4" name="テキスト ボックス 33"/>
            <p:cNvSpPr txBox="1"/>
            <p:nvPr/>
          </p:nvSpPr>
          <p:spPr>
            <a:xfrm>
              <a:off x="182639" y="3600310"/>
              <a:ext cx="453970" cy="253916"/>
            </a:xfrm>
            <a:prstGeom prst="rect">
              <a:avLst/>
            </a:prstGeom>
            <a:noFill/>
          </p:spPr>
          <p:txBody>
            <a:bodyPr wrap="non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商品</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5" name="テキスト ボックス 34"/>
          <p:cNvSpPr txBox="1"/>
          <p:nvPr/>
        </p:nvSpPr>
        <p:spPr>
          <a:xfrm>
            <a:off x="6517361" y="2326243"/>
            <a:ext cx="2224327" cy="369332"/>
          </a:xfrm>
          <a:prstGeom prst="rect">
            <a:avLst/>
          </a:prstGeom>
          <a:noFill/>
        </p:spPr>
        <p:txBody>
          <a:bodyPr wrap="none" rtlCol="0">
            <a:spAutoFit/>
          </a:bodyPr>
          <a:lstStyle/>
          <a:p>
            <a:r>
              <a:rPr kumimoji="1" lang="en-US" altLang="ja-JP" dirty="0" smtClean="0"/>
              <a:t>Web</a:t>
            </a:r>
            <a:r>
              <a:rPr kumimoji="1" lang="ja-JP" altLang="en-US" dirty="0" smtClean="0"/>
              <a:t>アプリケーション</a:t>
            </a:r>
            <a:endParaRPr kumimoji="1" lang="ja-JP" altLang="en-US" dirty="0"/>
          </a:p>
        </p:txBody>
      </p:sp>
      <p:grpSp>
        <p:nvGrpSpPr>
          <p:cNvPr id="41" name="グループ化 40"/>
          <p:cNvGrpSpPr/>
          <p:nvPr/>
        </p:nvGrpSpPr>
        <p:grpSpPr>
          <a:xfrm>
            <a:off x="677863" y="3472184"/>
            <a:ext cx="1600200" cy="1362075"/>
            <a:chOff x="124451" y="3174848"/>
            <a:chExt cx="1600200" cy="1362075"/>
          </a:xfrm>
        </p:grpSpPr>
        <p:sp>
          <p:nvSpPr>
            <p:cNvPr id="42" name="正方形/長方形 41"/>
            <p:cNvSpPr/>
            <p:nvPr/>
          </p:nvSpPr>
          <p:spPr>
            <a:xfrm>
              <a:off x="133976" y="3174848"/>
              <a:ext cx="1571625" cy="1362075"/>
            </a:xfrm>
            <a:prstGeom prst="rect">
              <a:avLst/>
            </a:prstGeom>
            <a:solidFill>
              <a:schemeClr val="bg1">
                <a:lumMod val="95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3" name="正方形/長方形 42"/>
            <p:cNvSpPr/>
            <p:nvPr/>
          </p:nvSpPr>
          <p:spPr>
            <a:xfrm>
              <a:off x="124451" y="3174848"/>
              <a:ext cx="1600200" cy="35497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4" name="正方形/長方形 43"/>
            <p:cNvSpPr/>
            <p:nvPr/>
          </p:nvSpPr>
          <p:spPr>
            <a:xfrm>
              <a:off x="409624" y="3842175"/>
              <a:ext cx="342704" cy="29482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正方形/長方形 44"/>
            <p:cNvSpPr/>
            <p:nvPr/>
          </p:nvSpPr>
          <p:spPr>
            <a:xfrm>
              <a:off x="915026" y="4220859"/>
              <a:ext cx="676275" cy="22081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1000" dirty="0">
                  <a:solidFill>
                    <a:schemeClr val="tx1"/>
                  </a:solidFill>
                  <a:latin typeface="Arial" panose="020B0604020202020204" pitchFamily="34" charset="0"/>
                  <a:cs typeface="Arial" panose="020B0604020202020204" pitchFamily="34" charset="0"/>
                </a:rPr>
                <a:t>購入</a:t>
              </a:r>
              <a:r>
                <a:rPr kumimoji="1" lang="ja-JP" altLang="en-US" sz="1000" dirty="0" smtClean="0">
                  <a:solidFill>
                    <a:schemeClr val="tx1"/>
                  </a:solidFill>
                  <a:latin typeface="Arial" panose="020B0604020202020204" pitchFamily="34" charset="0"/>
                  <a:cs typeface="Arial" panose="020B0604020202020204" pitchFamily="34" charset="0"/>
                </a:rPr>
                <a:t>する</a:t>
              </a:r>
            </a:p>
          </p:txBody>
        </p:sp>
        <p:sp>
          <p:nvSpPr>
            <p:cNvPr id="46" name="テキスト ボックス 45"/>
            <p:cNvSpPr txBox="1"/>
            <p:nvPr/>
          </p:nvSpPr>
          <p:spPr>
            <a:xfrm>
              <a:off x="182639" y="3600310"/>
              <a:ext cx="1418978" cy="253916"/>
            </a:xfrm>
            <a:prstGeom prst="rect">
              <a:avLst/>
            </a:prstGeom>
            <a:noFill/>
          </p:spPr>
          <p:txBody>
            <a:bodyPr wrap="none" rtlCol="0">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タラバガニ </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3,000</a:t>
              </a:r>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円</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47" name="直線矢印コネクタ 46"/>
          <p:cNvCxnSpPr/>
          <p:nvPr/>
        </p:nvCxnSpPr>
        <p:spPr>
          <a:xfrm flipV="1">
            <a:off x="2581275" y="3472184"/>
            <a:ext cx="3936086" cy="844632"/>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3588445" y="4232840"/>
            <a:ext cx="2212465" cy="584775"/>
          </a:xfrm>
          <a:prstGeom prst="rect">
            <a:avLst/>
          </a:prstGeom>
          <a:noFill/>
        </p:spPr>
        <p:txBody>
          <a:bodyPr wrap="none" rtlCol="0">
            <a:spAutoFit/>
          </a:bodyPr>
          <a:lstStyle/>
          <a:p>
            <a:r>
              <a:rPr kumimoji="1" lang="ja-JP" altLang="en-US" dirty="0" smtClean="0"/>
              <a:t>悪意のあるスクリプト</a:t>
            </a:r>
            <a:endParaRPr kumimoji="1" lang="en-US" altLang="ja-JP" dirty="0" smtClean="0"/>
          </a:p>
          <a:p>
            <a:r>
              <a:rPr lang="en-US" altLang="ja-JP" sz="1400" dirty="0" smtClean="0"/>
              <a:t>&lt;script&gt;…&lt;/script&gt;</a:t>
            </a:r>
            <a:endParaRPr kumimoji="1" lang="ja-JP" altLang="en-US" sz="1400" dirty="0"/>
          </a:p>
        </p:txBody>
      </p:sp>
      <p:sp>
        <p:nvSpPr>
          <p:cNvPr id="49" name="右矢印 48"/>
          <p:cNvSpPr/>
          <p:nvPr/>
        </p:nvSpPr>
        <p:spPr>
          <a:xfrm rot="5400000">
            <a:off x="1165014" y="2952750"/>
            <a:ext cx="616161" cy="428625"/>
          </a:xfrm>
          <a:prstGeom prst="rightArrow">
            <a:avLst/>
          </a:prstGeom>
          <a:gradFill flip="none" rotWithShape="1">
            <a:gsLst>
              <a:gs pos="0">
                <a:schemeClr val="accent6">
                  <a:lumMod val="75000"/>
                </a:schemeClr>
              </a:gs>
              <a:gs pos="76000">
                <a:schemeClr val="accent1">
                  <a:shade val="67500"/>
                  <a:satMod val="115000"/>
                </a:schemeClr>
              </a:gs>
              <a:gs pos="100000">
                <a:schemeClr val="accent1">
                  <a:shade val="100000"/>
                  <a:satMod val="115000"/>
                </a:schemeClr>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1" name="テキスト ボックス 50"/>
          <p:cNvSpPr txBox="1"/>
          <p:nvPr/>
        </p:nvSpPr>
        <p:spPr>
          <a:xfrm>
            <a:off x="6313298" y="4494165"/>
            <a:ext cx="2632452" cy="584775"/>
          </a:xfrm>
          <a:prstGeom prst="rect">
            <a:avLst/>
          </a:prstGeom>
          <a:noFill/>
        </p:spPr>
        <p:txBody>
          <a:bodyPr wrap="none" rtlCol="0">
            <a:spAutoFit/>
          </a:bodyPr>
          <a:lstStyle/>
          <a:p>
            <a:r>
              <a:rPr lang="ja-JP" altLang="en-US" dirty="0"/>
              <a:t>スクリプト</a:t>
            </a:r>
            <a:r>
              <a:rPr lang="ja-JP" altLang="en-US" dirty="0" smtClean="0"/>
              <a:t>が無効化される</a:t>
            </a:r>
            <a:endParaRPr lang="en-US" altLang="ja-JP" dirty="0" smtClean="0"/>
          </a:p>
          <a:p>
            <a:r>
              <a:rPr lang="en-US" altLang="ja-JP" sz="1400" dirty="0" smtClean="0"/>
              <a:t>&amp;</a:t>
            </a:r>
            <a:r>
              <a:rPr lang="en-US" altLang="ja-JP" sz="1400" dirty="0" err="1"/>
              <a:t>lt;script&amp;gt</a:t>
            </a:r>
            <a:r>
              <a:rPr lang="en-US" altLang="ja-JP" sz="1400" dirty="0"/>
              <a:t>;…&amp;</a:t>
            </a:r>
            <a:r>
              <a:rPr lang="en-US" altLang="ja-JP" sz="1400" dirty="0" err="1"/>
              <a:t>lt</a:t>
            </a:r>
            <a:r>
              <a:rPr lang="en-US" altLang="ja-JP" sz="1400" dirty="0"/>
              <a:t>;/</a:t>
            </a:r>
            <a:r>
              <a:rPr lang="en-US" altLang="ja-JP" sz="1400" dirty="0" err="1"/>
              <a:t>script&amp;gt</a:t>
            </a:r>
            <a:r>
              <a:rPr lang="en-US" altLang="ja-JP" sz="1400" dirty="0" smtClean="0"/>
              <a:t>;</a:t>
            </a:r>
            <a:endParaRPr lang="ja-JP" altLang="en-US" sz="1400" dirty="0"/>
          </a:p>
        </p:txBody>
      </p:sp>
      <p:sp>
        <p:nvSpPr>
          <p:cNvPr id="52" name="テキスト ボックス 51"/>
          <p:cNvSpPr txBox="1"/>
          <p:nvPr/>
        </p:nvSpPr>
        <p:spPr>
          <a:xfrm>
            <a:off x="547258" y="5220419"/>
            <a:ext cx="8004120" cy="369332"/>
          </a:xfrm>
          <a:prstGeom prst="rect">
            <a:avLst/>
          </a:prstGeom>
          <a:noFill/>
        </p:spPr>
        <p:txBody>
          <a:bodyPr wrap="square" rtlCol="0">
            <a:spAutoFit/>
          </a:bodyPr>
          <a:lstStyle/>
          <a:p>
            <a:r>
              <a:rPr kumimoji="1" lang="ja-JP" altLang="en-US" dirty="0" smtClean="0"/>
              <a:t>エスケープ処理により、スクリプトは無効化される</a:t>
            </a:r>
            <a:endParaRPr kumimoji="1" lang="ja-JP" altLang="en-US" dirty="0"/>
          </a:p>
        </p:txBody>
      </p:sp>
      <p:sp>
        <p:nvSpPr>
          <p:cNvPr id="53" name="テキスト ボックス 52"/>
          <p:cNvSpPr txBox="1"/>
          <p:nvPr/>
        </p:nvSpPr>
        <p:spPr>
          <a:xfrm>
            <a:off x="847317" y="2054465"/>
            <a:ext cx="1143262" cy="584775"/>
          </a:xfrm>
          <a:prstGeom prst="rect">
            <a:avLst/>
          </a:prstGeom>
          <a:noFill/>
        </p:spPr>
        <p:txBody>
          <a:bodyPr wrap="none" rtlCol="0">
            <a:spAutoFit/>
          </a:bodyPr>
          <a:lstStyle/>
          <a:p>
            <a:r>
              <a:rPr lang="ja-JP" altLang="en-US" sz="1600" u="sng" dirty="0">
                <a:solidFill>
                  <a:srgbClr val="0000FF"/>
                </a:solidFill>
              </a:rPr>
              <a:t>タラバガニ</a:t>
            </a:r>
            <a:endParaRPr kumimoji="1" lang="en-US" altLang="ja-JP" sz="1600" u="sng" dirty="0" smtClean="0">
              <a:solidFill>
                <a:srgbClr val="0000FF"/>
              </a:solidFill>
            </a:endParaRPr>
          </a:p>
          <a:p>
            <a:r>
              <a:rPr lang="ja-JP" altLang="en-US" sz="1600" u="sng" dirty="0">
                <a:solidFill>
                  <a:srgbClr val="0000FF"/>
                </a:solidFill>
              </a:rPr>
              <a:t>ズワイガニ</a:t>
            </a:r>
            <a:endParaRPr kumimoji="1" lang="ja-JP" altLang="en-US" sz="1600" u="sng" dirty="0">
              <a:solidFill>
                <a:srgbClr val="0000FF"/>
              </a:solidFill>
            </a:endParaRPr>
          </a:p>
        </p:txBody>
      </p:sp>
      <p:sp>
        <p:nvSpPr>
          <p:cNvPr id="55" name="テキスト ボックス 54"/>
          <p:cNvSpPr txBox="1"/>
          <p:nvPr/>
        </p:nvSpPr>
        <p:spPr>
          <a:xfrm>
            <a:off x="1267758" y="4143352"/>
            <a:ext cx="364202" cy="307777"/>
          </a:xfrm>
          <a:prstGeom prst="rect">
            <a:avLst/>
          </a:prstGeom>
          <a:noFill/>
        </p:spPr>
        <p:txBody>
          <a:bodyPr wrap="none" rtlCol="0">
            <a:spAutoFit/>
          </a:bodyPr>
          <a:lstStyle/>
          <a:p>
            <a:r>
              <a:rPr kumimoji="1" lang="ja-JP" altLang="en-US" sz="1400" dirty="0" smtClean="0"/>
              <a:t>個</a:t>
            </a:r>
            <a:endParaRPr kumimoji="1" lang="ja-JP" altLang="en-US" sz="1400" dirty="0"/>
          </a:p>
        </p:txBody>
      </p:sp>
      <p:sp>
        <p:nvSpPr>
          <p:cNvPr id="56" name="テキスト ボックス 55"/>
          <p:cNvSpPr txBox="1"/>
          <p:nvPr/>
        </p:nvSpPr>
        <p:spPr>
          <a:xfrm>
            <a:off x="1781175" y="2941997"/>
            <a:ext cx="2442335" cy="369332"/>
          </a:xfrm>
          <a:prstGeom prst="rect">
            <a:avLst/>
          </a:prstGeom>
          <a:noFill/>
        </p:spPr>
        <p:txBody>
          <a:bodyPr wrap="none" rtlCol="0">
            <a:spAutoFit/>
          </a:bodyPr>
          <a:lstStyle/>
          <a:p>
            <a:r>
              <a:rPr kumimoji="1" lang="ja-JP" altLang="en-US" dirty="0" smtClean="0">
                <a:solidFill>
                  <a:schemeClr val="accent6">
                    <a:lumMod val="75000"/>
                  </a:schemeClr>
                </a:solidFill>
              </a:rPr>
              <a:t>攻撃</a:t>
            </a:r>
            <a:r>
              <a:rPr kumimoji="1" lang="en-US" altLang="ja-JP" dirty="0" smtClean="0">
                <a:solidFill>
                  <a:schemeClr val="accent6">
                    <a:lumMod val="75000"/>
                  </a:schemeClr>
                </a:solidFill>
              </a:rPr>
              <a:t>Web</a:t>
            </a:r>
            <a:r>
              <a:rPr kumimoji="1" lang="ja-JP" altLang="en-US" dirty="0" smtClean="0">
                <a:solidFill>
                  <a:schemeClr val="accent6">
                    <a:lumMod val="75000"/>
                  </a:schemeClr>
                </a:solidFill>
              </a:rPr>
              <a:t>ページに誘導</a:t>
            </a:r>
            <a:endParaRPr kumimoji="1" lang="ja-JP" altLang="en-US" dirty="0">
              <a:solidFill>
                <a:schemeClr val="accent6">
                  <a:lumMod val="75000"/>
                </a:schemeClr>
              </a:solidFill>
            </a:endParaRPr>
          </a:p>
        </p:txBody>
      </p:sp>
    </p:spTree>
    <p:extLst>
      <p:ext uri="{BB962C8B-B14F-4D97-AF65-F5344CB8AC3E}">
        <p14:creationId xmlns:p14="http://schemas.microsoft.com/office/powerpoint/2010/main" val="3134264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smtClean="0">
                <a:latin typeface="Arial" panose="020B0604020202020204" pitchFamily="34" charset="0"/>
                <a:cs typeface="Arial" panose="020B0604020202020204" pitchFamily="34" charset="0"/>
              </a:rPr>
              <a:t>CSRF(Cross Site Request Forgery)</a:t>
            </a:r>
            <a:r>
              <a:rPr lang="ja-JP" altLang="en-US" dirty="0" smtClean="0">
                <a:latin typeface="Arial" panose="020B0604020202020204" pitchFamily="34" charset="0"/>
                <a:cs typeface="Arial" panose="020B0604020202020204" pitchFamily="34" charset="0"/>
              </a:rPr>
              <a:t>とは</a:t>
            </a:r>
            <a:endParaRPr kumimoji="1" lang="ja-JP" altLang="en-US" dirty="0">
              <a:latin typeface="Arial" panose="020B0604020202020204" pitchFamily="34" charset="0"/>
              <a:cs typeface="Arial" panose="020B0604020202020204" pitchFamily="34" charset="0"/>
            </a:endParaRPr>
          </a:p>
        </p:txBody>
      </p:sp>
      <p:sp>
        <p:nvSpPr>
          <p:cNvPr id="27" name="円柱 26"/>
          <p:cNvSpPr/>
          <p:nvPr/>
        </p:nvSpPr>
        <p:spPr>
          <a:xfrm>
            <a:off x="6724649" y="2781143"/>
            <a:ext cx="1809750" cy="1619250"/>
          </a:xfrm>
          <a:prstGeom prst="can">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9" name="グループ化 28"/>
          <p:cNvGrpSpPr/>
          <p:nvPr/>
        </p:nvGrpSpPr>
        <p:grpSpPr>
          <a:xfrm>
            <a:off x="677863" y="1419068"/>
            <a:ext cx="1600200" cy="1362075"/>
            <a:chOff x="124451" y="3174848"/>
            <a:chExt cx="1600200" cy="1362075"/>
          </a:xfrm>
        </p:grpSpPr>
        <p:sp>
          <p:nvSpPr>
            <p:cNvPr id="30" name="正方形/長方形 29"/>
            <p:cNvSpPr/>
            <p:nvPr/>
          </p:nvSpPr>
          <p:spPr>
            <a:xfrm>
              <a:off x="133976" y="3174848"/>
              <a:ext cx="1571625" cy="1362075"/>
            </a:xfrm>
            <a:prstGeom prst="rect">
              <a:avLst/>
            </a:prstGeom>
            <a:solidFill>
              <a:schemeClr val="bg1">
                <a:lumMod val="95000"/>
              </a:schemeClr>
            </a:solidFill>
            <a:ln w="285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正方形/長方形 30"/>
            <p:cNvSpPr/>
            <p:nvPr/>
          </p:nvSpPr>
          <p:spPr>
            <a:xfrm>
              <a:off x="124451" y="3174848"/>
              <a:ext cx="1600200" cy="35497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2" name="正方形/長方形 31"/>
            <p:cNvSpPr/>
            <p:nvPr/>
          </p:nvSpPr>
          <p:spPr>
            <a:xfrm>
              <a:off x="293905" y="3830787"/>
              <a:ext cx="933858" cy="29482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915026" y="4220859"/>
              <a:ext cx="676275" cy="220814"/>
            </a:xfrm>
            <a:prstGeom prst="rect">
              <a:avLst/>
            </a:prstGeom>
            <a:solidFill>
              <a:schemeClr val="accent3">
                <a:lumMod val="10000"/>
                <a:lumOff val="90000"/>
              </a:schemeClr>
            </a:solidFill>
            <a:ln>
              <a:solidFill>
                <a:schemeClr val="accent2"/>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Arial" panose="020B0604020202020204" pitchFamily="34" charset="0"/>
                  <a:cs typeface="Arial" panose="020B0604020202020204" pitchFamily="34" charset="0"/>
                </a:rPr>
                <a:t>変更する</a:t>
              </a:r>
            </a:p>
          </p:txBody>
        </p:sp>
        <p:sp>
          <p:nvSpPr>
            <p:cNvPr id="34" name="テキスト ボックス 33"/>
            <p:cNvSpPr txBox="1"/>
            <p:nvPr/>
          </p:nvSpPr>
          <p:spPr>
            <a:xfrm>
              <a:off x="182639" y="3600310"/>
              <a:ext cx="857927" cy="253916"/>
            </a:xfrm>
            <a:prstGeom prst="rect">
              <a:avLst/>
            </a:prstGeom>
            <a:noFill/>
          </p:spPr>
          <p:txBody>
            <a:bodyPr wrap="none" rtlCol="0">
              <a:spAutoFit/>
            </a:bodyPr>
            <a:lstStyle/>
            <a:p>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5" name="テキスト ボックス 34"/>
          <p:cNvSpPr txBox="1"/>
          <p:nvPr/>
        </p:nvSpPr>
        <p:spPr>
          <a:xfrm>
            <a:off x="6517361" y="2326243"/>
            <a:ext cx="2224327" cy="369332"/>
          </a:xfrm>
          <a:prstGeom prst="rect">
            <a:avLst/>
          </a:prstGeom>
          <a:noFill/>
        </p:spPr>
        <p:txBody>
          <a:bodyPr wrap="none" rtlCol="0">
            <a:spAutoFit/>
          </a:bodyPr>
          <a:lstStyle/>
          <a:p>
            <a:r>
              <a:rPr kumimoji="1" lang="en-US" altLang="ja-JP" dirty="0" smtClean="0"/>
              <a:t>Web</a:t>
            </a:r>
            <a:r>
              <a:rPr kumimoji="1" lang="ja-JP" altLang="en-US" dirty="0" smtClean="0"/>
              <a:t>アプリケーション</a:t>
            </a:r>
            <a:endParaRPr kumimoji="1" lang="ja-JP" altLang="en-US" dirty="0"/>
          </a:p>
        </p:txBody>
      </p:sp>
      <p:cxnSp>
        <p:nvCxnSpPr>
          <p:cNvPr id="37" name="直線矢印コネクタ 36"/>
          <p:cNvCxnSpPr/>
          <p:nvPr/>
        </p:nvCxnSpPr>
        <p:spPr>
          <a:xfrm>
            <a:off x="2581275" y="2222418"/>
            <a:ext cx="3936086" cy="844632"/>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3895725" y="2000497"/>
            <a:ext cx="1560042" cy="369332"/>
          </a:xfrm>
          <a:prstGeom prst="rect">
            <a:avLst/>
          </a:prstGeom>
          <a:noFill/>
        </p:spPr>
        <p:txBody>
          <a:bodyPr wrap="none" rtlCol="0">
            <a:spAutoFit/>
          </a:bodyPr>
          <a:lstStyle/>
          <a:p>
            <a:r>
              <a:rPr lang="ja-JP" altLang="en-US" dirty="0" smtClean="0"/>
              <a:t>正規リクエスト</a:t>
            </a:r>
            <a:endParaRPr kumimoji="1" lang="ja-JP" altLang="en-US" dirty="0"/>
          </a:p>
        </p:txBody>
      </p:sp>
      <p:grpSp>
        <p:nvGrpSpPr>
          <p:cNvPr id="41" name="グループ化 40"/>
          <p:cNvGrpSpPr/>
          <p:nvPr/>
        </p:nvGrpSpPr>
        <p:grpSpPr>
          <a:xfrm>
            <a:off x="677863" y="3472184"/>
            <a:ext cx="1600200" cy="1362075"/>
            <a:chOff x="124451" y="3174848"/>
            <a:chExt cx="1600200" cy="1362075"/>
          </a:xfrm>
        </p:grpSpPr>
        <p:sp>
          <p:nvSpPr>
            <p:cNvPr id="42" name="正方形/長方形 41"/>
            <p:cNvSpPr/>
            <p:nvPr/>
          </p:nvSpPr>
          <p:spPr>
            <a:xfrm>
              <a:off x="133976" y="3174848"/>
              <a:ext cx="1571625" cy="1362075"/>
            </a:xfrm>
            <a:prstGeom prst="rect">
              <a:avLst/>
            </a:prstGeom>
            <a:solidFill>
              <a:schemeClr val="bg1">
                <a:lumMod val="95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3" name="正方形/長方形 42"/>
            <p:cNvSpPr/>
            <p:nvPr/>
          </p:nvSpPr>
          <p:spPr>
            <a:xfrm>
              <a:off x="124451" y="3174848"/>
              <a:ext cx="1600200" cy="35497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4" name="正方形/長方形 43"/>
            <p:cNvSpPr/>
            <p:nvPr/>
          </p:nvSpPr>
          <p:spPr>
            <a:xfrm>
              <a:off x="293905" y="3830787"/>
              <a:ext cx="933858" cy="29482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正方形/長方形 44"/>
            <p:cNvSpPr/>
            <p:nvPr/>
          </p:nvSpPr>
          <p:spPr>
            <a:xfrm>
              <a:off x="915026" y="4220859"/>
              <a:ext cx="676275" cy="22081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000" dirty="0" smtClean="0">
                  <a:solidFill>
                    <a:schemeClr val="tx1"/>
                  </a:solidFill>
                  <a:latin typeface="Arial" panose="020B0604020202020204" pitchFamily="34" charset="0"/>
                  <a:cs typeface="Arial" panose="020B0604020202020204" pitchFamily="34" charset="0"/>
                </a:rPr>
                <a:t>変更する</a:t>
              </a:r>
            </a:p>
          </p:txBody>
        </p:sp>
        <p:sp>
          <p:nvSpPr>
            <p:cNvPr id="46" name="テキスト ボックス 45"/>
            <p:cNvSpPr txBox="1"/>
            <p:nvPr/>
          </p:nvSpPr>
          <p:spPr>
            <a:xfrm>
              <a:off x="182639" y="3600310"/>
              <a:ext cx="857927" cy="253916"/>
            </a:xfrm>
            <a:prstGeom prst="rect">
              <a:avLst/>
            </a:prstGeom>
            <a:noFill/>
          </p:spPr>
          <p:txBody>
            <a:bodyPr wrap="none" rtlCol="0">
              <a:spAutoFit/>
            </a:bodyPr>
            <a:lstStyle/>
            <a:p>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47" name="直線矢印コネクタ 46"/>
          <p:cNvCxnSpPr/>
          <p:nvPr/>
        </p:nvCxnSpPr>
        <p:spPr>
          <a:xfrm flipV="1">
            <a:off x="2581275" y="3472184"/>
            <a:ext cx="3936086" cy="844632"/>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3895725" y="4316816"/>
            <a:ext cx="1568058" cy="369332"/>
          </a:xfrm>
          <a:prstGeom prst="rect">
            <a:avLst/>
          </a:prstGeom>
          <a:noFill/>
        </p:spPr>
        <p:txBody>
          <a:bodyPr wrap="none" rtlCol="0">
            <a:spAutoFit/>
          </a:bodyPr>
          <a:lstStyle/>
          <a:p>
            <a:r>
              <a:rPr lang="ja-JP" altLang="en-US" dirty="0"/>
              <a:t>不正</a:t>
            </a:r>
            <a:r>
              <a:rPr lang="ja-JP" altLang="en-US" dirty="0" smtClean="0"/>
              <a:t>リクエスト</a:t>
            </a:r>
            <a:endParaRPr kumimoji="1" lang="ja-JP" altLang="en-US" dirty="0"/>
          </a:p>
        </p:txBody>
      </p:sp>
      <p:sp>
        <p:nvSpPr>
          <p:cNvPr id="49" name="右矢印 48"/>
          <p:cNvSpPr/>
          <p:nvPr/>
        </p:nvSpPr>
        <p:spPr>
          <a:xfrm rot="5400000">
            <a:off x="1165014" y="2952750"/>
            <a:ext cx="616161" cy="428625"/>
          </a:xfrm>
          <a:prstGeom prst="rightArrow">
            <a:avLst/>
          </a:prstGeom>
          <a:gradFill flip="none" rotWithShape="1">
            <a:gsLst>
              <a:gs pos="0">
                <a:schemeClr val="accent6">
                  <a:lumMod val="75000"/>
                </a:schemeClr>
              </a:gs>
              <a:gs pos="76000">
                <a:schemeClr val="accent1">
                  <a:shade val="67500"/>
                  <a:satMod val="115000"/>
                </a:schemeClr>
              </a:gs>
              <a:gs pos="100000">
                <a:schemeClr val="accent1">
                  <a:shade val="100000"/>
                  <a:satMod val="115000"/>
                </a:schemeClr>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0" name="テキスト ボックス 49"/>
          <p:cNvSpPr txBox="1"/>
          <p:nvPr/>
        </p:nvSpPr>
        <p:spPr>
          <a:xfrm>
            <a:off x="1781175" y="2941997"/>
            <a:ext cx="2442335" cy="369332"/>
          </a:xfrm>
          <a:prstGeom prst="rect">
            <a:avLst/>
          </a:prstGeom>
          <a:noFill/>
        </p:spPr>
        <p:txBody>
          <a:bodyPr wrap="none" rtlCol="0">
            <a:spAutoFit/>
          </a:bodyPr>
          <a:lstStyle/>
          <a:p>
            <a:r>
              <a:rPr kumimoji="1" lang="ja-JP" altLang="en-US" dirty="0" smtClean="0">
                <a:solidFill>
                  <a:schemeClr val="accent6">
                    <a:lumMod val="75000"/>
                  </a:schemeClr>
                </a:solidFill>
              </a:rPr>
              <a:t>攻撃</a:t>
            </a:r>
            <a:r>
              <a:rPr kumimoji="1" lang="en-US" altLang="ja-JP" dirty="0" smtClean="0">
                <a:solidFill>
                  <a:schemeClr val="accent6">
                    <a:lumMod val="75000"/>
                  </a:schemeClr>
                </a:solidFill>
              </a:rPr>
              <a:t>Web</a:t>
            </a:r>
            <a:r>
              <a:rPr kumimoji="1" lang="ja-JP" altLang="en-US" dirty="0" smtClean="0">
                <a:solidFill>
                  <a:schemeClr val="accent6">
                    <a:lumMod val="75000"/>
                  </a:schemeClr>
                </a:solidFill>
              </a:rPr>
              <a:t>ページに誘導</a:t>
            </a:r>
            <a:endParaRPr kumimoji="1" lang="ja-JP" altLang="en-US" dirty="0">
              <a:solidFill>
                <a:schemeClr val="accent6">
                  <a:lumMod val="75000"/>
                </a:schemeClr>
              </a:solidFill>
            </a:endParaRPr>
          </a:p>
        </p:txBody>
      </p:sp>
      <p:sp>
        <p:nvSpPr>
          <p:cNvPr id="51" name="テキスト ボックス 50"/>
          <p:cNvSpPr txBox="1"/>
          <p:nvPr/>
        </p:nvSpPr>
        <p:spPr>
          <a:xfrm>
            <a:off x="6029325" y="4545052"/>
            <a:ext cx="3733714" cy="369332"/>
          </a:xfrm>
          <a:prstGeom prst="rect">
            <a:avLst/>
          </a:prstGeom>
          <a:noFill/>
        </p:spPr>
        <p:txBody>
          <a:bodyPr wrap="none" rtlCol="0">
            <a:spAutoFit/>
          </a:bodyPr>
          <a:lstStyle/>
          <a:p>
            <a:r>
              <a:rPr kumimoji="1" lang="ja-JP" altLang="en-US" dirty="0" smtClean="0"/>
              <a:t>どちらのリクエストも処理してしまう</a:t>
            </a:r>
            <a:r>
              <a:rPr kumimoji="1" lang="en-US" altLang="ja-JP" dirty="0" smtClean="0"/>
              <a:t>…</a:t>
            </a:r>
            <a:endParaRPr kumimoji="1" lang="ja-JP" altLang="en-US" dirty="0"/>
          </a:p>
        </p:txBody>
      </p:sp>
      <p:sp>
        <p:nvSpPr>
          <p:cNvPr id="52" name="テキスト ボックス 51"/>
          <p:cNvSpPr txBox="1"/>
          <p:nvPr/>
        </p:nvSpPr>
        <p:spPr>
          <a:xfrm>
            <a:off x="530279" y="5124295"/>
            <a:ext cx="8004120" cy="923330"/>
          </a:xfrm>
          <a:prstGeom prst="rect">
            <a:avLst/>
          </a:prstGeom>
          <a:noFill/>
        </p:spPr>
        <p:txBody>
          <a:bodyPr wrap="square" rtlCol="0">
            <a:spAutoFit/>
          </a:bodyPr>
          <a:lstStyle/>
          <a:p>
            <a:r>
              <a:rPr kumimoji="1" lang="ja-JP" altLang="en-US" dirty="0" smtClean="0"/>
              <a:t>別のサイトにまたがり</a:t>
            </a:r>
            <a:r>
              <a:rPr kumimoji="1" lang="en-US" altLang="ja-JP" dirty="0" smtClean="0"/>
              <a:t>(cross site)</a:t>
            </a:r>
            <a:r>
              <a:rPr kumimoji="1" lang="ja-JP" altLang="en-US" dirty="0" err="1" smtClean="0"/>
              <a:t>、</a:t>
            </a:r>
            <a:r>
              <a:rPr kumimoji="1" lang="ja-JP" altLang="en-US" dirty="0" smtClean="0"/>
              <a:t>悪意のあるリクエスト</a:t>
            </a:r>
            <a:r>
              <a:rPr kumimoji="1" lang="en-US" altLang="ja-JP" dirty="0" smtClean="0"/>
              <a:t>(request)</a:t>
            </a:r>
            <a:r>
              <a:rPr lang="ja-JP" altLang="en-US" dirty="0" smtClean="0"/>
              <a:t>をユーザの要求と偽って</a:t>
            </a:r>
            <a:r>
              <a:rPr lang="en-US" altLang="ja-JP" dirty="0" smtClean="0"/>
              <a:t>(Forgery)</a:t>
            </a:r>
            <a:r>
              <a:rPr kumimoji="1" lang="ja-JP" altLang="en-US" dirty="0" smtClean="0"/>
              <a:t>送られてしまう脅威</a:t>
            </a:r>
            <a:endParaRPr kumimoji="1" lang="en-US" altLang="ja-JP" dirty="0" smtClean="0"/>
          </a:p>
          <a:p>
            <a:r>
              <a:rPr lang="ja-JP" altLang="en-US" dirty="0"/>
              <a:t>　</a:t>
            </a:r>
            <a:r>
              <a:rPr lang="ja-JP" altLang="en-US" dirty="0" smtClean="0"/>
              <a:t>→正規リクエストか不正リクエストかを判断する必要がある</a:t>
            </a:r>
            <a:endParaRPr kumimoji="1" lang="ja-JP" altLang="en-US" dirty="0"/>
          </a:p>
        </p:txBody>
      </p:sp>
    </p:spTree>
    <p:extLst>
      <p:ext uri="{BB962C8B-B14F-4D97-AF65-F5344CB8AC3E}">
        <p14:creationId xmlns:p14="http://schemas.microsoft.com/office/powerpoint/2010/main" val="1812038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b="1" dirty="0" smtClean="0">
                <a:latin typeface="Arial" panose="020B0604020202020204" pitchFamily="34" charset="0"/>
                <a:cs typeface="Arial" panose="020B0604020202020204" pitchFamily="34" charset="0"/>
              </a:rPr>
              <a:t>ASP.NET MVC</a:t>
            </a:r>
            <a:r>
              <a:rPr kumimoji="1" lang="ja-JP" altLang="en-US" dirty="0" smtClean="0">
                <a:latin typeface="Arial" panose="020B0604020202020204" pitchFamily="34" charset="0"/>
                <a:cs typeface="Arial" panose="020B0604020202020204" pitchFamily="34" charset="0"/>
              </a:rPr>
              <a:t>における</a:t>
            </a:r>
            <a:r>
              <a:rPr kumimoji="1" lang="en-US" altLang="ja-JP" b="1" dirty="0" smtClean="0">
                <a:latin typeface="Arial" panose="020B0604020202020204" pitchFamily="34" charset="0"/>
                <a:cs typeface="Arial" panose="020B0604020202020204" pitchFamily="34" charset="0"/>
              </a:rPr>
              <a:t>CSRF</a:t>
            </a:r>
            <a:r>
              <a:rPr kumimoji="1" lang="ja-JP" altLang="en-US" dirty="0" smtClean="0">
                <a:latin typeface="Arial" panose="020B0604020202020204" pitchFamily="34" charset="0"/>
                <a:cs typeface="Arial" panose="020B0604020202020204" pitchFamily="34" charset="0"/>
              </a:rPr>
              <a:t>対策</a:t>
            </a:r>
            <a:endParaRPr kumimoji="1" lang="ja-JP" altLang="en-US" b="1" dirty="0">
              <a:latin typeface="Arial" panose="020B0604020202020204" pitchFamily="34" charset="0"/>
              <a:cs typeface="Arial" panose="020B0604020202020204" pitchFamily="34" charset="0"/>
            </a:endParaRPr>
          </a:p>
        </p:txBody>
      </p:sp>
      <p:grpSp>
        <p:nvGrpSpPr>
          <p:cNvPr id="17" name="グループ化 16"/>
          <p:cNvGrpSpPr/>
          <p:nvPr/>
        </p:nvGrpSpPr>
        <p:grpSpPr>
          <a:xfrm>
            <a:off x="380999" y="1145143"/>
            <a:ext cx="6943726" cy="2456854"/>
            <a:chOff x="380999" y="1145143"/>
            <a:chExt cx="6943726" cy="2456854"/>
          </a:xfrm>
        </p:grpSpPr>
        <p:grpSp>
          <p:nvGrpSpPr>
            <p:cNvPr id="16" name="グループ化 15"/>
            <p:cNvGrpSpPr/>
            <p:nvPr/>
          </p:nvGrpSpPr>
          <p:grpSpPr>
            <a:xfrm>
              <a:off x="380999" y="1145143"/>
              <a:ext cx="6943726" cy="2026682"/>
              <a:chOff x="380999" y="1145143"/>
              <a:chExt cx="6943726" cy="2026682"/>
            </a:xfrm>
          </p:grpSpPr>
          <p:grpSp>
            <p:nvGrpSpPr>
              <p:cNvPr id="15" name="グループ化 14"/>
              <p:cNvGrpSpPr/>
              <p:nvPr/>
            </p:nvGrpSpPr>
            <p:grpSpPr>
              <a:xfrm>
                <a:off x="380999" y="1145143"/>
                <a:ext cx="6943726" cy="1846660"/>
                <a:chOff x="380999" y="1145143"/>
                <a:chExt cx="6943726" cy="1846660"/>
              </a:xfrm>
            </p:grpSpPr>
            <p:grpSp>
              <p:nvGrpSpPr>
                <p:cNvPr id="14" name="グループ化 13"/>
                <p:cNvGrpSpPr/>
                <p:nvPr/>
              </p:nvGrpSpPr>
              <p:grpSpPr>
                <a:xfrm>
                  <a:off x="380999" y="1145143"/>
                  <a:ext cx="6943726" cy="1846660"/>
                  <a:chOff x="380999" y="1145143"/>
                  <a:chExt cx="6943726" cy="1846660"/>
                </a:xfrm>
              </p:grpSpPr>
              <p:sp>
                <p:nvSpPr>
                  <p:cNvPr id="4" name="テキスト ボックス 3"/>
                  <p:cNvSpPr txBox="1"/>
                  <p:nvPr/>
                </p:nvSpPr>
                <p:spPr>
                  <a:xfrm>
                    <a:off x="380999" y="1514475"/>
                    <a:ext cx="6943726" cy="1477328"/>
                  </a:xfrm>
                  <a:prstGeom prst="rect">
                    <a:avLst/>
                  </a:prstGeom>
                  <a:solidFill>
                    <a:schemeClr val="tx1"/>
                  </a:solidFill>
                </p:spPr>
                <p:txBody>
                  <a:bodyPr wrap="square" rtlCol="0">
                    <a:spAutoFit/>
                  </a:bodyPr>
                  <a:lstStyle/>
                  <a:p>
                    <a:r>
                      <a:rPr kumimoji="1" lang="en-US" altLang="ja-JP" dirty="0" smtClean="0">
                        <a:solidFill>
                          <a:schemeClr val="bg1"/>
                        </a:solidFill>
                      </a:rPr>
                      <a:t>@</a:t>
                    </a:r>
                    <a:r>
                      <a:rPr kumimoji="1" lang="en-US" altLang="ja-JP" dirty="0" smtClean="0">
                        <a:solidFill>
                          <a:srgbClr val="0070C0"/>
                        </a:solidFill>
                      </a:rPr>
                      <a:t>using</a:t>
                    </a:r>
                    <a:r>
                      <a:rPr kumimoji="1" lang="en-US" altLang="ja-JP" dirty="0" smtClean="0">
                        <a:solidFill>
                          <a:schemeClr val="bg1"/>
                        </a:solidFill>
                      </a:rPr>
                      <a:t> (</a:t>
                    </a:r>
                    <a:r>
                      <a:rPr kumimoji="1" lang="en-US" altLang="ja-JP" dirty="0" err="1" smtClean="0">
                        <a:solidFill>
                          <a:schemeClr val="bg1"/>
                        </a:solidFill>
                      </a:rPr>
                      <a:t>Html.BeginForm</a:t>
                    </a:r>
                    <a:r>
                      <a:rPr kumimoji="1" lang="en-US" altLang="ja-JP" dirty="0" smtClean="0">
                        <a:solidFill>
                          <a:schemeClr val="bg1"/>
                        </a:solidFill>
                      </a:rPr>
                      <a:t>(</a:t>
                    </a:r>
                    <a:r>
                      <a:rPr kumimoji="1" lang="en-US" altLang="ja-JP" dirty="0" smtClean="0">
                        <a:solidFill>
                          <a:schemeClr val="accent6">
                            <a:lumMod val="60000"/>
                            <a:lumOff val="40000"/>
                          </a:schemeClr>
                        </a:solidFill>
                      </a:rPr>
                      <a:t>“Create”</a:t>
                    </a:r>
                    <a:r>
                      <a:rPr kumimoji="1" lang="en-US" altLang="ja-JP" dirty="0" smtClean="0">
                        <a:solidFill>
                          <a:schemeClr val="bg1"/>
                        </a:solidFill>
                      </a:rPr>
                      <a:t>, </a:t>
                    </a:r>
                    <a:r>
                      <a:rPr kumimoji="1" lang="en-US" altLang="ja-JP" dirty="0" smtClean="0">
                        <a:solidFill>
                          <a:schemeClr val="accent6">
                            <a:lumMod val="60000"/>
                            <a:lumOff val="40000"/>
                          </a:schemeClr>
                        </a:solidFill>
                      </a:rPr>
                      <a:t>“Example”</a:t>
                    </a:r>
                    <a:r>
                      <a:rPr kumimoji="1" lang="en-US" altLang="ja-JP" dirty="0" smtClean="0">
                        <a:solidFill>
                          <a:schemeClr val="bg1"/>
                        </a:solidFill>
                      </a:rPr>
                      <a:t>, </a:t>
                    </a:r>
                    <a:r>
                      <a:rPr kumimoji="1" lang="en-US" altLang="ja-JP" dirty="0" err="1" smtClean="0">
                        <a:solidFill>
                          <a:srgbClr val="92D050"/>
                        </a:solidFill>
                      </a:rPr>
                      <a:t>FormMethod</a:t>
                    </a:r>
                    <a:r>
                      <a:rPr kumimoji="1" lang="en-US" altLang="ja-JP" dirty="0" err="1" smtClean="0">
                        <a:solidFill>
                          <a:schemeClr val="bg1"/>
                        </a:solidFill>
                      </a:rPr>
                      <a:t>.Post</a:t>
                    </a:r>
                    <a:r>
                      <a:rPr kumimoji="1" lang="en-US" altLang="ja-JP" dirty="0" smtClean="0">
                        <a:solidFill>
                          <a:schemeClr val="bg1"/>
                        </a:solidFill>
                      </a:rPr>
                      <a:t>)</a:t>
                    </a:r>
                  </a:p>
                  <a:p>
                    <a:r>
                      <a:rPr lang="en-US" altLang="ja-JP" dirty="0" smtClean="0">
                        <a:solidFill>
                          <a:schemeClr val="bg1"/>
                        </a:solidFill>
                      </a:rPr>
                      <a:t>{</a:t>
                    </a:r>
                  </a:p>
                  <a:p>
                    <a:r>
                      <a:rPr lang="en-US" altLang="ja-JP" dirty="0" smtClean="0">
                        <a:solidFill>
                          <a:schemeClr val="bg1"/>
                        </a:solidFill>
                      </a:rPr>
                      <a:t>	@</a:t>
                    </a:r>
                    <a:r>
                      <a:rPr lang="en-US" altLang="ja-JP" dirty="0" err="1" smtClean="0">
                        <a:solidFill>
                          <a:schemeClr val="bg1"/>
                        </a:solidFill>
                      </a:rPr>
                      <a:t>Html.AntiForgeryToken</a:t>
                    </a:r>
                    <a:r>
                      <a:rPr lang="en-US" altLang="ja-JP" dirty="0" smtClean="0">
                        <a:solidFill>
                          <a:schemeClr val="bg1"/>
                        </a:solidFill>
                      </a:rPr>
                      <a:t>()</a:t>
                    </a:r>
                  </a:p>
                  <a:p>
                    <a:r>
                      <a:rPr lang="en-US" altLang="ja-JP" dirty="0">
                        <a:solidFill>
                          <a:schemeClr val="bg1"/>
                        </a:solidFill>
                      </a:rPr>
                      <a:t>	</a:t>
                    </a:r>
                    <a:r>
                      <a:rPr lang="en-US" altLang="ja-JP" dirty="0" smtClean="0">
                        <a:solidFill>
                          <a:schemeClr val="bg1"/>
                        </a:solidFill>
                      </a:rPr>
                      <a:t>…</a:t>
                    </a:r>
                  </a:p>
                  <a:p>
                    <a:r>
                      <a:rPr kumimoji="1" lang="en-US" altLang="ja-JP" dirty="0">
                        <a:solidFill>
                          <a:schemeClr val="bg1"/>
                        </a:solidFill>
                      </a:rPr>
                      <a:t>}</a:t>
                    </a:r>
                    <a:endParaRPr kumimoji="1" lang="ja-JP" altLang="en-US" dirty="0">
                      <a:solidFill>
                        <a:schemeClr val="bg1"/>
                      </a:solidFill>
                    </a:endParaRPr>
                  </a:p>
                </p:txBody>
              </p:sp>
              <p:sp>
                <p:nvSpPr>
                  <p:cNvPr id="6" name="テキスト ボックス 5"/>
                  <p:cNvSpPr txBox="1"/>
                  <p:nvPr/>
                </p:nvSpPr>
                <p:spPr>
                  <a:xfrm>
                    <a:off x="380999" y="1145143"/>
                    <a:ext cx="1608133" cy="369332"/>
                  </a:xfrm>
                  <a:prstGeom prst="rect">
                    <a:avLst/>
                  </a:prstGeom>
                  <a:noFill/>
                </p:spPr>
                <p:txBody>
                  <a:bodyPr wrap="none" rtlCol="0">
                    <a:spAutoFit/>
                  </a:bodyPr>
                  <a:lstStyle/>
                  <a:p>
                    <a:r>
                      <a:rPr lang="en-US" altLang="ja-JP" dirty="0" err="1" smtClean="0"/>
                      <a:t>Create.cshtml</a:t>
                    </a:r>
                    <a:endParaRPr kumimoji="1" lang="ja-JP" altLang="en-US" dirty="0"/>
                  </a:p>
                </p:txBody>
              </p:sp>
            </p:grpSp>
            <p:sp>
              <p:nvSpPr>
                <p:cNvPr id="8" name="正方形/長方形 7"/>
                <p:cNvSpPr/>
                <p:nvPr/>
              </p:nvSpPr>
              <p:spPr>
                <a:xfrm>
                  <a:off x="838200" y="2066925"/>
                  <a:ext cx="2895600" cy="400050"/>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cxnSp>
            <p:nvCxnSpPr>
              <p:cNvPr id="10" name="直線矢印コネクタ 9"/>
              <p:cNvCxnSpPr/>
              <p:nvPr/>
            </p:nvCxnSpPr>
            <p:spPr>
              <a:xfrm flipV="1">
                <a:off x="1362075" y="2571751"/>
                <a:ext cx="304800" cy="60007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1" name="テキスト ボックス 10"/>
            <p:cNvSpPr txBox="1"/>
            <p:nvPr/>
          </p:nvSpPr>
          <p:spPr>
            <a:xfrm>
              <a:off x="380999" y="3232665"/>
              <a:ext cx="4806124" cy="369332"/>
            </a:xfrm>
            <a:prstGeom prst="rect">
              <a:avLst/>
            </a:prstGeom>
            <a:noFill/>
          </p:spPr>
          <p:txBody>
            <a:bodyPr wrap="none" rtlCol="0">
              <a:spAutoFit/>
            </a:bodyPr>
            <a:lstStyle/>
            <a:p>
              <a:r>
                <a:rPr kumimoji="1" lang="en-US" altLang="ja-JP" dirty="0" smtClean="0"/>
                <a:t>Cookie</a:t>
              </a:r>
              <a:r>
                <a:rPr kumimoji="1" lang="ja-JP" altLang="en-US" dirty="0" smtClean="0"/>
                <a:t>と</a:t>
              </a:r>
              <a:r>
                <a:rPr kumimoji="1" lang="en-US" altLang="ja-JP" dirty="0" smtClean="0"/>
                <a:t>hidden</a:t>
              </a:r>
              <a:r>
                <a:rPr kumimoji="1" lang="ja-JP" altLang="en-US" dirty="0" smtClean="0"/>
                <a:t>パラメータにトークンを書き込む</a:t>
              </a:r>
              <a:endParaRPr kumimoji="1" lang="ja-JP" altLang="en-US" dirty="0"/>
            </a:p>
          </p:txBody>
        </p:sp>
      </p:grpSp>
      <p:grpSp>
        <p:nvGrpSpPr>
          <p:cNvPr id="26" name="グループ化 25"/>
          <p:cNvGrpSpPr/>
          <p:nvPr/>
        </p:nvGrpSpPr>
        <p:grpSpPr>
          <a:xfrm>
            <a:off x="4637081" y="3812655"/>
            <a:ext cx="4897444" cy="2560522"/>
            <a:chOff x="4637081" y="3812655"/>
            <a:chExt cx="4897444" cy="2560522"/>
          </a:xfrm>
        </p:grpSpPr>
        <p:grpSp>
          <p:nvGrpSpPr>
            <p:cNvPr id="13" name="グループ化 12"/>
            <p:cNvGrpSpPr/>
            <p:nvPr/>
          </p:nvGrpSpPr>
          <p:grpSpPr>
            <a:xfrm>
              <a:off x="4637081" y="4533461"/>
              <a:ext cx="4897444" cy="1839716"/>
              <a:chOff x="4265606" y="4219136"/>
              <a:chExt cx="4897444" cy="1839716"/>
            </a:xfrm>
          </p:grpSpPr>
          <p:sp>
            <p:nvSpPr>
              <p:cNvPr id="5" name="テキスト ボックス 4"/>
              <p:cNvSpPr txBox="1"/>
              <p:nvPr/>
            </p:nvSpPr>
            <p:spPr>
              <a:xfrm>
                <a:off x="4267199" y="4581524"/>
                <a:ext cx="4895851" cy="1477328"/>
              </a:xfrm>
              <a:prstGeom prst="rect">
                <a:avLst/>
              </a:prstGeom>
              <a:solidFill>
                <a:schemeClr val="tx1"/>
              </a:solidFill>
            </p:spPr>
            <p:txBody>
              <a:bodyPr wrap="square" rtlCol="0">
                <a:spAutoFit/>
              </a:bodyPr>
              <a:lstStyle/>
              <a:p>
                <a:r>
                  <a:rPr kumimoji="1" lang="en-US" altLang="ja-JP" dirty="0" smtClean="0">
                    <a:solidFill>
                      <a:schemeClr val="bg1"/>
                    </a:solidFill>
                  </a:rPr>
                  <a:t>[</a:t>
                </a:r>
                <a:r>
                  <a:rPr kumimoji="1" lang="en-US" altLang="ja-JP" dirty="0" err="1" smtClean="0">
                    <a:solidFill>
                      <a:srgbClr val="008075"/>
                    </a:solidFill>
                  </a:rPr>
                  <a:t>ValidateAntiForgeryToken</a:t>
                </a:r>
                <a:r>
                  <a:rPr kumimoji="1" lang="en-US" altLang="ja-JP" dirty="0" smtClean="0">
                    <a:solidFill>
                      <a:schemeClr val="bg1"/>
                    </a:solidFill>
                  </a:rPr>
                  <a:t>]</a:t>
                </a:r>
              </a:p>
              <a:p>
                <a:r>
                  <a:rPr lang="en-US" altLang="ja-JP" dirty="0" smtClean="0">
                    <a:solidFill>
                      <a:srgbClr val="0070C0"/>
                    </a:solidFill>
                  </a:rPr>
                  <a:t>public</a:t>
                </a:r>
                <a:r>
                  <a:rPr lang="en-US" altLang="ja-JP" dirty="0" smtClean="0">
                    <a:solidFill>
                      <a:schemeClr val="bg1"/>
                    </a:solidFill>
                  </a:rPr>
                  <a:t> </a:t>
                </a:r>
                <a:r>
                  <a:rPr lang="en-US" altLang="ja-JP" dirty="0" err="1" smtClean="0">
                    <a:solidFill>
                      <a:srgbClr val="008075"/>
                    </a:solidFill>
                  </a:rPr>
                  <a:t>ActionResult</a:t>
                </a:r>
                <a:r>
                  <a:rPr lang="en-US" altLang="ja-JP" dirty="0" smtClean="0">
                    <a:solidFill>
                      <a:schemeClr val="bg1"/>
                    </a:solidFill>
                  </a:rPr>
                  <a:t> Create(</a:t>
                </a:r>
                <a:r>
                  <a:rPr lang="en-US" altLang="ja-JP" dirty="0" err="1" smtClean="0">
                    <a:solidFill>
                      <a:srgbClr val="008075"/>
                    </a:solidFill>
                  </a:rPr>
                  <a:t>ViewModel</a:t>
                </a:r>
                <a:r>
                  <a:rPr lang="en-US" altLang="ja-JP" dirty="0" smtClean="0">
                    <a:solidFill>
                      <a:schemeClr val="bg1"/>
                    </a:solidFill>
                  </a:rPr>
                  <a:t> model)</a:t>
                </a:r>
              </a:p>
              <a:p>
                <a:r>
                  <a:rPr kumimoji="1" lang="en-US" altLang="ja-JP" dirty="0" smtClean="0">
                    <a:solidFill>
                      <a:schemeClr val="bg1"/>
                    </a:solidFill>
                  </a:rPr>
                  <a:t>{</a:t>
                </a:r>
              </a:p>
              <a:p>
                <a:r>
                  <a:rPr lang="en-US" altLang="ja-JP" dirty="0" smtClean="0">
                    <a:solidFill>
                      <a:schemeClr val="bg1"/>
                    </a:solidFill>
                  </a:rPr>
                  <a:t>	…</a:t>
                </a:r>
                <a:endParaRPr lang="en-US" altLang="ja-JP" dirty="0">
                  <a:solidFill>
                    <a:schemeClr val="bg1"/>
                  </a:solidFill>
                </a:endParaRPr>
              </a:p>
              <a:p>
                <a:r>
                  <a:rPr kumimoji="1" lang="en-US" altLang="ja-JP" dirty="0" smtClean="0">
                    <a:solidFill>
                      <a:schemeClr val="bg1"/>
                    </a:solidFill>
                  </a:rPr>
                  <a:t>}</a:t>
                </a:r>
                <a:endParaRPr kumimoji="1" lang="ja-JP" altLang="en-US" dirty="0">
                  <a:solidFill>
                    <a:schemeClr val="bg1"/>
                  </a:solidFill>
                </a:endParaRPr>
              </a:p>
            </p:txBody>
          </p:sp>
          <p:sp>
            <p:nvSpPr>
              <p:cNvPr id="7" name="テキスト ボックス 6"/>
              <p:cNvSpPr txBox="1"/>
              <p:nvPr/>
            </p:nvSpPr>
            <p:spPr>
              <a:xfrm>
                <a:off x="4265606" y="4219136"/>
                <a:ext cx="2416111" cy="369332"/>
              </a:xfrm>
              <a:prstGeom prst="rect">
                <a:avLst/>
              </a:prstGeom>
              <a:noFill/>
            </p:spPr>
            <p:txBody>
              <a:bodyPr wrap="none" rtlCol="0">
                <a:spAutoFit/>
              </a:bodyPr>
              <a:lstStyle/>
              <a:p>
                <a:r>
                  <a:rPr lang="en-US" altLang="ja-JP" dirty="0" err="1" smtClean="0"/>
                  <a:t>ExampleController.cs</a:t>
                </a:r>
                <a:endParaRPr kumimoji="1" lang="ja-JP" altLang="en-US" dirty="0"/>
              </a:p>
            </p:txBody>
          </p:sp>
        </p:grpSp>
        <p:sp>
          <p:nvSpPr>
            <p:cNvPr id="18" name="正方形/長方形 17"/>
            <p:cNvSpPr/>
            <p:nvPr/>
          </p:nvSpPr>
          <p:spPr>
            <a:xfrm>
              <a:off x="4665651" y="4892891"/>
              <a:ext cx="2895600" cy="400050"/>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cxnSp>
          <p:nvCxnSpPr>
            <p:cNvPr id="19" name="直線矢印コネクタ 18"/>
            <p:cNvCxnSpPr/>
            <p:nvPr/>
          </p:nvCxnSpPr>
          <p:spPr>
            <a:xfrm flipH="1">
              <a:off x="7408851" y="4214051"/>
              <a:ext cx="304800" cy="60007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7516024" y="3812655"/>
              <a:ext cx="2018501" cy="369332"/>
            </a:xfrm>
            <a:prstGeom prst="rect">
              <a:avLst/>
            </a:prstGeom>
            <a:noFill/>
          </p:spPr>
          <p:txBody>
            <a:bodyPr wrap="none" rtlCol="0">
              <a:spAutoFit/>
            </a:bodyPr>
            <a:lstStyle/>
            <a:p>
              <a:r>
                <a:rPr kumimoji="1" lang="ja-JP" altLang="en-US" dirty="0" smtClean="0"/>
                <a:t>トークンを検証する</a:t>
              </a:r>
              <a:endParaRPr kumimoji="1" lang="ja-JP" altLang="en-US" dirty="0"/>
            </a:p>
          </p:txBody>
        </p:sp>
      </p:grpSp>
    </p:spTree>
    <p:extLst>
      <p:ext uri="{BB962C8B-B14F-4D97-AF65-F5344CB8AC3E}">
        <p14:creationId xmlns:p14="http://schemas.microsoft.com/office/powerpoint/2010/main" val="1199690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smtClean="0">
                <a:latin typeface="Arial" panose="020B0604020202020204" pitchFamily="34" charset="0"/>
                <a:cs typeface="Arial" panose="020B0604020202020204" pitchFamily="34" charset="0"/>
              </a:rPr>
              <a:t>CSRF</a:t>
            </a:r>
            <a:r>
              <a:rPr lang="ja-JP" altLang="en-US" dirty="0" smtClean="0">
                <a:latin typeface="Arial" panose="020B0604020202020204" pitchFamily="34" charset="0"/>
                <a:cs typeface="Arial" panose="020B0604020202020204" pitchFamily="34" charset="0"/>
              </a:rPr>
              <a:t>対策</a:t>
            </a:r>
            <a:endParaRPr kumimoji="1" lang="ja-JP" altLang="en-US" dirty="0">
              <a:latin typeface="Arial" panose="020B0604020202020204" pitchFamily="34" charset="0"/>
              <a:cs typeface="Arial" panose="020B0604020202020204" pitchFamily="34" charset="0"/>
            </a:endParaRPr>
          </a:p>
        </p:txBody>
      </p:sp>
      <p:sp>
        <p:nvSpPr>
          <p:cNvPr id="27" name="円柱 26"/>
          <p:cNvSpPr/>
          <p:nvPr/>
        </p:nvSpPr>
        <p:spPr>
          <a:xfrm>
            <a:off x="6724649" y="2781143"/>
            <a:ext cx="1809750" cy="1619250"/>
          </a:xfrm>
          <a:prstGeom prst="can">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9" name="グループ化 28"/>
          <p:cNvGrpSpPr/>
          <p:nvPr/>
        </p:nvGrpSpPr>
        <p:grpSpPr>
          <a:xfrm>
            <a:off x="677863" y="1419068"/>
            <a:ext cx="1600200" cy="1362075"/>
            <a:chOff x="124451" y="3174848"/>
            <a:chExt cx="1600200" cy="1362075"/>
          </a:xfrm>
        </p:grpSpPr>
        <p:sp>
          <p:nvSpPr>
            <p:cNvPr id="30" name="正方形/長方形 29"/>
            <p:cNvSpPr/>
            <p:nvPr/>
          </p:nvSpPr>
          <p:spPr>
            <a:xfrm>
              <a:off x="133976" y="3174848"/>
              <a:ext cx="1571625" cy="1362075"/>
            </a:xfrm>
            <a:prstGeom prst="rect">
              <a:avLst/>
            </a:prstGeom>
            <a:solidFill>
              <a:schemeClr val="bg1">
                <a:lumMod val="95000"/>
              </a:schemeClr>
            </a:solidFill>
            <a:ln w="285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1" name="正方形/長方形 30"/>
            <p:cNvSpPr/>
            <p:nvPr/>
          </p:nvSpPr>
          <p:spPr>
            <a:xfrm>
              <a:off x="124451" y="3174848"/>
              <a:ext cx="1600200" cy="35497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2" name="正方形/長方形 31"/>
            <p:cNvSpPr/>
            <p:nvPr/>
          </p:nvSpPr>
          <p:spPr>
            <a:xfrm>
              <a:off x="293905" y="3830787"/>
              <a:ext cx="933858" cy="29482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915026" y="4220859"/>
              <a:ext cx="676275" cy="220814"/>
            </a:xfrm>
            <a:prstGeom prst="rect">
              <a:avLst/>
            </a:prstGeom>
            <a:solidFill>
              <a:schemeClr val="accent3">
                <a:lumMod val="10000"/>
                <a:lumOff val="90000"/>
              </a:schemeClr>
            </a:solidFill>
            <a:ln>
              <a:solidFill>
                <a:schemeClr val="accent2"/>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Arial" panose="020B0604020202020204" pitchFamily="34" charset="0"/>
                  <a:cs typeface="Arial" panose="020B0604020202020204" pitchFamily="34" charset="0"/>
                </a:rPr>
                <a:t>変更する</a:t>
              </a:r>
            </a:p>
          </p:txBody>
        </p:sp>
        <p:sp>
          <p:nvSpPr>
            <p:cNvPr id="34" name="テキスト ボックス 33"/>
            <p:cNvSpPr txBox="1"/>
            <p:nvPr/>
          </p:nvSpPr>
          <p:spPr>
            <a:xfrm>
              <a:off x="182639" y="3600310"/>
              <a:ext cx="857927" cy="253916"/>
            </a:xfrm>
            <a:prstGeom prst="rect">
              <a:avLst/>
            </a:prstGeom>
            <a:noFill/>
          </p:spPr>
          <p:txBody>
            <a:bodyPr wrap="none" rtlCol="0">
              <a:spAutoFit/>
            </a:bodyPr>
            <a:lstStyle/>
            <a:p>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5" name="テキスト ボックス 34"/>
          <p:cNvSpPr txBox="1"/>
          <p:nvPr/>
        </p:nvSpPr>
        <p:spPr>
          <a:xfrm>
            <a:off x="6517361" y="2326243"/>
            <a:ext cx="2224327" cy="369332"/>
          </a:xfrm>
          <a:prstGeom prst="rect">
            <a:avLst/>
          </a:prstGeom>
          <a:noFill/>
        </p:spPr>
        <p:txBody>
          <a:bodyPr wrap="none" rtlCol="0">
            <a:spAutoFit/>
          </a:bodyPr>
          <a:lstStyle/>
          <a:p>
            <a:r>
              <a:rPr kumimoji="1" lang="en-US" altLang="ja-JP" dirty="0" smtClean="0"/>
              <a:t>Web</a:t>
            </a:r>
            <a:r>
              <a:rPr kumimoji="1" lang="ja-JP" altLang="en-US" dirty="0" smtClean="0"/>
              <a:t>アプリケーション</a:t>
            </a:r>
            <a:endParaRPr kumimoji="1" lang="ja-JP" altLang="en-US" dirty="0"/>
          </a:p>
        </p:txBody>
      </p:sp>
      <p:cxnSp>
        <p:nvCxnSpPr>
          <p:cNvPr id="37" name="直線矢印コネクタ 36"/>
          <p:cNvCxnSpPr/>
          <p:nvPr/>
        </p:nvCxnSpPr>
        <p:spPr>
          <a:xfrm>
            <a:off x="2581275" y="2222418"/>
            <a:ext cx="3936086" cy="844632"/>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3389385" y="1348188"/>
            <a:ext cx="2319866" cy="800219"/>
          </a:xfrm>
          <a:prstGeom prst="rect">
            <a:avLst/>
          </a:prstGeom>
          <a:noFill/>
        </p:spPr>
        <p:txBody>
          <a:bodyPr wrap="none" rtlCol="0">
            <a:spAutoFit/>
          </a:bodyPr>
          <a:lstStyle/>
          <a:p>
            <a:r>
              <a:rPr lang="ja-JP" altLang="en-US" dirty="0" smtClean="0"/>
              <a:t>正規リクエスト</a:t>
            </a:r>
            <a:endParaRPr lang="en-US" altLang="ja-JP" dirty="0" smtClean="0"/>
          </a:p>
          <a:p>
            <a:r>
              <a:rPr kumimoji="1" lang="en-US" altLang="ja-JP" sz="1400" dirty="0" smtClean="0"/>
              <a:t>Cookie: SID=a9fg32uekaiu</a:t>
            </a:r>
          </a:p>
          <a:p>
            <a:r>
              <a:rPr lang="en-US" altLang="ja-JP" sz="1400" dirty="0" smtClean="0">
                <a:solidFill>
                  <a:srgbClr val="FF0000"/>
                </a:solidFill>
              </a:rPr>
              <a:t>Token=8a7d0cskAj3</a:t>
            </a:r>
            <a:endParaRPr kumimoji="1" lang="ja-JP" altLang="en-US" sz="1400" dirty="0">
              <a:solidFill>
                <a:srgbClr val="FF0000"/>
              </a:solidFill>
            </a:endParaRPr>
          </a:p>
        </p:txBody>
      </p:sp>
      <p:grpSp>
        <p:nvGrpSpPr>
          <p:cNvPr id="41" name="グループ化 40"/>
          <p:cNvGrpSpPr/>
          <p:nvPr/>
        </p:nvGrpSpPr>
        <p:grpSpPr>
          <a:xfrm>
            <a:off x="677863" y="3472184"/>
            <a:ext cx="1600200" cy="1362075"/>
            <a:chOff x="124451" y="3174848"/>
            <a:chExt cx="1600200" cy="1362075"/>
          </a:xfrm>
        </p:grpSpPr>
        <p:sp>
          <p:nvSpPr>
            <p:cNvPr id="42" name="正方形/長方形 41"/>
            <p:cNvSpPr/>
            <p:nvPr/>
          </p:nvSpPr>
          <p:spPr>
            <a:xfrm>
              <a:off x="133976" y="3174848"/>
              <a:ext cx="1571625" cy="1362075"/>
            </a:xfrm>
            <a:prstGeom prst="rect">
              <a:avLst/>
            </a:prstGeom>
            <a:solidFill>
              <a:schemeClr val="bg1">
                <a:lumMod val="95000"/>
              </a:schemeClr>
            </a:solidFill>
            <a:ln w="28575">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3" name="正方形/長方形 42"/>
            <p:cNvSpPr/>
            <p:nvPr/>
          </p:nvSpPr>
          <p:spPr>
            <a:xfrm>
              <a:off x="124451" y="3174848"/>
              <a:ext cx="1600200" cy="35497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4" name="正方形/長方形 43"/>
            <p:cNvSpPr/>
            <p:nvPr/>
          </p:nvSpPr>
          <p:spPr>
            <a:xfrm>
              <a:off x="293905" y="3830787"/>
              <a:ext cx="933858" cy="29482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正方形/長方形 44"/>
            <p:cNvSpPr/>
            <p:nvPr/>
          </p:nvSpPr>
          <p:spPr>
            <a:xfrm>
              <a:off x="915026" y="4220859"/>
              <a:ext cx="676275" cy="22081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000" dirty="0" smtClean="0">
                  <a:solidFill>
                    <a:schemeClr val="tx1"/>
                  </a:solidFill>
                  <a:latin typeface="Arial" panose="020B0604020202020204" pitchFamily="34" charset="0"/>
                  <a:cs typeface="Arial" panose="020B0604020202020204" pitchFamily="34" charset="0"/>
                </a:rPr>
                <a:t>変更する</a:t>
              </a:r>
            </a:p>
          </p:txBody>
        </p:sp>
        <p:sp>
          <p:nvSpPr>
            <p:cNvPr id="46" name="テキスト ボックス 45"/>
            <p:cNvSpPr txBox="1"/>
            <p:nvPr/>
          </p:nvSpPr>
          <p:spPr>
            <a:xfrm>
              <a:off x="182639" y="3600310"/>
              <a:ext cx="857927" cy="253916"/>
            </a:xfrm>
            <a:prstGeom prst="rect">
              <a:avLst/>
            </a:prstGeom>
            <a:noFill/>
          </p:spPr>
          <p:txBody>
            <a:bodyPr wrap="none" rtlCol="0">
              <a:spAutoFit/>
            </a:bodyPr>
            <a:lstStyle/>
            <a:p>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47" name="直線矢印コネクタ 46"/>
          <p:cNvCxnSpPr/>
          <p:nvPr/>
        </p:nvCxnSpPr>
        <p:spPr>
          <a:xfrm flipV="1">
            <a:off x="2581275" y="3472184"/>
            <a:ext cx="3936086" cy="844632"/>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3389385" y="4291063"/>
            <a:ext cx="2319866" cy="861774"/>
          </a:xfrm>
          <a:prstGeom prst="rect">
            <a:avLst/>
          </a:prstGeom>
          <a:noFill/>
        </p:spPr>
        <p:txBody>
          <a:bodyPr wrap="none" rtlCol="0">
            <a:spAutoFit/>
          </a:bodyPr>
          <a:lstStyle/>
          <a:p>
            <a:r>
              <a:rPr lang="ja-JP" altLang="en-US" dirty="0"/>
              <a:t>不正</a:t>
            </a:r>
            <a:r>
              <a:rPr lang="ja-JP" altLang="en-US" dirty="0" smtClean="0"/>
              <a:t>リクエスト</a:t>
            </a:r>
            <a:endParaRPr lang="en-US" altLang="ja-JP" dirty="0" smtClean="0"/>
          </a:p>
          <a:p>
            <a:r>
              <a:rPr lang="en-US" altLang="ja-JP" sz="1400" dirty="0"/>
              <a:t>Cookie: SID=a9fg32uekaiu</a:t>
            </a:r>
          </a:p>
          <a:p>
            <a:endParaRPr kumimoji="1" lang="ja-JP" altLang="en-US" dirty="0"/>
          </a:p>
        </p:txBody>
      </p:sp>
      <p:sp>
        <p:nvSpPr>
          <p:cNvPr id="49" name="右矢印 48"/>
          <p:cNvSpPr/>
          <p:nvPr/>
        </p:nvSpPr>
        <p:spPr>
          <a:xfrm rot="5400000">
            <a:off x="1165014" y="2952750"/>
            <a:ext cx="616161" cy="428625"/>
          </a:xfrm>
          <a:prstGeom prst="rightArrow">
            <a:avLst/>
          </a:prstGeom>
          <a:gradFill flip="none" rotWithShape="1">
            <a:gsLst>
              <a:gs pos="0">
                <a:schemeClr val="accent6">
                  <a:lumMod val="75000"/>
                </a:schemeClr>
              </a:gs>
              <a:gs pos="76000">
                <a:schemeClr val="accent1">
                  <a:shade val="67500"/>
                  <a:satMod val="115000"/>
                </a:schemeClr>
              </a:gs>
              <a:gs pos="100000">
                <a:schemeClr val="accent1">
                  <a:shade val="100000"/>
                  <a:satMod val="115000"/>
                </a:schemeClr>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0" name="テキスト ボックス 49"/>
          <p:cNvSpPr txBox="1"/>
          <p:nvPr/>
        </p:nvSpPr>
        <p:spPr>
          <a:xfrm>
            <a:off x="1781175" y="2941997"/>
            <a:ext cx="2442335" cy="369332"/>
          </a:xfrm>
          <a:prstGeom prst="rect">
            <a:avLst/>
          </a:prstGeom>
          <a:noFill/>
        </p:spPr>
        <p:txBody>
          <a:bodyPr wrap="none" rtlCol="0">
            <a:spAutoFit/>
          </a:bodyPr>
          <a:lstStyle/>
          <a:p>
            <a:r>
              <a:rPr kumimoji="1" lang="ja-JP" altLang="en-US" dirty="0" smtClean="0">
                <a:solidFill>
                  <a:schemeClr val="accent6">
                    <a:lumMod val="75000"/>
                  </a:schemeClr>
                </a:solidFill>
              </a:rPr>
              <a:t>攻撃</a:t>
            </a:r>
            <a:r>
              <a:rPr kumimoji="1" lang="en-US" altLang="ja-JP" dirty="0" smtClean="0">
                <a:solidFill>
                  <a:schemeClr val="accent6">
                    <a:lumMod val="75000"/>
                  </a:schemeClr>
                </a:solidFill>
              </a:rPr>
              <a:t>Web</a:t>
            </a:r>
            <a:r>
              <a:rPr kumimoji="1" lang="ja-JP" altLang="en-US" dirty="0" smtClean="0">
                <a:solidFill>
                  <a:schemeClr val="accent6">
                    <a:lumMod val="75000"/>
                  </a:schemeClr>
                </a:solidFill>
              </a:rPr>
              <a:t>ページに誘導</a:t>
            </a:r>
            <a:endParaRPr kumimoji="1" lang="ja-JP" altLang="en-US" dirty="0">
              <a:solidFill>
                <a:schemeClr val="accent6">
                  <a:lumMod val="75000"/>
                </a:schemeClr>
              </a:solidFill>
            </a:endParaRPr>
          </a:p>
        </p:txBody>
      </p:sp>
      <p:sp>
        <p:nvSpPr>
          <p:cNvPr id="51" name="テキスト ボックス 50"/>
          <p:cNvSpPr txBox="1"/>
          <p:nvPr/>
        </p:nvSpPr>
        <p:spPr>
          <a:xfrm>
            <a:off x="6356579" y="4515938"/>
            <a:ext cx="2545890" cy="369332"/>
          </a:xfrm>
          <a:prstGeom prst="rect">
            <a:avLst/>
          </a:prstGeom>
          <a:noFill/>
        </p:spPr>
        <p:txBody>
          <a:bodyPr wrap="none" rtlCol="0">
            <a:spAutoFit/>
          </a:bodyPr>
          <a:lstStyle/>
          <a:p>
            <a:r>
              <a:rPr lang="ja-JP" altLang="en-US" dirty="0" smtClean="0"/>
              <a:t>正規</a:t>
            </a:r>
            <a:r>
              <a:rPr lang="ja-JP" altLang="en-US" dirty="0"/>
              <a:t>リクエスト</a:t>
            </a:r>
            <a:r>
              <a:rPr lang="ja-JP" altLang="en-US" dirty="0" smtClean="0"/>
              <a:t>のみ処理</a:t>
            </a:r>
            <a:endParaRPr kumimoji="1" lang="ja-JP" altLang="en-US" dirty="0"/>
          </a:p>
        </p:txBody>
      </p:sp>
      <p:sp>
        <p:nvSpPr>
          <p:cNvPr id="52" name="テキスト ボックス 51"/>
          <p:cNvSpPr txBox="1"/>
          <p:nvPr/>
        </p:nvSpPr>
        <p:spPr>
          <a:xfrm>
            <a:off x="530279" y="5377189"/>
            <a:ext cx="8004120" cy="369332"/>
          </a:xfrm>
          <a:prstGeom prst="rect">
            <a:avLst/>
          </a:prstGeom>
          <a:noFill/>
        </p:spPr>
        <p:txBody>
          <a:bodyPr wrap="square" rtlCol="0">
            <a:spAutoFit/>
          </a:bodyPr>
          <a:lstStyle/>
          <a:p>
            <a:r>
              <a:rPr kumimoji="1" lang="ja-JP" altLang="en-US" dirty="0" smtClean="0"/>
              <a:t>トークンの検証により、正規のリクエストかどうか判別することができる</a:t>
            </a:r>
            <a:endParaRPr kumimoji="1" lang="ja-JP" altLang="en-US" dirty="0"/>
          </a:p>
        </p:txBody>
      </p:sp>
      <p:cxnSp>
        <p:nvCxnSpPr>
          <p:cNvPr id="25" name="直線矢印コネクタ 24"/>
          <p:cNvCxnSpPr/>
          <p:nvPr/>
        </p:nvCxnSpPr>
        <p:spPr>
          <a:xfrm rot="10800000" flipV="1">
            <a:off x="2733675" y="3624584"/>
            <a:ext cx="3936086" cy="844632"/>
          </a:xfrm>
          <a:prstGeom prst="straightConnector1">
            <a:avLst/>
          </a:prstGeom>
          <a:ln>
            <a:solidFill>
              <a:srgbClr val="8D321E">
                <a:alpha val="2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rot="10800000">
            <a:off x="2733675" y="2441493"/>
            <a:ext cx="3936086" cy="844632"/>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772040" y="4192112"/>
            <a:ext cx="492443" cy="461665"/>
          </a:xfrm>
          <a:prstGeom prst="rect">
            <a:avLst/>
          </a:prstGeom>
          <a:noFill/>
        </p:spPr>
        <p:txBody>
          <a:bodyPr wrap="none" rtlCol="0">
            <a:spAutoFit/>
          </a:bodyPr>
          <a:lstStyle/>
          <a:p>
            <a:r>
              <a:rPr kumimoji="1" lang="en-US" altLang="ja-JP" sz="2400" dirty="0" smtClean="0"/>
              <a:t>×</a:t>
            </a:r>
            <a:endParaRPr kumimoji="1" lang="ja-JP" altLang="en-US" sz="2400" dirty="0"/>
          </a:p>
        </p:txBody>
      </p:sp>
    </p:spTree>
    <p:extLst>
      <p:ext uri="{BB962C8B-B14F-4D97-AF65-F5344CB8AC3E}">
        <p14:creationId xmlns:p14="http://schemas.microsoft.com/office/powerpoint/2010/main" val="510305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CS_PPT2014">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12月部会発表</Template>
  <TotalTime>3737</TotalTime>
  <Words>1411</Words>
  <Application>Microsoft Office PowerPoint</Application>
  <PresentationFormat>A4 210 x 297 mm</PresentationFormat>
  <Paragraphs>351</Paragraphs>
  <Slides>40</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40</vt:i4>
      </vt:variant>
    </vt:vector>
  </HeadingPairs>
  <TitlesOfParts>
    <vt:vector size="47" baseType="lpstr">
      <vt:lpstr>HGP創英角ｺﾞｼｯｸUB</vt:lpstr>
      <vt:lpstr>メイリオ</vt:lpstr>
      <vt:lpstr>Calibri</vt:lpstr>
      <vt:lpstr>Wingdings</vt:lpstr>
      <vt:lpstr>Arial</vt:lpstr>
      <vt:lpstr>ＭＳ Ｐゴシック</vt:lpstr>
      <vt:lpstr>CCS_PPT2014</vt:lpstr>
      <vt:lpstr>ASP.NET </vt:lpstr>
      <vt:lpstr>ASP.NET MVC</vt:lpstr>
      <vt:lpstr>セキュリティ</vt:lpstr>
      <vt:lpstr>XSS(Cross Site Scripting)とは</vt:lpstr>
      <vt:lpstr>ASP.NET MVCにおけるXSS対策</vt:lpstr>
      <vt:lpstr>XSS対策</vt:lpstr>
      <vt:lpstr>CSRF(Cross Site Request Forgery)とは</vt:lpstr>
      <vt:lpstr>ASP.NET MVCにおけるCSRF対策</vt:lpstr>
      <vt:lpstr>CSRF対策</vt:lpstr>
      <vt:lpstr>C#おけるコレクション</vt:lpstr>
      <vt:lpstr>IEnumerable、ICollection、IListの違い</vt:lpstr>
      <vt:lpstr>LINQ</vt:lpstr>
      <vt:lpstr>LINQ(Language INtegrated Query)</vt:lpstr>
      <vt:lpstr>LINQ to Object</vt:lpstr>
      <vt:lpstr>LINQを用いた一括更新</vt:lpstr>
      <vt:lpstr>遅延評価</vt:lpstr>
      <vt:lpstr>遅延評価</vt:lpstr>
      <vt:lpstr>メモリの負荷</vt:lpstr>
      <vt:lpstr>単体テスト</vt:lpstr>
      <vt:lpstr>単体テストの目的</vt:lpstr>
      <vt:lpstr>単体テストの作成方法</vt:lpstr>
      <vt:lpstr>エラーの取り扱い</vt:lpstr>
      <vt:lpstr>Ｃｏｎｔｒｏｌｌｅｒクラスの単体テスト</vt:lpstr>
      <vt:lpstr>Ｃｏｎｔｒｏｌｌｅｒクラスの単体テスト</vt:lpstr>
      <vt:lpstr>初期設定</vt:lpstr>
      <vt:lpstr>GetIndex</vt:lpstr>
      <vt:lpstr>PostCreate</vt:lpstr>
      <vt:lpstr>PostCreateInvalid</vt:lpstr>
      <vt:lpstr>Serviceクラスの単体テスト</vt:lpstr>
      <vt:lpstr>Serviceクラスの単体テスト</vt:lpstr>
      <vt:lpstr>初期設定</vt:lpstr>
      <vt:lpstr>検索系のテスト（正常系）</vt:lpstr>
      <vt:lpstr>登録系のテスト（正常系）</vt:lpstr>
      <vt:lpstr>登録系のテスト（入力値エラーの検出）</vt:lpstr>
      <vt:lpstr>更新系のテスト（正常系）</vt:lpstr>
      <vt:lpstr>更新系のテスト（入力値エラーの検出）</vt:lpstr>
      <vt:lpstr>更新系のテスト（楽観的同時実行制御）</vt:lpstr>
      <vt:lpstr>削除系のテスト（正常系）</vt:lpstr>
      <vt:lpstr>削除系のテスト（データ関連エラー）</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目標達成状況</dc:title>
  <dc:creator>mtakeda</dc:creator>
  <cp:lastModifiedBy>mtakeda</cp:lastModifiedBy>
  <cp:revision>155</cp:revision>
  <cp:lastPrinted>2011-11-22T23:58:23Z</cp:lastPrinted>
  <dcterms:created xsi:type="dcterms:W3CDTF">2015-12-02T02:31:48Z</dcterms:created>
  <dcterms:modified xsi:type="dcterms:W3CDTF">2016-06-03T00:09:55Z</dcterms:modified>
</cp:coreProperties>
</file>