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</p:sldIdLst>
  <p:sldSz cx="9144000" cy="5715000" type="screen16x1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C8FF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5" d="100"/>
          <a:sy n="105" d="100"/>
        </p:scale>
        <p:origin x="-1096" y="-112"/>
      </p:cViewPr>
      <p:guideLst>
        <p:guide orient="horz" pos="359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16/06/06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69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16/06/06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33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16/06/06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13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bg>
      <p:bgPr>
        <a:gradFill flip="none" rotWithShape="1">
          <a:gsLst>
            <a:gs pos="0">
              <a:srgbClr val="80C8FF"/>
            </a:gs>
            <a:gs pos="100000">
              <a:srgbClr val="80C8FF"/>
            </a:gs>
            <a:gs pos="2000">
              <a:schemeClr val="bg1"/>
            </a:gs>
            <a:gs pos="75000">
              <a:schemeClr val="bg1"/>
            </a:gs>
            <a:gs pos="9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16/06/06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0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16/06/06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26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16/06/06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5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30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16/06/06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67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16/06/06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05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16/06/06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99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5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5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5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16/06/06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63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419A-AAB1-BE42-B739-7B8AEEF0CD1A}" type="datetimeFigureOut">
              <a:rPr kumimoji="1" lang="ja-JP" altLang="en-US" smtClean="0"/>
              <a:t>16/06/06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49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4419A-AAB1-BE42-B739-7B8AEEF0CD1A}" type="datetimeFigureOut">
              <a:rPr kumimoji="1" lang="ja-JP" altLang="en-US" smtClean="0"/>
              <a:t>16/06/06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5017F-11D3-5048-873D-B291238DC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35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rgbClr val="1E1E1E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rgbClr val="1E1E1E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rgbClr val="1E1E1E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rgbClr val="1E1E1E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rgbClr val="1E1E1E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0C8FF"/>
            </a:gs>
            <a:gs pos="100000">
              <a:srgbClr val="80C8FF"/>
            </a:gs>
            <a:gs pos="2000">
              <a:schemeClr val="bg1"/>
            </a:gs>
            <a:gs pos="47000">
              <a:schemeClr val="bg1"/>
            </a:gs>
            <a:gs pos="9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550836" y="1390179"/>
            <a:ext cx="60423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dirty="0" err="1" smtClean="0"/>
              <a:t>MSTest</a:t>
            </a:r>
            <a:r>
              <a:rPr lang="ja-JP" altLang="en-US" sz="4800" dirty="0" smtClean="0"/>
              <a:t>と</a:t>
            </a:r>
            <a:r>
              <a:rPr lang="en-US" altLang="ja-JP" sz="4800" dirty="0" err="1" smtClean="0"/>
              <a:t>Moq</a:t>
            </a:r>
            <a:r>
              <a:rPr lang="ja-JP" altLang="en-US" sz="4800" dirty="0" smtClean="0"/>
              <a:t>による</a:t>
            </a:r>
            <a:endParaRPr lang="en-US" altLang="ja-JP" sz="4800" dirty="0" smtClean="0"/>
          </a:p>
          <a:p>
            <a:r>
              <a:rPr lang="ja-JP" altLang="en-US" sz="4800" dirty="0" smtClean="0"/>
              <a:t>単体テスト自動化</a:t>
            </a:r>
            <a:endParaRPr lang="en-US" altLang="ja-JP" sz="48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50836" y="3426670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CS3?</a:t>
            </a:r>
          </a:p>
          <a:p>
            <a:r>
              <a:rPr lang="ja-JP" altLang="en-US" sz="2400" dirty="0" smtClean="0"/>
              <a:t>武田　真行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075946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ASP.NET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MVC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ASP.NET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MVC</a:t>
            </a:r>
            <a:r>
              <a:rPr kumimoji="1" lang="ja-JP" altLang="en-US" dirty="0" smtClean="0"/>
              <a:t>フレームワーク</a:t>
            </a:r>
            <a:endParaRPr kumimoji="1" lang="ja-JP" altLang="en-US" dirty="0"/>
          </a:p>
        </p:txBody>
      </p:sp>
      <p:sp>
        <p:nvSpPr>
          <p:cNvPr id="80" name="円/楕円 79"/>
          <p:cNvSpPr/>
          <p:nvPr/>
        </p:nvSpPr>
        <p:spPr>
          <a:xfrm>
            <a:off x="2055295" y="3793587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kumimoji="1" lang="ja-JP" alt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円/楕円 80"/>
          <p:cNvSpPr/>
          <p:nvPr/>
        </p:nvSpPr>
        <p:spPr>
          <a:xfrm>
            <a:off x="4858191" y="3793587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kumimoji="1" lang="ja-JP" alt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円/楕円 81"/>
          <p:cNvSpPr/>
          <p:nvPr/>
        </p:nvSpPr>
        <p:spPr>
          <a:xfrm>
            <a:off x="3434114" y="2004662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kumimoji="1" lang="ja-JP" alt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直線矢印コネクタ 82"/>
          <p:cNvCxnSpPr/>
          <p:nvPr/>
        </p:nvCxnSpPr>
        <p:spPr>
          <a:xfrm>
            <a:off x="5087501" y="3242528"/>
            <a:ext cx="470603" cy="5309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82" idx="3"/>
          </p:cNvCxnSpPr>
          <p:nvPr/>
        </p:nvCxnSpPr>
        <p:spPr>
          <a:xfrm flipH="1">
            <a:off x="3296613" y="3289215"/>
            <a:ext cx="402537" cy="5500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 flipH="1" flipV="1">
            <a:off x="4858192" y="3381633"/>
            <a:ext cx="395204" cy="4576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グループ化 22"/>
          <p:cNvGrpSpPr/>
          <p:nvPr/>
        </p:nvGrpSpPr>
        <p:grpSpPr>
          <a:xfrm>
            <a:off x="457980" y="2108354"/>
            <a:ext cx="1162050" cy="1213924"/>
            <a:chOff x="670963" y="2672276"/>
            <a:chExt cx="1162050" cy="1213924"/>
          </a:xfrm>
        </p:grpSpPr>
        <p:sp>
          <p:nvSpPr>
            <p:cNvPr id="87" name="円/楕円 86"/>
            <p:cNvSpPr/>
            <p:nvPr/>
          </p:nvSpPr>
          <p:spPr>
            <a:xfrm>
              <a:off x="944572" y="3726701"/>
              <a:ext cx="614832" cy="1594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8" name="二等辺三角形 87"/>
            <p:cNvSpPr/>
            <p:nvPr/>
          </p:nvSpPr>
          <p:spPr>
            <a:xfrm>
              <a:off x="1118638" y="3522312"/>
              <a:ext cx="266700" cy="27094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89" name="グループ化 21"/>
            <p:cNvGrpSpPr/>
            <p:nvPr/>
          </p:nvGrpSpPr>
          <p:grpSpPr>
            <a:xfrm>
              <a:off x="670963" y="2672276"/>
              <a:ext cx="1162050" cy="933450"/>
              <a:chOff x="670963" y="2672276"/>
              <a:chExt cx="1162050" cy="933450"/>
            </a:xfrm>
          </p:grpSpPr>
          <p:sp>
            <p:nvSpPr>
              <p:cNvPr id="90" name="正方形/長方形 89"/>
              <p:cNvSpPr/>
              <p:nvPr/>
            </p:nvSpPr>
            <p:spPr>
              <a:xfrm>
                <a:off x="670963" y="2672276"/>
                <a:ext cx="1162050" cy="9334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正方形/長方形 90"/>
              <p:cNvSpPr/>
              <p:nvPr/>
            </p:nvSpPr>
            <p:spPr>
              <a:xfrm>
                <a:off x="737638" y="2744117"/>
                <a:ext cx="1028700" cy="78976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64000">
                    <a:srgbClr val="80C8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92" name="直線矢印コネクタ 91"/>
          <p:cNvCxnSpPr/>
          <p:nvPr/>
        </p:nvCxnSpPr>
        <p:spPr>
          <a:xfrm flipV="1">
            <a:off x="1854559" y="2575077"/>
            <a:ext cx="125999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627675" y="3394519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Client</a:t>
            </a:r>
            <a:endParaRPr kumimoji="1" lang="ja-JP" altLang="en-US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1854561" y="2190983"/>
            <a:ext cx="1079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 Req.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95" name="直線矢印コネクタ 94"/>
          <p:cNvCxnSpPr/>
          <p:nvPr/>
        </p:nvCxnSpPr>
        <p:spPr>
          <a:xfrm flipH="1" flipV="1">
            <a:off x="1854559" y="2822332"/>
            <a:ext cx="125999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1892140" y="2952254"/>
            <a:ext cx="1069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 Res.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97" name="直線矢印コネクタ 96"/>
          <p:cNvCxnSpPr/>
          <p:nvPr/>
        </p:nvCxnSpPr>
        <p:spPr>
          <a:xfrm flipV="1">
            <a:off x="3530616" y="3440290"/>
            <a:ext cx="377676" cy="5204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円柱 97"/>
          <p:cNvSpPr/>
          <p:nvPr/>
        </p:nvSpPr>
        <p:spPr>
          <a:xfrm>
            <a:off x="7721465" y="4086209"/>
            <a:ext cx="1143000" cy="1101877"/>
          </a:xfrm>
          <a:prstGeom prst="ca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kumimoji="1" lang="ja-JP" alt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線矢印コネクタ 98"/>
          <p:cNvCxnSpPr/>
          <p:nvPr/>
        </p:nvCxnSpPr>
        <p:spPr>
          <a:xfrm flipV="1">
            <a:off x="6853692" y="4431362"/>
            <a:ext cx="6312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/>
          <p:nvPr/>
        </p:nvCxnSpPr>
        <p:spPr>
          <a:xfrm flipH="1" flipV="1">
            <a:off x="6853692" y="4631616"/>
            <a:ext cx="6312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角丸四角形 100"/>
          <p:cNvSpPr/>
          <p:nvPr/>
        </p:nvSpPr>
        <p:spPr>
          <a:xfrm>
            <a:off x="2861477" y="3477400"/>
            <a:ext cx="214762" cy="216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503607" y="3230147"/>
            <a:ext cx="957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ViewModel</a:t>
            </a:r>
            <a:endParaRPr kumimoji="1" lang="ja-JP" altLang="en-US" sz="1200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655701" y="3846892"/>
            <a:ext cx="650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</a:t>
            </a:r>
          </a:p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Res.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107" name="グループ化 53"/>
          <p:cNvGrpSpPr/>
          <p:nvPr/>
        </p:nvGrpSpPr>
        <p:grpSpPr>
          <a:xfrm>
            <a:off x="5389564" y="2915670"/>
            <a:ext cx="607859" cy="579478"/>
            <a:chOff x="5972308" y="2803129"/>
            <a:chExt cx="607859" cy="579477"/>
          </a:xfrm>
        </p:grpSpPr>
        <p:pic>
          <p:nvPicPr>
            <p:cNvPr id="108" name="図 10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128" y="3036865"/>
              <a:ext cx="338126" cy="345741"/>
            </a:xfrm>
            <a:prstGeom prst="rect">
              <a:avLst/>
            </a:prstGeom>
          </p:spPr>
        </p:pic>
        <p:sp>
          <p:nvSpPr>
            <p:cNvPr id="109" name="テキスト ボックス 108"/>
            <p:cNvSpPr txBox="1"/>
            <p:nvPr/>
          </p:nvSpPr>
          <p:spPr>
            <a:xfrm>
              <a:off x="5972308" y="2803129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  <p:sp>
        <p:nvSpPr>
          <p:cNvPr id="110" name="正方形/長方形 109"/>
          <p:cNvSpPr/>
          <p:nvPr/>
        </p:nvSpPr>
        <p:spPr>
          <a:xfrm>
            <a:off x="7056590" y="3290959"/>
            <a:ext cx="276225" cy="2311052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6660216" y="2680833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Entity</a:t>
            </a:r>
          </a:p>
          <a:p>
            <a:pPr algn="ctr"/>
            <a:r>
              <a:rPr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Framework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112" name="グループ化 55"/>
          <p:cNvGrpSpPr/>
          <p:nvPr/>
        </p:nvGrpSpPr>
        <p:grpSpPr>
          <a:xfrm>
            <a:off x="6494493" y="3333294"/>
            <a:ext cx="607859" cy="579478"/>
            <a:chOff x="7077238" y="3220753"/>
            <a:chExt cx="607859" cy="579477"/>
          </a:xfrm>
        </p:grpSpPr>
        <p:pic>
          <p:nvPicPr>
            <p:cNvPr id="113" name="図 1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5058" y="3454489"/>
              <a:ext cx="338126" cy="345741"/>
            </a:xfrm>
            <a:prstGeom prst="rect">
              <a:avLst/>
            </a:prstGeom>
          </p:spPr>
        </p:pic>
        <p:sp>
          <p:nvSpPr>
            <p:cNvPr id="114" name="テキスト ボックス 113"/>
            <p:cNvSpPr txBox="1"/>
            <p:nvPr/>
          </p:nvSpPr>
          <p:spPr>
            <a:xfrm>
              <a:off x="7077238" y="3220753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  <p:graphicFrame>
        <p:nvGraphicFramePr>
          <p:cNvPr id="115" name="表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743886"/>
              </p:ext>
            </p:extLst>
          </p:nvPr>
        </p:nvGraphicFramePr>
        <p:xfrm>
          <a:off x="7514567" y="3530607"/>
          <a:ext cx="624840" cy="38448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8280"/>
                <a:gridCol w="208280"/>
                <a:gridCol w="208280"/>
              </a:tblGrid>
              <a:tr h="128161"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</a:tr>
              <a:tr h="128161"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</a:tr>
              <a:tr h="128161"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6" name="テキスト ボックス 115"/>
          <p:cNvSpPr txBox="1"/>
          <p:nvPr/>
        </p:nvSpPr>
        <p:spPr>
          <a:xfrm>
            <a:off x="7314341" y="3247854"/>
            <a:ext cx="1062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Table Model</a:t>
            </a:r>
            <a:endParaRPr kumimoji="1" lang="ja-JP" altLang="en-US" sz="1200" dirty="0"/>
          </a:p>
        </p:txBody>
      </p:sp>
      <p:sp>
        <p:nvSpPr>
          <p:cNvPr id="117" name="角丸四角形 116"/>
          <p:cNvSpPr/>
          <p:nvPr/>
        </p:nvSpPr>
        <p:spPr>
          <a:xfrm>
            <a:off x="2792725" y="3519609"/>
            <a:ext cx="214762" cy="216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1421218" y="1947787"/>
            <a:ext cx="5967920" cy="3710338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81710" y="192874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FF0000"/>
                </a:solidFill>
              </a:rPr>
              <a:t>ここ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grpSp>
        <p:nvGrpSpPr>
          <p:cNvPr id="46" name="グループ化 53"/>
          <p:cNvGrpSpPr/>
          <p:nvPr/>
        </p:nvGrpSpPr>
        <p:grpSpPr>
          <a:xfrm>
            <a:off x="4441541" y="3477587"/>
            <a:ext cx="607859" cy="579478"/>
            <a:chOff x="5972308" y="2803129"/>
            <a:chExt cx="607859" cy="579477"/>
          </a:xfrm>
        </p:grpSpPr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128" y="3036865"/>
              <a:ext cx="338126" cy="345741"/>
            </a:xfrm>
            <a:prstGeom prst="rect">
              <a:avLst/>
            </a:prstGeom>
          </p:spPr>
        </p:pic>
        <p:sp>
          <p:nvSpPr>
            <p:cNvPr id="48" name="テキスト ボックス 47"/>
            <p:cNvSpPr txBox="1"/>
            <p:nvPr/>
          </p:nvSpPr>
          <p:spPr>
            <a:xfrm>
              <a:off x="5972308" y="2803129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9651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Entity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Framework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早い話、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マッパーのこと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169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Entity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Framework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早い話、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マッパーのこと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2055295" y="3793587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kumimoji="1" lang="ja-JP" alt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4858191" y="3793587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kumimoji="1" lang="ja-JP" alt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3434114" y="2004662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kumimoji="1" lang="ja-JP" alt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5087501" y="3242528"/>
            <a:ext cx="470603" cy="5309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6" idx="3"/>
          </p:cNvCxnSpPr>
          <p:nvPr/>
        </p:nvCxnSpPr>
        <p:spPr>
          <a:xfrm flipH="1">
            <a:off x="3296613" y="3289215"/>
            <a:ext cx="402537" cy="5500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 flipV="1">
            <a:off x="4858192" y="3381633"/>
            <a:ext cx="395204" cy="4576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22"/>
          <p:cNvGrpSpPr/>
          <p:nvPr/>
        </p:nvGrpSpPr>
        <p:grpSpPr>
          <a:xfrm>
            <a:off x="457980" y="2108354"/>
            <a:ext cx="1162050" cy="1213924"/>
            <a:chOff x="670963" y="2672276"/>
            <a:chExt cx="1162050" cy="1213924"/>
          </a:xfrm>
        </p:grpSpPr>
        <p:sp>
          <p:nvSpPr>
            <p:cNvPr id="11" name="円/楕円 10"/>
            <p:cNvSpPr/>
            <p:nvPr/>
          </p:nvSpPr>
          <p:spPr>
            <a:xfrm>
              <a:off x="944572" y="3726701"/>
              <a:ext cx="614832" cy="1594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二等辺三角形 11"/>
            <p:cNvSpPr/>
            <p:nvPr/>
          </p:nvSpPr>
          <p:spPr>
            <a:xfrm>
              <a:off x="1118638" y="3522312"/>
              <a:ext cx="266700" cy="27094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3" name="グループ化 21"/>
            <p:cNvGrpSpPr/>
            <p:nvPr/>
          </p:nvGrpSpPr>
          <p:grpSpPr>
            <a:xfrm>
              <a:off x="670963" y="2672276"/>
              <a:ext cx="1162050" cy="933450"/>
              <a:chOff x="670963" y="2672276"/>
              <a:chExt cx="1162050" cy="933450"/>
            </a:xfrm>
          </p:grpSpPr>
          <p:sp>
            <p:nvSpPr>
              <p:cNvPr id="14" name="正方形/長方形 13"/>
              <p:cNvSpPr/>
              <p:nvPr/>
            </p:nvSpPr>
            <p:spPr>
              <a:xfrm>
                <a:off x="670963" y="2672276"/>
                <a:ext cx="1162050" cy="9334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737638" y="2744117"/>
                <a:ext cx="1028700" cy="78976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64000">
                    <a:srgbClr val="80C8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6" name="直線矢印コネクタ 15"/>
          <p:cNvCxnSpPr/>
          <p:nvPr/>
        </p:nvCxnSpPr>
        <p:spPr>
          <a:xfrm flipV="1">
            <a:off x="1854559" y="2575077"/>
            <a:ext cx="125999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627675" y="3394519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Client</a:t>
            </a:r>
            <a:endParaRPr kumimoji="1" lang="ja-JP" altLang="en-US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854561" y="2190983"/>
            <a:ext cx="1079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 Req.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H="1" flipV="1">
            <a:off x="1854559" y="2822332"/>
            <a:ext cx="125999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892140" y="2952254"/>
            <a:ext cx="1069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 Res.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3530616" y="3440290"/>
            <a:ext cx="377676" cy="5204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円柱 21"/>
          <p:cNvSpPr/>
          <p:nvPr/>
        </p:nvSpPr>
        <p:spPr>
          <a:xfrm>
            <a:off x="7721465" y="4086209"/>
            <a:ext cx="1143000" cy="1101877"/>
          </a:xfrm>
          <a:prstGeom prst="ca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kumimoji="1" lang="ja-JP" alt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 flipV="1">
            <a:off x="6853692" y="4431362"/>
            <a:ext cx="6312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 flipV="1">
            <a:off x="6853692" y="4631616"/>
            <a:ext cx="6312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>
            <a:off x="2861477" y="3477400"/>
            <a:ext cx="214762" cy="216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03607" y="3230147"/>
            <a:ext cx="957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ViewModel</a:t>
            </a:r>
            <a:endParaRPr kumimoji="1" lang="ja-JP" altLang="en-US" sz="12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655701" y="3846892"/>
            <a:ext cx="650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</a:t>
            </a:r>
          </a:p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Res.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31" name="グループ化 53"/>
          <p:cNvGrpSpPr/>
          <p:nvPr/>
        </p:nvGrpSpPr>
        <p:grpSpPr>
          <a:xfrm>
            <a:off x="5389564" y="2915670"/>
            <a:ext cx="607859" cy="579478"/>
            <a:chOff x="5972308" y="2803129"/>
            <a:chExt cx="607859" cy="579477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128" y="3036865"/>
              <a:ext cx="338126" cy="345741"/>
            </a:xfrm>
            <a:prstGeom prst="rect">
              <a:avLst/>
            </a:prstGeom>
          </p:spPr>
        </p:pic>
        <p:sp>
          <p:nvSpPr>
            <p:cNvPr id="33" name="テキスト ボックス 32"/>
            <p:cNvSpPr txBox="1"/>
            <p:nvPr/>
          </p:nvSpPr>
          <p:spPr>
            <a:xfrm>
              <a:off x="5972308" y="2803129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7056590" y="3290959"/>
            <a:ext cx="276225" cy="2311052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660216" y="2680833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Entity</a:t>
            </a:r>
          </a:p>
          <a:p>
            <a:pPr algn="ctr"/>
            <a:r>
              <a:rPr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Framework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36" name="グループ化 55"/>
          <p:cNvGrpSpPr/>
          <p:nvPr/>
        </p:nvGrpSpPr>
        <p:grpSpPr>
          <a:xfrm>
            <a:off x="6494493" y="3333294"/>
            <a:ext cx="607859" cy="579478"/>
            <a:chOff x="7077238" y="3220753"/>
            <a:chExt cx="607859" cy="579477"/>
          </a:xfrm>
        </p:grpSpPr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5058" y="3454489"/>
              <a:ext cx="338126" cy="345741"/>
            </a:xfrm>
            <a:prstGeom prst="rect">
              <a:avLst/>
            </a:prstGeom>
          </p:spPr>
        </p:pic>
        <p:sp>
          <p:nvSpPr>
            <p:cNvPr id="38" name="テキスト ボックス 37"/>
            <p:cNvSpPr txBox="1"/>
            <p:nvPr/>
          </p:nvSpPr>
          <p:spPr>
            <a:xfrm>
              <a:off x="7077238" y="3220753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  <p:graphicFrame>
        <p:nvGraphicFramePr>
          <p:cNvPr id="39" name="表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356367"/>
              </p:ext>
            </p:extLst>
          </p:nvPr>
        </p:nvGraphicFramePr>
        <p:xfrm>
          <a:off x="7514567" y="3530607"/>
          <a:ext cx="624840" cy="38448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8280"/>
                <a:gridCol w="208280"/>
                <a:gridCol w="208280"/>
              </a:tblGrid>
              <a:tr h="128161"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</a:tr>
              <a:tr h="128161"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</a:tr>
              <a:tr h="128161"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テキスト ボックス 39"/>
          <p:cNvSpPr txBox="1"/>
          <p:nvPr/>
        </p:nvSpPr>
        <p:spPr>
          <a:xfrm>
            <a:off x="7314341" y="3247854"/>
            <a:ext cx="1062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Table Model</a:t>
            </a:r>
            <a:endParaRPr kumimoji="1" lang="ja-JP" altLang="en-US" sz="1200" dirty="0"/>
          </a:p>
        </p:txBody>
      </p:sp>
      <p:sp>
        <p:nvSpPr>
          <p:cNvPr id="41" name="角丸四角形 40"/>
          <p:cNvSpPr/>
          <p:nvPr/>
        </p:nvSpPr>
        <p:spPr>
          <a:xfrm>
            <a:off x="2792725" y="3519609"/>
            <a:ext cx="214762" cy="216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44" name="グループ化 53"/>
          <p:cNvGrpSpPr/>
          <p:nvPr/>
        </p:nvGrpSpPr>
        <p:grpSpPr>
          <a:xfrm>
            <a:off x="4441541" y="3477587"/>
            <a:ext cx="607859" cy="579478"/>
            <a:chOff x="5972308" y="2803129"/>
            <a:chExt cx="607859" cy="579477"/>
          </a:xfrm>
        </p:grpSpPr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128" y="3036865"/>
              <a:ext cx="338126" cy="345741"/>
            </a:xfrm>
            <a:prstGeom prst="rect">
              <a:avLst/>
            </a:prstGeom>
          </p:spPr>
        </p:pic>
        <p:sp>
          <p:nvSpPr>
            <p:cNvPr id="46" name="テキスト ボックス 45"/>
            <p:cNvSpPr txBox="1"/>
            <p:nvPr/>
          </p:nvSpPr>
          <p:spPr>
            <a:xfrm>
              <a:off x="5972308" y="2803129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495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Entity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Framework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早い話、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マッパーのこと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2055295" y="3793587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kumimoji="1" lang="ja-JP" alt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4858191" y="3793587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kumimoji="1" lang="ja-JP" alt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3434114" y="2004662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kumimoji="1" lang="ja-JP" alt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5087501" y="3242528"/>
            <a:ext cx="470603" cy="5309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6" idx="3"/>
          </p:cNvCxnSpPr>
          <p:nvPr/>
        </p:nvCxnSpPr>
        <p:spPr>
          <a:xfrm flipH="1">
            <a:off x="3296613" y="3289215"/>
            <a:ext cx="402537" cy="5500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 flipV="1">
            <a:off x="4858192" y="3381633"/>
            <a:ext cx="395204" cy="4576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22"/>
          <p:cNvGrpSpPr/>
          <p:nvPr/>
        </p:nvGrpSpPr>
        <p:grpSpPr>
          <a:xfrm>
            <a:off x="457980" y="2108354"/>
            <a:ext cx="1162050" cy="1213924"/>
            <a:chOff x="670963" y="2672276"/>
            <a:chExt cx="1162050" cy="1213924"/>
          </a:xfrm>
        </p:grpSpPr>
        <p:sp>
          <p:nvSpPr>
            <p:cNvPr id="11" name="円/楕円 10"/>
            <p:cNvSpPr/>
            <p:nvPr/>
          </p:nvSpPr>
          <p:spPr>
            <a:xfrm>
              <a:off x="944572" y="3726701"/>
              <a:ext cx="614832" cy="1594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二等辺三角形 11"/>
            <p:cNvSpPr/>
            <p:nvPr/>
          </p:nvSpPr>
          <p:spPr>
            <a:xfrm>
              <a:off x="1118638" y="3522312"/>
              <a:ext cx="266700" cy="27094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3" name="グループ化 21"/>
            <p:cNvGrpSpPr/>
            <p:nvPr/>
          </p:nvGrpSpPr>
          <p:grpSpPr>
            <a:xfrm>
              <a:off x="670963" y="2672276"/>
              <a:ext cx="1162050" cy="933450"/>
              <a:chOff x="670963" y="2672276"/>
              <a:chExt cx="1162050" cy="933450"/>
            </a:xfrm>
          </p:grpSpPr>
          <p:sp>
            <p:nvSpPr>
              <p:cNvPr id="14" name="正方形/長方形 13"/>
              <p:cNvSpPr/>
              <p:nvPr/>
            </p:nvSpPr>
            <p:spPr>
              <a:xfrm>
                <a:off x="670963" y="2672276"/>
                <a:ext cx="1162050" cy="9334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737638" y="2744117"/>
                <a:ext cx="1028700" cy="78976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64000">
                    <a:srgbClr val="80C8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6" name="直線矢印コネクタ 15"/>
          <p:cNvCxnSpPr/>
          <p:nvPr/>
        </p:nvCxnSpPr>
        <p:spPr>
          <a:xfrm flipV="1">
            <a:off x="1854559" y="2575077"/>
            <a:ext cx="125999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627675" y="3394519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Client</a:t>
            </a:r>
            <a:endParaRPr kumimoji="1" lang="ja-JP" altLang="en-US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854561" y="2190983"/>
            <a:ext cx="1079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 Req.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H="1" flipV="1">
            <a:off x="1854559" y="2822332"/>
            <a:ext cx="125999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892140" y="2952254"/>
            <a:ext cx="1069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 Res.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3530616" y="3440290"/>
            <a:ext cx="377676" cy="5204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円柱 21"/>
          <p:cNvSpPr/>
          <p:nvPr/>
        </p:nvSpPr>
        <p:spPr>
          <a:xfrm>
            <a:off x="7721465" y="4086209"/>
            <a:ext cx="1143000" cy="1101877"/>
          </a:xfrm>
          <a:prstGeom prst="ca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kumimoji="1" lang="ja-JP" alt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 flipV="1">
            <a:off x="6853692" y="4431362"/>
            <a:ext cx="6312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 flipV="1">
            <a:off x="6853692" y="4631616"/>
            <a:ext cx="6312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>
            <a:off x="2861477" y="3477400"/>
            <a:ext cx="214762" cy="216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03607" y="3230147"/>
            <a:ext cx="957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ViewModel</a:t>
            </a:r>
            <a:endParaRPr kumimoji="1" lang="ja-JP" altLang="en-US" sz="12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655701" y="3846892"/>
            <a:ext cx="650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</a:t>
            </a:r>
          </a:p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Res.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31" name="グループ化 53"/>
          <p:cNvGrpSpPr/>
          <p:nvPr/>
        </p:nvGrpSpPr>
        <p:grpSpPr>
          <a:xfrm>
            <a:off x="5389564" y="2915670"/>
            <a:ext cx="607859" cy="579478"/>
            <a:chOff x="5972308" y="2803129"/>
            <a:chExt cx="607859" cy="579477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128" y="3036865"/>
              <a:ext cx="338126" cy="345741"/>
            </a:xfrm>
            <a:prstGeom prst="rect">
              <a:avLst/>
            </a:prstGeom>
          </p:spPr>
        </p:pic>
        <p:sp>
          <p:nvSpPr>
            <p:cNvPr id="33" name="テキスト ボックス 32"/>
            <p:cNvSpPr txBox="1"/>
            <p:nvPr/>
          </p:nvSpPr>
          <p:spPr>
            <a:xfrm>
              <a:off x="5972308" y="2803129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7056590" y="3290959"/>
            <a:ext cx="276225" cy="2311052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660216" y="2680833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Entity</a:t>
            </a:r>
          </a:p>
          <a:p>
            <a:pPr algn="ctr"/>
            <a:r>
              <a:rPr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Framework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36" name="グループ化 55"/>
          <p:cNvGrpSpPr/>
          <p:nvPr/>
        </p:nvGrpSpPr>
        <p:grpSpPr>
          <a:xfrm>
            <a:off x="6494493" y="3333294"/>
            <a:ext cx="607859" cy="579478"/>
            <a:chOff x="7077238" y="3220753"/>
            <a:chExt cx="607859" cy="579477"/>
          </a:xfrm>
        </p:grpSpPr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5058" y="3454489"/>
              <a:ext cx="338126" cy="345741"/>
            </a:xfrm>
            <a:prstGeom prst="rect">
              <a:avLst/>
            </a:prstGeom>
          </p:spPr>
        </p:pic>
        <p:sp>
          <p:nvSpPr>
            <p:cNvPr id="38" name="テキスト ボックス 37"/>
            <p:cNvSpPr txBox="1"/>
            <p:nvPr/>
          </p:nvSpPr>
          <p:spPr>
            <a:xfrm>
              <a:off x="7077238" y="3220753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  <p:graphicFrame>
        <p:nvGraphicFramePr>
          <p:cNvPr id="39" name="表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34667"/>
              </p:ext>
            </p:extLst>
          </p:nvPr>
        </p:nvGraphicFramePr>
        <p:xfrm>
          <a:off x="7514567" y="3530607"/>
          <a:ext cx="624840" cy="38448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8280"/>
                <a:gridCol w="208280"/>
                <a:gridCol w="208280"/>
              </a:tblGrid>
              <a:tr h="128161"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</a:tr>
              <a:tr h="128161"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</a:tr>
              <a:tr h="128161"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テキスト ボックス 39"/>
          <p:cNvSpPr txBox="1"/>
          <p:nvPr/>
        </p:nvSpPr>
        <p:spPr>
          <a:xfrm>
            <a:off x="7314341" y="3247854"/>
            <a:ext cx="1062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Table Model</a:t>
            </a:r>
            <a:endParaRPr kumimoji="1" lang="ja-JP" altLang="en-US" sz="1200" dirty="0"/>
          </a:p>
        </p:txBody>
      </p:sp>
      <p:sp>
        <p:nvSpPr>
          <p:cNvPr id="41" name="角丸四角形 40"/>
          <p:cNvSpPr/>
          <p:nvPr/>
        </p:nvSpPr>
        <p:spPr>
          <a:xfrm>
            <a:off x="2792725" y="3519609"/>
            <a:ext cx="214762" cy="216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6602313" y="3192668"/>
            <a:ext cx="1153076" cy="2522331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481710" y="192874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FF0000"/>
                </a:solidFill>
              </a:rPr>
              <a:t>ここ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grpSp>
        <p:nvGrpSpPr>
          <p:cNvPr id="44" name="グループ化 53"/>
          <p:cNvGrpSpPr/>
          <p:nvPr/>
        </p:nvGrpSpPr>
        <p:grpSpPr>
          <a:xfrm>
            <a:off x="4441541" y="3477587"/>
            <a:ext cx="607859" cy="579478"/>
            <a:chOff x="5972308" y="2803129"/>
            <a:chExt cx="607859" cy="579477"/>
          </a:xfrm>
        </p:grpSpPr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128" y="3036865"/>
              <a:ext cx="338126" cy="345741"/>
            </a:xfrm>
            <a:prstGeom prst="rect">
              <a:avLst/>
            </a:prstGeom>
          </p:spPr>
        </p:pic>
        <p:sp>
          <p:nvSpPr>
            <p:cNvPr id="46" name="テキスト ボックス 45"/>
            <p:cNvSpPr txBox="1"/>
            <p:nvPr/>
          </p:nvSpPr>
          <p:spPr>
            <a:xfrm>
              <a:off x="5972308" y="2803129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8310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その前に対象の</a:t>
            </a:r>
            <a:r>
              <a:rPr kumimoji="1" lang="en-US" altLang="ja-JP" dirty="0" smtClean="0">
                <a:solidFill>
                  <a:srgbClr val="FF0000"/>
                </a:solidFill>
              </a:rPr>
              <a:t>Web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アプリについて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en-US" altLang="ja-JP" dirty="0" err="1" smtClean="0"/>
              <a:t>MSTest</a:t>
            </a:r>
            <a:r>
              <a:rPr lang="ja-JP" altLang="en-US" dirty="0" smtClean="0"/>
              <a:t>って？</a:t>
            </a:r>
            <a:endParaRPr lang="en-US" altLang="ja-JP" dirty="0" smtClean="0"/>
          </a:p>
          <a:p>
            <a:r>
              <a:rPr kumimoji="1" lang="en-US" altLang="ja-JP" dirty="0" err="1" smtClean="0"/>
              <a:t>Moq</a:t>
            </a:r>
            <a:r>
              <a:rPr kumimoji="1" lang="ja-JP" altLang="en-US" dirty="0" smtClean="0"/>
              <a:t>とは</a:t>
            </a:r>
            <a:endParaRPr kumimoji="1" lang="en-US" altLang="ja-JP" dirty="0" smtClean="0"/>
          </a:p>
          <a:p>
            <a:r>
              <a:rPr lang="en-US" altLang="ja-JP" dirty="0" smtClean="0"/>
              <a:t>DI</a:t>
            </a:r>
            <a:r>
              <a:rPr lang="ja-JP" altLang="en-US" dirty="0" smtClean="0"/>
              <a:t>の存在意味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5692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その前に対象の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アプリについて</a:t>
            </a:r>
            <a:endParaRPr kumimoji="1" lang="en-US" altLang="ja-JP" dirty="0" smtClean="0"/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MSTest</a:t>
            </a:r>
            <a:r>
              <a:rPr lang="ja-JP" altLang="en-US" dirty="0" smtClean="0">
                <a:solidFill>
                  <a:srgbClr val="FF0000"/>
                </a:solidFill>
              </a:rPr>
              <a:t>って？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en-US" altLang="ja-JP" dirty="0" err="1" smtClean="0"/>
              <a:t>Moq</a:t>
            </a:r>
            <a:r>
              <a:rPr kumimoji="1" lang="ja-JP" altLang="en-US" dirty="0" smtClean="0"/>
              <a:t>とは</a:t>
            </a:r>
            <a:endParaRPr kumimoji="1" lang="en-US" altLang="ja-JP" dirty="0" smtClean="0"/>
          </a:p>
          <a:p>
            <a:r>
              <a:rPr lang="en-US" altLang="ja-JP" dirty="0" smtClean="0"/>
              <a:t>DI</a:t>
            </a:r>
            <a:r>
              <a:rPr lang="ja-JP" altLang="en-US" dirty="0" smtClean="0"/>
              <a:t>の存在意味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5771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MSTest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ASP.NET</a:t>
            </a:r>
            <a:r>
              <a:rPr kumimoji="1" lang="ja-JP" altLang="en-US" dirty="0" smtClean="0"/>
              <a:t>アプリの単体テスト自動実行</a:t>
            </a:r>
            <a:r>
              <a:rPr kumimoji="1" lang="en-US" altLang="ja-JP" dirty="0" smtClean="0"/>
              <a:t>Framework</a:t>
            </a:r>
          </a:p>
          <a:p>
            <a:r>
              <a:rPr lang="ja-JP" altLang="en-US" dirty="0" smtClean="0"/>
              <a:t>カバレッジも取得出来ます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5684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MSTest</a:t>
            </a:r>
            <a:r>
              <a:rPr kumimoji="1" lang="ja-JP" altLang="en-US" dirty="0" smtClean="0"/>
              <a:t>導入方法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1.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5274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その前に対象の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アプリについて</a:t>
            </a:r>
            <a:endParaRPr kumimoji="1" lang="en-US" altLang="ja-JP" dirty="0" smtClean="0"/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MSTest</a:t>
            </a:r>
            <a:r>
              <a:rPr lang="ja-JP" altLang="en-US" dirty="0" smtClean="0">
                <a:solidFill>
                  <a:srgbClr val="FF0000"/>
                </a:solidFill>
              </a:rPr>
              <a:t>って？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en-US" altLang="ja-JP" dirty="0" err="1" smtClean="0"/>
              <a:t>Moq</a:t>
            </a:r>
            <a:r>
              <a:rPr kumimoji="1" lang="ja-JP" altLang="en-US" dirty="0" smtClean="0"/>
              <a:t>とは</a:t>
            </a:r>
            <a:endParaRPr kumimoji="1" lang="en-US" altLang="ja-JP" dirty="0" smtClean="0"/>
          </a:p>
          <a:p>
            <a:r>
              <a:rPr lang="en-US" altLang="ja-JP" dirty="0" smtClean="0"/>
              <a:t>DI</a:t>
            </a:r>
            <a:r>
              <a:rPr lang="ja-JP" altLang="en-US" dirty="0" smtClean="0"/>
              <a:t>の存在意味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796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その前に対象の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アプリについて</a:t>
            </a:r>
            <a:endParaRPr kumimoji="1" lang="en-US" altLang="ja-JP" dirty="0" smtClean="0"/>
          </a:p>
          <a:p>
            <a:r>
              <a:rPr lang="en-US" altLang="ja-JP" dirty="0" err="1" smtClean="0"/>
              <a:t>MSTest</a:t>
            </a:r>
            <a:r>
              <a:rPr lang="ja-JP" altLang="en-US" dirty="0" smtClean="0"/>
              <a:t>って？</a:t>
            </a:r>
            <a:endParaRPr lang="en-US" altLang="ja-JP" dirty="0" smtClean="0"/>
          </a:p>
          <a:p>
            <a:r>
              <a:rPr kumimoji="1" lang="en-US" altLang="ja-JP" dirty="0" err="1" smtClean="0">
                <a:solidFill>
                  <a:srgbClr val="FF0000"/>
                </a:solidFill>
              </a:rPr>
              <a:t>Moq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とは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en-US" altLang="ja-JP" dirty="0" smtClean="0"/>
              <a:t>DI</a:t>
            </a:r>
            <a:r>
              <a:rPr lang="ja-JP" altLang="en-US" dirty="0" smtClean="0"/>
              <a:t>の存在意味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7715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ASP.NET MVC, Entity Framework</a:t>
            </a:r>
            <a:r>
              <a:rPr kumimoji="1" lang="ja-JP" altLang="en-US" dirty="0" smtClean="0"/>
              <a:t>で作成した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アプリの単体テストを書けるようになる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14343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Moq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.NET</a:t>
            </a:r>
            <a:r>
              <a:rPr kumimoji="1" lang="ja-JP" altLang="en-US" dirty="0" smtClean="0"/>
              <a:t>で使える、オブジェクトをモック化するライブラリ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8637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Moq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.NET</a:t>
            </a:r>
            <a:r>
              <a:rPr kumimoji="1" lang="ja-JP" altLang="en-US" dirty="0" smtClean="0"/>
              <a:t>で使える、オブジェクトをモック化するライブラリ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3516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 smtClean="0"/>
              <a:t>M</a:t>
            </a:r>
            <a:r>
              <a:rPr lang="en-US" altLang="ja-JP" dirty="0" err="1" smtClean="0"/>
              <a:t>oq</a:t>
            </a:r>
            <a:r>
              <a:rPr kumimoji="1" lang="ja-JP" altLang="en-US" dirty="0" smtClean="0"/>
              <a:t>導入方法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1.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953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ASP.NET MVC, Entity Framework</a:t>
            </a:r>
            <a:r>
              <a:rPr kumimoji="1" lang="ja-JP" altLang="en-US" dirty="0" smtClean="0"/>
              <a:t>で作成した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アプリの単体テストを書けるようになる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33013" y="3980360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solidFill>
                  <a:srgbClr val="FF0000"/>
                </a:solidFill>
              </a:rPr>
              <a:t>これだけです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680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その前に対象の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アプリについて</a:t>
            </a:r>
            <a:endParaRPr kumimoji="1" lang="en-US" altLang="ja-JP" dirty="0" smtClean="0"/>
          </a:p>
          <a:p>
            <a:r>
              <a:rPr lang="en-US" altLang="ja-JP" dirty="0" err="1" smtClean="0"/>
              <a:t>MSTest</a:t>
            </a:r>
            <a:r>
              <a:rPr lang="ja-JP" altLang="en-US" dirty="0" smtClean="0"/>
              <a:t>って？</a:t>
            </a:r>
            <a:endParaRPr lang="en-US" altLang="ja-JP" dirty="0" smtClean="0"/>
          </a:p>
          <a:p>
            <a:r>
              <a:rPr kumimoji="1" lang="en-US" altLang="ja-JP" dirty="0" err="1" smtClean="0"/>
              <a:t>Moq</a:t>
            </a:r>
            <a:r>
              <a:rPr kumimoji="1" lang="ja-JP" altLang="en-US" dirty="0" smtClean="0"/>
              <a:t>とは</a:t>
            </a:r>
            <a:endParaRPr kumimoji="1" lang="en-US" altLang="ja-JP" dirty="0" smtClean="0"/>
          </a:p>
          <a:p>
            <a:r>
              <a:rPr lang="en-US" altLang="ja-JP" dirty="0" smtClean="0"/>
              <a:t>DI</a:t>
            </a:r>
            <a:r>
              <a:rPr lang="ja-JP" altLang="en-US" dirty="0" smtClean="0"/>
              <a:t>の存在意味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3565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その前に対象の</a:t>
            </a:r>
            <a:r>
              <a:rPr kumimoji="1" lang="en-US" altLang="ja-JP" dirty="0" smtClean="0">
                <a:solidFill>
                  <a:srgbClr val="FF0000"/>
                </a:solidFill>
              </a:rPr>
              <a:t>Web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アプリについて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en-US" altLang="ja-JP" dirty="0" err="1" smtClean="0"/>
              <a:t>MSTest</a:t>
            </a:r>
            <a:r>
              <a:rPr lang="ja-JP" altLang="en-US" dirty="0" smtClean="0"/>
              <a:t>って？</a:t>
            </a:r>
            <a:endParaRPr lang="en-US" altLang="ja-JP" dirty="0" smtClean="0"/>
          </a:p>
          <a:p>
            <a:r>
              <a:rPr kumimoji="1" lang="en-US" altLang="ja-JP" dirty="0" err="1" smtClean="0"/>
              <a:t>Moq</a:t>
            </a:r>
            <a:r>
              <a:rPr kumimoji="1" lang="ja-JP" altLang="en-US" dirty="0" smtClean="0"/>
              <a:t>とは</a:t>
            </a:r>
            <a:endParaRPr kumimoji="1" lang="en-US" altLang="ja-JP" dirty="0" smtClean="0"/>
          </a:p>
          <a:p>
            <a:r>
              <a:rPr lang="en-US" altLang="ja-JP" dirty="0" smtClean="0"/>
              <a:t>DI</a:t>
            </a:r>
            <a:r>
              <a:rPr lang="ja-JP" altLang="en-US" dirty="0" smtClean="0"/>
              <a:t>の存在意味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0869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対象の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目的にも示した、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en-US" altLang="ja-JP" dirty="0" smtClean="0"/>
              <a:t>ASP.NET MVC</a:t>
            </a:r>
          </a:p>
          <a:p>
            <a:pPr marL="0" indent="0">
              <a:buNone/>
            </a:pPr>
            <a:r>
              <a:rPr kumimoji="1" lang="ja-JP" altLang="ja-JP" dirty="0"/>
              <a:t>　</a:t>
            </a:r>
            <a:r>
              <a:rPr kumimoji="1" lang="en-US" altLang="ja-JP" dirty="0" smtClean="0"/>
              <a:t>Entity Framework</a:t>
            </a:r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ja-JP" altLang="en-US" dirty="0" smtClean="0"/>
              <a:t>で作成した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3801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対象の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目的にも示した、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en-US" altLang="ja-JP" dirty="0" smtClean="0"/>
              <a:t>ASP.NET MVC</a:t>
            </a:r>
          </a:p>
          <a:p>
            <a:pPr marL="0" indent="0">
              <a:buNone/>
            </a:pPr>
            <a:r>
              <a:rPr kumimoji="1" lang="ja-JP" altLang="ja-JP" dirty="0"/>
              <a:t>　</a:t>
            </a:r>
            <a:r>
              <a:rPr kumimoji="1" lang="en-US" altLang="ja-JP" dirty="0" smtClean="0"/>
              <a:t>Entity Framework</a:t>
            </a:r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ja-JP" altLang="en-US" dirty="0" smtClean="0"/>
              <a:t>で作成した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各要素について簡単に紹介します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4106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ASP.NET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MVC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ASP.NET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MVC</a:t>
            </a:r>
            <a:r>
              <a:rPr kumimoji="1" lang="ja-JP" altLang="en-US" dirty="0" smtClean="0"/>
              <a:t>フレームワーク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2185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ASP.NET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MVC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ASP.NET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MVC</a:t>
            </a:r>
            <a:r>
              <a:rPr kumimoji="1" lang="ja-JP" altLang="en-US" dirty="0" smtClean="0"/>
              <a:t>フレームワーク</a:t>
            </a:r>
            <a:endParaRPr kumimoji="1" lang="ja-JP" altLang="en-US" dirty="0"/>
          </a:p>
        </p:txBody>
      </p:sp>
      <p:sp>
        <p:nvSpPr>
          <p:cNvPr id="80" name="円/楕円 79"/>
          <p:cNvSpPr/>
          <p:nvPr/>
        </p:nvSpPr>
        <p:spPr>
          <a:xfrm>
            <a:off x="2055295" y="3793587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kumimoji="1" lang="ja-JP" alt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円/楕円 80"/>
          <p:cNvSpPr/>
          <p:nvPr/>
        </p:nvSpPr>
        <p:spPr>
          <a:xfrm>
            <a:off x="4858191" y="3793587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kumimoji="1" lang="ja-JP" alt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円/楕円 81"/>
          <p:cNvSpPr/>
          <p:nvPr/>
        </p:nvSpPr>
        <p:spPr>
          <a:xfrm>
            <a:off x="3434114" y="2004662"/>
            <a:ext cx="1809750" cy="1504951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kumimoji="1" lang="ja-JP" alt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直線矢印コネクタ 82"/>
          <p:cNvCxnSpPr/>
          <p:nvPr/>
        </p:nvCxnSpPr>
        <p:spPr>
          <a:xfrm>
            <a:off x="5087501" y="3242528"/>
            <a:ext cx="470603" cy="5309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82" idx="3"/>
          </p:cNvCxnSpPr>
          <p:nvPr/>
        </p:nvCxnSpPr>
        <p:spPr>
          <a:xfrm flipH="1">
            <a:off x="3296613" y="3289215"/>
            <a:ext cx="402537" cy="5500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 flipH="1" flipV="1">
            <a:off x="4858192" y="3381633"/>
            <a:ext cx="395204" cy="4576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グループ化 22"/>
          <p:cNvGrpSpPr/>
          <p:nvPr/>
        </p:nvGrpSpPr>
        <p:grpSpPr>
          <a:xfrm>
            <a:off x="457980" y="2108354"/>
            <a:ext cx="1162050" cy="1213924"/>
            <a:chOff x="670963" y="2672276"/>
            <a:chExt cx="1162050" cy="1213924"/>
          </a:xfrm>
        </p:grpSpPr>
        <p:sp>
          <p:nvSpPr>
            <p:cNvPr id="87" name="円/楕円 86"/>
            <p:cNvSpPr/>
            <p:nvPr/>
          </p:nvSpPr>
          <p:spPr>
            <a:xfrm>
              <a:off x="944572" y="3726701"/>
              <a:ext cx="614832" cy="1594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8" name="二等辺三角形 87"/>
            <p:cNvSpPr/>
            <p:nvPr/>
          </p:nvSpPr>
          <p:spPr>
            <a:xfrm>
              <a:off x="1118638" y="3522312"/>
              <a:ext cx="266700" cy="27094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89" name="グループ化 21"/>
            <p:cNvGrpSpPr/>
            <p:nvPr/>
          </p:nvGrpSpPr>
          <p:grpSpPr>
            <a:xfrm>
              <a:off x="670963" y="2672276"/>
              <a:ext cx="1162050" cy="933450"/>
              <a:chOff x="670963" y="2672276"/>
              <a:chExt cx="1162050" cy="933450"/>
            </a:xfrm>
          </p:grpSpPr>
          <p:sp>
            <p:nvSpPr>
              <p:cNvPr id="90" name="正方形/長方形 89"/>
              <p:cNvSpPr/>
              <p:nvPr/>
            </p:nvSpPr>
            <p:spPr>
              <a:xfrm>
                <a:off x="670963" y="2672276"/>
                <a:ext cx="1162050" cy="9334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正方形/長方形 90"/>
              <p:cNvSpPr/>
              <p:nvPr/>
            </p:nvSpPr>
            <p:spPr>
              <a:xfrm>
                <a:off x="737638" y="2744117"/>
                <a:ext cx="1028700" cy="78976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64000">
                    <a:srgbClr val="80C8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92" name="直線矢印コネクタ 91"/>
          <p:cNvCxnSpPr/>
          <p:nvPr/>
        </p:nvCxnSpPr>
        <p:spPr>
          <a:xfrm flipV="1">
            <a:off x="1854559" y="2575077"/>
            <a:ext cx="125999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627675" y="3394519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Client</a:t>
            </a:r>
            <a:endParaRPr kumimoji="1" lang="ja-JP" altLang="en-US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1854561" y="2190983"/>
            <a:ext cx="1079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 Req.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95" name="直線矢印コネクタ 94"/>
          <p:cNvCxnSpPr/>
          <p:nvPr/>
        </p:nvCxnSpPr>
        <p:spPr>
          <a:xfrm flipH="1" flipV="1">
            <a:off x="1854559" y="2822332"/>
            <a:ext cx="125999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1892140" y="2952254"/>
            <a:ext cx="1069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 Res.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97" name="直線矢印コネクタ 96"/>
          <p:cNvCxnSpPr/>
          <p:nvPr/>
        </p:nvCxnSpPr>
        <p:spPr>
          <a:xfrm flipV="1">
            <a:off x="3530616" y="3440290"/>
            <a:ext cx="377676" cy="5204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円柱 97"/>
          <p:cNvSpPr/>
          <p:nvPr/>
        </p:nvSpPr>
        <p:spPr>
          <a:xfrm>
            <a:off x="7721465" y="4086209"/>
            <a:ext cx="1143000" cy="1101877"/>
          </a:xfrm>
          <a:prstGeom prst="ca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kumimoji="1" lang="ja-JP" alt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線矢印コネクタ 98"/>
          <p:cNvCxnSpPr/>
          <p:nvPr/>
        </p:nvCxnSpPr>
        <p:spPr>
          <a:xfrm flipV="1">
            <a:off x="6853692" y="4431362"/>
            <a:ext cx="6312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/>
          <p:nvPr/>
        </p:nvCxnSpPr>
        <p:spPr>
          <a:xfrm flipH="1" flipV="1">
            <a:off x="6853692" y="4631616"/>
            <a:ext cx="63123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角丸四角形 100"/>
          <p:cNvSpPr/>
          <p:nvPr/>
        </p:nvSpPr>
        <p:spPr>
          <a:xfrm>
            <a:off x="2861477" y="3477400"/>
            <a:ext cx="214762" cy="216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503607" y="3230147"/>
            <a:ext cx="957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ViewModel</a:t>
            </a:r>
            <a:endParaRPr kumimoji="1" lang="ja-JP" altLang="en-US" sz="1200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655701" y="3846892"/>
            <a:ext cx="650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HTTP</a:t>
            </a:r>
          </a:p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Res.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107" name="グループ化 53"/>
          <p:cNvGrpSpPr/>
          <p:nvPr/>
        </p:nvGrpSpPr>
        <p:grpSpPr>
          <a:xfrm>
            <a:off x="5389564" y="2915670"/>
            <a:ext cx="607859" cy="579478"/>
            <a:chOff x="5972308" y="2803129"/>
            <a:chExt cx="607859" cy="579477"/>
          </a:xfrm>
        </p:grpSpPr>
        <p:pic>
          <p:nvPicPr>
            <p:cNvPr id="108" name="図 10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128" y="3036865"/>
              <a:ext cx="338126" cy="345741"/>
            </a:xfrm>
            <a:prstGeom prst="rect">
              <a:avLst/>
            </a:prstGeom>
          </p:spPr>
        </p:pic>
        <p:sp>
          <p:nvSpPr>
            <p:cNvPr id="109" name="テキスト ボックス 108"/>
            <p:cNvSpPr txBox="1"/>
            <p:nvPr/>
          </p:nvSpPr>
          <p:spPr>
            <a:xfrm>
              <a:off x="5972308" y="2803129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  <p:sp>
        <p:nvSpPr>
          <p:cNvPr id="110" name="正方形/長方形 109"/>
          <p:cNvSpPr/>
          <p:nvPr/>
        </p:nvSpPr>
        <p:spPr>
          <a:xfrm>
            <a:off x="7056590" y="3290959"/>
            <a:ext cx="276225" cy="2311052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6660216" y="2680833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Entity</a:t>
            </a:r>
          </a:p>
          <a:p>
            <a:pPr algn="ctr"/>
            <a:r>
              <a:rPr lang="en-US" altLang="ja-JP" sz="1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Framework</a:t>
            </a:r>
            <a:endParaRPr kumimoji="1" lang="ja-JP" altLang="en-US" sz="1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112" name="グループ化 55"/>
          <p:cNvGrpSpPr/>
          <p:nvPr/>
        </p:nvGrpSpPr>
        <p:grpSpPr>
          <a:xfrm>
            <a:off x="6494493" y="3333294"/>
            <a:ext cx="607859" cy="579478"/>
            <a:chOff x="7077238" y="3220753"/>
            <a:chExt cx="607859" cy="579477"/>
          </a:xfrm>
        </p:grpSpPr>
        <p:pic>
          <p:nvPicPr>
            <p:cNvPr id="113" name="図 1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5058" y="3454489"/>
              <a:ext cx="338126" cy="345741"/>
            </a:xfrm>
            <a:prstGeom prst="rect">
              <a:avLst/>
            </a:prstGeom>
          </p:spPr>
        </p:pic>
        <p:sp>
          <p:nvSpPr>
            <p:cNvPr id="114" name="テキスト ボックス 113"/>
            <p:cNvSpPr txBox="1"/>
            <p:nvPr/>
          </p:nvSpPr>
          <p:spPr>
            <a:xfrm>
              <a:off x="7077238" y="3220753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  <p:graphicFrame>
        <p:nvGraphicFramePr>
          <p:cNvPr id="115" name="表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287933"/>
              </p:ext>
            </p:extLst>
          </p:nvPr>
        </p:nvGraphicFramePr>
        <p:xfrm>
          <a:off x="7514567" y="3530607"/>
          <a:ext cx="624840" cy="38448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8280"/>
                <a:gridCol w="208280"/>
                <a:gridCol w="208280"/>
              </a:tblGrid>
              <a:tr h="128161"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</a:tr>
              <a:tr h="128161"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</a:tr>
              <a:tr h="128161"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6" name="テキスト ボックス 115"/>
          <p:cNvSpPr txBox="1"/>
          <p:nvPr/>
        </p:nvSpPr>
        <p:spPr>
          <a:xfrm>
            <a:off x="7314341" y="3247854"/>
            <a:ext cx="1062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Table Model</a:t>
            </a:r>
            <a:endParaRPr kumimoji="1" lang="ja-JP" altLang="en-US" sz="1200" dirty="0"/>
          </a:p>
        </p:txBody>
      </p:sp>
      <p:sp>
        <p:nvSpPr>
          <p:cNvPr id="117" name="角丸四角形 116"/>
          <p:cNvSpPr/>
          <p:nvPr/>
        </p:nvSpPr>
        <p:spPr>
          <a:xfrm>
            <a:off x="2792725" y="3519609"/>
            <a:ext cx="214762" cy="216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42" name="グループ化 53"/>
          <p:cNvGrpSpPr/>
          <p:nvPr/>
        </p:nvGrpSpPr>
        <p:grpSpPr>
          <a:xfrm>
            <a:off x="4441541" y="3477587"/>
            <a:ext cx="607859" cy="579478"/>
            <a:chOff x="5972308" y="2803129"/>
            <a:chExt cx="607859" cy="579477"/>
          </a:xfrm>
        </p:grpSpPr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128" y="3036865"/>
              <a:ext cx="338126" cy="345741"/>
            </a:xfrm>
            <a:prstGeom prst="rect">
              <a:avLst/>
            </a:prstGeom>
          </p:spPr>
        </p:pic>
        <p:sp>
          <p:nvSpPr>
            <p:cNvPr id="44" name="テキスト ボックス 43"/>
            <p:cNvSpPr txBox="1"/>
            <p:nvPr/>
          </p:nvSpPr>
          <p:spPr>
            <a:xfrm>
              <a:off x="5972308" y="2803129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Entity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1767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インスピレーション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400</Words>
  <Application>Microsoft Macintosh PowerPoint</Application>
  <PresentationFormat>画面に合わせる (16:10)</PresentationFormat>
  <Paragraphs>140</Paragraphs>
  <Slides>22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ホワイト</vt:lpstr>
      <vt:lpstr>PowerPoint プレゼンテーション</vt:lpstr>
      <vt:lpstr>目的</vt:lpstr>
      <vt:lpstr>目的</vt:lpstr>
      <vt:lpstr>本日の内容</vt:lpstr>
      <vt:lpstr>本日の内容</vt:lpstr>
      <vt:lpstr>対象のWebアプリ</vt:lpstr>
      <vt:lpstr>対象のWebアプリ</vt:lpstr>
      <vt:lpstr>ASP.NET MVCとは</vt:lpstr>
      <vt:lpstr>ASP.NET MVCとは</vt:lpstr>
      <vt:lpstr>ASP.NET MVCとは</vt:lpstr>
      <vt:lpstr>Entity Frameworkとは</vt:lpstr>
      <vt:lpstr>Entity Frameworkとは</vt:lpstr>
      <vt:lpstr>Entity Frameworkとは</vt:lpstr>
      <vt:lpstr>本日の内容</vt:lpstr>
      <vt:lpstr>本日の内容</vt:lpstr>
      <vt:lpstr>MSTestとは</vt:lpstr>
      <vt:lpstr>MSTest導入方法</vt:lpstr>
      <vt:lpstr>本日の内容</vt:lpstr>
      <vt:lpstr>本日の内容</vt:lpstr>
      <vt:lpstr>Moqとは</vt:lpstr>
      <vt:lpstr>Moqとは</vt:lpstr>
      <vt:lpstr>Moq導入方法</vt:lpstr>
    </vt:vector>
  </TitlesOfParts>
  <Company>東北大学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武田 真行</dc:creator>
  <cp:lastModifiedBy>武田 真行</cp:lastModifiedBy>
  <cp:revision>10</cp:revision>
  <dcterms:created xsi:type="dcterms:W3CDTF">2016-06-06T09:35:18Z</dcterms:created>
  <dcterms:modified xsi:type="dcterms:W3CDTF">2016-06-06T15:17:19Z</dcterms:modified>
</cp:coreProperties>
</file>