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8" r:id="rId18"/>
    <p:sldId id="284" r:id="rId19"/>
    <p:sldId id="309" r:id="rId20"/>
    <p:sldId id="310" r:id="rId21"/>
    <p:sldId id="311" r:id="rId22"/>
    <p:sldId id="272" r:id="rId23"/>
    <p:sldId id="305" r:id="rId24"/>
    <p:sldId id="306" r:id="rId25"/>
    <p:sldId id="307" r:id="rId26"/>
    <p:sldId id="273" r:id="rId27"/>
    <p:sldId id="274" r:id="rId28"/>
    <p:sldId id="276" r:id="rId29"/>
    <p:sldId id="279" r:id="rId30"/>
    <p:sldId id="297" r:id="rId31"/>
    <p:sldId id="286" r:id="rId32"/>
    <p:sldId id="285" r:id="rId33"/>
    <p:sldId id="282" r:id="rId34"/>
    <p:sldId id="288" r:id="rId35"/>
    <p:sldId id="289" r:id="rId36"/>
    <p:sldId id="287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75" r:id="rId45"/>
    <p:sldId id="312" r:id="rId46"/>
    <p:sldId id="313" r:id="rId47"/>
    <p:sldId id="314" r:id="rId48"/>
    <p:sldId id="315" r:id="rId49"/>
    <p:sldId id="298" r:id="rId50"/>
    <p:sldId id="304" r:id="rId51"/>
    <p:sldId id="299" r:id="rId52"/>
    <p:sldId id="300" r:id="rId53"/>
    <p:sldId id="301" r:id="rId54"/>
    <p:sldId id="303" r:id="rId55"/>
    <p:sldId id="302" r:id="rId56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8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31" d="100"/>
          <a:sy n="131" d="100"/>
        </p:scale>
        <p:origin x="1050" y="114"/>
      </p:cViewPr>
      <p:guideLst>
        <p:guide orient="horz" pos="35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6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1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75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2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6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419A-AAB1-BE42-B739-7B8AEEF0CD1A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3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1E1E1E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1E1E1E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1E1E1E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47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50836" y="1390179"/>
            <a:ext cx="6042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MSTest</a:t>
            </a:r>
            <a:r>
              <a:rPr lang="ja-JP" altLang="en-US" sz="4800" dirty="0" smtClean="0"/>
              <a:t>と</a:t>
            </a:r>
            <a:r>
              <a:rPr lang="en-US" altLang="ja-JP" sz="4800" dirty="0" err="1" smtClean="0"/>
              <a:t>Moq</a:t>
            </a:r>
            <a:r>
              <a:rPr lang="ja-JP" altLang="en-US" sz="4800" dirty="0" smtClean="0"/>
              <a:t>による</a:t>
            </a:r>
            <a:endParaRPr lang="en-US" altLang="ja-JP" sz="4800" dirty="0" smtClean="0"/>
          </a:p>
          <a:p>
            <a:r>
              <a:rPr lang="ja-JP" altLang="en-US" sz="4800" dirty="0" smtClean="0"/>
              <a:t>単体テスト自動化</a:t>
            </a:r>
            <a:endParaRPr lang="en-US" altLang="ja-JP" sz="4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50836" y="342667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CS3?</a:t>
            </a:r>
          </a:p>
          <a:p>
            <a:r>
              <a:rPr lang="ja-JP" altLang="en-US" sz="2400" dirty="0" smtClean="0"/>
              <a:t>武田　真行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0759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43886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421218" y="1947787"/>
            <a:ext cx="5967920" cy="371033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6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6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6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563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46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6602313" y="3192668"/>
            <a:ext cx="1153076" cy="252233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3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6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7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アプリの単体テスト自動実行</a:t>
            </a:r>
            <a:r>
              <a:rPr lang="ja-JP" altLang="en-US" dirty="0" smtClean="0"/>
              <a:t>フレームワーク</a:t>
            </a:r>
            <a:endParaRPr kumimoji="1" lang="en-US" altLang="ja-JP" dirty="0" smtClean="0"/>
          </a:p>
          <a:p>
            <a:r>
              <a:rPr lang="ja-JP" altLang="en-US" dirty="0" smtClean="0"/>
              <a:t>カバレッジも取得出来ます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6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テストを実行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58573"/>
            <a:ext cx="8280000" cy="44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カバレッジ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4322"/>
            <a:ext cx="8280000" cy="44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カバレッジ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4334"/>
            <a:ext cx="8280000" cy="44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4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カバレッジ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1194"/>
            <a:ext cx="8280000" cy="44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カバレッジ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3936"/>
            <a:ext cx="8280000" cy="44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3727"/>
            <a:ext cx="8280000" cy="44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1260089"/>
            <a:ext cx="5760000" cy="398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0" y="1105547"/>
            <a:ext cx="5760000" cy="43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64320"/>
            <a:ext cx="8280000" cy="44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79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FF0000"/>
                </a:solidFill>
              </a:rPr>
              <a:t>Moq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.NET</a:t>
            </a:r>
            <a:r>
              <a:rPr kumimoji="1" lang="ja-JP" altLang="en-US" dirty="0" smtClean="0"/>
              <a:t>で使える、オブジェクトをモック化するライブラリ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6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の対象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層が</a:t>
            </a:r>
            <a:r>
              <a:rPr kumimoji="1" lang="en-US" altLang="ja-JP" dirty="0" smtClean="0"/>
              <a:t>Service-DAO</a:t>
            </a:r>
            <a:r>
              <a:rPr kumimoji="1" lang="ja-JP" altLang="en-US" dirty="0" smtClean="0"/>
              <a:t>パターンの場合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11" name="円/楕円 10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12" name="直線コネクタ 11"/>
          <p:cNvCxnSpPr>
            <a:stCxn id="13" idx="2"/>
          </p:cNvCxnSpPr>
          <p:nvPr/>
        </p:nvCxnSpPr>
        <p:spPr>
          <a:xfrm flipH="1">
            <a:off x="2545908" y="3049196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5" name="直線コネクタ 14"/>
          <p:cNvCxnSpPr>
            <a:stCxn id="11" idx="2"/>
            <a:endCxn id="13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3013" y="398036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solidFill>
                  <a:srgbClr val="FF0000"/>
                </a:solidFill>
              </a:rPr>
              <a:t>これだけです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の対象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層が</a:t>
            </a:r>
            <a:r>
              <a:rPr kumimoji="1" lang="en-US" altLang="ja-JP" dirty="0" smtClean="0"/>
              <a:t>Service-DAO</a:t>
            </a:r>
            <a:r>
              <a:rPr kumimoji="1" lang="ja-JP" altLang="en-US" dirty="0" smtClean="0"/>
              <a:t>パターンの場合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11" name="円/楕円 10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12" name="直線コネクタ 11"/>
          <p:cNvCxnSpPr>
            <a:stCxn id="13" idx="2"/>
          </p:cNvCxnSpPr>
          <p:nvPr/>
        </p:nvCxnSpPr>
        <p:spPr>
          <a:xfrm flipH="1">
            <a:off x="2545908" y="3049196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5" name="直線コネクタ 14"/>
          <p:cNvCxnSpPr>
            <a:stCxn id="11" idx="2"/>
            <a:endCxn id="13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>
            <a:endCxn id="13" idx="4"/>
          </p:cNvCxnSpPr>
          <p:nvPr/>
        </p:nvCxnSpPr>
        <p:spPr>
          <a:xfrm flipV="1">
            <a:off x="4470852" y="3758176"/>
            <a:ext cx="0" cy="7373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854837" y="466415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ここ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4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smtClean="0">
                <a:solidFill>
                  <a:srgbClr val="80C8FF"/>
                </a:solidFill>
                <a:latin typeface="+mn-ea"/>
              </a:rPr>
              <a:t>テスト対象</a:t>
            </a:r>
            <a:r>
              <a:rPr kumimoji="1" lang="ja-JP" altLang="en-US" b="1" dirty="0" smtClean="0">
                <a:solidFill>
                  <a:srgbClr val="80C8FF"/>
                </a:solidFill>
                <a:latin typeface="+mn-ea"/>
              </a:rPr>
              <a:t>を用意</a:t>
            </a:r>
            <a:endParaRPr kumimoji="1" lang="ja-JP" altLang="en-US" b="1" dirty="0">
              <a:solidFill>
                <a:srgbClr val="80C8FF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1652119"/>
            <a:ext cx="5326874" cy="292213"/>
          </a:xfrm>
          <a:prstGeom prst="roundRect">
            <a:avLst/>
          </a:prstGeom>
          <a:noFill/>
          <a:ln w="76200" cmpd="sng">
            <a:solidFill>
              <a:srgbClr val="80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490734" y="2056727"/>
            <a:ext cx="1179802" cy="2483804"/>
          </a:xfrm>
          <a:prstGeom prst="straightConnector1">
            <a:avLst/>
          </a:prstGeom>
          <a:ln w="57150" cmpd="sng">
            <a:solidFill>
              <a:srgbClr val="80C8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0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モックの返却値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を用意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067962"/>
            <a:ext cx="5326874" cy="29221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779274" y="2438851"/>
            <a:ext cx="891262" cy="210168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+mn-ea"/>
              </a:rPr>
              <a:t>IItemDao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モックを用意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483805"/>
            <a:ext cx="5326874" cy="29221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  <a:endCxn id="16" idx="1"/>
          </p:cNvCxnSpPr>
          <p:nvPr/>
        </p:nvCxnSpPr>
        <p:spPr>
          <a:xfrm flipV="1">
            <a:off x="3029343" y="2843607"/>
            <a:ext cx="641193" cy="169692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モックの振る舞いを記述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708584"/>
            <a:ext cx="5326874" cy="30345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894691" y="3135665"/>
            <a:ext cx="1162441" cy="140486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368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Service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で使う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DAO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をモック化！</a:t>
            </a:r>
            <a:endParaRPr kumimoji="1"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2922125"/>
            <a:ext cx="5326874" cy="30345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3376418" y="3225577"/>
            <a:ext cx="579571" cy="131495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</a:rPr>
              <a:t>S</a:t>
            </a:r>
            <a:r>
              <a:rPr lang="en-US" altLang="ja-JP" dirty="0" err="1" smtClean="0">
                <a:latin typeface="+mn-ea"/>
              </a:rPr>
              <a:t>ervice</a:t>
            </a:r>
            <a:r>
              <a:rPr lang="ja-JP" altLang="en-US" dirty="0" smtClean="0">
                <a:latin typeface="+mn-ea"/>
              </a:rPr>
              <a:t>のテストに</a:t>
            </a:r>
            <a:r>
              <a:rPr lang="en-US" altLang="ja-JP" dirty="0" smtClean="0">
                <a:latin typeface="+mn-ea"/>
              </a:rPr>
              <a:t>DAO</a:t>
            </a:r>
            <a:r>
              <a:rPr lang="ja-JP" altLang="en-US" dirty="0" smtClean="0">
                <a:latin typeface="+mn-ea"/>
              </a:rPr>
              <a:t>が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9" idx="2"/>
          </p:cNvCxnSpPr>
          <p:nvPr/>
        </p:nvCxnSpPr>
        <p:spPr>
          <a:xfrm flipH="1">
            <a:off x="2545908" y="3049196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Service</a:t>
            </a:r>
            <a:r>
              <a:rPr kumimoji="1" lang="ja-JP" altLang="en-US" dirty="0" smtClean="0">
                <a:latin typeface="+mn-ea"/>
              </a:rPr>
              <a:t>のテストに</a:t>
            </a:r>
            <a:r>
              <a:rPr kumimoji="1" lang="en-US" altLang="ja-JP" dirty="0" smtClean="0">
                <a:latin typeface="+mn-ea"/>
              </a:rPr>
              <a:t>DAO</a:t>
            </a:r>
            <a:r>
              <a:rPr kumimoji="1" lang="ja-JP" altLang="en-US" dirty="0" smtClean="0">
                <a:latin typeface="+mn-ea"/>
              </a:rPr>
              <a:t>が</a:t>
            </a:r>
            <a:endParaRPr kumimoji="1" lang="ja-JP" altLang="en-US" sz="4400" b="1" dirty="0">
              <a:latin typeface="+mn-ea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19" idx="2"/>
          </p:cNvCxnSpPr>
          <p:nvPr/>
        </p:nvCxnSpPr>
        <p:spPr>
          <a:xfrm flipH="1" flipV="1">
            <a:off x="2545908" y="3049196"/>
            <a:ext cx="784448" cy="157036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3330356" y="3910576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Mock</a:t>
            </a:r>
            <a:endParaRPr kumimoji="1"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158045" y="2169115"/>
            <a:ext cx="5844068" cy="1741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645064" y="121305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b="1" dirty="0">
                <a:latin typeface="+mn-ea"/>
              </a:rPr>
              <a:t>いらない</a:t>
            </a:r>
          </a:p>
        </p:txBody>
      </p:sp>
    </p:spTree>
    <p:extLst>
      <p:ext uri="{BB962C8B-B14F-4D97-AF65-F5344CB8AC3E}">
        <p14:creationId xmlns:p14="http://schemas.microsoft.com/office/powerpoint/2010/main" val="2956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35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すなわち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DAO</a:t>
            </a:r>
            <a:r>
              <a:rPr lang="ja-JP" altLang="en-US" dirty="0" smtClean="0"/>
              <a:t>に依存しない単体テストが行える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6491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340215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19" idx="2"/>
          </p:cNvCxnSpPr>
          <p:nvPr/>
        </p:nvCxnSpPr>
        <p:spPr>
          <a:xfrm flipH="1" flipV="1">
            <a:off x="2545908" y="3049196"/>
            <a:ext cx="784448" cy="157036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340215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049196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3330356" y="3910576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Mock</a:t>
            </a:r>
            <a:endParaRPr kumimoji="1"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158045" y="2169115"/>
            <a:ext cx="5844068" cy="17414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他にも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DAO</a:t>
            </a:r>
            <a:r>
              <a:rPr kumimoji="1" lang="ja-JP" altLang="en-US" dirty="0" smtClean="0"/>
              <a:t>の実装前に</a:t>
            </a:r>
            <a:r>
              <a:rPr kumimoji="1" lang="en-US" altLang="ja-JP" dirty="0" smtClean="0"/>
              <a:t>Service</a:t>
            </a:r>
            <a:r>
              <a:rPr kumimoji="1" lang="ja-JP" altLang="en-US" dirty="0" smtClean="0"/>
              <a:t>の単体テストを行える</a:t>
            </a:r>
            <a:endParaRPr kumimoji="1" lang="en-US" altLang="ja-JP" dirty="0" smtClean="0"/>
          </a:p>
          <a:p>
            <a:r>
              <a:rPr lang="ja-JP" altLang="en-US" dirty="0" smtClean="0"/>
              <a:t>実装しつつ単体テストを行うことで</a:t>
            </a:r>
            <a:endParaRPr lang="en-US" altLang="ja-JP" dirty="0"/>
          </a:p>
          <a:p>
            <a:pPr marL="0" indent="0">
              <a:buNone/>
            </a:pPr>
            <a:r>
              <a:rPr lang="ja-JP" altLang="ja-JP" dirty="0" smtClean="0"/>
              <a:t>　</a:t>
            </a:r>
            <a:r>
              <a:rPr lang="ja-JP" altLang="en-US" sz="4400" b="1" dirty="0" smtClean="0"/>
              <a:t>バグの早期検出</a:t>
            </a:r>
            <a:endParaRPr lang="en-US" altLang="ja-JP" sz="4400" b="1" dirty="0" smtClean="0"/>
          </a:p>
          <a:p>
            <a:pPr marL="0" indent="0">
              <a:buNone/>
            </a:pPr>
            <a:r>
              <a:rPr lang="ja-JP" altLang="en-US" b="1" dirty="0" smtClean="0"/>
              <a:t>　</a:t>
            </a:r>
            <a:r>
              <a:rPr lang="ja-JP" altLang="en-US" sz="4400" b="1" dirty="0" smtClean="0"/>
              <a:t>品質向上！！</a:t>
            </a:r>
            <a:endParaRPr lang="en-US" altLang="ja-JP" sz="4400" b="1" dirty="0"/>
          </a:p>
          <a:p>
            <a:pPr marL="0" indent="0">
              <a:buNone/>
            </a:pPr>
            <a:endParaRPr lang="en-US" altLang="ja-JP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3961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80C8FF"/>
                </a:solidFill>
                <a:latin typeface="+mn-ea"/>
              </a:rPr>
              <a:t>テスト実施</a:t>
            </a:r>
            <a:endParaRPr kumimoji="1" lang="ja-JP" altLang="en-US" b="1" dirty="0">
              <a:solidFill>
                <a:srgbClr val="80C8FF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3326729"/>
            <a:ext cx="5326874" cy="303452"/>
          </a:xfrm>
          <a:prstGeom prst="roundRect">
            <a:avLst/>
          </a:prstGeom>
          <a:noFill/>
          <a:ln w="76200" cmpd="sng">
            <a:solidFill>
              <a:srgbClr val="80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2193" y="3630181"/>
            <a:ext cx="1562736" cy="910350"/>
          </a:xfrm>
          <a:prstGeom prst="straightConnector1">
            <a:avLst/>
          </a:prstGeom>
          <a:ln w="57150" cmpd="sng">
            <a:solidFill>
              <a:srgbClr val="80C8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32779" y="45405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80C8FF"/>
                </a:solidFill>
                <a:latin typeface="+mn-ea"/>
              </a:rPr>
              <a:t>結果の確認</a:t>
            </a:r>
            <a:endParaRPr kumimoji="1" lang="ja-JP" altLang="en-US" b="1" dirty="0">
              <a:solidFill>
                <a:srgbClr val="80C8FF"/>
              </a:solidFill>
              <a:latin typeface="+mn-ea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lang="ja-JP" altLang="en-US" dirty="0" smtClean="0"/>
              <a:t>使用例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0536" y="1612500"/>
            <a:ext cx="5326874" cy="2462213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expected = new Item(“001”, “apple”);</a:t>
            </a:r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mock = new Mock&lt;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IItemDao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&gt;();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mock.SetUp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(m =&gt;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m.GetItem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()).Returns(expected));</a:t>
            </a:r>
          </a:p>
          <a:p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target.dao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 = </a:t>
            </a:r>
            <a:r>
              <a:rPr kumimoji="1" lang="en-US" altLang="ja-JP" sz="1400" b="1" dirty="0" err="1" smtClean="0">
                <a:solidFill>
                  <a:srgbClr val="FFFFFF"/>
                </a:solidFill>
                <a:latin typeface="+mn-ea"/>
              </a:rPr>
              <a:t>mock.Object</a:t>
            </a:r>
            <a:r>
              <a:rPr kumimoji="1" lang="en-US" altLang="ja-JP" sz="1400" b="1" dirty="0" smtClean="0">
                <a:solidFill>
                  <a:srgbClr val="FFFFFF"/>
                </a:solidFill>
                <a:latin typeface="+mn-ea"/>
              </a:rPr>
              <a:t>;</a:t>
            </a:r>
          </a:p>
          <a:p>
            <a:endParaRPr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670536" y="3776289"/>
            <a:ext cx="5326874" cy="303452"/>
          </a:xfrm>
          <a:prstGeom prst="roundRect">
            <a:avLst/>
          </a:prstGeom>
          <a:noFill/>
          <a:ln w="76200" cmpd="sng">
            <a:solidFill>
              <a:srgbClr val="80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2193" y="4079741"/>
            <a:ext cx="1382918" cy="460790"/>
          </a:xfrm>
          <a:prstGeom prst="straightConnector1">
            <a:avLst/>
          </a:prstGeom>
          <a:ln w="57150" cmpd="sng">
            <a:solidFill>
              <a:srgbClr val="80C8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4" y="1181366"/>
            <a:ext cx="7336465" cy="39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72" y="1064400"/>
            <a:ext cx="6315924" cy="421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34" y="1252234"/>
            <a:ext cx="3810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836149"/>
            <a:ext cx="8189890" cy="44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0" y="986149"/>
            <a:ext cx="7884781" cy="42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を使わないと。。。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536" y="1612500"/>
            <a:ext cx="4706299" cy="1169551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469" y="4420958"/>
            <a:ext cx="174438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3630" y="40516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I</a:t>
            </a:r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temDao.cs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46505" y="41989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temDao.cs</a:t>
            </a:r>
            <a:endParaRPr lang="en-US" altLang="ja-JP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85492" y="4568241"/>
            <a:ext cx="3342594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 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Context.Item.FirstOrDefault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37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08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を使わないと。。。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69" y="1609834"/>
            <a:ext cx="3358023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set;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</a:p>
          <a:p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p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ao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=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new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II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temDao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tem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ja-JP" sz="1400" b="1" dirty="0" smtClean="0">
                <a:solidFill>
                  <a:schemeClr val="bg1"/>
                </a:solidFill>
                <a:latin typeface="+mn-ea"/>
              </a:rPr>
              <a:t>G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ja-JP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return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dao.GetItem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ja-JP" sz="1400" b="1" dirty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3630" y="11939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>
                <a:latin typeface="+mn-ea"/>
              </a:rPr>
              <a:t>I</a:t>
            </a:r>
            <a:r>
              <a:rPr lang="en-US" altLang="ja-JP" dirty="0" err="1">
                <a:latin typeface="+mn-ea"/>
              </a:rPr>
              <a:t>temService.cs</a:t>
            </a:r>
            <a:endParaRPr lang="en-US" altLang="ja-JP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70536" y="1612500"/>
            <a:ext cx="4706299" cy="1169551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target = new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ItemService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lang="en-US" altLang="ja-JP" sz="1400" b="1" dirty="0" smtClean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var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 actual =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target.GetItem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();</a:t>
            </a:r>
          </a:p>
          <a:p>
            <a:endParaRPr kumimoji="1" lang="en-US" altLang="ja-JP" sz="1400" b="1" dirty="0">
              <a:solidFill>
                <a:srgbClr val="FFFFFF"/>
              </a:solidFill>
              <a:latin typeface="+mn-ea"/>
            </a:endParaRPr>
          </a:p>
          <a:p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Assert.AreEqual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expected.name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ja-JP" sz="1400" b="1" dirty="0" err="1" smtClean="0">
                <a:solidFill>
                  <a:srgbClr val="FFFFFF"/>
                </a:solidFill>
                <a:latin typeface="+mn-ea"/>
              </a:rPr>
              <a:t>target.name</a:t>
            </a:r>
            <a:r>
              <a:rPr lang="en-US" altLang="ja-JP" sz="1400" b="1" dirty="0" smtClean="0">
                <a:solidFill>
                  <a:srgbClr val="FFFFFF"/>
                </a:solidFill>
                <a:latin typeface="+mn-ea"/>
              </a:rPr>
              <a:t>);</a:t>
            </a:r>
            <a:endParaRPr kumimoji="1" lang="en-US" altLang="ja-JP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5161" y="1193941"/>
            <a:ext cx="2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temServiceTest.cs</a:t>
            </a:r>
            <a:endParaRPr lang="en-US" altLang="ja-JP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469" y="4420958"/>
            <a:ext cx="174438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3630" y="40516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I</a:t>
            </a:r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temDao.cs</a:t>
            </a:r>
            <a:endParaRPr lang="en-US" altLang="ja-JP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46505" y="419890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 smtClean="0">
                <a:latin typeface="+mn-ea"/>
              </a:rPr>
              <a:t>I</a:t>
            </a:r>
            <a:r>
              <a:rPr lang="en-US" altLang="ja-JP" dirty="0" err="1" smtClean="0">
                <a:latin typeface="+mn-ea"/>
              </a:rPr>
              <a:t>temDao.cs</a:t>
            </a:r>
            <a:endParaRPr lang="en-US" altLang="ja-JP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85492" y="4568241"/>
            <a:ext cx="3342594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public Item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GetItem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</a:t>
            </a: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{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n-ea"/>
              </a:rPr>
              <a:t>Context.Item.FirstOrDefault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();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}</a:t>
            </a:r>
            <a:endParaRPr kumimoji="1"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4164" y="1993401"/>
            <a:ext cx="6889977" cy="132343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Service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の単体テストなのに</a:t>
            </a:r>
            <a:endParaRPr kumimoji="1" lang="en-US" altLang="ja-JP" sz="4000" b="1" dirty="0" smtClean="0">
              <a:solidFill>
                <a:srgbClr val="FF0000"/>
              </a:solidFill>
            </a:endParaRPr>
          </a:p>
          <a:p>
            <a:r>
              <a:rPr kumimoji="1" lang="en-US" altLang="ja-JP" sz="4000" b="1" dirty="0" smtClean="0">
                <a:solidFill>
                  <a:srgbClr val="FF0000"/>
                </a:solidFill>
              </a:rPr>
              <a:t>DAO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に依存してんじゃん！！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つまり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</a:rPr>
              <a:t>S</a:t>
            </a:r>
            <a:r>
              <a:rPr lang="en-US" altLang="ja-JP" dirty="0" err="1" smtClean="0">
                <a:latin typeface="+mn-ea"/>
              </a:rPr>
              <a:t>ervice</a:t>
            </a:r>
            <a:r>
              <a:rPr lang="ja-JP" altLang="en-US" dirty="0" smtClean="0">
                <a:latin typeface="+mn-ea"/>
              </a:rPr>
              <a:t>の単体テストのつもりが</a:t>
            </a:r>
            <a:r>
              <a:rPr lang="en-US" altLang="ja-JP" dirty="0" smtClean="0">
                <a:latin typeface="+mn-ea"/>
              </a:rPr>
              <a:t>DAO</a:t>
            </a:r>
            <a:r>
              <a:rPr lang="ja-JP" altLang="en-US" dirty="0" smtClean="0">
                <a:latin typeface="+mn-ea"/>
              </a:rPr>
              <a:t>にも依存した結合テストになっている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264915" y="2594210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Service</a:t>
            </a:r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6423675" y="2594210"/>
            <a:ext cx="2280991" cy="141796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DAO</a:t>
            </a:r>
            <a:endParaRPr kumimoji="1" lang="ja-JP" altLang="en-US" sz="2800" b="1" dirty="0"/>
          </a:p>
        </p:txBody>
      </p:sp>
      <p:cxnSp>
        <p:nvCxnSpPr>
          <p:cNvPr id="7" name="直線コネクタ 6"/>
          <p:cNvCxnSpPr>
            <a:stCxn id="9" idx="2"/>
          </p:cNvCxnSpPr>
          <p:nvPr/>
        </p:nvCxnSpPr>
        <p:spPr>
          <a:xfrm flipH="1">
            <a:off x="2545908" y="3303191"/>
            <a:ext cx="784448" cy="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3330356" y="2594210"/>
            <a:ext cx="2280991" cy="14179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/>
              <a:t>IDAO</a:t>
            </a:r>
            <a:endParaRPr kumimoji="1" lang="ja-JP" altLang="en-US" sz="2800" b="1" dirty="0"/>
          </a:p>
        </p:txBody>
      </p:sp>
      <p:cxnSp>
        <p:nvCxnSpPr>
          <p:cNvPr id="14" name="直線コネクタ 13"/>
          <p:cNvCxnSpPr>
            <a:stCxn id="5" idx="2"/>
            <a:endCxn id="9" idx="6"/>
          </p:cNvCxnSpPr>
          <p:nvPr/>
        </p:nvCxnSpPr>
        <p:spPr>
          <a:xfrm flipH="1">
            <a:off x="5611347" y="3303191"/>
            <a:ext cx="812328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+mn-ea"/>
              </a:rPr>
              <a:t>Moq</a:t>
            </a:r>
            <a:r>
              <a:rPr kumimoji="1" lang="ja-JP" altLang="en-US" dirty="0" smtClean="0">
                <a:latin typeface="+mn-ea"/>
              </a:rPr>
              <a:t>を使って単体テストを書きましょう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実装と同時に単体テストも書きましょう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単体テストが書きやすい実装を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結合度を下げましょう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55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そこで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DI</a:t>
            </a:r>
            <a:r>
              <a:rPr kumimoji="1" lang="ja-JP" altLang="en-US" dirty="0" smtClean="0">
                <a:latin typeface="+mn-ea"/>
              </a:rPr>
              <a:t>：</a:t>
            </a:r>
            <a:r>
              <a:rPr kumimoji="1" lang="en-US" altLang="ja-JP" dirty="0" smtClean="0">
                <a:latin typeface="+mn-ea"/>
              </a:rPr>
              <a:t>Dependency Injection</a:t>
            </a:r>
            <a:r>
              <a:rPr kumimoji="1" lang="ja-JP" altLang="en-US" dirty="0" smtClean="0">
                <a:latin typeface="+mn-ea"/>
              </a:rPr>
              <a:t>の出番です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17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FF0000"/>
                </a:solidFill>
              </a:rPr>
              <a:t>Moq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95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DI</a:t>
            </a:r>
            <a:r>
              <a:rPr lang="ja-JP" altLang="en-US" dirty="0" smtClean="0">
                <a:solidFill>
                  <a:srgbClr val="FF0000"/>
                </a:solidFill>
              </a:rPr>
              <a:t>の存在意味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8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各要素について簡単に紹介します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1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1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87933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2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4" name="テキスト ボックス 43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7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1448</Words>
  <Application>Microsoft Office PowerPoint</Application>
  <PresentationFormat>画面に合わせる (16:10)</PresentationFormat>
  <Paragraphs>478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59" baseType="lpstr">
      <vt:lpstr>News Gothic MT</vt:lpstr>
      <vt:lpstr>メイリオ</vt:lpstr>
      <vt:lpstr>Arial</vt:lpstr>
      <vt:lpstr>ホワイト</vt:lpstr>
      <vt:lpstr>PowerPoint プレゼンテーション</vt:lpstr>
      <vt:lpstr>目的</vt:lpstr>
      <vt:lpstr>目的</vt:lpstr>
      <vt:lpstr>本日の内容</vt:lpstr>
      <vt:lpstr>本日の内容</vt:lpstr>
      <vt:lpstr>対象のWebアプリ</vt:lpstr>
      <vt:lpstr>対象のWebアプリ</vt:lpstr>
      <vt:lpstr>ASP.NET MVCとは</vt:lpstr>
      <vt:lpstr>ASP.NET MVCとは</vt:lpstr>
      <vt:lpstr>ASP.NET MVCとは</vt:lpstr>
      <vt:lpstr>Entity Frameworkとは</vt:lpstr>
      <vt:lpstr>Entity Frameworkとは</vt:lpstr>
      <vt:lpstr>Entity Frameworkとは</vt:lpstr>
      <vt:lpstr>本日の内容</vt:lpstr>
      <vt:lpstr>本日の内容</vt:lpstr>
      <vt:lpstr>MSTestとは</vt:lpstr>
      <vt:lpstr>テストを実行</vt:lpstr>
      <vt:lpstr>カバレッジ</vt:lpstr>
      <vt:lpstr>カバレッジ</vt:lpstr>
      <vt:lpstr>カバレッジ</vt:lpstr>
      <vt:lpstr>カバレッジ</vt:lpstr>
      <vt:lpstr>MSTest導入方法</vt:lpstr>
      <vt:lpstr>MSTest導入方法</vt:lpstr>
      <vt:lpstr>MSTest導入方法</vt:lpstr>
      <vt:lpstr>MSTest導入方法</vt:lpstr>
      <vt:lpstr>本日の内容</vt:lpstr>
      <vt:lpstr>本日の内容</vt:lpstr>
      <vt:lpstr>Moqとは</vt:lpstr>
      <vt:lpstr>Moqの対象</vt:lpstr>
      <vt:lpstr>Moqの対象</vt:lpstr>
      <vt:lpstr>Moq使用例</vt:lpstr>
      <vt:lpstr>Moq使用例</vt:lpstr>
      <vt:lpstr>Moq使用例</vt:lpstr>
      <vt:lpstr>Moq使用例</vt:lpstr>
      <vt:lpstr>Moq使用例</vt:lpstr>
      <vt:lpstr>Moq使用例</vt:lpstr>
      <vt:lpstr>Moq使用例</vt:lpstr>
      <vt:lpstr>つまり</vt:lpstr>
      <vt:lpstr>つまり</vt:lpstr>
      <vt:lpstr>すなわち</vt:lpstr>
      <vt:lpstr>他にも</vt:lpstr>
      <vt:lpstr>Moq使用例</vt:lpstr>
      <vt:lpstr>Moq使用例</vt:lpstr>
      <vt:lpstr>Moq導入方法</vt:lpstr>
      <vt:lpstr>Moq導入方法</vt:lpstr>
      <vt:lpstr>Moq導入方法</vt:lpstr>
      <vt:lpstr>Moq導入方法</vt:lpstr>
      <vt:lpstr>Moq導入方法</vt:lpstr>
      <vt:lpstr>Moqを使わないと。。。</vt:lpstr>
      <vt:lpstr>Moqを使わないと。。。</vt:lpstr>
      <vt:lpstr>つまり</vt:lpstr>
      <vt:lpstr>ここで</vt:lpstr>
      <vt:lpstr>そこで</vt:lpstr>
      <vt:lpstr>本日の内容</vt:lpstr>
      <vt:lpstr>本日の内容</vt:lpstr>
    </vt:vector>
  </TitlesOfParts>
  <Company>東北大学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真行</dc:creator>
  <cp:lastModifiedBy>mtakeda</cp:lastModifiedBy>
  <cp:revision>25</cp:revision>
  <dcterms:created xsi:type="dcterms:W3CDTF">2016-06-06T09:35:18Z</dcterms:created>
  <dcterms:modified xsi:type="dcterms:W3CDTF">2016-06-09T03:36:47Z</dcterms:modified>
</cp:coreProperties>
</file>