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4" r:id="rId4"/>
    <p:sldId id="258" r:id="rId5"/>
    <p:sldId id="269" r:id="rId6"/>
    <p:sldId id="270" r:id="rId7"/>
    <p:sldId id="259" r:id="rId8"/>
    <p:sldId id="275" r:id="rId9"/>
    <p:sldId id="260" r:id="rId10"/>
    <p:sldId id="271" r:id="rId11"/>
    <p:sldId id="273" r:id="rId12"/>
    <p:sldId id="276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0A35C-074E-46E6-914E-481AF829964D}" v="776" dt="2022-07-05T09:16:56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D0C75-D161-46AF-A920-9ADCA5085CBC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2FBB-B49A-4AED-8D4B-07933C7B6B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90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7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Doel van het onderzoek en verdeling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26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1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van de </a:t>
            </a:r>
            <a:r>
              <a:rPr lang="nl-NL" dirty="0" err="1"/>
              <a:t>FAIRness</a:t>
            </a:r>
            <a:r>
              <a:rPr lang="nl-NL" dirty="0"/>
              <a:t> van reeds gepubliceerde verzoeken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95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hoe zien FAIR dossiers eruit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22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ook een 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97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Wrap</a:t>
            </a:r>
            <a:r>
              <a:rPr lang="nl-NL" dirty="0"/>
              <a:t> 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527F6-B267-736C-51CE-0E09165B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8FF20C-91E4-AD6F-DCC2-E958DB4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1AE0A0-0A26-4B00-CA7C-2B0219AB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1715F-D1B0-9473-CC59-AFD8E98A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808962-E325-600D-1F96-2B37D4D4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8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F00A-8C86-49C0-E4A9-51EBB631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58F84E-FC95-2A7B-89A3-03200A30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6A60C1-E257-3B7F-3536-B56DCAD0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33C02D-23B4-7EA6-97C3-3C33A25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DCA851-6435-9E33-365A-7B37D87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3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C7A027F-0AC2-5580-0513-6CB54432A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36BDC5-8D7F-9253-BD31-A2FE696B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9B6F25-5A7E-F5B0-C0E8-49565BE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8C5A9D-2F89-F4D8-4723-ADAB48B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ED46EF-E7BB-32BB-B86C-F7659311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8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D8A9F-DCC3-6B39-08FC-F52F00F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5A801B-330F-C23D-4C43-6A1753BB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7B2AA-87CB-3810-A94A-F60F68E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94A508-FA3C-D1A8-B777-36D0B9C7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63FCD8-6A55-514D-ACF0-215035A7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1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E26DD-3F9C-1888-4AE1-EEE692B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E5218F-C7EA-A3CE-D2F8-5C031458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E9987-77B1-2507-23E4-06F58178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2FBDCC-CF37-54C5-9891-D88C994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2A925D-BDAD-6A09-9EEB-46527687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CC734-897A-B4A0-3B58-D21264E7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D8D03-A9B1-67F4-AFA0-0679F662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63432-D5F8-FF68-E391-DE5C0360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CCAEF6-C72E-555D-24BE-551CFCA7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BAE110-A2F3-4741-8EA9-6577AE0D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4C8BFC-F974-0A62-5031-DB1AB70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4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80D78-F0CE-C23C-53D7-8AFBB109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8B9ABC-D5B4-F472-20B6-E61706E9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947ECE-A7E4-8853-A438-63C39354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6A464F-D614-08FD-43AF-0EDE5573E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ED9847-13A2-9210-BB52-67F073DC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F26353-4AB1-4B57-7720-468B8BF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E9BB38-BB18-AC90-6FE1-DF8F55A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461817-3633-726E-0853-10F18DF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1AEE-884A-3E9D-4BFC-812D275D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A9693-8D5B-D8E4-133F-8A6D0AD0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4BF1C9-DE0D-B1DC-575A-F73E06D2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5B1C7D-634B-CF66-5DED-7532EE5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3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3422B9-D1F0-04C4-BE04-B1D6988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F2921D9-8609-93FD-50D6-0E4BF2A8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A495EB-C80D-C172-520F-21C77C7A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9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120F-BCE7-D55D-1E60-45327C6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81ED14-A255-2619-4BAE-D2BC262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2ECE6B-E977-6A1F-86EA-3FA68212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367824-336E-791B-7EA1-BB5F1091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8BC7B4-D618-0A62-AB8E-96C7663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33D462-F8E2-C79E-71F0-F758F73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2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89613-A184-CDD6-FC0A-ADBFD7B0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66F820-CD9D-D052-9B7E-6FC5930B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020F46-4011-2DE3-E17F-D946532A0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2101B6-C460-46EB-1D6F-E28D24B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CD57B5-65A5-E201-0FAB-A473847D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CEBCA5-51A8-A600-4B80-C6C2A60A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1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DDBA0B-7256-07C9-5A42-1CADD520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E159CB-E8F6-05A4-29CD-97A0D021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CAC949-40F7-64D0-8E40-1D5197E3D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107B4-7279-52F9-BA09-0723661F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526A9-02E7-FB32-B1E7-C26CA24C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2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60F138C-F670-3F67-B0A7-9228740D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890" y="4920065"/>
            <a:ext cx="4183401" cy="1256307"/>
          </a:xfrm>
        </p:spPr>
        <p:txBody>
          <a:bodyPr anchor="t">
            <a:normAutofit/>
          </a:bodyPr>
          <a:lstStyle/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Maik Larooij</a:t>
            </a:r>
          </a:p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Begeleider: dr. Maarten Marx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9CAE149-458F-30AE-73EE-85255F43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83" y="1372217"/>
            <a:ext cx="6472362" cy="4433567"/>
          </a:xfrm>
          <a:prstGeom prst="rect">
            <a:avLst/>
          </a:prstGeom>
        </p:spPr>
      </p:pic>
      <p:pic>
        <p:nvPicPr>
          <p:cNvPr id="1026" name="Picture 2" descr="universiteit-van-amsterdam-logo-png-transparent">
            <a:extLst>
              <a:ext uri="{FF2B5EF4-FFF2-40B4-BE49-F238E27FC236}">
                <a16:creationId xmlns:a16="http://schemas.microsoft.com/office/drawing/2014/main" id="{E0A270C0-7B7E-52AC-4F14-84EB589B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181241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E97FB33A-09AE-AE1F-6602-D4DEF4FD9A56}"/>
              </a:ext>
            </a:extLst>
          </p:cNvPr>
          <p:cNvSpPr/>
          <p:nvPr/>
        </p:nvSpPr>
        <p:spPr>
          <a:xfrm>
            <a:off x="471055" y="181241"/>
            <a:ext cx="1819563" cy="1638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52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43F6-2B75-5584-61AF-455C510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ziet dat eruit?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46BD7-EA2F-AEFC-792A-D96F2A45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9C6084-2CFD-96E2-DFE6-19C98894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23" y="2150341"/>
            <a:ext cx="4871720" cy="32740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42C2E7-530E-1261-BFDA-672912C4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74" y="2150341"/>
            <a:ext cx="4743450" cy="27051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2BDC61B-A308-EE70-881B-BE7FE0814C14}"/>
              </a:ext>
            </a:extLst>
          </p:cNvPr>
          <p:cNvSpPr txBox="1"/>
          <p:nvPr/>
        </p:nvSpPr>
        <p:spPr>
          <a:xfrm>
            <a:off x="6731674" y="1781009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Publicatiestrategie: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CE58206-9424-9DC2-486E-8B38DCFFB185}"/>
              </a:ext>
            </a:extLst>
          </p:cNvPr>
          <p:cNvSpPr txBox="1"/>
          <p:nvPr/>
        </p:nvSpPr>
        <p:spPr>
          <a:xfrm>
            <a:off x="1019582" y="1781009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Metadata: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862FF2B-D8D4-0AB1-5A4C-86D07F8B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4" name="Picture 2" descr="universiteit-van-amsterdam-logo-png-transparent">
            <a:extLst>
              <a:ext uri="{FF2B5EF4-FFF2-40B4-BE49-F238E27FC236}">
                <a16:creationId xmlns:a16="http://schemas.microsoft.com/office/drawing/2014/main" id="{06CDAECD-7F7A-F5EE-8B38-CC3ED067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goed </a:t>
            </a:r>
            <a:r>
              <a:rPr lang="nl-NL" sz="1800" b="1" dirty="0"/>
              <a:t>doorzoekbaar</a:t>
            </a:r>
            <a:r>
              <a:rPr lang="nl-NL" sz="1800" dirty="0"/>
              <a:t> JSON formaat, </a:t>
            </a:r>
            <a:r>
              <a:rPr lang="nl-NL" sz="1800" b="1" dirty="0"/>
              <a:t>unieke</a:t>
            </a:r>
            <a:r>
              <a:rPr lang="nl-NL" sz="1800" dirty="0"/>
              <a:t> identificatie, extractie van </a:t>
            </a:r>
            <a:r>
              <a:rPr lang="nl-NL" sz="1800" b="1" dirty="0" err="1"/>
              <a:t>bodyText</a:t>
            </a:r>
            <a:endParaRPr lang="nl-NL" sz="1800" b="1" dirty="0"/>
          </a:p>
          <a:p>
            <a:r>
              <a:rPr lang="nl-NL" sz="1800" dirty="0"/>
              <a:t>A: </a:t>
            </a:r>
            <a:r>
              <a:rPr lang="nl-NL" sz="1800" b="1" dirty="0"/>
              <a:t>mens- en machine-leesbaar </a:t>
            </a:r>
            <a:r>
              <a:rPr lang="nl-NL" sz="1800" dirty="0"/>
              <a:t>formaat sluit aan op programmeertalen en </a:t>
            </a:r>
            <a:r>
              <a:rPr lang="nl-NL" sz="1800" dirty="0" err="1"/>
              <a:t>Elasticsearch</a:t>
            </a:r>
            <a:endParaRPr lang="nl-NL" sz="1800" dirty="0"/>
          </a:p>
          <a:p>
            <a:r>
              <a:rPr lang="nl-NL" sz="1800" dirty="0"/>
              <a:t>I: strenge validatie-eisen zorgen voor een </a:t>
            </a:r>
            <a:r>
              <a:rPr lang="nl-NL" sz="1800" b="1" dirty="0"/>
              <a:t>minimale standaard </a:t>
            </a:r>
            <a:r>
              <a:rPr lang="nl-NL" sz="1800" dirty="0"/>
              <a:t>met </a:t>
            </a:r>
            <a:r>
              <a:rPr lang="nl-NL" sz="1800" b="1" dirty="0"/>
              <a:t>uniforme</a:t>
            </a:r>
            <a:r>
              <a:rPr lang="nl-NL" sz="1800" dirty="0"/>
              <a:t> metadata</a:t>
            </a:r>
          </a:p>
          <a:p>
            <a:r>
              <a:rPr lang="nl-NL" sz="1800" dirty="0"/>
              <a:t>R: metadata zorgen voor </a:t>
            </a:r>
            <a:r>
              <a:rPr lang="nl-NL" sz="1800" b="1" dirty="0"/>
              <a:t>herbruikbaarheid</a:t>
            </a:r>
            <a:r>
              <a:rPr lang="nl-NL" sz="1800" dirty="0"/>
              <a:t>, voor behandelaars en onderzoekers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2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strike="sngStrike" dirty="0"/>
              <a:t>Hoe FAIR zijn reeds gepubliceerde dossiers?</a:t>
            </a:r>
          </a:p>
          <a:p>
            <a:pPr marL="0" indent="0">
              <a:buNone/>
            </a:pPr>
            <a:r>
              <a:rPr lang="nl-NL" sz="1800" strike="sngStrike" dirty="0"/>
              <a:t>   ⮩ </a:t>
            </a:r>
            <a:r>
              <a:rPr lang="nl-NL" sz="1800" b="1" strike="sngStrike" dirty="0"/>
              <a:t>Verbetering nodig</a:t>
            </a:r>
            <a:r>
              <a:rPr lang="nl-NL" sz="1800" strike="sngStrike" dirty="0"/>
              <a:t> op alle principes</a:t>
            </a:r>
          </a:p>
          <a:p>
            <a:r>
              <a:rPr lang="nl-NL" sz="1800" strike="sngStrike" dirty="0"/>
              <a:t>Hoe zien FAIR gepubliceerde </a:t>
            </a:r>
            <a:r>
              <a:rPr lang="nl-NL" sz="1800" strike="sngStrike" dirty="0" err="1"/>
              <a:t>Woo</a:t>
            </a:r>
            <a:r>
              <a:rPr lang="nl-NL" sz="1800" strike="sngStrike" dirty="0"/>
              <a:t>-dossiers eruit?</a:t>
            </a:r>
          </a:p>
          <a:p>
            <a:pPr marL="0" indent="0">
              <a:buNone/>
            </a:pPr>
            <a:r>
              <a:rPr lang="nl-NL" sz="1800" strike="sngStrike" dirty="0"/>
              <a:t>   ⮩ Als een </a:t>
            </a:r>
            <a:r>
              <a:rPr lang="nl-NL" sz="1800" b="1" strike="sngStrike" dirty="0"/>
              <a:t>simpel</a:t>
            </a:r>
            <a:r>
              <a:rPr lang="nl-NL" sz="1800" strike="sngStrike" dirty="0"/>
              <a:t> JSON document</a:t>
            </a:r>
          </a:p>
          <a:p>
            <a:r>
              <a:rPr lang="nl-NL" sz="36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3600" dirty="0"/>
              <a:t>   ⮩ Mogelijkheid om </a:t>
            </a:r>
            <a:r>
              <a:rPr lang="nl-NL" sz="3600" b="1" dirty="0"/>
              <a:t>zonder technische kennis 	</a:t>
            </a:r>
            <a:r>
              <a:rPr lang="nl-NL" sz="36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7E422-6168-1EFA-8F79-1DC38C2F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Automatisering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F1C8BB-09A3-BD03-A4AF-80B01BA5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3C8481-1802-DE1E-C289-30A03B31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1244429D-D92B-0DEA-164D-ED1FAFD4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D7B668-7C04-1FBD-9E53-80FE25B5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45" y="1545441"/>
            <a:ext cx="3780992" cy="421242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C969B1-8A00-4539-DEDF-99AA6F79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02" y="3396679"/>
            <a:ext cx="4743450" cy="270510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CB2EB0EF-4BB1-E6EC-C212-369261B6BFC9}"/>
              </a:ext>
            </a:extLst>
          </p:cNvPr>
          <p:cNvSpPr/>
          <p:nvPr/>
        </p:nvSpPr>
        <p:spPr>
          <a:xfrm>
            <a:off x="4855441" y="3247592"/>
            <a:ext cx="1754909" cy="692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D26C17-8745-8F78-21AE-B97F11437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89" y="1335758"/>
            <a:ext cx="3023333" cy="20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6A588-7EE9-38BF-B50F-C36E5589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WooFAIRify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305AF-2771-E508-E496-388F5016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9748A7-FE8E-FCB0-9A8F-243493BE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3EC4F457-6264-381B-1708-C535B585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41AE2D1-441D-7F9A-6974-D474C5AA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836" y="1824197"/>
            <a:ext cx="8734911" cy="36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3970-0A3C-5336-B483-D06F2ED4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12CA8-FC9A-1355-3BDA-EA147290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sz="2400" dirty="0"/>
              <a:t>Huidige dossiers zijn </a:t>
            </a:r>
            <a:r>
              <a:rPr lang="nl-NL" sz="2400" b="1" dirty="0"/>
              <a:t>niet FAIR</a:t>
            </a:r>
          </a:p>
          <a:p>
            <a:pPr marL="514350" indent="-514350">
              <a:buAutoNum type="arabicPeriod"/>
            </a:pPr>
            <a:endParaRPr lang="nl-NL" sz="2400" b="1" dirty="0"/>
          </a:p>
          <a:p>
            <a:pPr marL="514350" indent="-514350">
              <a:buAutoNum type="arabicPeriod"/>
            </a:pPr>
            <a:r>
              <a:rPr lang="nl-NL" sz="2400" dirty="0"/>
              <a:t>FAIR </a:t>
            </a:r>
            <a:r>
              <a:rPr lang="nl-NL" sz="2400" dirty="0" err="1"/>
              <a:t>Woo</a:t>
            </a:r>
            <a:r>
              <a:rPr lang="nl-NL" sz="2400" dirty="0"/>
              <a:t>-dossiers hebben </a:t>
            </a:r>
            <a:r>
              <a:rPr lang="nl-NL" sz="2400" b="1" dirty="0"/>
              <a:t>gevalideerde metadata</a:t>
            </a:r>
            <a:r>
              <a:rPr lang="nl-NL" sz="2400" dirty="0"/>
              <a:t>, opgeslagen in een leesbaar, </a:t>
            </a:r>
            <a:r>
              <a:rPr lang="nl-NL" sz="2400" b="1" dirty="0"/>
              <a:t>semigestructureerd</a:t>
            </a:r>
            <a:r>
              <a:rPr lang="nl-NL" sz="2400" dirty="0"/>
              <a:t> formaat</a:t>
            </a:r>
          </a:p>
          <a:p>
            <a:pPr marL="514350" indent="-514350">
              <a:buAutoNum type="arabicPeriod"/>
            </a:pPr>
            <a:endParaRPr lang="nl-NL" sz="2400" dirty="0"/>
          </a:p>
          <a:p>
            <a:pPr marL="514350" indent="-514350">
              <a:buAutoNum type="arabicPeriod"/>
            </a:pPr>
            <a:r>
              <a:rPr lang="nl-NL" sz="2400" dirty="0"/>
              <a:t>Software biedt ondersteuning door </a:t>
            </a:r>
            <a:r>
              <a:rPr lang="nl-NL" sz="2400" b="1" dirty="0"/>
              <a:t>automatische productie </a:t>
            </a:r>
            <a:r>
              <a:rPr lang="nl-NL" sz="2400" dirty="0"/>
              <a:t>en </a:t>
            </a:r>
            <a:r>
              <a:rPr lang="nl-NL" sz="2400" b="1" dirty="0"/>
              <a:t>validatie</a:t>
            </a:r>
            <a:r>
              <a:rPr lang="nl-NL" sz="2400" dirty="0"/>
              <a:t> van FAIR dossiers door </a:t>
            </a:r>
            <a:r>
              <a:rPr lang="nl-NL" sz="2400" b="1" dirty="0"/>
              <a:t>simpele gebruikersinput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6DC466-A675-E9E4-A362-4C09D28C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270FF972-7EB6-8809-ADE2-FCAF0E7D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E22B0-DCE5-832D-2EC1-EE2B5CF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E22474-C958-0304-D110-B4FFB21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Aanleiding</a:t>
            </a:r>
            <a:endParaRPr lang="nl-NL" sz="1800" dirty="0"/>
          </a:p>
          <a:p>
            <a:r>
              <a:rPr lang="nl-NL" sz="1800" dirty="0"/>
              <a:t>Roep om actie: verbeter de informatiehuishouding, maak dossiers </a:t>
            </a:r>
            <a:r>
              <a:rPr lang="nl-NL" sz="1800" b="1" dirty="0"/>
              <a:t>vindbaar</a:t>
            </a:r>
            <a:r>
              <a:rPr lang="nl-NL" sz="1800" dirty="0"/>
              <a:t> en </a:t>
            </a:r>
            <a:r>
              <a:rPr lang="nl-NL" sz="1800" b="1" dirty="0"/>
              <a:t>herbruikbaar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400" dirty="0"/>
              <a:t>Kapstok</a:t>
            </a:r>
            <a:endParaRPr lang="nl-NL" sz="1800" dirty="0"/>
          </a:p>
          <a:p>
            <a:r>
              <a:rPr lang="nl-NL" sz="1800" dirty="0"/>
              <a:t>Welbekende </a:t>
            </a:r>
            <a:r>
              <a:rPr lang="nl-NL" sz="1800" b="1" dirty="0"/>
              <a:t>FAIR Data Principes</a:t>
            </a:r>
            <a:r>
              <a:rPr lang="nl-NL" sz="1800" dirty="0"/>
              <a:t>: vindbaar, toegankelijk, uitwisselbaar en herbruikbaar!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400" dirty="0"/>
              <a:t>Vragen</a:t>
            </a:r>
            <a:endParaRPr lang="nl-NL" sz="1800" dirty="0"/>
          </a:p>
          <a:p>
            <a:r>
              <a:rPr lang="nl-NL" sz="1800" dirty="0"/>
              <a:t>Hoe FAIR zijn reeds gepubliceerde dossiers?</a:t>
            </a:r>
          </a:p>
          <a:p>
            <a:r>
              <a:rPr lang="nl-NL" sz="1800" dirty="0"/>
              <a:t>Hoe zien FAIR gepubliceerde </a:t>
            </a:r>
            <a:r>
              <a:rPr lang="nl-NL" sz="1800" dirty="0" err="1"/>
              <a:t>Woo</a:t>
            </a:r>
            <a:r>
              <a:rPr lang="nl-NL" sz="1800" dirty="0"/>
              <a:t>-dossiers eruit?</a:t>
            </a:r>
          </a:p>
          <a:p>
            <a:r>
              <a:rPr lang="nl-NL" sz="1800" dirty="0"/>
              <a:t>Hoe biedt software ondersteuning bij het automatisch FAIR produceren en publiceren?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CFF802DC-725E-4548-4EAD-9107BF67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1F701C-041A-D30E-17EA-CB395CFE8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1345A4D-60AB-F6CB-4EAD-37E3ED23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10" y="3215461"/>
            <a:ext cx="1988634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Hoe FAIR zijn reeds gepubliceerde dossiers?</a:t>
            </a:r>
          </a:p>
          <a:p>
            <a:pPr marL="0" indent="0">
              <a:buNone/>
            </a:pPr>
            <a:r>
              <a:rPr lang="nl-NL" sz="3600" dirty="0"/>
              <a:t>   ⮩ </a:t>
            </a:r>
            <a:r>
              <a:rPr lang="nl-NL" sz="3600" b="1" dirty="0"/>
              <a:t>Verbetering nodig</a:t>
            </a:r>
            <a:r>
              <a:rPr lang="nl-NL" sz="3600" dirty="0"/>
              <a:t> op alle principes</a:t>
            </a:r>
          </a:p>
          <a:p>
            <a:r>
              <a:rPr lang="nl-NL" sz="1800" dirty="0"/>
              <a:t>Hoe zien FAIR gepubliceerde </a:t>
            </a:r>
            <a:r>
              <a:rPr lang="nl-NL" sz="1800" dirty="0" err="1"/>
              <a:t>Woo</a:t>
            </a:r>
            <a:r>
              <a:rPr lang="nl-NL" sz="1800" dirty="0"/>
              <a:t>-dossiers eruit?</a:t>
            </a:r>
          </a:p>
          <a:p>
            <a:pPr marL="0" indent="0">
              <a:buNone/>
            </a:pPr>
            <a:r>
              <a:rPr lang="nl-NL" sz="1800" dirty="0"/>
              <a:t>   ⮩ Als een </a:t>
            </a:r>
            <a:r>
              <a:rPr lang="nl-NL" sz="1800" b="1" dirty="0"/>
              <a:t>simpel</a:t>
            </a:r>
            <a:r>
              <a:rPr lang="nl-NL" sz="1800" dirty="0"/>
              <a:t> JSON document</a:t>
            </a:r>
          </a:p>
          <a:p>
            <a:r>
              <a:rPr lang="nl-NL" sz="18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1800" dirty="0"/>
              <a:t>   ⮩ Mogelijkheid om </a:t>
            </a:r>
            <a:r>
              <a:rPr lang="nl-NL" sz="1800" b="1" dirty="0"/>
              <a:t>zonder technische kennis </a:t>
            </a:r>
            <a:r>
              <a:rPr lang="nl-NL" sz="18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weten…</a:t>
            </a:r>
          </a:p>
          <a:p>
            <a:pPr marL="0" indent="0">
              <a:buNone/>
            </a:pPr>
            <a:r>
              <a:rPr lang="nl-NL" sz="1600" dirty="0"/>
              <a:t>       … welke verzoeken niet binnen de </a:t>
            </a:r>
            <a:r>
              <a:rPr lang="nl-NL" sz="1600" b="1" dirty="0"/>
              <a:t>termijn</a:t>
            </a:r>
            <a:r>
              <a:rPr lang="nl-NL" sz="1600" dirty="0"/>
              <a:t> zijn beantwoord</a:t>
            </a:r>
          </a:p>
          <a:p>
            <a:pPr marL="0" indent="0">
              <a:buNone/>
            </a:pPr>
            <a:r>
              <a:rPr lang="nl-NL" sz="1600" dirty="0"/>
              <a:t>Nodig: een </a:t>
            </a:r>
            <a:r>
              <a:rPr lang="nl-NL" sz="1600" b="1" dirty="0"/>
              <a:t>verzoekdatum</a:t>
            </a:r>
            <a:r>
              <a:rPr lang="nl-NL" sz="1600" dirty="0"/>
              <a:t> en een </a:t>
            </a:r>
            <a:r>
              <a:rPr lang="nl-NL" sz="1600" b="1" dirty="0"/>
              <a:t>besluitdatum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F005106C-3D64-D45D-A74B-E4CCEF6DB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61" y="2337535"/>
            <a:ext cx="3589291" cy="31020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CAA32DC-9D1C-0A01-CFF5-BF82F1A5A7D0}"/>
              </a:ext>
            </a:extLst>
          </p:cNvPr>
          <p:cNvSpPr txBox="1"/>
          <p:nvPr/>
        </p:nvSpPr>
        <p:spPr>
          <a:xfrm>
            <a:off x="7839361" y="5392752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0953"/>
              </p:ext>
            </p:extLst>
          </p:nvPr>
        </p:nvGraphicFramePr>
        <p:xfrm>
          <a:off x="1321901" y="3573923"/>
          <a:ext cx="5418666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Extractiemethode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% geen 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pdftotext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23% (6.586)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Optical </a:t>
                      </a:r>
                      <a:r>
                        <a:rPr lang="nl-NL" dirty="0" err="1"/>
                        <a:t>Character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Recognition</a:t>
                      </a:r>
                      <a:r>
                        <a:rPr lang="nl-NL" dirty="0"/>
                        <a:t> (OCR)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0.4% (121)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321901" y="3290500"/>
            <a:ext cx="415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1: Leesbaarheid van pagina’s uit </a:t>
            </a:r>
            <a:r>
              <a:rPr lang="nl-NL" sz="1200" dirty="0" err="1"/>
              <a:t>Wob</a:t>
            </a:r>
            <a:r>
              <a:rPr lang="nl-NL" sz="1200" dirty="0"/>
              <a:t>-dossiers (N=28.331)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2225F3F-A6AC-36B7-D8F8-D42C9A080A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Probleem 1: documenten worden gepubliceerd </a:t>
            </a:r>
          </a:p>
          <a:p>
            <a:r>
              <a:rPr lang="nl-NL" sz="4000" dirty="0"/>
              <a:t>in een </a:t>
            </a:r>
            <a:r>
              <a:rPr lang="nl-NL" sz="4000" b="1" dirty="0"/>
              <a:t>slecht</a:t>
            </a:r>
            <a:r>
              <a:rPr lang="nl-NL" sz="4000" dirty="0"/>
              <a:t> </a:t>
            </a:r>
            <a:r>
              <a:rPr lang="nl-NL" sz="4000" b="1" dirty="0"/>
              <a:t>leesbaar</a:t>
            </a:r>
            <a:r>
              <a:rPr lang="nl-NL" sz="4000" dirty="0"/>
              <a:t> en </a:t>
            </a:r>
            <a:r>
              <a:rPr lang="nl-NL" sz="4000" b="1" dirty="0"/>
              <a:t>verwerkbaar</a:t>
            </a:r>
            <a:r>
              <a:rPr lang="nl-NL" sz="4000" dirty="0"/>
              <a:t> formaat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7411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260A766-6781-5717-2C76-635F79CC97E6}"/>
              </a:ext>
            </a:extLst>
          </p:cNvPr>
          <p:cNvSpPr/>
          <p:nvPr/>
        </p:nvSpPr>
        <p:spPr>
          <a:xfrm>
            <a:off x="8585342" y="1818417"/>
            <a:ext cx="2258290" cy="300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Probleem 2: inventarislijsten zijn niet altijd </a:t>
            </a:r>
            <a:r>
              <a:rPr lang="nl-NL" sz="4000" b="1" dirty="0"/>
              <a:t>vindbaar</a:t>
            </a:r>
            <a:r>
              <a:rPr lang="nl-NL" sz="4000" dirty="0"/>
              <a:t>, </a:t>
            </a:r>
            <a:r>
              <a:rPr lang="nl-NL" sz="4000" b="1" dirty="0"/>
              <a:t>leesbaar</a:t>
            </a:r>
            <a:r>
              <a:rPr lang="nl-NL" sz="4000" dirty="0"/>
              <a:t> en </a:t>
            </a:r>
            <a:r>
              <a:rPr lang="nl-NL" sz="4000" b="1" dirty="0"/>
              <a:t>eenduidig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vinden…</a:t>
            </a:r>
          </a:p>
          <a:p>
            <a:pPr marL="0" indent="0">
              <a:buNone/>
            </a:pPr>
            <a:r>
              <a:rPr lang="nl-NL" sz="1600" dirty="0"/>
              <a:t>       … alle WhatsApp-gesprekken die gaan over de </a:t>
            </a:r>
            <a:r>
              <a:rPr lang="nl-NL" sz="1600" b="1" dirty="0"/>
              <a:t>mondkapjesdeal</a:t>
            </a:r>
          </a:p>
          <a:p>
            <a:pPr marL="0" indent="0">
              <a:buNone/>
            </a:pPr>
            <a:r>
              <a:rPr lang="nl-NL" sz="1600" dirty="0"/>
              <a:t>Nodig: het </a:t>
            </a:r>
            <a:r>
              <a:rPr lang="nl-NL" sz="1600" b="1" dirty="0"/>
              <a:t>type</a:t>
            </a:r>
            <a:r>
              <a:rPr lang="nl-NL" sz="1600" dirty="0"/>
              <a:t> document en een </a:t>
            </a:r>
            <a:r>
              <a:rPr lang="nl-NL" sz="1600" b="1" dirty="0"/>
              <a:t>titel</a:t>
            </a:r>
            <a:r>
              <a:rPr lang="nl-NL" sz="1600" dirty="0"/>
              <a:t>/beschrijving</a:t>
            </a:r>
          </a:p>
          <a:p>
            <a:pPr marL="0" indent="0">
              <a:buNone/>
            </a:pPr>
            <a:endParaRPr lang="nl-NL" sz="1600" dirty="0"/>
          </a:p>
          <a:p>
            <a:r>
              <a:rPr lang="nl-NL" sz="1600" dirty="0"/>
              <a:t>In 2703 </a:t>
            </a:r>
            <a:r>
              <a:rPr lang="nl-NL" sz="1600" dirty="0" err="1"/>
              <a:t>Wob</a:t>
            </a:r>
            <a:r>
              <a:rPr lang="nl-NL" sz="1600" dirty="0"/>
              <a:t>-dossiers zijn 436 inventarislijsten gevonden (‘inventaris’)</a:t>
            </a:r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1991"/>
              </p:ext>
            </p:extLst>
          </p:nvPr>
        </p:nvGraphicFramePr>
        <p:xfrm>
          <a:off x="1139076" y="4346430"/>
          <a:ext cx="631443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4346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184009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Situatie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bevatte een leesbare 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79% (346)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‘titel’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56% (245)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‘type document’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 (71)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75346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736136" y="4057138"/>
            <a:ext cx="324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2: Kwaliteit van de inventarislijsten (N=436)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255A0D-3775-D477-A9D6-65C1FE6FDF78}"/>
              </a:ext>
            </a:extLst>
          </p:cNvPr>
          <p:cNvSpPr txBox="1"/>
          <p:nvPr/>
        </p:nvSpPr>
        <p:spPr>
          <a:xfrm>
            <a:off x="7754390" y="1981503"/>
            <a:ext cx="391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weigeringsgrond;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artikelwob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beslissingconform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wobgrond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uitzonderingsgrond;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artikel;</a:t>
            </a:r>
            <a:br>
              <a:rPr lang="nl-NL" sz="1200" dirty="0"/>
            </a:br>
            <a:r>
              <a:rPr lang="nl-NL" sz="1200" b="0" i="0" dirty="0" err="1">
                <a:effectLst/>
                <a:latin typeface="Arial" panose="020B0604020202020204" pitchFamily="34" charset="0"/>
              </a:rPr>
              <a:t>wobartikel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weigeringsgrondwob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weigerings-</a:t>
            </a:r>
            <a:br>
              <a:rPr lang="nl-NL" sz="1200" dirty="0"/>
            </a:br>
            <a:r>
              <a:rPr lang="nl-NL" sz="1200" b="0" i="0" dirty="0">
                <a:effectLst/>
                <a:latin typeface="Arial" panose="020B0604020202020204" pitchFamily="34" charset="0"/>
              </a:rPr>
              <a:t>gronden;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lakgrond;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relevantewobgronden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grond</a:t>
            </a:r>
            <a:endParaRPr lang="nl-NL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BD51A9-9ECD-194E-40FA-13717043D51B}"/>
              </a:ext>
            </a:extLst>
          </p:cNvPr>
          <p:cNvSpPr txBox="1"/>
          <p:nvPr/>
        </p:nvSpPr>
        <p:spPr>
          <a:xfrm>
            <a:off x="8495957" y="1524040"/>
            <a:ext cx="2751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Hoe geven we </a:t>
            </a:r>
            <a:r>
              <a:rPr lang="nl-NL" sz="1200" b="1" dirty="0"/>
              <a:t>weigeringsgronden</a:t>
            </a:r>
            <a:r>
              <a:rPr lang="nl-NL" sz="1200" dirty="0"/>
              <a:t> weer?</a:t>
            </a:r>
          </a:p>
        </p:txBody>
      </p:sp>
    </p:spTree>
    <p:extLst>
      <p:ext uri="{BB962C8B-B14F-4D97-AF65-F5344CB8AC3E}">
        <p14:creationId xmlns:p14="http://schemas.microsoft.com/office/powerpoint/2010/main" val="5543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0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 3: identieke informatie wordt </a:t>
            </a:r>
            <a:br>
              <a:rPr lang="nl-NL" dirty="0"/>
            </a:br>
            <a:r>
              <a:rPr lang="nl-NL" dirty="0"/>
              <a:t>niet op dezelfde wijze weergegeven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inventariseren…</a:t>
            </a:r>
          </a:p>
          <a:p>
            <a:pPr marL="0" indent="0">
              <a:buNone/>
            </a:pPr>
            <a:r>
              <a:rPr lang="nl-NL" sz="1600" dirty="0"/>
              <a:t>       … hoe vaak bepaalde weigeringsgronden gebruikt worden</a:t>
            </a:r>
            <a:endParaRPr lang="nl-NL" sz="1600" b="1" dirty="0"/>
          </a:p>
          <a:p>
            <a:pPr marL="0" indent="0">
              <a:buNone/>
            </a:pPr>
            <a:r>
              <a:rPr lang="nl-NL" sz="1600" dirty="0"/>
              <a:t>Nodig: </a:t>
            </a:r>
            <a:r>
              <a:rPr lang="nl-NL" sz="1600" b="1" dirty="0"/>
              <a:t>eenvoudig</a:t>
            </a:r>
            <a:r>
              <a:rPr lang="nl-NL" sz="1600" dirty="0"/>
              <a:t> te extraheren kolom met </a:t>
            </a:r>
            <a:r>
              <a:rPr lang="nl-NL" sz="1600" b="1" dirty="0"/>
              <a:t>weigeringsgronden</a:t>
            </a:r>
          </a:p>
          <a:p>
            <a:pPr marL="0" indent="0">
              <a:buNone/>
            </a:pPr>
            <a:endParaRPr lang="nl-NL" sz="1600" b="1" dirty="0"/>
          </a:p>
          <a:p>
            <a:r>
              <a:rPr lang="nl-NL" sz="1600" dirty="0"/>
              <a:t>10.2.e</a:t>
            </a:r>
          </a:p>
          <a:p>
            <a:r>
              <a:rPr lang="nl-NL" sz="1600" dirty="0"/>
              <a:t>(10)(2e)</a:t>
            </a:r>
          </a:p>
          <a:p>
            <a:r>
              <a:rPr lang="nl-NL" sz="1600" dirty="0"/>
              <a:t>Artikel 10.2.e</a:t>
            </a:r>
          </a:p>
          <a:p>
            <a:r>
              <a:rPr lang="nl-NL" sz="1600" dirty="0"/>
              <a:t>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 lid 2 onder e</a:t>
            </a:r>
          </a:p>
          <a:p>
            <a:r>
              <a:rPr lang="nl-NL" sz="1600" dirty="0"/>
              <a:t>Artikel 10 lid 2, aanhef en onder 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PG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066C0C3-3C00-F76C-D78A-CBF13FC1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22" y="2188182"/>
            <a:ext cx="2333625" cy="30194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BC0D502-60BC-E221-0E83-A155F7AE1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56" y="1540481"/>
            <a:ext cx="981075" cy="43148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D2DC28FF-4817-10AD-22A0-8BBF845ACE57}"/>
              </a:ext>
            </a:extLst>
          </p:cNvPr>
          <p:cNvSpPr txBox="1"/>
          <p:nvPr/>
        </p:nvSpPr>
        <p:spPr>
          <a:xfrm>
            <a:off x="9117676" y="529316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883D1BA-33F6-F422-7BB5-DFF047D7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386" y="3182144"/>
            <a:ext cx="1838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</a:t>
            </a:r>
            <a:r>
              <a:rPr lang="nl-NL" sz="1800" b="1" dirty="0"/>
              <a:t>missende</a:t>
            </a:r>
            <a:r>
              <a:rPr lang="nl-NL" sz="1800" dirty="0"/>
              <a:t> informatie, documenten ‘</a:t>
            </a:r>
            <a:r>
              <a:rPr lang="nl-NL" sz="1800" b="1" dirty="0"/>
              <a:t>verstopt</a:t>
            </a:r>
            <a:r>
              <a:rPr lang="nl-NL" sz="1800" dirty="0"/>
              <a:t>’</a:t>
            </a:r>
          </a:p>
          <a:p>
            <a:r>
              <a:rPr lang="nl-NL" sz="1800" dirty="0"/>
              <a:t>A: slecht </a:t>
            </a:r>
            <a:r>
              <a:rPr lang="nl-NL" sz="1800" b="1" dirty="0"/>
              <a:t>machine-leesbaar</a:t>
            </a:r>
            <a:r>
              <a:rPr lang="nl-NL" sz="1800" dirty="0"/>
              <a:t> pdf formaat</a:t>
            </a:r>
          </a:p>
          <a:p>
            <a:r>
              <a:rPr lang="nl-NL" sz="1800" dirty="0"/>
              <a:t>I: </a:t>
            </a:r>
            <a:r>
              <a:rPr lang="nl-NL" sz="1800" b="1" dirty="0"/>
              <a:t>niet eenduidige </a:t>
            </a:r>
            <a:r>
              <a:rPr lang="nl-NL" sz="1800" dirty="0"/>
              <a:t>attributen en waardes</a:t>
            </a:r>
          </a:p>
          <a:p>
            <a:r>
              <a:rPr lang="nl-NL" sz="1800" dirty="0"/>
              <a:t>R: gebrek aan vindbare, eenduidige en toegankelijke </a:t>
            </a:r>
            <a:r>
              <a:rPr lang="nl-NL" sz="1800" b="1" dirty="0"/>
              <a:t>metadata</a:t>
            </a:r>
          </a:p>
          <a:p>
            <a:endParaRPr lang="nl-NL" sz="1800" b="1" dirty="0"/>
          </a:p>
          <a:p>
            <a:r>
              <a:rPr lang="nl-NL" sz="1800" b="1" dirty="0"/>
              <a:t>Conclusie: </a:t>
            </a:r>
            <a:r>
              <a:rPr lang="nl-NL" sz="1800" dirty="0"/>
              <a:t>verbetering nodig op elk principe</a:t>
            </a:r>
            <a:endParaRPr lang="nl-NL" sz="18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strike="sngStrike" dirty="0"/>
              <a:t>Hoe FAIR zijn reeds gepubliceerde dossiers?</a:t>
            </a:r>
          </a:p>
          <a:p>
            <a:pPr marL="0" indent="0">
              <a:buNone/>
            </a:pPr>
            <a:r>
              <a:rPr lang="nl-NL" sz="1800" strike="sngStrike" dirty="0"/>
              <a:t>   ⮩ </a:t>
            </a:r>
            <a:r>
              <a:rPr lang="nl-NL" sz="1800" b="1" strike="sngStrike" dirty="0"/>
              <a:t>Verbetering nodig</a:t>
            </a:r>
            <a:r>
              <a:rPr lang="nl-NL" sz="1800" strike="sngStrike" dirty="0"/>
              <a:t> op alle principes</a:t>
            </a:r>
          </a:p>
          <a:p>
            <a:r>
              <a:rPr lang="nl-NL" sz="3600" dirty="0"/>
              <a:t>Hoe zien FAIR gepubliceerde </a:t>
            </a:r>
            <a:r>
              <a:rPr lang="nl-NL" sz="3600" dirty="0" err="1"/>
              <a:t>Woo</a:t>
            </a:r>
            <a:r>
              <a:rPr lang="nl-NL" sz="3600" dirty="0"/>
              <a:t>-dossiers eruit?</a:t>
            </a:r>
          </a:p>
          <a:p>
            <a:pPr marL="0" indent="0">
              <a:buNone/>
            </a:pPr>
            <a:r>
              <a:rPr lang="nl-NL" sz="3600" dirty="0"/>
              <a:t>   ⮩ Als een </a:t>
            </a:r>
            <a:r>
              <a:rPr lang="nl-NL" sz="3600" b="1" dirty="0"/>
              <a:t>simpel</a:t>
            </a:r>
            <a:r>
              <a:rPr lang="nl-NL" sz="3600" dirty="0"/>
              <a:t> JSON document</a:t>
            </a:r>
          </a:p>
          <a:p>
            <a:r>
              <a:rPr lang="nl-NL" sz="18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1800" dirty="0"/>
              <a:t>   ⮩ Mogelijkheid om </a:t>
            </a:r>
            <a:r>
              <a:rPr lang="nl-NL" sz="1800" b="1" dirty="0"/>
              <a:t>zonder technische kennis </a:t>
            </a:r>
            <a:r>
              <a:rPr lang="nl-NL" sz="18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66A4-28DA-D428-3195-4136A02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wel FAIR?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A65921-13F4-F0FB-3B88-5EE7CDF5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600" dirty="0"/>
              <a:t>Een </a:t>
            </a:r>
            <a:r>
              <a:rPr lang="nl-NL" sz="2600" b="1" dirty="0"/>
              <a:t>toegankelijk</a:t>
            </a:r>
            <a:r>
              <a:rPr lang="nl-NL" sz="2600" dirty="0"/>
              <a:t> bestandsformaat</a:t>
            </a:r>
          </a:p>
          <a:p>
            <a:r>
              <a:rPr lang="nl-NL" sz="1800" b="1" dirty="0"/>
              <a:t>Semigestructureerd</a:t>
            </a:r>
            <a:r>
              <a:rPr lang="nl-NL" sz="1800" dirty="0"/>
              <a:t> formaat (boomstructuur)</a:t>
            </a:r>
          </a:p>
          <a:p>
            <a:r>
              <a:rPr lang="nl-NL" sz="1800" dirty="0"/>
              <a:t>Bijvoorbeeld: JSON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2600" b="1" dirty="0"/>
              <a:t>Vindbare</a:t>
            </a:r>
            <a:r>
              <a:rPr lang="nl-NL" sz="2600" dirty="0"/>
              <a:t> metadata</a:t>
            </a:r>
          </a:p>
          <a:p>
            <a:r>
              <a:rPr lang="nl-NL" sz="1800" dirty="0"/>
              <a:t>Relevante (voor het domein) </a:t>
            </a:r>
            <a:r>
              <a:rPr lang="nl-NL" sz="1800" b="1" dirty="0"/>
              <a:t>metadata</a:t>
            </a:r>
          </a:p>
          <a:p>
            <a:r>
              <a:rPr lang="nl-NL" sz="1800" dirty="0"/>
              <a:t>Vanuit verschillende invalshoeken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600" b="1" dirty="0"/>
              <a:t>Uniforme</a:t>
            </a:r>
            <a:r>
              <a:rPr lang="nl-NL" sz="2600" dirty="0"/>
              <a:t> publicaties</a:t>
            </a:r>
            <a:endParaRPr lang="nl-NL" sz="1800" dirty="0"/>
          </a:p>
          <a:p>
            <a:r>
              <a:rPr lang="nl-NL" sz="1800" dirty="0"/>
              <a:t>Strenge </a:t>
            </a:r>
            <a:r>
              <a:rPr lang="nl-NL" sz="1800" b="1" dirty="0"/>
              <a:t>validatie </a:t>
            </a:r>
          </a:p>
          <a:p>
            <a:pPr marL="0" indent="0">
              <a:buNone/>
            </a:pPr>
            <a:r>
              <a:rPr lang="nl-NL" sz="1800" dirty="0"/>
              <a:t>    ⮩ Dwingen tot een </a:t>
            </a:r>
            <a:r>
              <a:rPr lang="nl-NL" sz="1800" b="1" dirty="0"/>
              <a:t>minimale</a:t>
            </a:r>
            <a:r>
              <a:rPr lang="nl-NL" sz="1800" dirty="0"/>
              <a:t> standaard</a:t>
            </a:r>
          </a:p>
          <a:p>
            <a:r>
              <a:rPr lang="nl-NL" sz="1800" dirty="0"/>
              <a:t>Publicatiestrategie</a:t>
            </a:r>
            <a:endParaRPr lang="nl-NL" sz="18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19525C-EABB-1485-4444-FCFD6561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3A41107-4D9F-909B-D0DF-5CF33C34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700</Words>
  <Application>Microsoft Office PowerPoint</Application>
  <PresentationFormat>Breedbeeld</PresentationFormat>
  <Paragraphs>145</Paragraphs>
  <Slides>15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Kantoorthema</vt:lpstr>
      <vt:lpstr>PowerPoint-presentatie</vt:lpstr>
      <vt:lpstr>Onderzoek</vt:lpstr>
      <vt:lpstr>Vragen</vt:lpstr>
      <vt:lpstr>PowerPoint-presentatie</vt:lpstr>
      <vt:lpstr>Probleem 2: inventarislijsten zijn niet altijd vindbaar, leesbaar en eenduidig</vt:lpstr>
      <vt:lpstr>Probleem 3: identieke informatie wordt  niet op dezelfde wijze weergegeven</vt:lpstr>
      <vt:lpstr>FAIRness</vt:lpstr>
      <vt:lpstr>Vragen</vt:lpstr>
      <vt:lpstr>Hoe wel FAIR?</vt:lpstr>
      <vt:lpstr>Hoe ziet dat eruit?</vt:lpstr>
      <vt:lpstr>FAIRness</vt:lpstr>
      <vt:lpstr>Vragen</vt:lpstr>
      <vt:lpstr>Automatisering</vt:lpstr>
      <vt:lpstr>WooFAIRify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Maik Larooij</dc:creator>
  <cp:lastModifiedBy>Maik Larooij</cp:lastModifiedBy>
  <cp:revision>2</cp:revision>
  <dcterms:created xsi:type="dcterms:W3CDTF">2022-06-15T08:35:39Z</dcterms:created>
  <dcterms:modified xsi:type="dcterms:W3CDTF">2022-07-05T09:17:38Z</dcterms:modified>
</cp:coreProperties>
</file>