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89" r:id="rId3"/>
    <p:sldId id="390" r:id="rId4"/>
    <p:sldId id="391" r:id="rId5"/>
    <p:sldId id="392" r:id="rId6"/>
    <p:sldId id="393" r:id="rId7"/>
    <p:sldId id="394" r:id="rId8"/>
    <p:sldId id="395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7D0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9DCAF9ED-07DC-4A11-8D7F-57B35C25682E}" styleName="보통 스타일 1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20" autoAdjust="0"/>
    <p:restoredTop sz="94660"/>
  </p:normalViewPr>
  <p:slideViewPr>
    <p:cSldViewPr>
      <p:cViewPr varScale="1">
        <p:scale>
          <a:sx n="62" d="100"/>
          <a:sy n="62" d="100"/>
        </p:scale>
        <p:origin x="-667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1290861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19200" y="5013176"/>
            <a:ext cx="6858000" cy="648072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EA0CB012-16AF-421D-A601-2FA5C86F673F}" type="datetimeFigureOut">
              <a:rPr lang="ko-KR" altLang="en-US" smtClean="0"/>
              <a:t>2017-04-18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C588C840-E34B-42F0-A8B1-71E4ADE2BE3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904875" y="1052736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직사각형 32"/>
          <p:cNvSpPr/>
          <p:nvPr/>
        </p:nvSpPr>
        <p:spPr>
          <a:xfrm>
            <a:off x="914400" y="4941168"/>
            <a:ext cx="7315200" cy="792882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직사각형 21"/>
          <p:cNvSpPr/>
          <p:nvPr/>
        </p:nvSpPr>
        <p:spPr>
          <a:xfrm>
            <a:off x="904875" y="1052736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직사각형 31"/>
          <p:cNvSpPr/>
          <p:nvPr/>
        </p:nvSpPr>
        <p:spPr>
          <a:xfrm>
            <a:off x="914400" y="4941168"/>
            <a:ext cx="228600" cy="7920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B012-16AF-421D-A601-2FA5C86F673F}" type="datetimeFigureOut">
              <a:rPr lang="ko-KR" altLang="en-US" smtClean="0"/>
              <a:t>2017-04-18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8C840-E34B-42F0-A8B1-71E4ADE2BE3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B012-16AF-421D-A601-2FA5C86F673F}" type="datetimeFigureOut">
              <a:rPr lang="ko-KR" altLang="en-US" smtClean="0"/>
              <a:t>2017-04-18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8C840-E34B-42F0-A8B1-71E4ADE2BE3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이등변 삼각형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7544" y="428110"/>
            <a:ext cx="8039256" cy="72000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B012-16AF-421D-A601-2FA5C86F673F}" type="datetimeFigureOut">
              <a:rPr lang="ko-KR" altLang="en-US" smtClean="0"/>
              <a:t>2017-04-18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8C840-E34B-42F0-A8B1-71E4ADE2BE3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>
            <a:lvl1pPr>
              <a:defRPr sz="2000"/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/>
            </a:lvl3pPr>
          </a:lstStyle>
          <a:p>
            <a:pPr lvl="0" eaLnBrk="1" latinLnBrk="0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467544" y="428198"/>
            <a:ext cx="180000" cy="7200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EA0CB012-16AF-421D-A601-2FA5C86F673F}" type="datetimeFigureOut">
              <a:rPr lang="ko-KR" altLang="en-US" smtClean="0"/>
              <a:t>2017-04-18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C588C840-E34B-42F0-A8B1-71E4ADE2BE3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B012-16AF-421D-A601-2FA5C86F673F}" type="datetimeFigureOut">
              <a:rPr lang="ko-KR" altLang="en-US" smtClean="0"/>
              <a:t>2017-04-18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8C840-E34B-42F0-A8B1-71E4ADE2BE3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B012-16AF-421D-A601-2FA5C86F673F}" type="datetimeFigureOut">
              <a:rPr lang="ko-KR" altLang="en-US" smtClean="0"/>
              <a:t>2017-04-18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8C840-E34B-42F0-A8B1-71E4ADE2BE3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B012-16AF-421D-A601-2FA5C86F673F}" type="datetimeFigureOut">
              <a:rPr lang="ko-KR" altLang="en-US" smtClean="0"/>
              <a:t>2017-04-18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8C840-E34B-42F0-A8B1-71E4ADE2BE3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B012-16AF-421D-A601-2FA5C86F673F}" type="datetimeFigureOut">
              <a:rPr lang="ko-KR" altLang="en-US" smtClean="0"/>
              <a:t>2017-04-18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8C840-E34B-42F0-A8B1-71E4ADE2BE3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B012-16AF-421D-A601-2FA5C86F673F}" type="datetimeFigureOut">
              <a:rPr lang="ko-KR" altLang="en-US" smtClean="0"/>
              <a:t>2017-04-18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8C840-E34B-42F0-A8B1-71E4ADE2BE3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B012-16AF-421D-A601-2FA5C86F673F}" type="datetimeFigureOut">
              <a:rPr lang="ko-KR" altLang="en-US" smtClean="0"/>
              <a:t>2017-04-18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8C840-E34B-42F0-A8B1-71E4ADE2BE3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A0CB012-16AF-421D-A601-2FA5C86F673F}" type="datetimeFigureOut">
              <a:rPr lang="ko-KR" altLang="en-US" smtClean="0"/>
              <a:t>2017-04-18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588C840-E34B-42F0-A8B1-71E4ADE2BE3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sz="3600" dirty="0" smtClean="0">
                <a:latin typeface="+mn-ea"/>
                <a:ea typeface="+mn-ea"/>
              </a:rPr>
              <a:t>패턴기반 </a:t>
            </a:r>
            <a:r>
              <a:rPr lang="en-US" altLang="ko-KR" sz="3600" dirty="0" smtClean="0">
                <a:latin typeface="+mn-ea"/>
                <a:ea typeface="+mn-ea"/>
              </a:rPr>
              <a:t>SW</a:t>
            </a:r>
            <a:r>
              <a:rPr lang="ko-KR" altLang="en-US" sz="3600" dirty="0" smtClean="0">
                <a:latin typeface="+mn-ea"/>
                <a:ea typeface="+mn-ea"/>
              </a:rPr>
              <a:t>개발</a:t>
            </a:r>
            <a:endParaRPr lang="ko-KR" altLang="en-US" sz="3600" dirty="0">
              <a:latin typeface="+mn-ea"/>
              <a:ea typeface="+mn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algn="r"/>
            <a:r>
              <a:rPr lang="en-US" altLang="ko-KR" sz="1600" dirty="0" smtClean="0">
                <a:solidFill>
                  <a:schemeClr val="tx1"/>
                </a:solidFill>
                <a:latin typeface="+mn-ea"/>
                <a:ea typeface="+mn-ea"/>
              </a:rPr>
              <a:t>SW</a:t>
            </a:r>
            <a:r>
              <a:rPr lang="ko-KR" altLang="en-US" sz="1600" dirty="0" smtClean="0">
                <a:solidFill>
                  <a:schemeClr val="tx1"/>
                </a:solidFill>
                <a:latin typeface="+mn-ea"/>
                <a:ea typeface="+mn-ea"/>
              </a:rPr>
              <a:t>분석</a:t>
            </a:r>
            <a:r>
              <a:rPr lang="en-US" altLang="ko-KR" sz="1600" dirty="0" smtClean="0">
                <a:solidFill>
                  <a:schemeClr val="tx1"/>
                </a:solidFill>
                <a:latin typeface="+mn-ea"/>
                <a:ea typeface="+mn-ea"/>
              </a:rPr>
              <a:t>_</a:t>
            </a:r>
            <a:r>
              <a:rPr lang="ko-KR" altLang="en-US" sz="1600" dirty="0" smtClean="0">
                <a:solidFill>
                  <a:schemeClr val="tx1"/>
                </a:solidFill>
                <a:latin typeface="+mn-ea"/>
                <a:ea typeface="+mn-ea"/>
              </a:rPr>
              <a:t>설계학과</a:t>
            </a:r>
            <a:endParaRPr lang="en-US" altLang="ko-KR" sz="16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r"/>
            <a:r>
              <a:rPr lang="ko-KR" altLang="en-US" sz="1600" dirty="0" smtClean="0">
                <a:solidFill>
                  <a:schemeClr val="tx1"/>
                </a:solidFill>
                <a:latin typeface="+mn-ea"/>
                <a:ea typeface="+mn-ea"/>
              </a:rPr>
              <a:t>최효</a:t>
            </a:r>
            <a:r>
              <a:rPr lang="ko-KR" altLang="en-US" sz="1600" dirty="0">
                <a:solidFill>
                  <a:schemeClr val="tx1"/>
                </a:solidFill>
                <a:latin typeface="+mn-ea"/>
                <a:ea typeface="+mn-ea"/>
              </a:rPr>
              <a:t>선</a:t>
            </a:r>
          </a:p>
        </p:txBody>
      </p:sp>
    </p:spTree>
    <p:extLst>
      <p:ext uri="{BB962C8B-B14F-4D97-AF65-F5344CB8AC3E}">
        <p14:creationId xmlns:p14="http://schemas.microsoft.com/office/powerpoint/2010/main" val="2244309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EL: Expression Language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표현 언어</a:t>
            </a:r>
            <a:r>
              <a:rPr lang="en-US" altLang="ko-KR" dirty="0"/>
              <a:t>(EL: Expression Language</a:t>
            </a:r>
            <a:r>
              <a:rPr lang="en-US" altLang="ko-KR" dirty="0" smtClean="0"/>
              <a:t>)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 </a:t>
            </a:r>
            <a:r>
              <a:rPr lang="ko-KR" altLang="en-US" dirty="0"/>
              <a:t>값</a:t>
            </a:r>
            <a:r>
              <a:rPr lang="en-US" altLang="ko-KR" dirty="0"/>
              <a:t>(</a:t>
            </a:r>
            <a:r>
              <a:rPr lang="ko-KR" altLang="en-US" dirty="0"/>
              <a:t>데이터</a:t>
            </a:r>
            <a:r>
              <a:rPr lang="en-US" altLang="ko-KR" dirty="0"/>
              <a:t>)</a:t>
            </a:r>
            <a:r>
              <a:rPr lang="ko-KR" altLang="en-US" dirty="0"/>
              <a:t>을 웹 페이지에 표시</a:t>
            </a:r>
            <a:r>
              <a:rPr lang="en-US" altLang="ko-KR" dirty="0"/>
              <a:t>(</a:t>
            </a:r>
            <a:r>
              <a:rPr lang="ko-KR" altLang="en-US" dirty="0"/>
              <a:t>표현</a:t>
            </a:r>
            <a:r>
              <a:rPr lang="en-US" altLang="ko-KR" dirty="0"/>
              <a:t>)</a:t>
            </a:r>
            <a:r>
              <a:rPr lang="ko-KR" altLang="en-US" dirty="0"/>
              <a:t>하는 데 사용되는 </a:t>
            </a:r>
            <a:r>
              <a:rPr lang="ko-KR" altLang="en-US" dirty="0" smtClean="0"/>
              <a:t>태그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b="1" dirty="0"/>
              <a:t> </a:t>
            </a:r>
            <a:r>
              <a:rPr lang="en-US" altLang="ko-KR" b="1" dirty="0" smtClean="0"/>
              <a:t>JSP </a:t>
            </a:r>
            <a:r>
              <a:rPr lang="ko-KR" altLang="en-US" b="1" dirty="0"/>
              <a:t>출력에 대한 부분을 쉽게 하기 위해 </a:t>
            </a:r>
            <a:r>
              <a:rPr lang="ko-KR" altLang="en-US" b="1" dirty="0" smtClean="0"/>
              <a:t>개발되었음</a:t>
            </a:r>
            <a:endParaRPr lang="en-US" altLang="ko-KR" b="1" dirty="0" smtClean="0"/>
          </a:p>
          <a:p>
            <a:pPr lvl="1">
              <a:lnSpc>
                <a:spcPct val="150000"/>
              </a:lnSpc>
            </a:pPr>
            <a:r>
              <a:rPr lang="ko-KR" altLang="en-US" dirty="0"/>
              <a:t>표현 언어는 </a:t>
            </a:r>
            <a:r>
              <a:rPr lang="en-US" altLang="ko-KR" dirty="0"/>
              <a:t>${}</a:t>
            </a:r>
            <a:r>
              <a:rPr lang="ko-KR" altLang="en-US" dirty="0"/>
              <a:t>를 사용하여 값을 </a:t>
            </a:r>
            <a:r>
              <a:rPr lang="ko-KR" altLang="en-US" dirty="0" smtClean="0"/>
              <a:t>표현한다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ko-KR" altLang="en-US" dirty="0"/>
          </a:p>
        </p:txBody>
      </p:sp>
      <p:graphicFrame>
        <p:nvGraphicFramePr>
          <p:cNvPr id="4" name="Table 58"/>
          <p:cNvGraphicFramePr/>
          <p:nvPr>
            <p:extLst>
              <p:ext uri="{D42A27DB-BD31-4B8C-83A1-F6EECF244321}">
                <p14:modId xmlns:p14="http://schemas.microsoft.com/office/powerpoint/2010/main" val="2013191427"/>
              </p:ext>
            </p:extLst>
          </p:nvPr>
        </p:nvGraphicFramePr>
        <p:xfrm>
          <a:off x="1475656" y="4186852"/>
          <a:ext cx="1912493" cy="648072"/>
        </p:xfrm>
        <a:graphic>
          <a:graphicData uri="http://schemas.openxmlformats.org/drawingml/2006/table">
            <a:tbl>
              <a:tblPr/>
              <a:tblGrid>
                <a:gridCol w="1912493"/>
              </a:tblGrid>
              <a:tr h="648072">
                <a:tc>
                  <a:txBody>
                    <a:bodyPr/>
                    <a:lstStyle/>
                    <a:p>
                      <a:pPr algn="just">
                        <a:defRPr sz="1800" b="0">
                          <a:uFillTx/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r>
                        <a:rPr dirty="0"/>
                        <a:t>&lt;%=expr%&gt;</a:t>
                      </a:r>
                    </a:p>
                  </a:txBody>
                  <a:tcPr marL="45720" marR="45720" anchor="ctr" horzOverflow="overflow">
                    <a:lnL w="3556">
                      <a:solidFill>
                        <a:srgbClr val="000000"/>
                      </a:solidFill>
                    </a:lnL>
                    <a:lnR w="3556">
                      <a:solidFill>
                        <a:srgbClr val="000000"/>
                      </a:solidFill>
                    </a:lnR>
                    <a:lnT w="3556">
                      <a:solidFill>
                        <a:srgbClr val="000000"/>
                      </a:solidFill>
                    </a:lnT>
                    <a:lnB w="3556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Table 59"/>
          <p:cNvGraphicFramePr/>
          <p:nvPr>
            <p:extLst>
              <p:ext uri="{D42A27DB-BD31-4B8C-83A1-F6EECF244321}">
                <p14:modId xmlns:p14="http://schemas.microsoft.com/office/powerpoint/2010/main" val="2466629535"/>
              </p:ext>
            </p:extLst>
          </p:nvPr>
        </p:nvGraphicFramePr>
        <p:xfrm>
          <a:off x="5604168" y="4186852"/>
          <a:ext cx="2092198" cy="648072"/>
        </p:xfrm>
        <a:graphic>
          <a:graphicData uri="http://schemas.openxmlformats.org/drawingml/2006/table">
            <a:tbl>
              <a:tblPr/>
              <a:tblGrid>
                <a:gridCol w="2092198"/>
              </a:tblGrid>
              <a:tr h="648072">
                <a:tc>
                  <a:txBody>
                    <a:bodyPr/>
                    <a:lstStyle/>
                    <a:p>
                      <a:pPr algn="just">
                        <a:defRPr sz="1800" b="0">
                          <a:uFillTx/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r>
                        <a:rPr dirty="0"/>
                        <a:t>${expr}</a:t>
                      </a:r>
                    </a:p>
                  </a:txBody>
                  <a:tcPr marL="45720" marR="45720" anchor="ctr" horzOverflow="overflow">
                    <a:lnL w="3556">
                      <a:solidFill>
                        <a:srgbClr val="000000"/>
                      </a:solidFill>
                    </a:lnL>
                    <a:lnR w="3556">
                      <a:solidFill>
                        <a:srgbClr val="000000"/>
                      </a:solidFill>
                    </a:lnR>
                    <a:lnT w="3556">
                      <a:solidFill>
                        <a:srgbClr val="000000"/>
                      </a:solidFill>
                    </a:lnT>
                    <a:lnB w="3556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" name="Shape 60"/>
          <p:cNvSpPr/>
          <p:nvPr/>
        </p:nvSpPr>
        <p:spPr>
          <a:xfrm>
            <a:off x="971600" y="3540521"/>
            <a:ext cx="7992888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>
              <a:spcBef>
                <a:spcPts val="0"/>
              </a:spcBef>
              <a:buClrTx/>
              <a:buFontTx/>
              <a:defRPr sz="1800">
                <a:uFillTx/>
                <a:latin typeface="맑은 고딕"/>
                <a:ea typeface="맑은 고딕"/>
                <a:cs typeface="맑은 고딕"/>
                <a:sym typeface="맑은 고딕"/>
              </a:defRPr>
            </a:pPr>
            <a:r>
              <a:rPr dirty="0"/>
              <a:t>■ 예 : </a:t>
            </a:r>
            <a:r>
              <a:rPr dirty="0" err="1" smtClean="0"/>
              <a:t>표현식</a:t>
            </a:r>
            <a:r>
              <a:rPr lang="en-US" dirty="0" smtClean="0"/>
              <a:t> </a:t>
            </a:r>
            <a:r>
              <a:rPr lang="en-US" dirty="0"/>
              <a:t>(expression tag</a:t>
            </a:r>
            <a:r>
              <a:rPr lang="en-US" dirty="0" smtClean="0"/>
              <a:t>)  </a:t>
            </a:r>
            <a:r>
              <a:rPr dirty="0" smtClean="0"/>
              <a:t>         </a:t>
            </a:r>
            <a:r>
              <a:rPr dirty="0"/>
              <a:t>■ 예 : </a:t>
            </a:r>
            <a:r>
              <a:rPr dirty="0" err="1"/>
              <a:t>표현</a:t>
            </a:r>
            <a:r>
              <a:rPr dirty="0"/>
              <a:t> </a:t>
            </a:r>
            <a:r>
              <a:rPr dirty="0" err="1" smtClean="0"/>
              <a:t>언어</a:t>
            </a:r>
            <a:endParaRPr lang="en-US" dirty="0" smtClean="0"/>
          </a:p>
          <a:p>
            <a:pPr>
              <a:spcBef>
                <a:spcPts val="0"/>
              </a:spcBef>
              <a:buClrTx/>
              <a:buFontTx/>
              <a:defRPr sz="1800">
                <a:uFillTx/>
                <a:latin typeface="맑은 고딕"/>
                <a:ea typeface="맑은 고딕"/>
                <a:cs typeface="맑은 고딕"/>
                <a:sym typeface="맑은 고딕"/>
              </a:defRPr>
            </a:pPr>
            <a:r>
              <a:rPr lang="en-US" dirty="0"/>
              <a:t> </a:t>
            </a:r>
            <a:r>
              <a:rPr lang="en-US" dirty="0" smtClean="0"/>
              <a:t>                                                                   </a:t>
            </a:r>
            <a:r>
              <a:rPr lang="en-US" dirty="0"/>
              <a:t>(expression </a:t>
            </a:r>
            <a:r>
              <a:rPr lang="en-US" dirty="0" smtClean="0"/>
              <a:t>language)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52641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EL: Expression Language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표현 언어</a:t>
            </a:r>
            <a:r>
              <a:rPr lang="en-US" altLang="ko-KR" dirty="0"/>
              <a:t>(EL: Expression Language</a:t>
            </a:r>
            <a:r>
              <a:rPr lang="en-US" altLang="ko-KR" dirty="0" smtClean="0"/>
              <a:t>)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 파일 </a:t>
            </a:r>
            <a:r>
              <a:rPr lang="en-US" altLang="ko-KR" dirty="0"/>
              <a:t>JSP</a:t>
            </a:r>
            <a:r>
              <a:rPr lang="ko-KR" altLang="en-US" dirty="0"/>
              <a:t>페이지에 사용되는 선언문</a:t>
            </a:r>
            <a:r>
              <a:rPr lang="en-US" altLang="ko-KR" dirty="0"/>
              <a:t>(&lt;%!%&gt;), </a:t>
            </a:r>
            <a:r>
              <a:rPr lang="ko-KR" altLang="en-US" dirty="0" err="1"/>
              <a:t>스크립트릿</a:t>
            </a:r>
            <a:r>
              <a:rPr lang="en-US" altLang="ko-KR" dirty="0"/>
              <a:t>(&lt;%%&gt;), </a:t>
            </a:r>
            <a:r>
              <a:rPr lang="ko-KR" altLang="en-US" dirty="0" err="1"/>
              <a:t>표현식</a:t>
            </a:r>
            <a:r>
              <a:rPr lang="en-US" altLang="ko-KR" dirty="0"/>
              <a:t>(&lt;%=%&gt;)</a:t>
            </a:r>
            <a:r>
              <a:rPr lang="ko-KR" altLang="en-US" dirty="0"/>
              <a:t>과 같은 자바 코드를 </a:t>
            </a:r>
            <a:r>
              <a:rPr lang="ko-KR" altLang="en-US" dirty="0" smtClean="0"/>
              <a:t>대신함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/>
              <a:t>좀 더 쉽고 자연스러운 형태로 태그</a:t>
            </a:r>
            <a:r>
              <a:rPr lang="en-US" altLang="ko-KR" dirty="0"/>
              <a:t>(</a:t>
            </a:r>
            <a:r>
              <a:rPr lang="ko-KR" altLang="en-US" dirty="0"/>
              <a:t>주로 액션태그</a:t>
            </a:r>
            <a:r>
              <a:rPr lang="en-US" altLang="ko-KR" dirty="0"/>
              <a:t>)</a:t>
            </a:r>
            <a:r>
              <a:rPr lang="ko-KR" altLang="en-US" dirty="0"/>
              <a:t>의 속성 값을 지정하고 객체의 </a:t>
            </a:r>
            <a:r>
              <a:rPr lang="ko-KR" altLang="en-US" dirty="0" err="1" smtClean="0"/>
              <a:t>메소드에</a:t>
            </a:r>
            <a:r>
              <a:rPr lang="ko-KR" altLang="en-US" dirty="0" smtClean="0"/>
              <a:t> 값을 </a:t>
            </a:r>
            <a:r>
              <a:rPr lang="ko-KR" altLang="en-US" dirty="0"/>
              <a:t>지정하는 방법을 제공</a:t>
            </a:r>
          </a:p>
          <a:p>
            <a:pPr lvl="1">
              <a:lnSpc>
                <a:spcPct val="150000"/>
              </a:lnSpc>
            </a:pPr>
            <a:endParaRPr lang="ko-KR" altLang="en-US" dirty="0"/>
          </a:p>
          <a:p>
            <a:pPr lvl="1">
              <a:lnSpc>
                <a:spcPct val="150000"/>
              </a:lnSpc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7522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EL: Expression Language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lvl="1">
              <a:lnSpc>
                <a:spcPct val="150000"/>
              </a:lnSpc>
            </a:pPr>
            <a:r>
              <a:rPr lang="ko-KR" altLang="en-US" dirty="0" smtClean="0"/>
              <a:t>유동적인 </a:t>
            </a:r>
            <a:r>
              <a:rPr lang="ko-KR" altLang="en-US" dirty="0"/>
              <a:t>속성 값 지정</a:t>
            </a:r>
          </a:p>
          <a:p>
            <a:pPr lvl="2">
              <a:lnSpc>
                <a:spcPct val="125000"/>
              </a:lnSpc>
              <a:spcBef>
                <a:spcPts val="600"/>
              </a:spcBef>
            </a:pPr>
            <a:r>
              <a:rPr lang="ko-KR" altLang="en-US" dirty="0" smtClean="0"/>
              <a:t>기존 </a:t>
            </a:r>
            <a:r>
              <a:rPr lang="ko-KR" altLang="en-US" dirty="0"/>
              <a:t>코드</a:t>
            </a:r>
          </a:p>
          <a:p>
            <a:pPr marL="594360" lvl="2" indent="0">
              <a:lnSpc>
                <a:spcPct val="125000"/>
              </a:lnSpc>
              <a:spcBef>
                <a:spcPts val="600"/>
              </a:spcBef>
              <a:buNone/>
            </a:pPr>
            <a:r>
              <a:rPr lang="en-US" altLang="ko-KR" dirty="0" smtClean="0"/>
              <a:t>  &lt;</a:t>
            </a:r>
            <a:r>
              <a:rPr lang="en-US" altLang="ko-KR" dirty="0" err="1"/>
              <a:t>someTags:aTag</a:t>
            </a:r>
            <a:r>
              <a:rPr lang="en-US" altLang="ko-KR" dirty="0"/>
              <a:t> attribute="&lt;%=</a:t>
            </a:r>
            <a:r>
              <a:rPr lang="en-US" altLang="ko-KR" dirty="0" err="1"/>
              <a:t>aName</a:t>
            </a:r>
            <a:r>
              <a:rPr lang="en-US" altLang="ko-KR" dirty="0" smtClean="0"/>
              <a:t>%&gt;"&gt;</a:t>
            </a:r>
            <a:endParaRPr lang="en-US" altLang="ko-KR" dirty="0"/>
          </a:p>
          <a:p>
            <a:pPr lvl="2">
              <a:lnSpc>
                <a:spcPct val="125000"/>
              </a:lnSpc>
              <a:spcBef>
                <a:spcPts val="600"/>
              </a:spcBef>
            </a:pPr>
            <a:r>
              <a:rPr lang="ko-KR" altLang="en-US" dirty="0"/>
              <a:t>표현 언어</a:t>
            </a:r>
          </a:p>
          <a:p>
            <a:pPr marL="594360" lvl="2" indent="0">
              <a:lnSpc>
                <a:spcPct val="125000"/>
              </a:lnSpc>
              <a:spcBef>
                <a:spcPts val="600"/>
              </a:spcBef>
              <a:buNone/>
            </a:pPr>
            <a:r>
              <a:rPr lang="en-US" altLang="ko-KR" dirty="0" smtClean="0"/>
              <a:t>  &lt;</a:t>
            </a:r>
            <a:r>
              <a:rPr lang="en-US" altLang="ko-KR" dirty="0" err="1"/>
              <a:t>someTags:aTag</a:t>
            </a:r>
            <a:r>
              <a:rPr lang="en-US" altLang="ko-KR" dirty="0"/>
              <a:t> attribute="${</a:t>
            </a:r>
            <a:r>
              <a:rPr lang="en-US" altLang="ko-KR" dirty="0" err="1"/>
              <a:t>aName</a:t>
            </a:r>
            <a:r>
              <a:rPr lang="en-US" altLang="ko-KR" dirty="0"/>
              <a:t>}"&gt;</a:t>
            </a:r>
          </a:p>
          <a:p>
            <a:pPr lvl="1">
              <a:lnSpc>
                <a:spcPct val="150000"/>
              </a:lnSpc>
            </a:pPr>
            <a:endParaRPr lang="ko-KR" altLang="en-US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객체의 </a:t>
            </a:r>
            <a:r>
              <a:rPr lang="en-US" altLang="ko-KR" dirty="0"/>
              <a:t>getter </a:t>
            </a:r>
            <a:r>
              <a:rPr lang="ko-KR" altLang="en-US" dirty="0" err="1"/>
              <a:t>메소드에</a:t>
            </a:r>
            <a:r>
              <a:rPr lang="ko-KR" altLang="en-US" dirty="0"/>
              <a:t> 접근</a:t>
            </a:r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기존 </a:t>
            </a:r>
            <a:r>
              <a:rPr lang="ko-KR" altLang="en-US" dirty="0"/>
              <a:t>코드</a:t>
            </a:r>
          </a:p>
          <a:p>
            <a:pPr marL="594360" lvl="2" indent="0">
              <a:lnSpc>
                <a:spcPct val="150000"/>
              </a:lnSpc>
              <a:buNone/>
            </a:pPr>
            <a:r>
              <a:rPr lang="en-US" altLang="ko-KR" dirty="0" smtClean="0"/>
              <a:t>   &lt;%=</a:t>
            </a:r>
            <a:r>
              <a:rPr lang="en-US" altLang="ko-KR" dirty="0" err="1"/>
              <a:t>aCustomer.getAddress</a:t>
            </a:r>
            <a:r>
              <a:rPr lang="en-US" altLang="ko-KR" dirty="0"/>
              <a:t>()%&gt;</a:t>
            </a:r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표현 </a:t>
            </a:r>
            <a:r>
              <a:rPr lang="ko-KR" altLang="en-US" dirty="0"/>
              <a:t>언어</a:t>
            </a:r>
          </a:p>
          <a:p>
            <a:pPr marL="594360" lvl="2" indent="0">
              <a:lnSpc>
                <a:spcPct val="150000"/>
              </a:lnSpc>
              <a:buNone/>
            </a:pPr>
            <a:r>
              <a:rPr lang="ko-KR" altLang="en-US" dirty="0" smtClean="0"/>
              <a:t>   </a:t>
            </a:r>
            <a:r>
              <a:rPr lang="en-US" altLang="ko-KR" dirty="0"/>
              <a:t>${</a:t>
            </a:r>
            <a:r>
              <a:rPr lang="en-US" altLang="ko-KR" dirty="0" err="1"/>
              <a:t>aCustomer.address</a:t>
            </a:r>
            <a:r>
              <a:rPr lang="en-US" altLang="ko-KR" dirty="0" smtClean="0"/>
              <a:t>}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36429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EL: Expression Language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특징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err="1"/>
              <a:t>파라미터</a:t>
            </a:r>
            <a:r>
              <a:rPr lang="ko-KR" altLang="en-US" dirty="0"/>
              <a:t> 값이 </a:t>
            </a:r>
            <a:r>
              <a:rPr lang="en-US" altLang="ko-KR" dirty="0"/>
              <a:t>null </a:t>
            </a:r>
            <a:r>
              <a:rPr lang="ko-KR" altLang="en-US" dirty="0"/>
              <a:t>이어도 상관없음</a:t>
            </a:r>
          </a:p>
          <a:p>
            <a:pPr lvl="1">
              <a:lnSpc>
                <a:spcPct val="150000"/>
              </a:lnSpc>
            </a:pPr>
            <a:r>
              <a:rPr lang="ko-KR" altLang="en-US" dirty="0" err="1"/>
              <a:t>파라미터</a:t>
            </a:r>
            <a:r>
              <a:rPr lang="ko-KR" altLang="en-US" dirty="0"/>
              <a:t> 값의 </a:t>
            </a:r>
            <a:r>
              <a:rPr lang="ko-KR" altLang="en-US" dirty="0" err="1"/>
              <a:t>파싱을</a:t>
            </a:r>
            <a:r>
              <a:rPr lang="ko-KR" altLang="en-US" dirty="0"/>
              <a:t> 신경 쓰지 않아도 됨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기능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/>
              <a:t>변수와 연산자를 포함하고 함수를 호출할 수 있음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JSP</a:t>
            </a:r>
            <a:r>
              <a:rPr lang="ko-KR" altLang="en-US" dirty="0"/>
              <a:t>의 영역</a:t>
            </a:r>
            <a:r>
              <a:rPr lang="en-US" altLang="ko-KR" dirty="0"/>
              <a:t>(page, request, session, application)</a:t>
            </a:r>
            <a:r>
              <a:rPr lang="ko-KR" altLang="en-US" dirty="0"/>
              <a:t>에 저장된 어떤 속성 및 자바 빈이라도 표현 언어</a:t>
            </a:r>
            <a:r>
              <a:rPr lang="en-US" altLang="ko-KR" dirty="0"/>
              <a:t>(EL)</a:t>
            </a:r>
            <a:r>
              <a:rPr lang="ko-KR" altLang="en-US" dirty="0"/>
              <a:t>의 변수로서 사용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내장 객체도 지원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444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EL: Expression Language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표현 언어 연산자 목록</a:t>
            </a:r>
          </a:p>
          <a:p>
            <a:pPr lvl="1"/>
            <a:endParaRPr lang="en-US" dirty="0"/>
          </a:p>
        </p:txBody>
      </p:sp>
      <p:graphicFrame>
        <p:nvGraphicFramePr>
          <p:cNvPr id="4" name="Table 82"/>
          <p:cNvGraphicFramePr/>
          <p:nvPr>
            <p:extLst>
              <p:ext uri="{D42A27DB-BD31-4B8C-83A1-F6EECF244321}">
                <p14:modId xmlns:p14="http://schemas.microsoft.com/office/powerpoint/2010/main" val="2351695182"/>
              </p:ext>
            </p:extLst>
          </p:nvPr>
        </p:nvGraphicFramePr>
        <p:xfrm>
          <a:off x="693130" y="1772816"/>
          <a:ext cx="7767302" cy="3815885"/>
        </p:xfrm>
        <a:graphic>
          <a:graphicData uri="http://schemas.openxmlformats.org/drawingml/2006/table">
            <a:tbl>
              <a:tblPr bandRow="1">
                <a:tableStyleId>{B301B821-A1FF-4177-AEE7-76D212191A09}</a:tableStyleId>
              </a:tblPr>
              <a:tblGrid>
                <a:gridCol w="1350099"/>
                <a:gridCol w="6417203"/>
              </a:tblGrid>
              <a:tr h="418523">
                <a:tc>
                  <a:txBody>
                    <a:bodyPr/>
                    <a:lstStyle/>
                    <a:p>
                      <a:pPr>
                        <a:defRPr sz="1600">
                          <a:uFillTx/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r>
                        <a:rPr dirty="0" err="1"/>
                        <a:t>종류</a:t>
                      </a:r>
                      <a:endParaRPr b="1" dirty="0">
                        <a:solidFill>
                          <a:srgbClr val="401433"/>
                        </a:solidFill>
                      </a:endParaRPr>
                    </a:p>
                  </a:txBody>
                  <a:tcPr marL="50800" marR="50800" marT="50800" marB="50800" anchor="ctr" horzOverflow="overflow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600">
                          <a:uFillTx/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r>
                        <a:rPr dirty="0" err="1"/>
                        <a:t>연산자</a:t>
                      </a:r>
                      <a:endParaRPr b="1" dirty="0">
                        <a:solidFill>
                          <a:srgbClr val="401433"/>
                        </a:solidFill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/>
                    </a:solidFill>
                  </a:tcPr>
                </a:tc>
              </a:tr>
              <a:tr h="418523">
                <a:tc>
                  <a:txBody>
                    <a:bodyPr/>
                    <a:lstStyle/>
                    <a:p>
                      <a:pPr>
                        <a:defRPr sz="1600">
                          <a:uFillTx/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r>
                        <a:rPr dirty="0" err="1"/>
                        <a:t>산술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>
                        <a:defRPr sz="1600">
                          <a:uFillTx/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r>
                        <a:t>+, -, *, / (or div), % (or mod)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43112">
                <a:tc>
                  <a:txBody>
                    <a:bodyPr/>
                    <a:lstStyle/>
                    <a:p>
                      <a:pPr>
                        <a:defRPr sz="1600">
                          <a:uFillTx/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r>
                        <a:rPr dirty="0" err="1"/>
                        <a:t>관계형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>
                        <a:defRPr sz="1600">
                          <a:uFillTx/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r>
                        <a:t>== (or eq), != (or ne), &lt; (or lt), &gt; (or gt), &lt;= (or le), &gt;= (or ge)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43112">
                <a:tc>
                  <a:txBody>
                    <a:bodyPr/>
                    <a:lstStyle/>
                    <a:p>
                      <a:pPr>
                        <a:defRPr sz="1600">
                          <a:uFillTx/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r>
                        <a:rPr dirty="0" err="1"/>
                        <a:t>조건</a:t>
                      </a:r>
                      <a:r>
                        <a:rPr dirty="0"/>
                        <a:t> </a:t>
                      </a:r>
                    </a:p>
                  </a:txBody>
                  <a:tcPr marL="50800" marR="50800" marT="50800" marB="50800" anchor="ctr" horzOverflow="overflow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>
                        <a:defRPr sz="1600">
                          <a:uFillTx/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r>
                        <a:t>a ? b : c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18523">
                <a:tc>
                  <a:txBody>
                    <a:bodyPr/>
                    <a:lstStyle/>
                    <a:p>
                      <a:pPr>
                        <a:defRPr sz="1600">
                          <a:uFillTx/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r>
                        <a:rPr dirty="0" err="1"/>
                        <a:t>논리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>
                        <a:defRPr sz="1600">
                          <a:uFillTx/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r>
                        <a:t>&amp;&amp; (or and), || (or or), ! (or not)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18523">
                <a:tc>
                  <a:txBody>
                    <a:bodyPr/>
                    <a:lstStyle/>
                    <a:p>
                      <a:pPr>
                        <a:defRPr sz="1600">
                          <a:uFillTx/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r>
                        <a:rPr dirty="0"/>
                        <a:t>null </a:t>
                      </a:r>
                      <a:r>
                        <a:rPr dirty="0" err="1"/>
                        <a:t>검사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>
                        <a:defRPr sz="1600">
                          <a:uFillTx/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r>
                        <a:rPr dirty="0"/>
                        <a:t>empty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18523">
                <a:tc>
                  <a:txBody>
                    <a:bodyPr/>
                    <a:lstStyle/>
                    <a:p>
                      <a:pPr marL="0" marR="0" indent="0" algn="ctr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sz="1600">
                          <a:uFillTx/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r>
                        <a:rPr kumimoji="0" lang="en-US" sz="1600" kern="1200" dirty="0">
                          <a:solidFill>
                            <a:schemeClr val="dk1"/>
                          </a:solidFill>
                          <a:uFillTx/>
                          <a:latin typeface="맑은 고딕"/>
                          <a:ea typeface="맑은 고딕"/>
                          <a:cs typeface="맑은 고딕"/>
                        </a:rPr>
                        <a:t>[] </a:t>
                      </a:r>
                    </a:p>
                  </a:txBody>
                  <a:tcPr marL="10150" marR="10150" marT="10150" marB="10150"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just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sz="1600">
                          <a:uFillTx/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r>
                        <a:rPr kumimoji="0" lang="ko-KR" altLang="en-US" sz="1600" kern="1200" dirty="0">
                          <a:solidFill>
                            <a:schemeClr val="dk1"/>
                          </a:solidFill>
                          <a:uFillTx/>
                          <a:latin typeface="맑은 고딕"/>
                          <a:ea typeface="맑은 고딕"/>
                          <a:cs typeface="맑은 고딕"/>
                        </a:rPr>
                        <a:t>배열이나 리스트</a:t>
                      </a:r>
                      <a:r>
                        <a:rPr kumimoji="0" lang="en-US" altLang="ko-KR" sz="1600" kern="1200" dirty="0">
                          <a:solidFill>
                            <a:schemeClr val="dk1"/>
                          </a:solidFill>
                          <a:uFillTx/>
                          <a:latin typeface="맑은 고딕"/>
                          <a:ea typeface="맑은 고딕"/>
                          <a:cs typeface="맑은 고딕"/>
                        </a:rPr>
                        <a:t>(List)</a:t>
                      </a:r>
                      <a:r>
                        <a:rPr kumimoji="0" lang="ko-KR" altLang="en-US" sz="1600" kern="1200" dirty="0">
                          <a:solidFill>
                            <a:schemeClr val="dk1"/>
                          </a:solidFill>
                          <a:uFillTx/>
                          <a:latin typeface="맑은 고딕"/>
                          <a:ea typeface="맑은 고딕"/>
                          <a:cs typeface="맑은 고딕"/>
                        </a:rPr>
                        <a:t>의 </a:t>
                      </a:r>
                      <a:r>
                        <a:rPr kumimoji="0" lang="ko-KR" altLang="en-US" sz="1600" kern="1200" dirty="0" err="1">
                          <a:solidFill>
                            <a:schemeClr val="dk1"/>
                          </a:solidFill>
                          <a:uFillTx/>
                          <a:latin typeface="맑은 고딕"/>
                          <a:ea typeface="맑은 고딕"/>
                          <a:cs typeface="맑은 고딕"/>
                        </a:rPr>
                        <a:t>엘리먼트에</a:t>
                      </a:r>
                      <a:r>
                        <a:rPr kumimoji="0" lang="ko-KR" altLang="en-US" sz="1600" kern="1200" dirty="0">
                          <a:solidFill>
                            <a:schemeClr val="dk1"/>
                          </a:solidFill>
                          <a:uFillTx/>
                          <a:latin typeface="맑은 고딕"/>
                          <a:ea typeface="맑은 고딕"/>
                          <a:cs typeface="맑은 고딕"/>
                        </a:rPr>
                        <a:t> 접근 </a:t>
                      </a: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18523">
                <a:tc>
                  <a:txBody>
                    <a:bodyPr/>
                    <a:lstStyle/>
                    <a:p>
                      <a:pPr marL="0" marR="0" indent="0" algn="ctr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sz="1600">
                          <a:uFillTx/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r>
                        <a:rPr kumimoji="0" lang="en-US" sz="1600" kern="1200" dirty="0">
                          <a:solidFill>
                            <a:schemeClr val="dk1"/>
                          </a:solidFill>
                          <a:uFillTx/>
                          <a:latin typeface="맑은 고딕"/>
                          <a:ea typeface="맑은 고딕"/>
                          <a:cs typeface="맑은 고딕"/>
                        </a:rPr>
                        <a:t>. </a:t>
                      </a:r>
                    </a:p>
                  </a:txBody>
                  <a:tcPr marL="10150" marR="10150" marT="10150" marB="10150"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just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sz="1600">
                          <a:uFillTx/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r>
                        <a:rPr kumimoji="0" lang="ko-KR" altLang="en-US" sz="1600" kern="1200" dirty="0">
                          <a:solidFill>
                            <a:schemeClr val="dk1"/>
                          </a:solidFill>
                          <a:uFillTx/>
                          <a:latin typeface="맑은 고딕"/>
                          <a:ea typeface="맑은 고딕"/>
                          <a:cs typeface="맑은 고딕"/>
                        </a:rPr>
                        <a:t>빈의 </a:t>
                      </a:r>
                      <a:r>
                        <a:rPr kumimoji="0" lang="ko-KR" altLang="en-US" sz="1600" kern="1200" dirty="0" err="1">
                          <a:solidFill>
                            <a:schemeClr val="dk1"/>
                          </a:solidFill>
                          <a:uFillTx/>
                          <a:latin typeface="맑은 고딕"/>
                          <a:ea typeface="맑은 고딕"/>
                          <a:cs typeface="맑은 고딕"/>
                        </a:rPr>
                        <a:t>프로퍼티나</a:t>
                      </a:r>
                      <a:r>
                        <a:rPr kumimoji="0" lang="ko-KR" altLang="en-US" sz="1600" kern="1200" dirty="0">
                          <a:solidFill>
                            <a:schemeClr val="dk1"/>
                          </a:solidFill>
                          <a:uFillTx/>
                          <a:latin typeface="맑은 고딕"/>
                          <a:ea typeface="맑은 고딕"/>
                          <a:cs typeface="맑은 고딕"/>
                        </a:rPr>
                        <a:t> </a:t>
                      </a:r>
                      <a:r>
                        <a:rPr kumimoji="0" lang="ko-KR" altLang="en-US" sz="1600" kern="1200" dirty="0" err="1">
                          <a:solidFill>
                            <a:schemeClr val="dk1"/>
                          </a:solidFill>
                          <a:uFillTx/>
                          <a:latin typeface="맑은 고딕"/>
                          <a:ea typeface="맑은 고딕"/>
                          <a:cs typeface="맑은 고딕"/>
                        </a:rPr>
                        <a:t>맵</a:t>
                      </a:r>
                      <a:r>
                        <a:rPr kumimoji="0" lang="en-US" altLang="ko-KR" sz="1600" kern="1200" dirty="0">
                          <a:solidFill>
                            <a:schemeClr val="dk1"/>
                          </a:solidFill>
                          <a:uFillTx/>
                          <a:latin typeface="맑은 고딕"/>
                          <a:ea typeface="맑은 고딕"/>
                          <a:cs typeface="맑은 고딕"/>
                        </a:rPr>
                        <a:t>(Map)</a:t>
                      </a:r>
                      <a:r>
                        <a:rPr kumimoji="0" lang="ko-KR" altLang="en-US" sz="1600" kern="1200" dirty="0">
                          <a:solidFill>
                            <a:schemeClr val="dk1"/>
                          </a:solidFill>
                          <a:uFillTx/>
                          <a:latin typeface="맑은 고딕"/>
                          <a:ea typeface="맑은 고딕"/>
                          <a:cs typeface="맑은 고딕"/>
                        </a:rPr>
                        <a:t>의 </a:t>
                      </a:r>
                      <a:r>
                        <a:rPr kumimoji="0" lang="ko-KR" altLang="en-US" sz="1600" kern="1200" dirty="0" err="1">
                          <a:solidFill>
                            <a:schemeClr val="dk1"/>
                          </a:solidFill>
                          <a:uFillTx/>
                          <a:latin typeface="맑은 고딕"/>
                          <a:ea typeface="맑은 고딕"/>
                          <a:cs typeface="맑은 고딕"/>
                        </a:rPr>
                        <a:t>엔트리에</a:t>
                      </a:r>
                      <a:r>
                        <a:rPr kumimoji="0" lang="ko-KR" altLang="en-US" sz="1600" kern="1200" dirty="0">
                          <a:solidFill>
                            <a:schemeClr val="dk1"/>
                          </a:solidFill>
                          <a:uFillTx/>
                          <a:latin typeface="맑은 고딕"/>
                          <a:ea typeface="맑은 고딕"/>
                          <a:cs typeface="맑은 고딕"/>
                        </a:rPr>
                        <a:t> 접근 </a:t>
                      </a: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18523">
                <a:tc>
                  <a:txBody>
                    <a:bodyPr/>
                    <a:lstStyle/>
                    <a:p>
                      <a:pPr marL="0" marR="0" indent="0" algn="ctr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sz="1600">
                          <a:uFillTx/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r>
                        <a:rPr kumimoji="0" lang="en-US" sz="1600" kern="1200" dirty="0">
                          <a:solidFill>
                            <a:schemeClr val="dk1"/>
                          </a:solidFill>
                          <a:uFillTx/>
                          <a:latin typeface="맑은 고딕"/>
                          <a:ea typeface="맑은 고딕"/>
                          <a:cs typeface="맑은 고딕"/>
                        </a:rPr>
                        <a:t>() </a:t>
                      </a:r>
                    </a:p>
                  </a:txBody>
                  <a:tcPr marL="10150" marR="10150" marT="10150" marB="10150"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just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sz="1600">
                          <a:uFillTx/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r>
                        <a:rPr kumimoji="0" lang="ko-KR" altLang="en-US" sz="1600" kern="1200" dirty="0">
                          <a:solidFill>
                            <a:schemeClr val="dk1"/>
                          </a:solidFill>
                          <a:uFillTx/>
                          <a:latin typeface="맑은 고딕"/>
                          <a:ea typeface="맑은 고딕"/>
                          <a:cs typeface="맑은 고딕"/>
                        </a:rPr>
                        <a:t>괄호</a:t>
                      </a:r>
                      <a:r>
                        <a:rPr kumimoji="0" lang="en-US" altLang="ko-KR" sz="1600" kern="1200" dirty="0">
                          <a:solidFill>
                            <a:schemeClr val="dk1"/>
                          </a:solidFill>
                          <a:uFillTx/>
                          <a:latin typeface="맑은 고딕"/>
                          <a:ea typeface="맑은 고딕"/>
                          <a:cs typeface="맑은 고딕"/>
                        </a:rPr>
                        <a:t>. </a:t>
                      </a:r>
                      <a:r>
                        <a:rPr kumimoji="0" lang="ko-KR" altLang="en-US" sz="1600" kern="1200" dirty="0" err="1">
                          <a:solidFill>
                            <a:schemeClr val="dk1"/>
                          </a:solidFill>
                          <a:uFillTx/>
                          <a:latin typeface="맑은 고딕"/>
                          <a:ea typeface="맑은 고딕"/>
                          <a:cs typeface="맑은 고딕"/>
                        </a:rPr>
                        <a:t>표현식의</a:t>
                      </a:r>
                      <a:r>
                        <a:rPr kumimoji="0" lang="ko-KR" altLang="en-US" sz="1600" kern="1200" dirty="0">
                          <a:solidFill>
                            <a:schemeClr val="dk1"/>
                          </a:solidFill>
                          <a:uFillTx/>
                          <a:latin typeface="맑은 고딕"/>
                          <a:ea typeface="맑은 고딕"/>
                          <a:cs typeface="맑은 고딕"/>
                        </a:rPr>
                        <a:t> 연산 순서를 바꿔서 연산 할 때 </a:t>
                      </a:r>
                      <a:r>
                        <a:rPr kumimoji="0" lang="ko-KR" altLang="en-US" sz="1600" kern="1200" dirty="0" smtClean="0">
                          <a:solidFill>
                            <a:schemeClr val="dk1"/>
                          </a:solidFill>
                          <a:uFillTx/>
                          <a:latin typeface="맑은 고딕"/>
                          <a:ea typeface="맑은 고딕"/>
                          <a:cs typeface="맑은 고딕"/>
                        </a:rPr>
                        <a:t>사용</a:t>
                      </a:r>
                      <a:r>
                        <a:rPr kumimoji="0" lang="en-US" altLang="ko-KR" sz="1600" kern="1200" dirty="0" smtClean="0">
                          <a:solidFill>
                            <a:schemeClr val="dk1"/>
                          </a:solidFill>
                          <a:uFillTx/>
                          <a:latin typeface="맑은 고딕"/>
                          <a:ea typeface="맑은 고딕"/>
                          <a:cs typeface="맑은 고딕"/>
                        </a:rPr>
                        <a:t> </a:t>
                      </a:r>
                      <a:endParaRPr kumimoji="0" lang="ko-KR" altLang="en-US" sz="1600" kern="1200" dirty="0">
                        <a:solidFill>
                          <a:schemeClr val="dk1"/>
                        </a:solidFill>
                        <a:uFillTx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9658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표현 언어의 내장 </a:t>
            </a:r>
            <a:r>
              <a:rPr lang="ko-KR" altLang="en-US" dirty="0" smtClean="0"/>
              <a:t>객체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내장 객체는 </a:t>
            </a:r>
            <a:r>
              <a:rPr lang="en-US" altLang="ko-KR" dirty="0"/>
              <a:t>${</a:t>
            </a:r>
            <a:r>
              <a:rPr lang="en-US" altLang="ko-KR" dirty="0" err="1"/>
              <a:t>sessionScope.id</a:t>
            </a:r>
            <a:r>
              <a:rPr lang="en-US" altLang="ko-KR" dirty="0"/>
              <a:t>}</a:t>
            </a:r>
            <a:r>
              <a:rPr lang="ko-KR" altLang="en-US" dirty="0"/>
              <a:t>와 같이 </a:t>
            </a:r>
            <a:r>
              <a:rPr lang="ko-KR" altLang="en-US" dirty="0" err="1"/>
              <a:t>표현식에서</a:t>
            </a:r>
            <a:r>
              <a:rPr lang="ko-KR" altLang="en-US" dirty="0"/>
              <a:t> 사용</a:t>
            </a:r>
          </a:p>
          <a:p>
            <a:r>
              <a:rPr lang="ko-KR" altLang="en-US" dirty="0"/>
              <a:t>종류</a:t>
            </a:r>
          </a:p>
          <a:p>
            <a:pPr lvl="1"/>
            <a:r>
              <a:rPr lang="en-US" altLang="ko-KR" dirty="0" err="1" smtClean="0"/>
              <a:t>sessionScope</a:t>
            </a:r>
            <a:r>
              <a:rPr lang="en-US" altLang="ko-KR" dirty="0" smtClean="0"/>
              <a:t> : session </a:t>
            </a:r>
            <a:r>
              <a:rPr lang="ko-KR" altLang="en-US" dirty="0"/>
              <a:t>영역 객체</a:t>
            </a:r>
          </a:p>
          <a:p>
            <a:pPr lvl="1"/>
            <a:r>
              <a:rPr lang="en-US" altLang="ko-KR" dirty="0" err="1" smtClean="0"/>
              <a:t>applicationScope</a:t>
            </a:r>
            <a:r>
              <a:rPr lang="en-US" altLang="ko-KR" dirty="0" smtClean="0"/>
              <a:t> : application </a:t>
            </a:r>
            <a:r>
              <a:rPr lang="ko-KR" altLang="en-US" dirty="0"/>
              <a:t>영역 </a:t>
            </a:r>
            <a:r>
              <a:rPr lang="ko-KR" altLang="en-US" dirty="0" smtClean="0"/>
              <a:t>객체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pageScope</a:t>
            </a:r>
            <a:r>
              <a:rPr lang="en-US" altLang="ko-KR" dirty="0" smtClean="0"/>
              <a:t> : page </a:t>
            </a:r>
            <a:r>
              <a:rPr lang="ko-KR" altLang="en-US" dirty="0"/>
              <a:t>영역 객체</a:t>
            </a:r>
          </a:p>
          <a:p>
            <a:pPr lvl="1"/>
            <a:r>
              <a:rPr lang="en-US" altLang="ko-KR" dirty="0" err="1" smtClean="0"/>
              <a:t>requestScope</a:t>
            </a:r>
            <a:r>
              <a:rPr lang="en-US" altLang="ko-KR" dirty="0" smtClean="0"/>
              <a:t> : request </a:t>
            </a:r>
            <a:r>
              <a:rPr lang="ko-KR" altLang="en-US" dirty="0"/>
              <a:t>영역 객체</a:t>
            </a:r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err="1" smtClean="0"/>
              <a:t>param</a:t>
            </a:r>
            <a:endParaRPr lang="en-US" altLang="ko-KR" dirty="0"/>
          </a:p>
          <a:p>
            <a:pPr lvl="2"/>
            <a:r>
              <a:rPr lang="ko-KR" altLang="en-US" dirty="0"/>
              <a:t>요청 </a:t>
            </a:r>
            <a:r>
              <a:rPr lang="ko-KR" altLang="en-US" dirty="0" err="1"/>
              <a:t>파라미터</a:t>
            </a:r>
            <a:r>
              <a:rPr lang="ko-KR" altLang="en-US" dirty="0"/>
              <a:t> 객체</a:t>
            </a:r>
            <a:r>
              <a:rPr lang="en-US" altLang="ko-KR" dirty="0"/>
              <a:t>. </a:t>
            </a:r>
            <a:r>
              <a:rPr lang="ko-KR" altLang="en-US" dirty="0" err="1"/>
              <a:t>파라미터</a:t>
            </a:r>
            <a:r>
              <a:rPr lang="ko-KR" altLang="en-US" dirty="0"/>
              <a:t>  값을 얻어낼 때 사용하는 것으로 </a:t>
            </a:r>
            <a:r>
              <a:rPr lang="en-US" altLang="ko-KR" dirty="0" err="1"/>
              <a:t>request.getParameter</a:t>
            </a:r>
            <a:r>
              <a:rPr lang="en-US" altLang="ko-KR" dirty="0"/>
              <a:t>()</a:t>
            </a:r>
            <a:r>
              <a:rPr lang="ko-KR" altLang="en-US" dirty="0"/>
              <a:t>와 같은 역할을 </a:t>
            </a:r>
            <a:r>
              <a:rPr lang="ko-KR" altLang="en-US" dirty="0" smtClean="0"/>
              <a:t>수행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paramValues</a:t>
            </a:r>
            <a:endParaRPr lang="en-US" altLang="ko-KR" dirty="0"/>
          </a:p>
          <a:p>
            <a:pPr lvl="2"/>
            <a:r>
              <a:rPr lang="ko-KR" altLang="en-US" dirty="0"/>
              <a:t>요청 </a:t>
            </a:r>
            <a:r>
              <a:rPr lang="ko-KR" altLang="en-US" dirty="0" err="1"/>
              <a:t>파라미터</a:t>
            </a:r>
            <a:r>
              <a:rPr lang="ko-KR" altLang="en-US" dirty="0"/>
              <a:t> 컬렉션</a:t>
            </a:r>
            <a:r>
              <a:rPr lang="en-US" altLang="ko-KR" dirty="0"/>
              <a:t>. </a:t>
            </a:r>
            <a:r>
              <a:rPr lang="ko-KR" altLang="en-US" dirty="0"/>
              <a:t>복수의 값을 갖는 </a:t>
            </a:r>
            <a:r>
              <a:rPr lang="ko-KR" altLang="en-US" dirty="0" err="1"/>
              <a:t>파라미터로부터</a:t>
            </a:r>
            <a:r>
              <a:rPr lang="ko-KR" altLang="en-US" dirty="0"/>
              <a:t> 값을 얻어낼 때 사용하는 것으로 </a:t>
            </a:r>
            <a:r>
              <a:rPr lang="en-US" altLang="ko-KR" dirty="0" err="1"/>
              <a:t>request.getParameterValues</a:t>
            </a:r>
            <a:r>
              <a:rPr lang="en-US" altLang="ko-KR" dirty="0"/>
              <a:t>()</a:t>
            </a:r>
            <a:r>
              <a:rPr lang="ko-KR" altLang="en-US" dirty="0"/>
              <a:t>와 같은 역할을 수행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5005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표현 언어의 내장 객체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ko-KR" dirty="0"/>
              <a:t>header</a:t>
            </a:r>
          </a:p>
          <a:p>
            <a:pPr lvl="2"/>
            <a:r>
              <a:rPr lang="en-US" altLang="ko-KR" dirty="0"/>
              <a:t>HTTP </a:t>
            </a:r>
            <a:r>
              <a:rPr lang="ko-KR" altLang="en-US" dirty="0"/>
              <a:t>요청 헤더 객체</a:t>
            </a:r>
            <a:r>
              <a:rPr lang="en-US" altLang="ko-KR" dirty="0"/>
              <a:t>. </a:t>
            </a:r>
            <a:r>
              <a:rPr lang="ko-KR" altLang="en-US" dirty="0"/>
              <a:t>헤더 값을 얻어낼 때 사용하는 것으로 </a:t>
            </a:r>
            <a:r>
              <a:rPr lang="en-US" altLang="ko-KR" dirty="0" err="1"/>
              <a:t>request.getHeader</a:t>
            </a:r>
            <a:r>
              <a:rPr lang="en-US" altLang="ko-KR" dirty="0"/>
              <a:t>()</a:t>
            </a:r>
            <a:r>
              <a:rPr lang="ko-KR" altLang="en-US" dirty="0"/>
              <a:t>와 같은 역할을 수행</a:t>
            </a:r>
          </a:p>
          <a:p>
            <a:pPr lvl="1"/>
            <a:r>
              <a:rPr lang="en-US" altLang="ko-KR" dirty="0" err="1"/>
              <a:t>headerValues</a:t>
            </a:r>
            <a:endParaRPr lang="en-US" altLang="ko-KR" dirty="0"/>
          </a:p>
          <a:p>
            <a:pPr lvl="2"/>
            <a:r>
              <a:rPr lang="en-US" altLang="ko-KR" dirty="0"/>
              <a:t>HTTP </a:t>
            </a:r>
            <a:r>
              <a:rPr lang="ko-KR" altLang="en-US" dirty="0"/>
              <a:t>요청 헤더 객체 컬렉션</a:t>
            </a:r>
            <a:r>
              <a:rPr lang="en-US" altLang="ko-KR" dirty="0"/>
              <a:t>. </a:t>
            </a:r>
            <a:r>
              <a:rPr lang="ko-KR" altLang="en-US" dirty="0"/>
              <a:t>복수의 값을 갖는 헤더로부터 값을 얻어낼 때 </a:t>
            </a:r>
            <a:r>
              <a:rPr lang="ko-KR" altLang="en-US" dirty="0" err="1"/>
              <a:t>사용는</a:t>
            </a:r>
            <a:r>
              <a:rPr lang="ko-KR" altLang="en-US" dirty="0"/>
              <a:t> 것으로 </a:t>
            </a:r>
            <a:r>
              <a:rPr lang="en-US" altLang="ko-KR" dirty="0" err="1"/>
              <a:t>request.getHeaders</a:t>
            </a:r>
            <a:r>
              <a:rPr lang="en-US" altLang="ko-KR" dirty="0"/>
              <a:t>()</a:t>
            </a:r>
            <a:r>
              <a:rPr lang="ko-KR" altLang="en-US" dirty="0"/>
              <a:t>와 같은 역할을 수행</a:t>
            </a:r>
          </a:p>
          <a:p>
            <a:pPr lvl="1"/>
            <a:r>
              <a:rPr lang="en-US" altLang="ko-KR" dirty="0"/>
              <a:t>cookie</a:t>
            </a:r>
          </a:p>
          <a:p>
            <a:pPr lvl="2"/>
            <a:r>
              <a:rPr lang="ko-KR" altLang="en-US" dirty="0"/>
              <a:t>모든 쿠키 값 컬렉션</a:t>
            </a:r>
            <a:r>
              <a:rPr lang="en-US" altLang="ko-KR" dirty="0"/>
              <a:t>. </a:t>
            </a:r>
            <a:r>
              <a:rPr lang="ko-KR" altLang="en-US" dirty="0"/>
              <a:t>요청객체로부터 모든 </a:t>
            </a:r>
            <a:r>
              <a:rPr lang="ko-KR" altLang="en-US" dirty="0" err="1"/>
              <a:t>쿠키값을</a:t>
            </a:r>
            <a:r>
              <a:rPr lang="ko-KR" altLang="en-US" dirty="0"/>
              <a:t> 얻어낼 때 사용하는 것으로 </a:t>
            </a:r>
            <a:r>
              <a:rPr lang="en-US" altLang="ko-KR" dirty="0" err="1"/>
              <a:t>request.getCookies</a:t>
            </a:r>
            <a:r>
              <a:rPr lang="en-US" altLang="ko-KR" dirty="0"/>
              <a:t>()</a:t>
            </a:r>
            <a:r>
              <a:rPr lang="ko-KR" altLang="en-US" dirty="0"/>
              <a:t>와 같은 역할을 수행</a:t>
            </a:r>
          </a:p>
          <a:p>
            <a:pPr lvl="1"/>
            <a:r>
              <a:rPr lang="en-US" altLang="ko-KR" dirty="0" err="1"/>
              <a:t>initParam</a:t>
            </a:r>
            <a:endParaRPr lang="en-US" altLang="ko-KR" dirty="0"/>
          </a:p>
          <a:p>
            <a:pPr lvl="2"/>
            <a:r>
              <a:rPr lang="ko-KR" altLang="en-US" dirty="0"/>
              <a:t>모든 애플리케이션의 초기화 </a:t>
            </a:r>
            <a:r>
              <a:rPr lang="ko-KR" altLang="en-US" dirty="0" err="1"/>
              <a:t>파라미터</a:t>
            </a:r>
            <a:r>
              <a:rPr lang="ko-KR" altLang="en-US" dirty="0"/>
              <a:t> 이름을 얻어내는 컬렉션</a:t>
            </a:r>
            <a:r>
              <a:rPr lang="en-US" altLang="ko-KR" dirty="0"/>
              <a:t>. </a:t>
            </a:r>
            <a:r>
              <a:rPr lang="en-US" altLang="ko-KR" dirty="0" err="1"/>
              <a:t>config.getInitParamer</a:t>
            </a:r>
            <a:r>
              <a:rPr lang="en-US" altLang="ko-KR" dirty="0"/>
              <a:t>()</a:t>
            </a:r>
            <a:r>
              <a:rPr lang="ko-KR" altLang="en-US" dirty="0"/>
              <a:t>와 같다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 err="1" smtClean="0"/>
              <a:t>pageContext</a:t>
            </a:r>
            <a:endParaRPr lang="en-US" altLang="ko-KR" dirty="0"/>
          </a:p>
          <a:p>
            <a:pPr lvl="2"/>
            <a:r>
              <a:rPr lang="ko-KR" altLang="en-US" dirty="0"/>
              <a:t>현재 </a:t>
            </a:r>
            <a:r>
              <a:rPr lang="en-US" altLang="ko-KR" dirty="0" err="1"/>
              <a:t>JSP</a:t>
            </a:r>
            <a:r>
              <a:rPr lang="en-US" altLang="ko-KR" dirty="0"/>
              <a:t> </a:t>
            </a:r>
            <a:r>
              <a:rPr lang="ko-KR" altLang="en-US" dirty="0"/>
              <a:t>페이지의 </a:t>
            </a:r>
            <a:r>
              <a:rPr lang="ko-KR" altLang="en-US" dirty="0" err="1"/>
              <a:t>컨텍스트</a:t>
            </a:r>
            <a:r>
              <a:rPr lang="en-US" altLang="ko-KR" dirty="0"/>
              <a:t>(Context). </a:t>
            </a:r>
            <a:r>
              <a:rPr lang="ko-KR" altLang="en-US" dirty="0"/>
              <a:t>주로 다른 내장 객체 </a:t>
            </a:r>
            <a:r>
              <a:rPr lang="en-US" altLang="ko-KR" dirty="0" err="1"/>
              <a:t>servletContext</a:t>
            </a:r>
            <a:r>
              <a:rPr lang="en-US" altLang="ko-KR" dirty="0"/>
              <a:t>, session, request, response</a:t>
            </a:r>
            <a:r>
              <a:rPr lang="ko-KR" altLang="en-US" dirty="0"/>
              <a:t>를 구할 때 사용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368864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>
    <a:spDef>
      <a:spPr>
        <a:noFill/>
        <a:ln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8610</TotalTime>
  <Words>502</Words>
  <Application>Microsoft Office PowerPoint</Application>
  <PresentationFormat>화면 슬라이드 쇼(4:3)</PresentationFormat>
  <Paragraphs>80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원본</vt:lpstr>
      <vt:lpstr>패턴기반 SW개발</vt:lpstr>
      <vt:lpstr>EL: Expression Language</vt:lpstr>
      <vt:lpstr>EL: Expression Language</vt:lpstr>
      <vt:lpstr>EL: Expression Language</vt:lpstr>
      <vt:lpstr>EL: Expression Language</vt:lpstr>
      <vt:lpstr>EL: Expression Language</vt:lpstr>
      <vt:lpstr>표현 언어의 내장 객체</vt:lpstr>
      <vt:lpstr>표현 언어의 내장 객체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221</cp:revision>
  <dcterms:created xsi:type="dcterms:W3CDTF">2016-02-28T12:56:40Z</dcterms:created>
  <dcterms:modified xsi:type="dcterms:W3CDTF">2017-04-17T19:44:12Z</dcterms:modified>
</cp:coreProperties>
</file>