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9" r:id="rId3"/>
    <p:sldId id="395" r:id="rId4"/>
    <p:sldId id="394" r:id="rId5"/>
    <p:sldId id="392" r:id="rId6"/>
    <p:sldId id="393" r:id="rId7"/>
    <p:sldId id="391" r:id="rId8"/>
    <p:sldId id="398" r:id="rId9"/>
    <p:sldId id="396" r:id="rId10"/>
    <p:sldId id="397" r:id="rId11"/>
    <p:sldId id="399" r:id="rId12"/>
    <p:sldId id="400" r:id="rId13"/>
    <p:sldId id="401" r:id="rId14"/>
    <p:sldId id="402" r:id="rId15"/>
    <p:sldId id="403" r:id="rId16"/>
    <p:sldId id="404" r:id="rId17"/>
    <p:sldId id="406" r:id="rId18"/>
    <p:sldId id="405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5" r:id="rId27"/>
    <p:sldId id="416" r:id="rId28"/>
    <p:sldId id="417" r:id="rId29"/>
    <p:sldId id="418" r:id="rId30"/>
    <p:sldId id="419" r:id="rId31"/>
    <p:sldId id="42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jsttest/footer.j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jsptest/main.j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ko-KR" altLang="en-US" dirty="0" err="1"/>
              <a:t>빈즈</a:t>
            </a:r>
            <a:r>
              <a:rPr lang="ko-KR" altLang="en-US" dirty="0"/>
              <a:t>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4" name="Shape 508"/>
          <p:cNvSpPr/>
          <p:nvPr/>
        </p:nvSpPr>
        <p:spPr>
          <a:xfrm>
            <a:off x="782945" y="3501008"/>
            <a:ext cx="7859220" cy="338554"/>
          </a:xfrm>
          <a:prstGeom prst="rect">
            <a:avLst/>
          </a:prstGeom>
          <a:ln>
            <a:solidFill>
              <a:srgbClr val="FFFFFF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 err="1" smtClean="0"/>
              <a:t>beans.MemberBean</a:t>
            </a:r>
            <a:r>
              <a:rPr sz="1600" dirty="0" smtClean="0"/>
              <a:t> </a:t>
            </a:r>
            <a:r>
              <a:rPr sz="1600" b="1" dirty="0">
                <a:solidFill>
                  <a:srgbClr val="FF0000"/>
                </a:solidFill>
              </a:rPr>
              <a:t>member</a:t>
            </a:r>
            <a:r>
              <a:rPr sz="1600" dirty="0"/>
              <a:t> = new </a:t>
            </a:r>
            <a:r>
              <a:rPr sz="1600" dirty="0" err="1" smtClean="0"/>
              <a:t>beans.MemberBean</a:t>
            </a:r>
            <a:r>
              <a:rPr sz="1600" dirty="0"/>
              <a:t>();</a:t>
            </a:r>
          </a:p>
        </p:txBody>
      </p:sp>
      <p:sp>
        <p:nvSpPr>
          <p:cNvPr id="5" name="Shape 509"/>
          <p:cNvSpPr/>
          <p:nvPr/>
        </p:nvSpPr>
        <p:spPr>
          <a:xfrm>
            <a:off x="774880" y="4869160"/>
            <a:ext cx="7399091" cy="338554"/>
          </a:xfrm>
          <a:prstGeom prst="rect">
            <a:avLst/>
          </a:prstGeom>
          <a:ln>
            <a:solidFill>
              <a:srgbClr val="FFFFFF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jsp:useBean</a:t>
            </a:r>
            <a:r>
              <a:rPr sz="1600" dirty="0"/>
              <a:t> id="</a:t>
            </a:r>
            <a:r>
              <a:rPr sz="1600" b="1" dirty="0">
                <a:solidFill>
                  <a:srgbClr val="FF0000"/>
                </a:solidFill>
              </a:rPr>
              <a:t>member</a:t>
            </a:r>
            <a:r>
              <a:rPr sz="1600" dirty="0"/>
              <a:t>" class</a:t>
            </a:r>
            <a:r>
              <a:rPr sz="1600" dirty="0" smtClean="0"/>
              <a:t>=“</a:t>
            </a:r>
            <a:r>
              <a:rPr sz="1600" dirty="0" err="1" smtClean="0"/>
              <a:t>beans.MemberBean</a:t>
            </a:r>
            <a:r>
              <a:rPr sz="1600" dirty="0"/>
              <a:t>” /&gt; </a:t>
            </a:r>
          </a:p>
        </p:txBody>
      </p:sp>
      <p:sp>
        <p:nvSpPr>
          <p:cNvPr id="6" name="Shape 512"/>
          <p:cNvSpPr/>
          <p:nvPr/>
        </p:nvSpPr>
        <p:spPr>
          <a:xfrm>
            <a:off x="782945" y="2132856"/>
            <a:ext cx="6669375" cy="369332"/>
          </a:xfrm>
          <a:prstGeom prst="rect">
            <a:avLst/>
          </a:prstGeom>
          <a:ln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>
              <a:defRPr sz="1800"/>
            </a:pPr>
            <a:r>
              <a:rPr sz="1600" dirty="0"/>
              <a:t>&lt;</a:t>
            </a:r>
            <a:r>
              <a:rPr sz="1600" dirty="0" err="1"/>
              <a:t>c:set</a:t>
            </a:r>
            <a:r>
              <a:rPr sz="1600" dirty="0"/>
              <a:t> </a:t>
            </a:r>
            <a:r>
              <a:rPr sz="1600" dirty="0" err="1"/>
              <a:t>var</a:t>
            </a:r>
            <a:r>
              <a:rPr sz="1600" dirty="0"/>
              <a:t>="member" value="&lt;%= new </a:t>
            </a:r>
            <a:r>
              <a:rPr lang="en-US" sz="1800" dirty="0" err="1" smtClean="0"/>
              <a:t>beans</a:t>
            </a:r>
            <a:r>
              <a:rPr sz="1600" dirty="0" err="1" smtClean="0"/>
              <a:t>.MemberBean</a:t>
            </a:r>
            <a:r>
              <a:rPr sz="1600" dirty="0"/>
              <a:t>() %&gt;"&gt;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851920" y="2797698"/>
            <a:ext cx="135999" cy="326392"/>
            <a:chOff x="4394076" y="2797698"/>
            <a:chExt cx="135999" cy="326392"/>
          </a:xfrm>
        </p:grpSpPr>
        <p:sp>
          <p:nvSpPr>
            <p:cNvPr id="7" name="Shape 514"/>
            <p:cNvSpPr/>
            <p:nvPr/>
          </p:nvSpPr>
          <p:spPr>
            <a:xfrm>
              <a:off x="4530074" y="2797698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" name="Shape 514"/>
            <p:cNvSpPr/>
            <p:nvPr/>
          </p:nvSpPr>
          <p:spPr>
            <a:xfrm>
              <a:off x="4394076" y="2797698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851920" y="4149080"/>
            <a:ext cx="135999" cy="326392"/>
            <a:chOff x="4394076" y="4365104"/>
            <a:chExt cx="135999" cy="326392"/>
          </a:xfrm>
        </p:grpSpPr>
        <p:sp>
          <p:nvSpPr>
            <p:cNvPr id="9" name="Shape 514"/>
            <p:cNvSpPr/>
            <p:nvPr/>
          </p:nvSpPr>
          <p:spPr>
            <a:xfrm>
              <a:off x="4530074" y="4365104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" name="Shape 514"/>
            <p:cNvSpPr/>
            <p:nvPr/>
          </p:nvSpPr>
          <p:spPr>
            <a:xfrm>
              <a:off x="4394076" y="4365104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35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ko-KR" altLang="en-US" dirty="0" err="1" smtClean="0"/>
              <a:t>빈즈에</a:t>
            </a:r>
            <a:r>
              <a:rPr lang="ko-KR" altLang="en-US" dirty="0" smtClean="0"/>
              <a:t> 값 할당</a:t>
            </a:r>
            <a:endParaRPr lang="ko-KR" altLang="en-US" dirty="0"/>
          </a:p>
        </p:txBody>
      </p:sp>
      <p:sp>
        <p:nvSpPr>
          <p:cNvPr id="4" name="Shape 521"/>
          <p:cNvSpPr/>
          <p:nvPr/>
        </p:nvSpPr>
        <p:spPr>
          <a:xfrm>
            <a:off x="827584" y="1700808"/>
            <a:ext cx="7488832" cy="1832750"/>
          </a:xfrm>
          <a:prstGeom prst="rect">
            <a:avLst/>
          </a:prstGeom>
          <a:ln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&lt;c:set target=“자바 빈 객체” property=“프로퍼티 이름” value=“저장할 값” /&gt;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endParaRPr sz="160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or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endParaRPr sz="160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&lt;c:set target=“자바 빈 객체” property=“프로퍼티 이름”&gt;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저장할 값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&lt;/c:set&gt;</a:t>
            </a:r>
          </a:p>
        </p:txBody>
      </p:sp>
      <p:sp>
        <p:nvSpPr>
          <p:cNvPr id="5" name="Shape 526"/>
          <p:cNvSpPr/>
          <p:nvPr/>
        </p:nvSpPr>
        <p:spPr>
          <a:xfrm>
            <a:off x="887320" y="5085184"/>
            <a:ext cx="7399091" cy="338554"/>
          </a:xfrm>
          <a:prstGeom prst="rect">
            <a:avLst/>
          </a:prstGeom>
          <a:ln>
            <a:noFill/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jsp:setProperty</a:t>
            </a:r>
            <a:r>
              <a:rPr dirty="0"/>
              <a:t> name=“</a:t>
            </a:r>
            <a:r>
              <a:rPr b="1" dirty="0"/>
              <a:t>member</a:t>
            </a:r>
            <a:r>
              <a:rPr dirty="0"/>
              <a:t>” property=“</a:t>
            </a:r>
            <a:r>
              <a:rPr b="1" dirty="0"/>
              <a:t>name</a:t>
            </a:r>
            <a:r>
              <a:rPr dirty="0"/>
              <a:t>” value</a:t>
            </a:r>
            <a:r>
              <a:rPr dirty="0" smtClean="0"/>
              <a:t>=“</a:t>
            </a:r>
            <a:r>
              <a:rPr lang="ko-KR" altLang="en-US" sz="1600" b="1" dirty="0"/>
              <a:t>홍길동</a:t>
            </a:r>
            <a:r>
              <a:rPr dirty="0" smtClean="0"/>
              <a:t>” </a:t>
            </a:r>
            <a:r>
              <a:rPr dirty="0"/>
              <a:t>/&gt;</a:t>
            </a:r>
          </a:p>
        </p:txBody>
      </p:sp>
      <p:sp>
        <p:nvSpPr>
          <p:cNvPr id="6" name="Shape 527"/>
          <p:cNvSpPr/>
          <p:nvPr/>
        </p:nvSpPr>
        <p:spPr>
          <a:xfrm>
            <a:off x="847763" y="3814764"/>
            <a:ext cx="7468653" cy="338554"/>
          </a:xfrm>
          <a:prstGeom prst="rect">
            <a:avLst/>
          </a:prstGeom>
          <a:ln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c:set</a:t>
            </a:r>
            <a:r>
              <a:rPr sz="1600" dirty="0"/>
              <a:t> target=“${</a:t>
            </a:r>
            <a:r>
              <a:rPr sz="1600" b="1" dirty="0"/>
              <a:t>member</a:t>
            </a:r>
            <a:r>
              <a:rPr sz="1600" dirty="0"/>
              <a:t>}” property=“</a:t>
            </a:r>
            <a:r>
              <a:rPr sz="1600" b="1" dirty="0"/>
              <a:t>name</a:t>
            </a:r>
            <a:r>
              <a:rPr sz="1600" dirty="0"/>
              <a:t>” value</a:t>
            </a:r>
            <a:r>
              <a:rPr sz="1600" dirty="0" smtClean="0"/>
              <a:t>=“</a:t>
            </a:r>
            <a:r>
              <a:rPr lang="ko-KR" altLang="en-US" sz="1600" b="1" dirty="0" smtClean="0"/>
              <a:t>홍길</a:t>
            </a:r>
            <a:r>
              <a:rPr lang="ko-KR" altLang="en-US" sz="1600" b="1" dirty="0"/>
              <a:t>동</a:t>
            </a:r>
            <a:r>
              <a:rPr sz="1600" dirty="0" smtClean="0"/>
              <a:t>” </a:t>
            </a:r>
            <a:r>
              <a:rPr sz="1600" dirty="0"/>
              <a:t>/&gt;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851920" y="4437112"/>
            <a:ext cx="135999" cy="326392"/>
            <a:chOff x="4394076" y="2797698"/>
            <a:chExt cx="135999" cy="326392"/>
          </a:xfrm>
        </p:grpSpPr>
        <p:sp>
          <p:nvSpPr>
            <p:cNvPr id="8" name="Shape 514"/>
            <p:cNvSpPr/>
            <p:nvPr/>
          </p:nvSpPr>
          <p:spPr>
            <a:xfrm>
              <a:off x="4530074" y="2797698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" name="Shape 514"/>
            <p:cNvSpPr/>
            <p:nvPr/>
          </p:nvSpPr>
          <p:spPr>
            <a:xfrm>
              <a:off x="4394076" y="2797698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245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scope</a:t>
            </a:r>
            <a:r>
              <a:rPr lang="ko-KR" altLang="en-US" dirty="0"/>
              <a:t>에 있는 변수를 </a:t>
            </a:r>
            <a:r>
              <a:rPr lang="ko-KR" altLang="en-US" dirty="0" smtClean="0"/>
              <a:t>제거한다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/>
              <a:t>JSP</a:t>
            </a:r>
            <a:r>
              <a:rPr lang="ko-KR" altLang="en-US" dirty="0"/>
              <a:t>의 </a:t>
            </a:r>
            <a:r>
              <a:rPr lang="en-US" altLang="ko-KR" dirty="0" err="1"/>
              <a:t>removeAttribute</a:t>
            </a:r>
            <a:r>
              <a:rPr lang="en-US" altLang="ko-KR" dirty="0"/>
              <a:t>()</a:t>
            </a:r>
            <a:r>
              <a:rPr lang="ko-KR" altLang="en-US" dirty="0"/>
              <a:t>와 같은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dirty="0" smtClean="0"/>
              <a:t>&lt;</a:t>
            </a:r>
            <a:r>
              <a:rPr lang="en-US" altLang="ko-KR" sz="2000" dirty="0" err="1"/>
              <a:t>c:forToken</a:t>
            </a:r>
            <a:r>
              <a:rPr lang="en-US" altLang="ko-KR" sz="2000" dirty="0"/>
              <a:t>&gt; </a:t>
            </a:r>
          </a:p>
          <a:p>
            <a:pPr lvl="1"/>
            <a:r>
              <a:rPr lang="ko-KR" altLang="en-US" dirty="0"/>
              <a:t>자바의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클래스를 사용하는 것과 같음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&gt; </a:t>
            </a:r>
          </a:p>
          <a:p>
            <a:pPr lvl="1"/>
            <a:r>
              <a:rPr lang="ko-KR" altLang="en-US" dirty="0"/>
              <a:t>화면 출력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JSP</a:t>
            </a:r>
            <a:r>
              <a:rPr lang="ko-KR" altLang="en-US" dirty="0"/>
              <a:t>의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ko-KR" altLang="en-US" dirty="0" smtClean="0"/>
              <a:t>대체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c:param</a:t>
            </a:r>
            <a:r>
              <a:rPr lang="en-US" altLang="ko-KR" dirty="0"/>
              <a:t>&gt; </a:t>
            </a:r>
          </a:p>
          <a:p>
            <a:pPr lvl="1"/>
            <a:r>
              <a:rPr lang="ko-KR" altLang="en-US" dirty="0" err="1" smtClean="0"/>
              <a:t>파라미터</a:t>
            </a:r>
            <a:r>
              <a:rPr lang="ko-KR" altLang="en-US" dirty="0" smtClean="0"/>
              <a:t> 사용시 필요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hape 569"/>
          <p:cNvSpPr/>
          <p:nvPr/>
        </p:nvSpPr>
        <p:spPr>
          <a:xfrm>
            <a:off x="971600" y="2420888"/>
            <a:ext cx="7272808" cy="338554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c:remove</a:t>
            </a:r>
            <a:r>
              <a:rPr sz="1600" dirty="0"/>
              <a:t> </a:t>
            </a:r>
            <a:r>
              <a:rPr sz="1600" dirty="0" err="1"/>
              <a:t>var</a:t>
            </a:r>
            <a:r>
              <a:rPr sz="1600" dirty="0"/>
              <a:t>="</a:t>
            </a:r>
            <a:r>
              <a:rPr sz="1600" dirty="0" err="1"/>
              <a:t>변수</a:t>
            </a:r>
            <a:r>
              <a:rPr sz="1600" dirty="0"/>
              <a:t> </a:t>
            </a:r>
            <a:r>
              <a:rPr sz="1600" dirty="0" err="1"/>
              <a:t>이름</a:t>
            </a:r>
            <a:r>
              <a:rPr sz="1600" dirty="0"/>
              <a:t>" [scope=“{page | request |session | application}"]&gt;</a:t>
            </a:r>
          </a:p>
        </p:txBody>
      </p:sp>
    </p:spTree>
    <p:extLst>
      <p:ext uri="{BB962C8B-B14F-4D97-AF65-F5344CB8AC3E}">
        <p14:creationId xmlns:p14="http://schemas.microsoft.com/office/powerpoint/2010/main" val="106685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 </a:t>
            </a:r>
          </a:p>
        </p:txBody>
      </p:sp>
      <p:graphicFrame>
        <p:nvGraphicFramePr>
          <p:cNvPr id="4" name="Table 602"/>
          <p:cNvGraphicFramePr/>
          <p:nvPr>
            <p:extLst>
              <p:ext uri="{D42A27DB-BD31-4B8C-83A1-F6EECF244321}">
                <p14:modId xmlns:p14="http://schemas.microsoft.com/office/powerpoint/2010/main" val="1320969752"/>
              </p:ext>
            </p:extLst>
          </p:nvPr>
        </p:nvGraphicFramePr>
        <p:xfrm>
          <a:off x="755576" y="2852936"/>
          <a:ext cx="7848872" cy="3040693"/>
        </p:xfrm>
        <a:graphic>
          <a:graphicData uri="http://schemas.openxmlformats.org/drawingml/2006/table">
            <a:tbl>
              <a:tblPr bandRow="1"/>
              <a:tblGrid>
                <a:gridCol w="3967098"/>
                <a:gridCol w="3881774"/>
              </a:tblGrid>
              <a:tr h="360684">
                <a:tc>
                  <a:txBody>
                    <a:bodyPr/>
                    <a:lstStyle/>
                    <a:p>
                      <a:pPr>
                        <a:defRPr sz="18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 err="1"/>
                        <a:t>JSTL을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사용하지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않았을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경우</a:t>
                      </a:r>
                      <a:endParaRPr sz="1400" dirty="0"/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JSTL을 사용할 경우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</a:tr>
              <a:tr h="268000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&lt;%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String str=request.getParameter("color");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int color=Integer.parseInt(str);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if(color==1) {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%&gt;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    &lt;span style="color: red;"&gt;빨강&lt;/span&gt;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&lt;%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}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%&gt;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/>
                        <a:t>&lt;</a:t>
                      </a:r>
                      <a:r>
                        <a:rPr sz="1400" dirty="0" err="1"/>
                        <a:t>c:if</a:t>
                      </a:r>
                      <a:r>
                        <a:rPr sz="1400" dirty="0"/>
                        <a:t> test="${</a:t>
                      </a:r>
                      <a:r>
                        <a:rPr sz="1400" dirty="0" err="1"/>
                        <a:t>param.color</a:t>
                      </a:r>
                      <a:r>
                        <a:rPr sz="1400" dirty="0"/>
                        <a:t> == 1}"&gt;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/>
                        <a:t>   &lt;span style="color: red"&gt;</a:t>
                      </a:r>
                      <a:r>
                        <a:rPr sz="1400" dirty="0" err="1"/>
                        <a:t>빨강</a:t>
                      </a:r>
                      <a:r>
                        <a:rPr sz="1400" dirty="0"/>
                        <a:t>&lt;/span&gt;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/>
                        <a:t>&lt;/</a:t>
                      </a:r>
                      <a:r>
                        <a:rPr sz="1400" dirty="0" err="1"/>
                        <a:t>c:if</a:t>
                      </a:r>
                      <a:r>
                        <a:rPr sz="1400" dirty="0"/>
                        <a:t>&gt;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Shape 575"/>
          <p:cNvSpPr/>
          <p:nvPr/>
        </p:nvSpPr>
        <p:spPr>
          <a:xfrm>
            <a:off x="755576" y="1700808"/>
            <a:ext cx="7704857" cy="83099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c:if</a:t>
            </a:r>
            <a:r>
              <a:rPr sz="1600" dirty="0"/>
              <a:t> test="</a:t>
            </a:r>
            <a:r>
              <a:rPr sz="1600" dirty="0" err="1"/>
              <a:t>조건식</a:t>
            </a:r>
            <a:r>
              <a:rPr sz="1600" dirty="0"/>
              <a:t>"&gt;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 </a:t>
            </a:r>
            <a:r>
              <a:rPr sz="1600" dirty="0" err="1"/>
              <a:t>조건이</a:t>
            </a:r>
            <a:r>
              <a:rPr sz="1600" dirty="0"/>
              <a:t> </a:t>
            </a:r>
            <a:r>
              <a:rPr sz="1600" dirty="0" err="1"/>
              <a:t>참일</a:t>
            </a:r>
            <a:r>
              <a:rPr sz="1600" dirty="0"/>
              <a:t> </a:t>
            </a:r>
            <a:r>
              <a:rPr sz="1600" dirty="0" err="1"/>
              <a:t>경우</a:t>
            </a:r>
            <a:r>
              <a:rPr sz="1600" dirty="0"/>
              <a:t> </a:t>
            </a:r>
            <a:r>
              <a:rPr sz="1600" dirty="0" err="1"/>
              <a:t>실행할</a:t>
            </a:r>
            <a:r>
              <a:rPr sz="1600" dirty="0"/>
              <a:t> </a:t>
            </a:r>
            <a:r>
              <a:rPr sz="1600" dirty="0" err="1"/>
              <a:t>문장</a:t>
            </a:r>
            <a:endParaRPr sz="1600" dirty="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&lt;/</a:t>
            </a:r>
            <a:r>
              <a:rPr sz="1600" dirty="0" err="1"/>
              <a:t>c:if</a:t>
            </a:r>
            <a:r>
              <a:rPr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261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4" name="Shape 624"/>
          <p:cNvSpPr/>
          <p:nvPr/>
        </p:nvSpPr>
        <p:spPr>
          <a:xfrm>
            <a:off x="727447" y="1700808"/>
            <a:ext cx="7949009" cy="135421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&lt;c:choose&gt;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  &lt;c:when test="조건1"&gt; 몸체1 &lt;/c:when&gt;  &lt;!-- 조건1에 만족할 때 --&gt;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  &lt;c:when test="조건2"&gt; 몸체2 &lt;/c:when&gt;  &lt;!-- 조건2에 만족할 때 --&gt;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  &lt;c:otherwise&gt; 몸체3 &lt;/c:otherwise&gt;  &lt;!-- 조건에 만족하지 않을 때 --&gt;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&lt;/c:choose&gt;</a:t>
            </a:r>
          </a:p>
        </p:txBody>
      </p:sp>
      <p:sp>
        <p:nvSpPr>
          <p:cNvPr id="5" name="Shape 638"/>
          <p:cNvSpPr/>
          <p:nvPr/>
        </p:nvSpPr>
        <p:spPr>
          <a:xfrm>
            <a:off x="971600" y="3356992"/>
            <a:ext cx="6696744" cy="235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c:choose</a:t>
            </a:r>
            <a:r>
              <a:rPr dirty="0"/>
              <a:t>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c:when</a:t>
            </a:r>
            <a:r>
              <a:rPr dirty="0"/>
              <a:t> test="${</a:t>
            </a:r>
            <a:r>
              <a:rPr dirty="0" err="1"/>
              <a:t>param.userType</a:t>
            </a:r>
            <a:r>
              <a:rPr dirty="0"/>
              <a:t> == 'admin'}"&gt;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 smtClean="0"/>
              <a:t>	</a:t>
            </a:r>
            <a:r>
              <a:rPr dirty="0" err="1" smtClean="0"/>
              <a:t>관리자</a:t>
            </a:r>
            <a:r>
              <a:rPr lang="en-US" dirty="0"/>
              <a:t> </a:t>
            </a:r>
            <a:r>
              <a:rPr lang="ko-KR" altLang="en-US" dirty="0" smtClean="0"/>
              <a:t>내용</a:t>
            </a:r>
            <a:endParaRPr dirty="0"/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c:when</a:t>
            </a:r>
            <a:r>
              <a:rPr dirty="0"/>
              <a:t>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c:otherwise</a:t>
            </a:r>
            <a:r>
              <a:rPr dirty="0"/>
              <a:t>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</a:t>
            </a:r>
            <a:r>
              <a:rPr lang="en-US" dirty="0"/>
              <a:t>	</a:t>
            </a:r>
            <a:r>
              <a:rPr dirty="0" err="1" smtClean="0"/>
              <a:t>회원</a:t>
            </a:r>
            <a:r>
              <a:rPr lang="en-US" dirty="0" smtClean="0"/>
              <a:t> </a:t>
            </a:r>
            <a:r>
              <a:rPr lang="ko-KR" altLang="en-US" dirty="0" smtClean="0"/>
              <a:t>내용</a:t>
            </a:r>
            <a:endParaRPr dirty="0"/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c:otherwise</a:t>
            </a:r>
            <a:r>
              <a:rPr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c:choose</a:t>
            </a:r>
            <a:r>
              <a:rPr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444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defRPr sz="1600"/>
            </a:pPr>
            <a:r>
              <a:rPr lang="ko-KR" altLang="en-US" dirty="0"/>
              <a:t>배열이나 컬렉션 또는 </a:t>
            </a:r>
            <a:r>
              <a:rPr lang="ko-KR" altLang="en-US" dirty="0" err="1"/>
              <a:t>맵</a:t>
            </a:r>
            <a:r>
              <a:rPr lang="ko-KR" altLang="en-US" dirty="0"/>
              <a:t> 등과 같은 집합체에 저장되어 있는 값들을 </a:t>
            </a:r>
            <a:r>
              <a:rPr lang="ko-KR" altLang="en-US" dirty="0" smtClean="0"/>
              <a:t> 순차적으로 </a:t>
            </a:r>
            <a:r>
              <a:rPr lang="ko-KR" altLang="en-US" dirty="0"/>
              <a:t>처리할 때 사용하는 태그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4" name="Shape 644"/>
          <p:cNvSpPr/>
          <p:nvPr/>
        </p:nvSpPr>
        <p:spPr>
          <a:xfrm>
            <a:off x="971600" y="2276871"/>
            <a:ext cx="6919629" cy="83099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c:forEach</a:t>
            </a:r>
            <a:r>
              <a:rPr sz="1600" dirty="0"/>
              <a:t> [</a:t>
            </a:r>
            <a:r>
              <a:rPr sz="1600" dirty="0" err="1"/>
              <a:t>var</a:t>
            </a:r>
            <a:r>
              <a:rPr sz="1600" dirty="0"/>
              <a:t>="</a:t>
            </a:r>
            <a:r>
              <a:rPr sz="1600" dirty="0" err="1"/>
              <a:t>변수</a:t>
            </a:r>
            <a:r>
              <a:rPr sz="1600" dirty="0"/>
              <a:t> </a:t>
            </a:r>
            <a:r>
              <a:rPr sz="1600" dirty="0" err="1"/>
              <a:t>이름</a:t>
            </a:r>
            <a:r>
              <a:rPr sz="1600" dirty="0"/>
              <a:t>"] items="</a:t>
            </a:r>
            <a:r>
              <a:rPr sz="1600" dirty="0" err="1"/>
              <a:t>배열과</a:t>
            </a:r>
            <a:r>
              <a:rPr sz="1600" dirty="0"/>
              <a:t> </a:t>
            </a:r>
            <a:r>
              <a:rPr sz="1600" dirty="0" err="1"/>
              <a:t>같은</a:t>
            </a:r>
            <a:r>
              <a:rPr sz="1600" dirty="0"/>
              <a:t> </a:t>
            </a:r>
            <a:r>
              <a:rPr sz="1600" dirty="0" err="1"/>
              <a:t>집합체</a:t>
            </a:r>
            <a:r>
              <a:rPr sz="1600" dirty="0"/>
              <a:t>"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</a:t>
            </a:r>
            <a:r>
              <a:rPr sz="1600" dirty="0" err="1"/>
              <a:t>몸체</a:t>
            </a:r>
            <a:endParaRPr sz="1600" dirty="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&lt;/</a:t>
            </a:r>
            <a:r>
              <a:rPr sz="1600" dirty="0" err="1"/>
              <a:t>c:forEach</a:t>
            </a:r>
            <a:r>
              <a:rPr sz="1600" dirty="0"/>
              <a:t>&gt;</a:t>
            </a:r>
          </a:p>
        </p:txBody>
      </p:sp>
      <p:graphicFrame>
        <p:nvGraphicFramePr>
          <p:cNvPr id="7" name="Table 666"/>
          <p:cNvGraphicFramePr/>
          <p:nvPr>
            <p:extLst>
              <p:ext uri="{D42A27DB-BD31-4B8C-83A1-F6EECF244321}">
                <p14:modId xmlns:p14="http://schemas.microsoft.com/office/powerpoint/2010/main" val="3066325985"/>
              </p:ext>
            </p:extLst>
          </p:nvPr>
        </p:nvGraphicFramePr>
        <p:xfrm>
          <a:off x="971600" y="3356992"/>
          <a:ext cx="7344816" cy="1670632"/>
        </p:xfrm>
        <a:graphic>
          <a:graphicData uri="http://schemas.openxmlformats.org/drawingml/2006/table">
            <a:tbl>
              <a:tblPr bandRow="1"/>
              <a:tblGrid>
                <a:gridCol w="936104"/>
                <a:gridCol w="6408712"/>
              </a:tblGrid>
              <a:tr h="460942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프로퍼티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설명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60484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index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086100" algn="l"/>
                        </a:tabLst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items에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지정한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집합체의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현재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반복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중인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항목의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index를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알려준다</a:t>
                      </a:r>
                      <a:r>
                        <a:rPr dirty="0"/>
                        <a:t>. 0부터의 </a:t>
                      </a:r>
                      <a:r>
                        <a:rPr dirty="0" err="1"/>
                        <a:t>순서가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부여된다</a:t>
                      </a:r>
                      <a:r>
                        <a:rPr dirty="0"/>
                        <a:t>. 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</a:tr>
              <a:tr h="60484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count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루핑을</a:t>
                      </a:r>
                      <a:r>
                        <a:rPr dirty="0"/>
                        <a:t> 돌 때 </a:t>
                      </a:r>
                      <a:r>
                        <a:rPr dirty="0" err="1"/>
                        <a:t>현재</a:t>
                      </a:r>
                      <a:r>
                        <a:rPr dirty="0"/>
                        <a:t> 몇 </a:t>
                      </a:r>
                      <a:r>
                        <a:rPr dirty="0" err="1"/>
                        <a:t>번째를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반복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중인지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알려준다</a:t>
                      </a:r>
                      <a:r>
                        <a:rPr dirty="0"/>
                        <a:t>. 1부터의 </a:t>
                      </a:r>
                      <a:r>
                        <a:rPr dirty="0" err="1"/>
                        <a:t>순서가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부여된다</a:t>
                      </a:r>
                      <a:r>
                        <a:rPr dirty="0"/>
                        <a:t>. 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0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hape 655"/>
          <p:cNvSpPr/>
          <p:nvPr/>
        </p:nvSpPr>
        <p:spPr>
          <a:xfrm>
            <a:off x="899592" y="1916832"/>
            <a:ext cx="7356571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smtClean="0"/>
              <a:t>&lt;%</a:t>
            </a:r>
            <a:endParaRPr lang="en-US" dirty="0" smtClean="0"/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smtClean="0"/>
              <a:t>String</a:t>
            </a:r>
            <a:r>
              <a:rPr dirty="0"/>
              <a:t>[] </a:t>
            </a:r>
            <a:r>
              <a:rPr dirty="0" err="1"/>
              <a:t>movieList</a:t>
            </a:r>
            <a:r>
              <a:rPr dirty="0"/>
              <a:t> = {“</a:t>
            </a:r>
            <a:r>
              <a:rPr dirty="0" err="1"/>
              <a:t>타이나닉</a:t>
            </a:r>
            <a:r>
              <a:rPr dirty="0"/>
              <a:t>”, “</a:t>
            </a:r>
            <a:r>
              <a:rPr dirty="0" err="1"/>
              <a:t>시네마</a:t>
            </a:r>
            <a:r>
              <a:rPr dirty="0"/>
              <a:t> </a:t>
            </a:r>
            <a:r>
              <a:rPr dirty="0" err="1"/>
              <a:t>천국</a:t>
            </a:r>
            <a:r>
              <a:rPr dirty="0"/>
              <a:t>”, “</a:t>
            </a:r>
            <a:r>
              <a:rPr dirty="0" err="1"/>
              <a:t>혹성</a:t>
            </a:r>
            <a:r>
              <a:rPr dirty="0"/>
              <a:t> </a:t>
            </a:r>
            <a:r>
              <a:rPr dirty="0" err="1"/>
              <a:t>탈출</a:t>
            </a:r>
            <a:r>
              <a:rPr dirty="0"/>
              <a:t>”, “</a:t>
            </a:r>
            <a:r>
              <a:rPr dirty="0" err="1"/>
              <a:t>킹콩</a:t>
            </a:r>
            <a:r>
              <a:rPr dirty="0" smtClean="0"/>
              <a:t>”};</a:t>
            </a:r>
            <a:endParaRPr lang="en-US" dirty="0" smtClean="0"/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err="1" smtClean="0"/>
              <a:t>pageContext.setAttribute</a:t>
            </a:r>
            <a:r>
              <a:rPr dirty="0"/>
              <a:t>(“</a:t>
            </a:r>
            <a:r>
              <a:rPr dirty="0" err="1"/>
              <a:t>movieList</a:t>
            </a:r>
            <a:r>
              <a:rPr dirty="0"/>
              <a:t>”, </a:t>
            </a:r>
            <a:r>
              <a:rPr dirty="0" err="1"/>
              <a:t>movieList</a:t>
            </a:r>
            <a:r>
              <a:rPr dirty="0"/>
              <a:t>);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smtClean="0"/>
              <a:t>%&gt;</a:t>
            </a:r>
            <a:endParaRPr lang="en-US" dirty="0" smtClean="0"/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endParaRPr lang="en-US" dirty="0" smtClean="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&lt;table border="1"&gt;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="movie" items="${</a:t>
            </a:r>
            <a:r>
              <a:rPr lang="en-US" altLang="ko-KR" sz="1600" dirty="0" err="1"/>
              <a:t>movieList</a:t>
            </a:r>
            <a:r>
              <a:rPr lang="en-US" altLang="ko-KR" sz="1600" dirty="0"/>
              <a:t>}"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  &lt;td&gt; ${</a:t>
            </a:r>
            <a:r>
              <a:rPr lang="en-US" altLang="ko-KR" sz="1600" dirty="0" err="1"/>
              <a:t>status.index</a:t>
            </a:r>
            <a:r>
              <a:rPr lang="en-US" altLang="ko-KR" sz="1600" dirty="0"/>
              <a:t>} &lt;/td&gt;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  &lt;td&gt; 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 &lt;/td&gt;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  &lt;td&gt; ${movie} &lt;/td&gt;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  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60499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Shape 672"/>
          <p:cNvSpPr/>
          <p:nvPr/>
        </p:nvSpPr>
        <p:spPr>
          <a:xfrm>
            <a:off x="992559" y="3573016"/>
            <a:ext cx="7323857" cy="2554545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c:forEach</a:t>
            </a:r>
            <a:r>
              <a:rPr sz="1600" dirty="0"/>
              <a:t> </a:t>
            </a:r>
            <a:r>
              <a:rPr sz="1600" dirty="0" err="1"/>
              <a:t>var</a:t>
            </a:r>
            <a:r>
              <a:rPr sz="1600" dirty="0"/>
              <a:t>="movie" items="${</a:t>
            </a:r>
            <a:r>
              <a:rPr sz="1600" dirty="0" err="1"/>
              <a:t>movieList</a:t>
            </a:r>
            <a:r>
              <a:rPr sz="1600" dirty="0"/>
              <a:t>}" </a:t>
            </a:r>
            <a:r>
              <a:rPr sz="1600" dirty="0" err="1"/>
              <a:t>varStatus</a:t>
            </a:r>
            <a:r>
              <a:rPr sz="1600" dirty="0"/>
              <a:t>="status"&gt;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&lt;</a:t>
            </a:r>
            <a:r>
              <a:rPr sz="1600" dirty="0" err="1"/>
              <a:t>c:choose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&lt;</a:t>
            </a:r>
            <a:r>
              <a:rPr sz="1600" dirty="0" err="1"/>
              <a:t>c:when</a:t>
            </a:r>
            <a:r>
              <a:rPr sz="1600" dirty="0"/>
              <a:t> test="${</a:t>
            </a:r>
            <a:r>
              <a:rPr sz="1600" dirty="0" err="1"/>
              <a:t>status.first</a:t>
            </a:r>
            <a:r>
              <a:rPr sz="1600" dirty="0"/>
              <a:t>}"&gt;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 &lt;li style="font-weight: bold; color: red;"&gt;${movie}&lt;/li&gt;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&lt;/</a:t>
            </a:r>
            <a:r>
              <a:rPr sz="1600" dirty="0" err="1"/>
              <a:t>c:when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&lt;</a:t>
            </a:r>
            <a:r>
              <a:rPr sz="1600" dirty="0" err="1"/>
              <a:t>c:otherwise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 &lt;li&gt;${movie}&lt;/li&gt;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&lt;/</a:t>
            </a:r>
            <a:r>
              <a:rPr sz="1600" dirty="0" err="1"/>
              <a:t>c:otherwise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&lt;/</a:t>
            </a:r>
            <a:r>
              <a:rPr sz="1600" dirty="0" err="1"/>
              <a:t>c:choose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&lt;/</a:t>
            </a:r>
            <a:r>
              <a:rPr sz="1600" dirty="0" err="1"/>
              <a:t>c:forEach</a:t>
            </a:r>
            <a:r>
              <a:rPr sz="1600" dirty="0"/>
              <a:t>&gt; </a:t>
            </a:r>
          </a:p>
        </p:txBody>
      </p:sp>
      <p:graphicFrame>
        <p:nvGraphicFramePr>
          <p:cNvPr id="8" name="Table 666"/>
          <p:cNvGraphicFramePr/>
          <p:nvPr>
            <p:extLst>
              <p:ext uri="{D42A27DB-BD31-4B8C-83A1-F6EECF244321}">
                <p14:modId xmlns:p14="http://schemas.microsoft.com/office/powerpoint/2010/main" val="92588520"/>
              </p:ext>
            </p:extLst>
          </p:nvPr>
        </p:nvGraphicFramePr>
        <p:xfrm>
          <a:off x="971600" y="1700808"/>
          <a:ext cx="7344816" cy="1670632"/>
        </p:xfrm>
        <a:graphic>
          <a:graphicData uri="http://schemas.openxmlformats.org/drawingml/2006/table">
            <a:tbl>
              <a:tblPr bandRow="1"/>
              <a:tblGrid>
                <a:gridCol w="936104"/>
                <a:gridCol w="6408712"/>
              </a:tblGrid>
              <a:tr h="460942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프로퍼티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설명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60484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first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현재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루프가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처음인지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여부를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알려준다</a:t>
                      </a:r>
                      <a:r>
                        <a:rPr dirty="0"/>
                        <a:t>. 첫 </a:t>
                      </a:r>
                      <a:r>
                        <a:rPr dirty="0" err="1"/>
                        <a:t>번째일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경우에는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true를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아니면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false를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되돌린다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>
                      <a:solidFill>
                        <a:srgbClr val="000000"/>
                      </a:solidFill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4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last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>
                      <a:solidFill>
                        <a:srgbClr val="000000"/>
                      </a:solidFill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현재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루프가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마지막인지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여부를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알려준다</a:t>
                      </a:r>
                      <a:r>
                        <a:rPr dirty="0"/>
                        <a:t>. </a:t>
                      </a:r>
                      <a:r>
                        <a:rPr dirty="0" err="1"/>
                        <a:t>마지막일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경우에는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true를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아니면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false를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되돌린다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4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  <a:p>
            <a:endParaRPr lang="ko-KR" altLang="en-US" dirty="0"/>
          </a:p>
        </p:txBody>
      </p:sp>
      <p:graphicFrame>
        <p:nvGraphicFramePr>
          <p:cNvPr id="4" name="Table 666"/>
          <p:cNvGraphicFramePr/>
          <p:nvPr>
            <p:extLst>
              <p:ext uri="{D42A27DB-BD31-4B8C-83A1-F6EECF244321}">
                <p14:modId xmlns:p14="http://schemas.microsoft.com/office/powerpoint/2010/main" val="417657019"/>
              </p:ext>
            </p:extLst>
          </p:nvPr>
        </p:nvGraphicFramePr>
        <p:xfrm>
          <a:off x="971600" y="1772816"/>
          <a:ext cx="7344816" cy="1512168"/>
        </p:xfrm>
        <a:graphic>
          <a:graphicData uri="http://schemas.openxmlformats.org/drawingml/2006/table">
            <a:tbl>
              <a:tblPr bandRow="1"/>
              <a:tblGrid>
                <a:gridCol w="936104"/>
                <a:gridCol w="6408712"/>
              </a:tblGrid>
              <a:tr h="460942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프로퍼티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설명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525613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begin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반복에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사용될</a:t>
                      </a:r>
                      <a:r>
                        <a:rPr dirty="0"/>
                        <a:t> 것 중 첫 </a:t>
                      </a:r>
                      <a:r>
                        <a:rPr dirty="0" err="1"/>
                        <a:t>번째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항목의</a:t>
                      </a:r>
                      <a:r>
                        <a:rPr dirty="0"/>
                        <a:t> Index</a:t>
                      </a:r>
                    </a:p>
                  </a:txBody>
                  <a:tcPr marL="50800" marR="50800" marT="50800" marB="5080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>
                      <a:solidFill>
                        <a:srgbClr val="000000"/>
                      </a:solidFill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13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end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반복에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사용될</a:t>
                      </a:r>
                      <a:r>
                        <a:rPr dirty="0"/>
                        <a:t> 것 중 </a:t>
                      </a:r>
                      <a:r>
                        <a:rPr dirty="0" err="1"/>
                        <a:t>마지막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항목의</a:t>
                      </a:r>
                      <a:r>
                        <a:rPr dirty="0"/>
                        <a:t> Index</a:t>
                      </a:r>
                    </a:p>
                  </a:txBody>
                  <a:tcPr marL="50800" marR="50800" marT="50800" marB="5080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Shape 687"/>
          <p:cNvSpPr/>
          <p:nvPr/>
        </p:nvSpPr>
        <p:spPr>
          <a:xfrm>
            <a:off x="899592" y="3789040"/>
            <a:ext cx="7560840" cy="83099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&lt;c:forEach [var="변수 이름"] begin="시작 값" end="끝 값" [step="증가치"]&gt;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    몸체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&lt;/c:forEach&gt;</a:t>
            </a:r>
          </a:p>
        </p:txBody>
      </p:sp>
    </p:spTree>
    <p:extLst>
      <p:ext uri="{BB962C8B-B14F-4D97-AF65-F5344CB8AC3E}">
        <p14:creationId xmlns:p14="http://schemas.microsoft.com/office/powerpoint/2010/main" val="383820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sz="1600" dirty="0" err="1"/>
              <a:t>url</a:t>
            </a:r>
            <a:r>
              <a:rPr lang="ko-KR" altLang="en-US" sz="1600" dirty="0"/>
              <a:t> 속성에 지정된 </a:t>
            </a:r>
            <a:r>
              <a:rPr lang="ko-KR" altLang="en-US" sz="1600" dirty="0" smtClean="0"/>
              <a:t>주소에 </a:t>
            </a:r>
            <a:r>
              <a:rPr lang="ko-KR" altLang="en-US" sz="1600" dirty="0"/>
              <a:t>접속해서 데이터를 읽어온 후 </a:t>
            </a:r>
            <a:r>
              <a:rPr lang="en-US" altLang="ko-KR" sz="1600" dirty="0" err="1"/>
              <a:t>var</a:t>
            </a:r>
            <a:r>
              <a:rPr lang="ko-KR" altLang="en-US" sz="1600" dirty="0"/>
              <a:t> 속성에 지정한 변수에 </a:t>
            </a:r>
            <a:r>
              <a:rPr lang="ko-KR" altLang="en-US" sz="1600" dirty="0" smtClean="0"/>
              <a:t>저장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var</a:t>
            </a:r>
            <a:r>
              <a:rPr lang="ko-KR" altLang="en-US" sz="1600" dirty="0"/>
              <a:t> 속성을 생략하면 현재 위치에 </a:t>
            </a:r>
            <a:r>
              <a:rPr lang="en-US" altLang="ko-KR" sz="1600" dirty="0"/>
              <a:t>URL</a:t>
            </a:r>
            <a:r>
              <a:rPr lang="ko-KR" altLang="en-US" sz="1600" dirty="0"/>
              <a:t>로부터 읽어온 결과를 출력 </a:t>
            </a:r>
          </a:p>
        </p:txBody>
      </p:sp>
      <p:sp>
        <p:nvSpPr>
          <p:cNvPr id="4" name="Shape 698"/>
          <p:cNvSpPr/>
          <p:nvPr/>
        </p:nvSpPr>
        <p:spPr>
          <a:xfrm>
            <a:off x="623616" y="1844824"/>
            <a:ext cx="7908536" cy="584775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c:import</a:t>
            </a:r>
            <a:r>
              <a:rPr sz="1600" dirty="0"/>
              <a:t> </a:t>
            </a:r>
            <a:r>
              <a:rPr sz="1600" dirty="0" err="1"/>
              <a:t>url</a:t>
            </a:r>
            <a:r>
              <a:rPr sz="1600" dirty="0"/>
              <a:t>=“URL” [</a:t>
            </a:r>
            <a:r>
              <a:rPr sz="1600" dirty="0" err="1"/>
              <a:t>var</a:t>
            </a:r>
            <a:r>
              <a:rPr sz="1600" dirty="0"/>
              <a:t>=“</a:t>
            </a:r>
            <a:r>
              <a:rPr sz="1600" dirty="0" err="1"/>
              <a:t>변수</a:t>
            </a:r>
            <a:r>
              <a:rPr sz="1600" dirty="0"/>
              <a:t> </a:t>
            </a:r>
            <a:r>
              <a:rPr sz="1600" dirty="0" err="1"/>
              <a:t>이름</a:t>
            </a:r>
            <a:r>
              <a:rPr sz="1600" dirty="0"/>
              <a:t>”] [scope=“</a:t>
            </a:r>
            <a:r>
              <a:rPr sz="1600" dirty="0" err="1"/>
              <a:t>영역</a:t>
            </a:r>
            <a:r>
              <a:rPr sz="1600" dirty="0"/>
              <a:t>”] [</a:t>
            </a:r>
            <a:r>
              <a:rPr sz="1600" dirty="0" err="1"/>
              <a:t>charEncoding</a:t>
            </a:r>
            <a:r>
              <a:rPr sz="1600" dirty="0"/>
              <a:t>=“</a:t>
            </a:r>
            <a:r>
              <a:rPr sz="1600" dirty="0" err="1" smtClean="0"/>
              <a:t>인코</a:t>
            </a:r>
            <a:r>
              <a:rPr lang="ko-KR" altLang="en-US" sz="1600" dirty="0" err="1" smtClean="0"/>
              <a:t>딩</a:t>
            </a:r>
            <a:r>
              <a:rPr sz="1600" dirty="0" smtClean="0"/>
              <a:t>”]&gt;</a:t>
            </a:r>
            <a:endParaRPr sz="1600" dirty="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&lt;/</a:t>
            </a:r>
            <a:r>
              <a:rPr sz="1600" dirty="0" err="1"/>
              <a:t>c:import</a:t>
            </a:r>
            <a:r>
              <a:rPr sz="1600" dirty="0"/>
              <a:t>&gt;</a:t>
            </a:r>
          </a:p>
        </p:txBody>
      </p:sp>
      <p:sp>
        <p:nvSpPr>
          <p:cNvPr id="5" name="Shape 699"/>
          <p:cNvSpPr/>
          <p:nvPr/>
        </p:nvSpPr>
        <p:spPr>
          <a:xfrm>
            <a:off x="654320" y="4149080"/>
            <a:ext cx="7908536" cy="584775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&lt;c:import url=“</a:t>
            </a:r>
            <a:r>
              <a:rPr sz="1600" u="sng">
                <a:hlinkClick r:id="rId2"/>
              </a:rPr>
              <a:t>http://localhost:8181/jsttest/footer.jsp</a:t>
            </a:r>
            <a:r>
              <a:rPr sz="1600"/>
              <a:t>” var=“footer”&gt;&lt;/c:import&gt;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${footer}</a:t>
            </a:r>
          </a:p>
        </p:txBody>
      </p:sp>
    </p:spTree>
    <p:extLst>
      <p:ext uri="{BB962C8B-B14F-4D97-AF65-F5344CB8AC3E}">
        <p14:creationId xmlns:p14="http://schemas.microsoft.com/office/powerpoint/2010/main" val="121047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en-US" altLang="ko-KR" dirty="0"/>
              <a:t>Standard Tag Library</a:t>
            </a:r>
            <a:r>
              <a:rPr lang="ko-KR" altLang="en-US" dirty="0"/>
              <a:t>의 약자로 </a:t>
            </a:r>
            <a:r>
              <a:rPr lang="en-US" altLang="ko-KR" dirty="0" err="1"/>
              <a:t>JSP</a:t>
            </a:r>
            <a:r>
              <a:rPr lang="ko-KR" altLang="en-US" dirty="0"/>
              <a:t>에서 사용 가능한 표준 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많이 사용되어지는 </a:t>
            </a:r>
            <a:r>
              <a:rPr lang="en-US" altLang="ko-KR" dirty="0"/>
              <a:t>Java </a:t>
            </a:r>
            <a:r>
              <a:rPr lang="ko-KR" altLang="en-US" dirty="0"/>
              <a:t>클래스들을 </a:t>
            </a:r>
            <a:r>
              <a:rPr lang="en-US" altLang="ko-KR" dirty="0" err="1"/>
              <a:t>JSP</a:t>
            </a:r>
            <a:r>
              <a:rPr lang="ko-KR" altLang="en-US" dirty="0"/>
              <a:t>에서 코드가 아닌 태그로 사용할 수 있도록 표준화시켜 놓은 </a:t>
            </a:r>
            <a:r>
              <a:rPr lang="ko-KR" altLang="en-US" dirty="0" smtClean="0"/>
              <a:t>집합체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코드를 깔끔하게 하고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좋게 함</a:t>
            </a:r>
            <a:endParaRPr lang="ko-KR" altLang="en-US" sz="16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264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c:redirect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dirty="0" err="1"/>
              <a:t>response.sendRedirect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메소드와</a:t>
            </a:r>
            <a:r>
              <a:rPr lang="ko-KR" altLang="en-US" dirty="0"/>
              <a:t> 동일한 기능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body </a:t>
            </a:r>
            <a:r>
              <a:rPr lang="ko-KR" altLang="en-US" dirty="0"/>
              <a:t>위치에서 실행되는 코드의 예외를 잡아내는 역할을 담당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4" name="Shape 705"/>
          <p:cNvSpPr/>
          <p:nvPr/>
        </p:nvSpPr>
        <p:spPr>
          <a:xfrm>
            <a:off x="1043608" y="2060848"/>
            <a:ext cx="7404768" cy="861774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sz="1600" dirty="0"/>
              <a:t>&lt;</a:t>
            </a:r>
            <a:r>
              <a:rPr sz="1600" dirty="0" err="1"/>
              <a:t>c:redirect</a:t>
            </a:r>
            <a:r>
              <a:rPr sz="1600" dirty="0"/>
              <a:t> </a:t>
            </a:r>
            <a:r>
              <a:rPr sz="1600" dirty="0" err="1"/>
              <a:t>url</a:t>
            </a:r>
            <a:r>
              <a:rPr sz="1600" dirty="0"/>
              <a:t>=“URL” [context=“</a:t>
            </a:r>
            <a:r>
              <a:rPr sz="1600" dirty="0" err="1"/>
              <a:t>경로명</a:t>
            </a:r>
            <a:r>
              <a:rPr sz="1600" dirty="0" smtClean="0"/>
              <a:t>”]&gt;</a:t>
            </a:r>
            <a:endParaRPr lang="en-US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c:redirect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=“</a:t>
            </a:r>
            <a:r>
              <a:rPr lang="en-US" altLang="ko-KR" sz="1600" u="sng" dirty="0">
                <a:hlinkClick r:id="rId2"/>
              </a:rPr>
              <a:t>http://localhost:8181/</a:t>
            </a:r>
            <a:r>
              <a:rPr lang="en-US" altLang="ko-KR" sz="1600" u="sng" dirty="0" err="1">
                <a:hlinkClick r:id="rId2"/>
              </a:rPr>
              <a:t>jsptest</a:t>
            </a:r>
            <a:r>
              <a:rPr lang="en-US" altLang="ko-KR" sz="1600" u="sng" dirty="0">
                <a:hlinkClick r:id="rId2"/>
              </a:rPr>
              <a:t>/</a:t>
            </a:r>
            <a:r>
              <a:rPr lang="en-US" altLang="ko-KR" sz="1600" u="sng" dirty="0" err="1">
                <a:hlinkClick r:id="rId2"/>
              </a:rPr>
              <a:t>main.jsp</a:t>
            </a:r>
            <a:r>
              <a:rPr lang="en-US" altLang="ko-KR" sz="1600" dirty="0"/>
              <a:t>”&gt;&lt;/</a:t>
            </a:r>
            <a:r>
              <a:rPr lang="en-US" altLang="ko-KR" sz="1600" dirty="0" err="1"/>
              <a:t>c:redirect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439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Format </a:t>
            </a:r>
            <a:r>
              <a:rPr lang="ko-KR" altLang="en-US" dirty="0" smtClean="0"/>
              <a:t>태그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JSLT</a:t>
            </a:r>
            <a:r>
              <a:rPr lang="en-US" altLang="ko-KR" dirty="0"/>
              <a:t> </a:t>
            </a:r>
            <a:r>
              <a:rPr lang="ko-KR" altLang="en-US" dirty="0"/>
              <a:t>국제화 지역화 태그로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다양한 언어를 지원받을 수 있도록 </a:t>
            </a:r>
            <a:r>
              <a:rPr lang="ko-KR" altLang="en-US" dirty="0" smtClean="0"/>
              <a:t>하고 날짜와 </a:t>
            </a:r>
            <a:r>
              <a:rPr lang="ko-KR" altLang="en-US" dirty="0"/>
              <a:t>숫자 형식을 다루는데 사용</a:t>
            </a:r>
          </a:p>
          <a:p>
            <a:endParaRPr lang="ko-KR" altLang="en-US" dirty="0"/>
          </a:p>
        </p:txBody>
      </p:sp>
      <p:sp>
        <p:nvSpPr>
          <p:cNvPr id="7" name="Shape 717"/>
          <p:cNvSpPr/>
          <p:nvPr/>
        </p:nvSpPr>
        <p:spPr>
          <a:xfrm>
            <a:off x="899592" y="2042503"/>
            <a:ext cx="587026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/>
            </a:lvl1pPr>
          </a:lstStyle>
          <a:p>
            <a:pPr algn="l"/>
            <a:r>
              <a:rPr sz="1800" dirty="0"/>
              <a:t>&lt;%@ </a:t>
            </a:r>
            <a:r>
              <a:rPr sz="1800" dirty="0" err="1"/>
              <a:t>tablig</a:t>
            </a:r>
            <a:r>
              <a:rPr sz="1800" dirty="0"/>
              <a:t> </a:t>
            </a:r>
            <a:r>
              <a:rPr sz="1800" dirty="0" err="1"/>
              <a:t>uri</a:t>
            </a:r>
            <a:r>
              <a:rPr sz="1800" dirty="0"/>
              <a:t>=“http://</a:t>
            </a:r>
            <a:r>
              <a:rPr sz="1800" dirty="0" err="1"/>
              <a:t>java.sun.com</a:t>
            </a:r>
            <a:r>
              <a:rPr sz="1800" dirty="0"/>
              <a:t>/</a:t>
            </a:r>
            <a:r>
              <a:rPr sz="1800" dirty="0" err="1"/>
              <a:t>jstl</a:t>
            </a:r>
            <a:r>
              <a:rPr sz="1800" dirty="0"/>
              <a:t>/</a:t>
            </a:r>
            <a:r>
              <a:rPr sz="1800" dirty="0" err="1"/>
              <a:t>fmt</a:t>
            </a:r>
            <a:r>
              <a:rPr sz="1800" dirty="0"/>
              <a:t>” prefix=“</a:t>
            </a:r>
            <a:r>
              <a:rPr sz="1800" dirty="0" err="1"/>
              <a:t>fmt</a:t>
            </a:r>
            <a:r>
              <a:rPr sz="1800" dirty="0"/>
              <a:t>” %&gt;</a:t>
            </a:r>
          </a:p>
        </p:txBody>
      </p:sp>
    </p:spTree>
    <p:extLst>
      <p:ext uri="{BB962C8B-B14F-4D97-AF65-F5344CB8AC3E}">
        <p14:creationId xmlns:p14="http://schemas.microsoft.com/office/powerpoint/2010/main" val="454959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5" name="Shape 723"/>
          <p:cNvSpPr/>
          <p:nvPr/>
        </p:nvSpPr>
        <p:spPr>
          <a:xfrm>
            <a:off x="873150" y="1844824"/>
            <a:ext cx="7011218" cy="1846978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fmt:formatNumber</a:t>
            </a:r>
            <a:r>
              <a:rPr dirty="0"/>
              <a:t> value="</a:t>
            </a:r>
            <a:r>
              <a:rPr dirty="0" err="1"/>
              <a:t>수치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"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[type="{</a:t>
            </a:r>
            <a:r>
              <a:rPr dirty="0" err="1"/>
              <a:t>number|currency|percent</a:t>
            </a:r>
            <a:r>
              <a:rPr dirty="0"/>
              <a:t>}"]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[pattern="</a:t>
            </a:r>
            <a:r>
              <a:rPr dirty="0" err="1"/>
              <a:t>패턴</a:t>
            </a:r>
            <a:r>
              <a:rPr dirty="0"/>
              <a:t>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</a:t>
            </a:r>
            <a:r>
              <a:rPr dirty="0" err="1"/>
              <a:t>currencySymbol</a:t>
            </a:r>
            <a:r>
              <a:rPr dirty="0"/>
              <a:t>="</a:t>
            </a:r>
            <a:r>
              <a:rPr dirty="0" err="1"/>
              <a:t>화폐</a:t>
            </a:r>
            <a:r>
              <a:rPr dirty="0"/>
              <a:t> </a:t>
            </a:r>
            <a:r>
              <a:rPr dirty="0" err="1"/>
              <a:t>단위</a:t>
            </a:r>
            <a:r>
              <a:rPr dirty="0"/>
              <a:t>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</a:t>
            </a:r>
            <a:r>
              <a:rPr dirty="0" err="1"/>
              <a:t>groupingUsed</a:t>
            </a:r>
            <a:r>
              <a:rPr dirty="0"/>
              <a:t>="{</a:t>
            </a:r>
            <a:r>
              <a:rPr dirty="0" err="1"/>
              <a:t>true|false</a:t>
            </a:r>
            <a:r>
              <a:rPr dirty="0"/>
              <a:t>}"]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</a:t>
            </a:r>
            <a:r>
              <a:rPr dirty="0" err="1"/>
              <a:t>var</a:t>
            </a:r>
            <a:r>
              <a:rPr dirty="0"/>
              <a:t>="</a:t>
            </a:r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[scope="{</a:t>
            </a:r>
            <a:r>
              <a:rPr dirty="0" err="1"/>
              <a:t>page|request|session|application</a:t>
            </a:r>
            <a:r>
              <a:rPr dirty="0"/>
              <a:t>}"]&gt;</a:t>
            </a:r>
          </a:p>
        </p:txBody>
      </p:sp>
      <p:sp>
        <p:nvSpPr>
          <p:cNvPr id="7" name="Shape 723"/>
          <p:cNvSpPr/>
          <p:nvPr/>
        </p:nvSpPr>
        <p:spPr>
          <a:xfrm>
            <a:off x="873150" y="4005064"/>
            <a:ext cx="7371258" cy="1077218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value="1234567.89"  </a:t>
            </a:r>
            <a:r>
              <a:rPr lang="en-US" dirty="0" err="1"/>
              <a:t>groupingUsed</a:t>
            </a:r>
            <a:r>
              <a:rPr lang="en-US" dirty="0"/>
              <a:t>="false"/&gt;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value="0.5" type="percent</a:t>
            </a:r>
            <a:r>
              <a:rPr lang="en-US" dirty="0" smtClean="0"/>
              <a:t>"/&gt;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value="10000" type="currency</a:t>
            </a:r>
            <a:r>
              <a:rPr lang="en-US" altLang="ko-KR" sz="1600" dirty="0" smtClean="0"/>
              <a:t>"/&gt;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value="10000" type="currency“ </a:t>
            </a:r>
            <a:r>
              <a:rPr lang="en-US" dirty="0" err="1"/>
              <a:t>currencySymbol</a:t>
            </a:r>
            <a:r>
              <a:rPr lang="en-US" dirty="0" smtClean="0"/>
              <a:t>=“$“/&gt;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73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  <a:p>
            <a:endParaRPr lang="ko-KR" altLang="en-US" dirty="0"/>
          </a:p>
        </p:txBody>
      </p:sp>
      <p:graphicFrame>
        <p:nvGraphicFramePr>
          <p:cNvPr id="4" name="Table 728"/>
          <p:cNvGraphicFramePr/>
          <p:nvPr>
            <p:extLst>
              <p:ext uri="{D42A27DB-BD31-4B8C-83A1-F6EECF244321}">
                <p14:modId xmlns:p14="http://schemas.microsoft.com/office/powerpoint/2010/main" val="2890493790"/>
              </p:ext>
            </p:extLst>
          </p:nvPr>
        </p:nvGraphicFramePr>
        <p:xfrm>
          <a:off x="539553" y="1844824"/>
          <a:ext cx="8064897" cy="3993214"/>
        </p:xfrm>
        <a:graphic>
          <a:graphicData uri="http://schemas.openxmlformats.org/drawingml/2006/table">
            <a:tbl>
              <a:tblPr bandRow="1"/>
              <a:tblGrid>
                <a:gridCol w="1492772"/>
                <a:gridCol w="589886"/>
                <a:gridCol w="1189804"/>
                <a:gridCol w="4792435"/>
              </a:tblGrid>
              <a:tr h="448937"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spc="-44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속성</a:t>
                      </a:r>
                      <a:endParaRPr sz="1400" spc="-44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spc="-44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표현식</a:t>
                      </a:r>
                      <a:endParaRPr sz="1400" spc="-44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spc="-44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타입</a:t>
                      </a:r>
                      <a:endParaRPr sz="1400" spc="-44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spc="-44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설명</a:t>
                      </a:r>
                      <a:endParaRPr sz="1400" spc="-44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719597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value 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 또는</a:t>
                      </a:r>
                    </a:p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형식화할 수치 데이터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526644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숫자(number), 통화(currency), 퍼센트(percent) 중 어느 형식으로 표시할 지 지정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30951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pattern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사용자가 지정한 형식 패턴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30951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currencySymbol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통화 기호. 통화 형식(type="currency")일 때만 적용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743777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groupingUsed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boolean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콤마와 같이 단위를 구분할 때 사용하는 기호를 표시할지의 여부를 결정한다. true이면 10,00와 같이 구분 기호가 사용되며 false이면 10000로 출력된다. 기본값은 true이다. 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30951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var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형식 출력 결과 문자열을 담는 scope에 해당하는 변수 이름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48937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scope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 err="1">
                          <a:latin typeface="+mn-ea"/>
                          <a:ea typeface="+mn-ea"/>
                        </a:rPr>
                        <a:t>var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속성에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지정한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변수의가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효력을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발휘할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수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있는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영역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지정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306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4" name="Shape 772"/>
          <p:cNvSpPr/>
          <p:nvPr/>
        </p:nvSpPr>
        <p:spPr>
          <a:xfrm>
            <a:off x="837147" y="1772816"/>
            <a:ext cx="6903206" cy="2336166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&lt;fmt:formatDate value="date"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[type="{time|date|both}"]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[dateStyle="{default|short|medium|long|full}"]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[timeStyle="{default|short|medium|long|full}"]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[pattern="customPattern"]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[timeZone="timeZone"]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[var="varName"]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[scope="{page|request|session|application}"]&gt;</a:t>
            </a:r>
          </a:p>
        </p:txBody>
      </p:sp>
      <p:sp>
        <p:nvSpPr>
          <p:cNvPr id="5" name="Shape 772"/>
          <p:cNvSpPr/>
          <p:nvPr/>
        </p:nvSpPr>
        <p:spPr>
          <a:xfrm>
            <a:off x="837147" y="4365104"/>
            <a:ext cx="6903206" cy="135421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</a:t>
            </a:r>
            <a:r>
              <a:rPr lang="en-US" altLang="ko-KR" sz="1600" i="1" dirty="0"/>
              <a:t>"</a:t>
            </a:r>
            <a:r>
              <a:rPr lang="en-US" altLang="ko-KR" sz="1600" dirty="0"/>
              <a:t>now" value="&lt;%=new </a:t>
            </a:r>
            <a:r>
              <a:rPr lang="en-US" altLang="ko-KR" sz="1600" dirty="0" err="1"/>
              <a:t>java.util.Date</a:t>
            </a:r>
            <a:r>
              <a:rPr lang="en-US" altLang="ko-KR" sz="1600" dirty="0" smtClean="0"/>
              <a:t>()%&gt;"/&gt;</a:t>
            </a:r>
          </a:p>
          <a:p>
            <a:pPr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endParaRPr lang="en-US" altLang="ko-KR" sz="1600" dirty="0" smtClean="0"/>
          </a:p>
          <a:p>
            <a:pPr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value="${now}"/&gt;</a:t>
            </a:r>
          </a:p>
          <a:p>
            <a:pPr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type="time"/&gt;</a:t>
            </a:r>
          </a:p>
          <a:p>
            <a:pPr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type=“both</a:t>
            </a:r>
            <a:r>
              <a:rPr lang="en-US" altLang="ko-KR" sz="1600" dirty="0" smtClean="0"/>
              <a:t>"/&gt;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225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graphicFrame>
        <p:nvGraphicFramePr>
          <p:cNvPr id="5" name="Table 777"/>
          <p:cNvGraphicFramePr/>
          <p:nvPr>
            <p:extLst>
              <p:ext uri="{D42A27DB-BD31-4B8C-83A1-F6EECF244321}">
                <p14:modId xmlns:p14="http://schemas.microsoft.com/office/powerpoint/2010/main" val="2357391307"/>
              </p:ext>
            </p:extLst>
          </p:nvPr>
        </p:nvGraphicFramePr>
        <p:xfrm>
          <a:off x="755576" y="1765136"/>
          <a:ext cx="8064896" cy="4328160"/>
        </p:xfrm>
        <a:graphic>
          <a:graphicData uri="http://schemas.openxmlformats.org/drawingml/2006/table">
            <a:tbl>
              <a:tblPr bandRow="1"/>
              <a:tblGrid>
                <a:gridCol w="1008112"/>
                <a:gridCol w="683372"/>
                <a:gridCol w="1899486"/>
                <a:gridCol w="4473926"/>
              </a:tblGrid>
              <a:tr h="329488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7F4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표현식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7F4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Type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7F4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설명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7F4F2"/>
                    </a:solidFill>
                  </a:tcPr>
                </a:tc>
              </a:tr>
              <a:tr h="34288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java.util.Date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형식화될 Date와 time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426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형식화할 데이터가 시간(time), 날짜(date), 모두(both) 셋 중 하나를 지정. </a:t>
                      </a:r>
                      <a:r>
                        <a:rPr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미지정시 date가 기본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426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dateStyle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 정의된 날짜 형식으로 default, short, medium, long, full 넷 중에 하나를 지정. 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426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timeStyle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 정의된 시간 형식으로 short, medium, long, full 넷 중에 하나를 지정. 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88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pattern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지정 형식 스타일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032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timeZone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또는</a:t>
                      </a:r>
                    </a:p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java.util.TimeZone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형식화 시간에 나타날 타임존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032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 출력 결과 문자열을 담는 scope에 해당하는 변수 이름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88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var의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scope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6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fmt:requestEncoding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방식으로 넘어오는 페이지에서 한글 데이터가 깨지지 않도록 하는 역할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request.setCharacterEncoding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과 같은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1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JSTL</a:t>
            </a:r>
            <a:r>
              <a:rPr lang="ko-KR" altLang="en-US" dirty="0" smtClean="0"/>
              <a:t>내에서 제공하는 각종 함수를 사용해서 </a:t>
            </a:r>
            <a:r>
              <a:rPr lang="ko-KR" altLang="en-US" dirty="0"/>
              <a:t>문자열 및 컬렉션 </a:t>
            </a:r>
            <a:r>
              <a:rPr lang="ko-KR" altLang="en-US" dirty="0" smtClean="0"/>
              <a:t>을 처리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 실행 결과 값을 반환하기 때문에 태그 자체로 사용하기 보다는 특정 태그 내의 값으로 많이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hape 717"/>
          <p:cNvSpPr/>
          <p:nvPr/>
        </p:nvSpPr>
        <p:spPr>
          <a:xfrm>
            <a:off x="899592" y="2852936"/>
            <a:ext cx="65210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/>
            </a:lvl1pPr>
          </a:lstStyle>
          <a:p>
            <a:pPr algn="l"/>
            <a:r>
              <a:rPr lang="it-IT" altLang="ko-KR" sz="1800" dirty="0"/>
              <a:t>&lt;%@ taglib prefix="fn" uri="http://java.sun.com/jsp/jstl/functions" %&gt;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34582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Functions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75026"/>
              </p:ext>
            </p:extLst>
          </p:nvPr>
        </p:nvGraphicFramePr>
        <p:xfrm>
          <a:off x="827584" y="1844824"/>
          <a:ext cx="7416824" cy="424849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리턴타입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913936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/>
                        <a:t>contains(String </a:t>
                      </a:r>
                      <a:r>
                        <a:rPr lang="en-US" altLang="ko-KR" sz="1600" dirty="0" err="1" smtClean="0"/>
                        <a:t>string</a:t>
                      </a:r>
                      <a:r>
                        <a:rPr lang="en-US" altLang="ko-KR" sz="1600" dirty="0" smtClean="0"/>
                        <a:t>, String substring)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boolean</a:t>
                      </a:r>
                      <a:r>
                        <a:rPr lang="en-US" altLang="ko-KR" sz="1600" dirty="0" smtClean="0"/>
                        <a:t> </a:t>
                      </a:r>
                    </a:p>
                    <a:p>
                      <a:pPr marL="0" marR="0" indent="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/>
                        <a:t>string</a:t>
                      </a:r>
                      <a:r>
                        <a:rPr lang="ko-KR" altLang="en-US" sz="1600" dirty="0" smtClean="0"/>
                        <a:t>이 </a:t>
                      </a:r>
                      <a:r>
                        <a:rPr lang="en-US" altLang="ko-KR" sz="1600" dirty="0" smtClean="0"/>
                        <a:t>substring</a:t>
                      </a:r>
                      <a:r>
                        <a:rPr lang="ko-KR" altLang="en-US" sz="1600" dirty="0" smtClean="0"/>
                        <a:t>을 포함하면 </a:t>
                      </a:r>
                      <a:r>
                        <a:rPr lang="en-US" altLang="ko-KR" sz="1600" dirty="0" smtClean="0"/>
                        <a:t>true</a:t>
                      </a:r>
                      <a:r>
                        <a:rPr lang="ko-KR" altLang="en-US" sz="1600" dirty="0" smtClean="0"/>
                        <a:t>값을 리턴</a:t>
                      </a:r>
                    </a:p>
                  </a:txBody>
                  <a:tcPr marL="17907" marR="17907" marT="17907" marB="17907" anchor="ctr"/>
                </a:tc>
              </a:tr>
              <a:tr h="936104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containsIgnoreCase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substring)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boolean</a:t>
                      </a:r>
                      <a:r>
                        <a:rPr lang="en-US" altLang="ko-KR" sz="1600" dirty="0" smtClean="0"/>
                        <a:t> </a:t>
                      </a: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대소문자에 관계없이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포함하면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리턴</a:t>
                      </a: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endsWith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kumimoji="0"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String substring): </a:t>
                      </a:r>
                      <a:r>
                        <a:rPr lang="en-US" altLang="ko-KR" sz="1600" dirty="0" err="1" smtClean="0"/>
                        <a:t>boolean</a:t>
                      </a:r>
                      <a:r>
                        <a:rPr lang="en-US" altLang="ko-KR" sz="1600" dirty="0" smtClean="0"/>
                        <a:t> 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끝나면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escapeXml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string) :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 있는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&lt; &gt;&amp; ' "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문자들을 각각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; &amp;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gt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; &amp;amp; &amp;#039; &amp;#034;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로 바꿔준 뒤 문자열을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4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Functions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9065"/>
              </p:ext>
            </p:extLst>
          </p:nvPr>
        </p:nvGraphicFramePr>
        <p:xfrm>
          <a:off x="827584" y="1844824"/>
          <a:ext cx="7416824" cy="38601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리턴타입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913936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/>
                        <a:t>indexOf</a:t>
                      </a:r>
                      <a:r>
                        <a:rPr lang="en-US" altLang="ko-KR" sz="1600" dirty="0" smtClean="0"/>
                        <a:t>(String </a:t>
                      </a:r>
                      <a:r>
                        <a:rPr lang="en-US" altLang="ko-KR" sz="1600" dirty="0" err="1" smtClean="0"/>
                        <a:t>string</a:t>
                      </a:r>
                      <a:r>
                        <a:rPr lang="en-US" altLang="ko-KR" sz="1600" dirty="0" smtClean="0"/>
                        <a:t>, String substring)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int</a:t>
                      </a:r>
                      <a:endParaRPr lang="en-US" altLang="ko-KR" sz="1600" dirty="0" smtClean="0"/>
                    </a:p>
                    <a:p>
                      <a:pPr marL="0" marR="0" indent="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substring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처음으로 나타나는 인덱스 번호를 리턴</a:t>
                      </a:r>
                      <a:endParaRPr lang="ko-KR" altLang="en-US" sz="1600" dirty="0" smtClean="0"/>
                    </a:p>
                  </a:txBody>
                  <a:tcPr marL="17907" marR="17907" marT="17907" marB="17907" anchor="ctr"/>
                </a:tc>
              </a:tr>
              <a:tr h="936104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join(String[] array, String separator) </a:t>
                      </a:r>
                      <a:r>
                        <a:rPr lang="en-US" altLang="ko-KR" sz="1600" dirty="0" smtClean="0"/>
                        <a:t>: String</a:t>
                      </a: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배열 요소들을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구분자로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하여 모두 연결해서 리턴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length(Object item) : </a:t>
                      </a:r>
                      <a:r>
                        <a:rPr lang="en-US" altLang="ko-KR" sz="1600" dirty="0" err="1" smtClean="0"/>
                        <a:t>int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item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배열이나 컬렉션이면 요소의 개수를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문자열이면 문자의 개수를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replace(String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before, String after)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내에 있는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before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after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문자열로 모두 바꿔서 리턴</a:t>
                      </a: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0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코드가 </a:t>
            </a:r>
            <a:r>
              <a:rPr lang="ko-KR" altLang="en-US" dirty="0"/>
              <a:t>복잡하고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저하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4" name="Shape 309"/>
          <p:cNvSpPr/>
          <p:nvPr/>
        </p:nvSpPr>
        <p:spPr>
          <a:xfrm>
            <a:off x="827584" y="1844824"/>
            <a:ext cx="7776864" cy="376315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if(</a:t>
            </a:r>
            <a:r>
              <a:rPr dirty="0" err="1"/>
              <a:t>request.getParameter</a:t>
            </a:r>
            <a:r>
              <a:rPr dirty="0"/>
              <a:t>(“color").equals("1")) {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%&gt;  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red;"&gt;</a:t>
            </a:r>
            <a:r>
              <a:rPr dirty="0" err="1"/>
              <a:t>빨강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} else if(</a:t>
            </a:r>
            <a:r>
              <a:rPr dirty="0" err="1"/>
              <a:t>request.getParameter</a:t>
            </a:r>
            <a:r>
              <a:rPr dirty="0"/>
              <a:t>(“color").equals("2")) {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%&gt;  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green;"&gt;</a:t>
            </a:r>
            <a:r>
              <a:rPr dirty="0" err="1"/>
              <a:t>초록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} else if(</a:t>
            </a:r>
            <a:r>
              <a:rPr dirty="0" err="1"/>
              <a:t>request.getParameter</a:t>
            </a:r>
            <a:r>
              <a:rPr dirty="0"/>
              <a:t>(“color").equals("3")) {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%&gt;  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blue;"&gt;</a:t>
            </a:r>
            <a:r>
              <a:rPr dirty="0" err="1"/>
              <a:t>파랑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}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43738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Functions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52960"/>
              </p:ext>
            </p:extLst>
          </p:nvPr>
        </p:nvGraphicFramePr>
        <p:xfrm>
          <a:off x="827584" y="1844824"/>
          <a:ext cx="7416824" cy="410263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리턴타입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913936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split(String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separator)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String[]</a:t>
                      </a:r>
                    </a:p>
                    <a:p>
                      <a:pPr marL="0" marR="0" indent="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내의 문자열을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 따라 분할하고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분할한 문자열들을 배열로 구성해서 리턴</a:t>
                      </a:r>
                      <a:endParaRPr lang="ko-KR" altLang="en-US" sz="1600" dirty="0" smtClean="0"/>
                    </a:p>
                  </a:txBody>
                  <a:tcPr marL="17907" marR="17907" marT="17907" marB="17907" anchor="ctr"/>
                </a:tc>
              </a:tr>
              <a:tr h="936104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startsWith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prefix)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boolean</a:t>
                      </a:r>
                      <a:endParaRPr lang="en-US" altLang="ko-KR" sz="1600" dirty="0" smtClean="0"/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prefix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로 시작하면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값을 리턴</a:t>
                      </a: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substring(String </a:t>
                      </a:r>
                      <a:r>
                        <a:rPr lang="en-US" altLang="ko-KR" sz="1600" spc="-3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spc="-3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 begin, </a:t>
                      </a:r>
                      <a:r>
                        <a:rPr lang="en-US" altLang="ko-KR" sz="1600" spc="-3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 end)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begin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인덱스 번호부터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인덱스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번호전까지의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문자열을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spc="-90" dirty="0" err="1" smtClean="0">
                          <a:solidFill>
                            <a:schemeClr val="tx1"/>
                          </a:solidFill>
                        </a:rPr>
                        <a:t>substringAfter</a:t>
                      </a:r>
                      <a:r>
                        <a:rPr lang="en-US" altLang="ko-KR" sz="1600" spc="-9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spc="-9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spc="-90" dirty="0" smtClean="0">
                          <a:solidFill>
                            <a:schemeClr val="tx1"/>
                          </a:solidFill>
                        </a:rPr>
                        <a:t>, String substring)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substring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나타난 이후 부분에 있는 문자열을 리턴</a:t>
                      </a: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194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Functions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69008"/>
              </p:ext>
            </p:extLst>
          </p:nvPr>
        </p:nvGraphicFramePr>
        <p:xfrm>
          <a:off x="827584" y="1844824"/>
          <a:ext cx="7416824" cy="38601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리턴타입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913936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substringBefore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substring)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String</a:t>
                      </a:r>
                    </a:p>
                    <a:p>
                      <a:pPr marL="0" marR="0" indent="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substring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나타나기 이전 부분에 있는 문자열을 리턴</a:t>
                      </a:r>
                      <a:endParaRPr lang="ko-KR" altLang="en-US" sz="1600" dirty="0" smtClean="0"/>
                    </a:p>
                  </a:txBody>
                  <a:tcPr marL="17907" marR="17907" marT="17907" marB="17907" anchor="ctr"/>
                </a:tc>
              </a:tr>
              <a:tr h="936104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toLowerCase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string) </a:t>
                      </a:r>
                      <a:r>
                        <a:rPr lang="en-US" altLang="ko-KR" sz="1600" dirty="0" smtClean="0"/>
                        <a:t>: String</a:t>
                      </a: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 모두 소문자로 바꿔 리턴</a:t>
                      </a: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toUpperCase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string)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 모두 대문자로 바꿔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spc="-90" dirty="0" smtClean="0">
                          <a:solidFill>
                            <a:schemeClr val="tx1"/>
                          </a:solidFill>
                        </a:rPr>
                        <a:t>trim(String string)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앞뒤의 공백을 모두 제거하여 리턴</a:t>
                      </a: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81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이용시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코드가 </a:t>
            </a:r>
            <a:r>
              <a:rPr lang="ko-KR" altLang="en-US" dirty="0"/>
              <a:t>깔끔하고 </a:t>
            </a:r>
            <a:r>
              <a:rPr lang="ko-KR" altLang="en-US" dirty="0" err="1"/>
              <a:t>가독성이</a:t>
            </a:r>
            <a:r>
              <a:rPr lang="ko-KR" altLang="en-US" dirty="0"/>
              <a:t> 향상</a:t>
            </a:r>
          </a:p>
          <a:p>
            <a:endParaRPr lang="ko-KR" altLang="en-US" dirty="0"/>
          </a:p>
        </p:txBody>
      </p:sp>
      <p:sp>
        <p:nvSpPr>
          <p:cNvPr id="4" name="Shape 317"/>
          <p:cNvSpPr/>
          <p:nvPr/>
        </p:nvSpPr>
        <p:spPr>
          <a:xfrm>
            <a:off x="1115616" y="2060848"/>
            <a:ext cx="7560842" cy="231535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c:if</a:t>
            </a:r>
            <a:r>
              <a:rPr dirty="0"/>
              <a:t> test="${</a:t>
            </a:r>
            <a:r>
              <a:rPr dirty="0" err="1"/>
              <a:t>param.color</a:t>
            </a:r>
            <a:r>
              <a:rPr dirty="0"/>
              <a:t> == 1}"&gt;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red;"&gt;</a:t>
            </a:r>
            <a:r>
              <a:rPr dirty="0" err="1"/>
              <a:t>빨강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c:if</a:t>
            </a:r>
            <a:r>
              <a:rPr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c:if</a:t>
            </a:r>
            <a:r>
              <a:rPr dirty="0"/>
              <a:t> test="${</a:t>
            </a:r>
            <a:r>
              <a:rPr dirty="0" err="1"/>
              <a:t>param.color</a:t>
            </a:r>
            <a:r>
              <a:rPr dirty="0"/>
              <a:t> == 2}"&gt;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green;"&gt;</a:t>
            </a:r>
            <a:r>
              <a:rPr dirty="0" err="1"/>
              <a:t>초록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c:if</a:t>
            </a:r>
            <a:r>
              <a:rPr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c:if</a:t>
            </a:r>
            <a:r>
              <a:rPr dirty="0"/>
              <a:t> test="${</a:t>
            </a:r>
            <a:r>
              <a:rPr dirty="0" err="1"/>
              <a:t>param.color</a:t>
            </a:r>
            <a:r>
              <a:rPr dirty="0"/>
              <a:t> == 3}"&gt;  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blue;"&gt;</a:t>
            </a:r>
            <a:r>
              <a:rPr dirty="0" err="1"/>
              <a:t>파랑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c:if</a:t>
            </a:r>
            <a:r>
              <a:rPr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16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라이브러리 다운로드</a:t>
            </a:r>
          </a:p>
          <a:p>
            <a:pPr lvl="1"/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라이브러리 다운로드 사이트</a:t>
            </a:r>
          </a:p>
          <a:p>
            <a:pPr lvl="2"/>
            <a:r>
              <a:rPr lang="en-US" altLang="ko-KR" dirty="0"/>
              <a:t>https://</a:t>
            </a:r>
            <a:r>
              <a:rPr lang="en-US" altLang="ko-KR" dirty="0" err="1"/>
              <a:t>jstl.java.net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라이브러리 다운로드</a:t>
            </a:r>
          </a:p>
          <a:p>
            <a:pPr lvl="2"/>
            <a:r>
              <a:rPr lang="en-US" altLang="ko-KR" dirty="0"/>
              <a:t>javax.servlet.jsp.jstl-api-1.2.1.jar</a:t>
            </a:r>
            <a:r>
              <a:rPr lang="ko-KR" altLang="en-US" dirty="0"/>
              <a:t>와 </a:t>
            </a:r>
            <a:r>
              <a:rPr lang="en-US" altLang="ko-KR" dirty="0"/>
              <a:t>javax.servlet.jsp.jstl-1.2.1.jar </a:t>
            </a:r>
            <a:r>
              <a:rPr lang="ko-KR" altLang="en-US" dirty="0"/>
              <a:t>다운로드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라이브러리 배치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]-[WEB-INF]-[lib]</a:t>
            </a:r>
            <a:r>
              <a:rPr lang="ko-KR" altLang="en-US" dirty="0"/>
              <a:t>에 라이브러리 복사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21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라이브러리들은 </a:t>
            </a:r>
            <a:r>
              <a:rPr lang="en-US" altLang="ko-KR" dirty="0"/>
              <a:t>URI</a:t>
            </a:r>
            <a:r>
              <a:rPr lang="ko-KR" altLang="en-US" dirty="0"/>
              <a:t>로 제공되며 이들을 사용할 때는 </a:t>
            </a:r>
            <a:r>
              <a:rPr lang="ko-KR" altLang="en-US" dirty="0" err="1"/>
              <a:t>접두어</a:t>
            </a:r>
            <a:r>
              <a:rPr lang="en-US" altLang="ko-KR" dirty="0"/>
              <a:t>(prefix)</a:t>
            </a:r>
            <a:r>
              <a:rPr lang="ko-KR" altLang="en-US" dirty="0"/>
              <a:t>를 사용</a:t>
            </a:r>
          </a:p>
          <a:p>
            <a:endParaRPr lang="ko-KR" altLang="en-US" dirty="0"/>
          </a:p>
          <a:p>
            <a:pPr lvl="1"/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라이브러리에서 제공하는 태그를 사용</a:t>
            </a:r>
          </a:p>
          <a:p>
            <a:pPr lvl="2"/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/>
              <a:t>디렉티브에</a:t>
            </a:r>
            <a:r>
              <a:rPr lang="ko-KR" altLang="en-US" dirty="0"/>
              <a:t> 사용할 라이브러리의 </a:t>
            </a:r>
            <a:r>
              <a:rPr lang="en-US" altLang="ko-KR" dirty="0"/>
              <a:t>prefix </a:t>
            </a:r>
            <a:r>
              <a:rPr lang="ko-KR" altLang="en-US" dirty="0"/>
              <a:t>속성과 </a:t>
            </a:r>
            <a:r>
              <a:rPr lang="en-US" altLang="ko-KR" dirty="0" err="1"/>
              <a:t>uri</a:t>
            </a:r>
            <a:r>
              <a:rPr lang="en-US" altLang="ko-KR" dirty="0"/>
              <a:t> </a:t>
            </a:r>
            <a:r>
              <a:rPr lang="ko-KR" altLang="en-US" dirty="0"/>
              <a:t>속성에 해당하는 값을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4" name="Shape 365"/>
          <p:cNvSpPr/>
          <p:nvPr/>
        </p:nvSpPr>
        <p:spPr>
          <a:xfrm>
            <a:off x="1115615" y="3501008"/>
            <a:ext cx="69847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&lt;%@ </a:t>
            </a:r>
            <a:r>
              <a:rPr dirty="0" err="1"/>
              <a:t>taglib</a:t>
            </a:r>
            <a:r>
              <a:rPr dirty="0"/>
              <a:t> </a:t>
            </a:r>
            <a:r>
              <a:rPr dirty="0" err="1"/>
              <a:t>uri</a:t>
            </a:r>
            <a:r>
              <a:rPr dirty="0"/>
              <a:t>="</a:t>
            </a:r>
            <a:r>
              <a:rPr dirty="0">
                <a:solidFill>
                  <a:srgbClr val="FF0000"/>
                </a:solidFill>
              </a:rPr>
              <a:t>http://</a:t>
            </a:r>
            <a:r>
              <a:rPr dirty="0" err="1">
                <a:solidFill>
                  <a:srgbClr val="FF0000"/>
                </a:solidFill>
              </a:rPr>
              <a:t>java.sun.com</a:t>
            </a:r>
            <a:r>
              <a:rPr dirty="0">
                <a:solidFill>
                  <a:srgbClr val="FF0000"/>
                </a:solidFill>
              </a:rPr>
              <a:t>/</a:t>
            </a:r>
            <a:r>
              <a:rPr dirty="0" err="1">
                <a:solidFill>
                  <a:srgbClr val="FF0000"/>
                </a:solidFill>
              </a:rPr>
              <a:t>jsp</a:t>
            </a:r>
            <a:r>
              <a:rPr dirty="0">
                <a:solidFill>
                  <a:srgbClr val="FF0000"/>
                </a:solidFill>
              </a:rPr>
              <a:t>/</a:t>
            </a:r>
            <a:r>
              <a:rPr dirty="0" err="1">
                <a:solidFill>
                  <a:srgbClr val="FF0000"/>
                </a:solidFill>
              </a:rPr>
              <a:t>jstl</a:t>
            </a:r>
            <a:r>
              <a:rPr dirty="0">
                <a:solidFill>
                  <a:srgbClr val="FF0000"/>
                </a:solidFill>
              </a:rPr>
              <a:t>/core</a:t>
            </a:r>
            <a:r>
              <a:rPr dirty="0"/>
              <a:t>"  prefix="</a:t>
            </a:r>
            <a:r>
              <a:rPr dirty="0">
                <a:solidFill>
                  <a:srgbClr val="FF0000"/>
                </a:solidFill>
              </a:rPr>
              <a:t>c</a:t>
            </a:r>
            <a:r>
              <a:rPr dirty="0"/>
              <a:t>"%&gt;</a:t>
            </a:r>
          </a:p>
        </p:txBody>
      </p:sp>
    </p:spTree>
    <p:extLst>
      <p:ext uri="{BB962C8B-B14F-4D97-AF65-F5344CB8AC3E}">
        <p14:creationId xmlns:p14="http://schemas.microsoft.com/office/powerpoint/2010/main" val="21171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종류</a:t>
            </a:r>
            <a:endParaRPr lang="ko-KR" altLang="en-US" dirty="0"/>
          </a:p>
        </p:txBody>
      </p:sp>
      <p:graphicFrame>
        <p:nvGraphicFramePr>
          <p:cNvPr id="4" name="Table 334"/>
          <p:cNvGraphicFramePr/>
          <p:nvPr>
            <p:extLst>
              <p:ext uri="{D42A27DB-BD31-4B8C-83A1-F6EECF244321}">
                <p14:modId xmlns:p14="http://schemas.microsoft.com/office/powerpoint/2010/main" val="3360063472"/>
              </p:ext>
            </p:extLst>
          </p:nvPr>
        </p:nvGraphicFramePr>
        <p:xfrm>
          <a:off x="539552" y="1772816"/>
          <a:ext cx="8136904" cy="3406509"/>
        </p:xfrm>
        <a:graphic>
          <a:graphicData uri="http://schemas.openxmlformats.org/drawingml/2006/table">
            <a:tbl>
              <a:tblPr bandRow="1"/>
              <a:tblGrid>
                <a:gridCol w="2334938"/>
                <a:gridCol w="5801966"/>
              </a:tblGrid>
              <a:tr h="433525"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>
                          <a:solidFill>
                            <a:schemeClr val="bg1"/>
                          </a:solidFill>
                        </a:rPr>
                        <a:t>커스텀</a:t>
                      </a:r>
                      <a:r>
                        <a:rPr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chemeClr val="bg1"/>
                          </a:solidFill>
                        </a:rPr>
                        <a:t>태그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>
                          <a:solidFill>
                            <a:schemeClr val="bg1"/>
                          </a:solidFill>
                        </a:rPr>
                        <a:t>설명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886091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기본 기능(core)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일반 프로그램이 언어에서 제공하는 것과 유사한 변수 선언, 실행 흐름의 제어기능을 제공하고, 다른JSP페이지로 제어를 이동하는 기능도 제공합니다.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  <a:tr h="630563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형식화(format)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숫자, 날짜, 시간을 포매팅하는 기능과 국제화, 다국어 지원 기능을 제공합니다.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  <a:tr h="43352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데이터베이스(sql)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데이터베이스의 데이터를 입력/수정/삭제/조회하는 기능을 제공합니다.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  <a:tr h="43352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XML 처리(xml)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XML문서를 처리할 때 필요한 기능을 제공합니다.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  <a:tr h="43352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함수 처리(functions)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문자열을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처리하는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함수를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제공합니다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8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및 </a:t>
            </a:r>
            <a:r>
              <a:rPr lang="en-US" altLang="ko-KR" dirty="0"/>
              <a:t>URI</a:t>
            </a:r>
          </a:p>
          <a:p>
            <a:endParaRPr lang="ko-KR" altLang="en-US" dirty="0"/>
          </a:p>
        </p:txBody>
      </p:sp>
      <p:graphicFrame>
        <p:nvGraphicFramePr>
          <p:cNvPr id="4" name="Table 386"/>
          <p:cNvGraphicFramePr/>
          <p:nvPr>
            <p:extLst>
              <p:ext uri="{D42A27DB-BD31-4B8C-83A1-F6EECF244321}">
                <p14:modId xmlns:p14="http://schemas.microsoft.com/office/powerpoint/2010/main" val="1178909193"/>
              </p:ext>
            </p:extLst>
          </p:nvPr>
        </p:nvGraphicFramePr>
        <p:xfrm>
          <a:off x="971600" y="2060848"/>
          <a:ext cx="7452057" cy="2952330"/>
        </p:xfrm>
        <a:graphic>
          <a:graphicData uri="http://schemas.openxmlformats.org/drawingml/2006/table">
            <a:tbl>
              <a:tblPr bandRow="1"/>
              <a:tblGrid>
                <a:gridCol w="2267481"/>
                <a:gridCol w="874385"/>
                <a:gridCol w="4310191"/>
              </a:tblGrid>
              <a:tr h="492055"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chemeClr val="bg1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endParaRPr spc="-44" dirty="0">
                        <a:solidFill>
                          <a:schemeClr val="bg1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>
                          <a:solidFill>
                            <a:schemeClr val="bg1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prefix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chemeClr val="bg1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기본</a:t>
                      </a:r>
                      <a:r>
                        <a:rPr spc="-44" dirty="0">
                          <a:solidFill>
                            <a:schemeClr val="bg1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 URI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기본 기능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c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http://java.sun.com/jsp/jstl/core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형식화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fmt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dirty="0" smtClean="0"/>
                        <a:t>http://</a:t>
                      </a:r>
                      <a:r>
                        <a:rPr lang="en-US" altLang="ko-KR" dirty="0" err="1" smtClean="0"/>
                        <a:t>java.sun.com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jsp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jstl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fmt</a:t>
                      </a:r>
                      <a:endParaRPr lang="en-US" altLang="ko-KR" dirty="0" smtClean="0"/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데이터베이스 작업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sql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http://</a:t>
                      </a:r>
                      <a:r>
                        <a:rPr dirty="0" err="1" smtClean="0"/>
                        <a:t>java.sun.com</a:t>
                      </a:r>
                      <a:r>
                        <a:rPr dirty="0" smtClean="0"/>
                        <a:t>/</a:t>
                      </a:r>
                      <a:r>
                        <a:rPr lang="en-US" altLang="ko-KR" dirty="0" err="1" smtClean="0"/>
                        <a:t>jsp</a:t>
                      </a:r>
                      <a:r>
                        <a:rPr lang="en-US" altLang="ko-KR" dirty="0" smtClean="0"/>
                        <a:t>/</a:t>
                      </a:r>
                      <a:r>
                        <a:rPr dirty="0" err="1" smtClean="0"/>
                        <a:t>jstl</a:t>
                      </a:r>
                      <a:r>
                        <a:rPr dirty="0" smtClean="0"/>
                        <a:t>/</a:t>
                      </a:r>
                      <a:r>
                        <a:rPr dirty="0" err="1" smtClean="0"/>
                        <a:t>sql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XML 처리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x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http://</a:t>
                      </a:r>
                      <a:r>
                        <a:rPr dirty="0" err="1" smtClean="0"/>
                        <a:t>java.sun.com</a:t>
                      </a:r>
                      <a:r>
                        <a:rPr dirty="0" smtClean="0"/>
                        <a:t>/</a:t>
                      </a:r>
                      <a:r>
                        <a:rPr lang="en-US" altLang="ko-KR" dirty="0" err="1" smtClean="0"/>
                        <a:t>jsp</a:t>
                      </a:r>
                      <a:r>
                        <a:rPr lang="en-US" altLang="ko-KR" dirty="0" smtClean="0"/>
                        <a:t>/</a:t>
                      </a:r>
                      <a:r>
                        <a:rPr dirty="0" err="1" smtClean="0"/>
                        <a:t>jstl</a:t>
                      </a:r>
                      <a:r>
                        <a:rPr dirty="0" smtClean="0"/>
                        <a:t>/xml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함수 처리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dirty="0" smtClean="0"/>
                        <a:t>http://</a:t>
                      </a:r>
                      <a:r>
                        <a:rPr lang="en-US" altLang="ko-KR" dirty="0" err="1" smtClean="0"/>
                        <a:t>java.sun.com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jsp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jstl</a:t>
                      </a:r>
                      <a:r>
                        <a:rPr lang="en-US" altLang="ko-KR" smtClean="0"/>
                        <a:t>/functions</a:t>
                      </a:r>
                      <a:endParaRPr lang="en-US" altLang="ko-KR" dirty="0" smtClean="0"/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34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</a:t>
            </a:r>
            <a:endParaRPr lang="nn-NO" altLang="ko-KR" dirty="0" smtClean="0"/>
          </a:p>
          <a:p>
            <a:pPr marL="594360" lvl="2" indent="0">
              <a:buNone/>
            </a:pPr>
            <a:r>
              <a:rPr lang="en-US" altLang="ko-KR" dirty="0" smtClean="0"/>
              <a:t> 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="msg2" value="Hello2" scope="request</a:t>
            </a:r>
            <a:r>
              <a:rPr lang="en-US" altLang="ko-KR" dirty="0" smtClean="0"/>
              <a:t>"/&gt;</a:t>
            </a:r>
            <a:r>
              <a:rPr lang="nn-NO" altLang="ko-KR" dirty="0" smtClean="0"/>
              <a:t> </a:t>
            </a:r>
            <a:endParaRPr lang="nn-NO" altLang="ko-KR" dirty="0"/>
          </a:p>
        </p:txBody>
      </p:sp>
      <p:graphicFrame>
        <p:nvGraphicFramePr>
          <p:cNvPr id="8" name="Table 397"/>
          <p:cNvGraphicFramePr/>
          <p:nvPr>
            <p:extLst>
              <p:ext uri="{D42A27DB-BD31-4B8C-83A1-F6EECF244321}">
                <p14:modId xmlns:p14="http://schemas.microsoft.com/office/powerpoint/2010/main" val="1809354581"/>
              </p:ext>
            </p:extLst>
          </p:nvPr>
        </p:nvGraphicFramePr>
        <p:xfrm>
          <a:off x="899592" y="3068960"/>
          <a:ext cx="7632848" cy="13817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86204"/>
                <a:gridCol w="6646644"/>
              </a:tblGrid>
              <a:tr h="330200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ym typeface="굴림"/>
                        </a:rPr>
                        <a:t>속성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ym typeface="굴림"/>
                        </a:rPr>
                        <a:t>설명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var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변수 이름을 String 형으로 지정한다.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value </a:t>
                      </a: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변수에 저장할 값을 지정한다.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scope</a:t>
                      </a: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변수가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효력을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발휘할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영역으로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생략될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기본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값은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page이다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Shape 396"/>
          <p:cNvSpPr/>
          <p:nvPr/>
        </p:nvSpPr>
        <p:spPr>
          <a:xfrm>
            <a:off x="899592" y="1988840"/>
            <a:ext cx="8064896" cy="323165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500" dirty="0"/>
              <a:t>&lt;</a:t>
            </a:r>
            <a:r>
              <a:rPr sz="1500" dirty="0" err="1"/>
              <a:t>c:set</a:t>
            </a:r>
            <a:r>
              <a:rPr sz="1500" dirty="0"/>
              <a:t> </a:t>
            </a:r>
            <a:r>
              <a:rPr sz="1500" dirty="0" err="1"/>
              <a:t>var</a:t>
            </a:r>
            <a:r>
              <a:rPr sz="1500" dirty="0"/>
              <a:t>="</a:t>
            </a:r>
            <a:r>
              <a:rPr sz="1500" dirty="0" err="1"/>
              <a:t>변수</a:t>
            </a:r>
            <a:r>
              <a:rPr sz="1500" dirty="0"/>
              <a:t> </a:t>
            </a:r>
            <a:r>
              <a:rPr sz="1500" dirty="0" err="1"/>
              <a:t>이름</a:t>
            </a:r>
            <a:r>
              <a:rPr sz="1500" dirty="0"/>
              <a:t>" value="</a:t>
            </a:r>
            <a:r>
              <a:rPr sz="1500" dirty="0" err="1"/>
              <a:t>저장할</a:t>
            </a:r>
            <a:r>
              <a:rPr sz="1500" dirty="0"/>
              <a:t> 값" [scope=“{page | request | session | application}"]&gt;</a:t>
            </a:r>
          </a:p>
        </p:txBody>
      </p:sp>
      <p:sp>
        <p:nvSpPr>
          <p:cNvPr id="10" name="Shape 477"/>
          <p:cNvSpPr/>
          <p:nvPr/>
        </p:nvSpPr>
        <p:spPr>
          <a:xfrm>
            <a:off x="1475656" y="5394704"/>
            <a:ext cx="626469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lang="en-US" sz="1600" dirty="0" smtClean="0">
                <a:sym typeface="Wingdings" panose="05000000000000000000" pitchFamily="2" charset="2"/>
              </a:rPr>
              <a:t>  </a:t>
            </a:r>
            <a:r>
              <a:rPr sz="1600" dirty="0" err="1" smtClean="0"/>
              <a:t>request.setAttribute</a:t>
            </a:r>
            <a:r>
              <a:rPr sz="1600" dirty="0"/>
              <a:t>("msg2", "Hello2</a:t>
            </a:r>
            <a:r>
              <a:rPr sz="1600" dirty="0" smtClean="0"/>
              <a:t>")</a:t>
            </a:r>
            <a:r>
              <a:rPr lang="en-US" sz="1600" dirty="0" smtClean="0"/>
              <a:t>;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와 같은 기능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88929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9006</TotalTime>
  <Words>2178</Words>
  <Application>Microsoft Office PowerPoint</Application>
  <PresentationFormat>화면 슬라이드 쇼(4:3)</PresentationFormat>
  <Paragraphs>412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원본</vt:lpstr>
      <vt:lpstr>패턴기반 SW개발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Format 태그 라이브러리</vt:lpstr>
      <vt:lpstr>JSTL Format 태그 라이브러리</vt:lpstr>
      <vt:lpstr>JSTL Format 태그 라이브러리</vt:lpstr>
      <vt:lpstr>JSTL Format 태그 라이브러리</vt:lpstr>
      <vt:lpstr>JSTL Format 태그 라이브러리</vt:lpstr>
      <vt:lpstr>JSTL Format 태그 라이브러리</vt:lpstr>
      <vt:lpstr>JSTL Functions 라이브러리</vt:lpstr>
      <vt:lpstr>JSTL Functions 라이브러리</vt:lpstr>
      <vt:lpstr>JSTL Functions 라이브러리</vt:lpstr>
      <vt:lpstr>JSTL Functions 라이브러리</vt:lpstr>
      <vt:lpstr>JSTL Functions 라이브러리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251</cp:revision>
  <dcterms:created xsi:type="dcterms:W3CDTF">2016-02-28T12:56:40Z</dcterms:created>
  <dcterms:modified xsi:type="dcterms:W3CDTF">2017-04-17T19:44:46Z</dcterms:modified>
</cp:coreProperties>
</file>