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8" r:id="rId3"/>
    <p:sldId id="336" r:id="rId4"/>
    <p:sldId id="339" r:id="rId5"/>
    <p:sldId id="347" r:id="rId6"/>
    <p:sldId id="340" r:id="rId7"/>
    <p:sldId id="341" r:id="rId8"/>
    <p:sldId id="359" r:id="rId9"/>
    <p:sldId id="360" r:id="rId10"/>
    <p:sldId id="365" r:id="rId11"/>
    <p:sldId id="368" r:id="rId12"/>
    <p:sldId id="369" r:id="rId13"/>
    <p:sldId id="367" r:id="rId14"/>
    <p:sldId id="370" r:id="rId15"/>
    <p:sldId id="366" r:id="rId16"/>
    <p:sldId id="342" r:id="rId17"/>
    <p:sldId id="343" r:id="rId18"/>
    <p:sldId id="361" r:id="rId19"/>
    <p:sldId id="344" r:id="rId20"/>
    <p:sldId id="345" r:id="rId21"/>
    <p:sldId id="362" r:id="rId22"/>
    <p:sldId id="363" r:id="rId23"/>
    <p:sldId id="364" r:id="rId24"/>
    <p:sldId id="34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새 패키지 만들기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50" b="15493"/>
          <a:stretch/>
        </p:blipFill>
        <p:spPr bwMode="auto">
          <a:xfrm>
            <a:off x="1691680" y="1700808"/>
            <a:ext cx="561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69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새 패키지 만들기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8388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0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 err="1"/>
              <a:t>자바빈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새 클래스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00" b="18677"/>
          <a:stretch/>
        </p:blipFill>
        <p:spPr bwMode="auto">
          <a:xfrm>
            <a:off x="1691680" y="1700808"/>
            <a:ext cx="5537200" cy="439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25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 err="1"/>
              <a:t>자바빈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새 클래스 생성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5" y="1628800"/>
            <a:ext cx="41465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7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 err="1"/>
              <a:t>자바빈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자동 생성된 코드에 멤버 변수 추가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3352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52" y="3933056"/>
            <a:ext cx="33528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 err="1"/>
              <a:t>자바빈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Getter/Setter </a:t>
            </a:r>
            <a:r>
              <a:rPr lang="ko-KR" altLang="en-US" dirty="0" smtClean="0"/>
              <a:t>자동추가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7606"/>
          <a:stretch/>
        </p:blipFill>
        <p:spPr bwMode="auto">
          <a:xfrm>
            <a:off x="2051720" y="1844824"/>
            <a:ext cx="5080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2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선언하기</a:t>
            </a:r>
          </a:p>
        </p:txBody>
      </p:sp>
      <p:sp>
        <p:nvSpPr>
          <p:cNvPr id="7" name="Shape 167"/>
          <p:cNvSpPr/>
          <p:nvPr/>
        </p:nvSpPr>
        <p:spPr>
          <a:xfrm>
            <a:off x="1061529" y="1769121"/>
            <a:ext cx="5886735" cy="42575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myBeans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altLang="ko-KR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ko-KR" altLang="en-US" b="1" dirty="0">
                <a:solidFill>
                  <a:srgbClr val="3F7F5F"/>
                </a:solidFill>
                <a:latin typeface="Consolas"/>
              </a:rPr>
              <a:t>패키지 명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Testbean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private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/>
              </a:rPr>
              <a:t>	// </a:t>
            </a:r>
            <a:r>
              <a:rPr lang="en-US" altLang="ko-KR" dirty="0">
                <a:solidFill>
                  <a:srgbClr val="3F7F5F"/>
                </a:solidFill>
                <a:latin typeface="Consolas"/>
              </a:rPr>
              <a:t>getter (</a:t>
            </a:r>
            <a:r>
              <a:rPr lang="ko-KR" altLang="en-US" dirty="0">
                <a:solidFill>
                  <a:srgbClr val="3F7F5F"/>
                </a:solidFill>
                <a:latin typeface="Consolas"/>
              </a:rPr>
              <a:t>필드 값을 반환</a:t>
            </a:r>
            <a:r>
              <a:rPr lang="en-US" altLang="ko-KR" dirty="0">
                <a:solidFill>
                  <a:srgbClr val="3F7F5F"/>
                </a:solidFill>
                <a:latin typeface="Consolas"/>
              </a:rPr>
              <a:t>)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getId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/>
              </a:rPr>
              <a:t>	// </a:t>
            </a:r>
            <a:r>
              <a:rPr lang="en-US" altLang="ko-KR" dirty="0">
                <a:solidFill>
                  <a:srgbClr val="3F7F5F"/>
                </a:solidFill>
                <a:latin typeface="Consolas"/>
              </a:rPr>
              <a:t>setter (</a:t>
            </a:r>
            <a:r>
              <a:rPr lang="ko-KR" altLang="en-US" dirty="0">
                <a:solidFill>
                  <a:srgbClr val="3F7F5F"/>
                </a:solidFill>
                <a:latin typeface="Consolas"/>
              </a:rPr>
              <a:t>필드 값을 변경</a:t>
            </a:r>
            <a:r>
              <a:rPr lang="en-US" altLang="ko-KR" dirty="0">
                <a:solidFill>
                  <a:srgbClr val="3F7F5F"/>
                </a:solidFill>
                <a:latin typeface="Consolas"/>
              </a:rPr>
              <a:t>)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/>
              </a:rPr>
              <a:t>setId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b="1" dirty="0" err="1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ko-KR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n-US" altLang="ko-KR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  <a:endParaRPr dirty="0"/>
          </a:p>
        </p:txBody>
      </p:sp>
      <p:sp>
        <p:nvSpPr>
          <p:cNvPr id="10" name="Shape 172"/>
          <p:cNvSpPr/>
          <p:nvPr/>
        </p:nvSpPr>
        <p:spPr>
          <a:xfrm>
            <a:off x="4427983" y="5300254"/>
            <a:ext cx="461446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800"/>
            </a:pPr>
            <a:r>
              <a:rPr sz="1600" dirty="0" err="1">
                <a:latin typeface="+mn-ea"/>
              </a:rPr>
              <a:t>매개</a:t>
            </a:r>
            <a:r>
              <a:rPr sz="1600" dirty="0">
                <a:latin typeface="+mn-ea"/>
              </a:rPr>
              <a:t> </a:t>
            </a:r>
            <a:r>
              <a:rPr sz="1600" dirty="0" err="1">
                <a:latin typeface="+mn-ea"/>
              </a:rPr>
              <a:t>변수의</a:t>
            </a:r>
            <a:r>
              <a:rPr sz="1600" dirty="0">
                <a:latin typeface="+mn-ea"/>
              </a:rPr>
              <a:t> </a:t>
            </a:r>
            <a:r>
              <a:rPr sz="1600" dirty="0" err="1">
                <a:latin typeface="+mn-ea"/>
              </a:rPr>
              <a:t>이름이</a:t>
            </a:r>
            <a:r>
              <a:rPr sz="1600" dirty="0">
                <a:latin typeface="+mn-ea"/>
              </a:rPr>
              <a:t> </a:t>
            </a:r>
            <a:r>
              <a:rPr sz="1600" dirty="0" err="1">
                <a:latin typeface="+mn-ea"/>
              </a:rPr>
              <a:t>필드와</a:t>
            </a:r>
            <a:r>
              <a:rPr sz="1600" dirty="0">
                <a:latin typeface="+mn-ea"/>
              </a:rPr>
              <a:t> </a:t>
            </a:r>
            <a:r>
              <a:rPr sz="1600" dirty="0" err="1">
                <a:latin typeface="+mn-ea"/>
              </a:rPr>
              <a:t>같은</a:t>
            </a:r>
            <a:r>
              <a:rPr sz="1600" dirty="0">
                <a:latin typeface="+mn-ea"/>
              </a:rPr>
              <a:t> </a:t>
            </a:r>
            <a:r>
              <a:rPr sz="1600" dirty="0" err="1">
                <a:latin typeface="+mn-ea"/>
              </a:rPr>
              <a:t>경우</a:t>
            </a:r>
            <a:r>
              <a:rPr sz="1600" dirty="0">
                <a:latin typeface="+mn-ea"/>
              </a:rPr>
              <a:t>, </a:t>
            </a:r>
            <a:r>
              <a:rPr sz="1600" dirty="0" err="1">
                <a:solidFill>
                  <a:srgbClr val="C00000"/>
                </a:solidFill>
                <a:latin typeface="+mn-ea"/>
              </a:rPr>
              <a:t>this</a:t>
            </a:r>
            <a:r>
              <a:rPr sz="1600" dirty="0" err="1">
                <a:solidFill>
                  <a:schemeClr val="accent1"/>
                </a:solidFill>
                <a:latin typeface="+mn-ea"/>
              </a:rPr>
              <a:t>로</a:t>
            </a:r>
            <a:r>
              <a:rPr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sz="1600" dirty="0" err="1">
                <a:solidFill>
                  <a:schemeClr val="accent1"/>
                </a:solidFill>
                <a:latin typeface="+mn-ea"/>
              </a:rPr>
              <a:t>필드와</a:t>
            </a:r>
            <a:r>
              <a:rPr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sz="1600" dirty="0" err="1">
                <a:solidFill>
                  <a:schemeClr val="accent1"/>
                </a:solidFill>
                <a:latin typeface="+mn-ea"/>
              </a:rPr>
              <a:t>매개</a:t>
            </a:r>
            <a:r>
              <a:rPr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sz="1600" dirty="0" err="1">
                <a:solidFill>
                  <a:schemeClr val="accent1"/>
                </a:solidFill>
                <a:latin typeface="+mn-ea"/>
              </a:rPr>
              <a:t>변수를</a:t>
            </a:r>
            <a:r>
              <a:rPr sz="1600" dirty="0">
                <a:solidFill>
                  <a:schemeClr val="accent1"/>
                </a:solidFill>
                <a:latin typeface="+mn-ea"/>
              </a:rPr>
              <a:t> </a:t>
            </a:r>
            <a:r>
              <a:rPr sz="1600" dirty="0" err="1">
                <a:solidFill>
                  <a:schemeClr val="accent1"/>
                </a:solidFill>
                <a:latin typeface="+mn-ea"/>
              </a:rPr>
              <a:t>구분</a:t>
            </a:r>
            <a:endParaRPr sz="16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141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211"/>
          <p:cNvGrpSpPr/>
          <p:nvPr/>
        </p:nvGrpSpPr>
        <p:grpSpPr>
          <a:xfrm>
            <a:off x="1187624" y="1238878"/>
            <a:ext cx="7103932" cy="4925119"/>
            <a:chOff x="12910" y="0"/>
            <a:chExt cx="7103930" cy="4925118"/>
          </a:xfrm>
        </p:grpSpPr>
        <p:grpSp>
          <p:nvGrpSpPr>
            <p:cNvPr id="5" name="Group 180"/>
            <p:cNvGrpSpPr/>
            <p:nvPr/>
          </p:nvGrpSpPr>
          <p:grpSpPr>
            <a:xfrm>
              <a:off x="12910" y="189494"/>
              <a:ext cx="4385445" cy="4735625"/>
              <a:chOff x="0" y="0"/>
              <a:chExt cx="4385444" cy="4735623"/>
            </a:xfrm>
          </p:grpSpPr>
          <p:sp>
            <p:nvSpPr>
              <p:cNvPr id="36" name="Shape 178"/>
              <p:cNvSpPr/>
              <p:nvPr/>
            </p:nvSpPr>
            <p:spPr>
              <a:xfrm>
                <a:off x="0" y="111523"/>
                <a:ext cx="4385445" cy="4512578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37" name="Shape 179"/>
              <p:cNvSpPr/>
              <p:nvPr/>
            </p:nvSpPr>
            <p:spPr>
              <a:xfrm>
                <a:off x="214080" y="0"/>
                <a:ext cx="3957285" cy="47356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 sz="2000">
                    <a:solidFill>
                      <a:srgbClr val="000000"/>
                    </a:solidFill>
                  </a:rPr>
                  <a:t>MemberBean</a:t>
                </a: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2000"/>
              </a:p>
            </p:txBody>
          </p:sp>
        </p:grpSp>
        <p:sp>
          <p:nvSpPr>
            <p:cNvPr id="6" name="Shape 181"/>
            <p:cNvSpPr/>
            <p:nvPr/>
          </p:nvSpPr>
          <p:spPr>
            <a:xfrm>
              <a:off x="2806696" y="0"/>
              <a:ext cx="3734458" cy="302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rPr sz="1400"/>
                <a:t>        </a:t>
              </a:r>
            </a:p>
          </p:txBody>
        </p:sp>
        <p:sp>
          <p:nvSpPr>
            <p:cNvPr id="7" name="Shape 182"/>
            <p:cNvSpPr/>
            <p:nvPr/>
          </p:nvSpPr>
          <p:spPr>
            <a:xfrm>
              <a:off x="2470308" y="1547076"/>
              <a:ext cx="3734457" cy="271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spcBef>
                  <a:spcPts val="0"/>
                </a:spcBef>
                <a:buClrTx/>
                <a:buFontTx/>
                <a:defRPr sz="16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/>
              </a:pPr>
              <a:r>
                <a:rPr sz="1200"/>
                <a:t> </a:t>
              </a:r>
            </a:p>
          </p:txBody>
        </p:sp>
        <p:sp>
          <p:nvSpPr>
            <p:cNvPr id="8" name="Shape 183"/>
            <p:cNvSpPr/>
            <p:nvPr/>
          </p:nvSpPr>
          <p:spPr>
            <a:xfrm>
              <a:off x="2823209" y="1175557"/>
              <a:ext cx="3482677" cy="158385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solidFill>
                    <a:srgbClr val="FFFFFF"/>
                  </a:solidFill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400"/>
            </a:p>
          </p:txBody>
        </p:sp>
        <p:grpSp>
          <p:nvGrpSpPr>
            <p:cNvPr id="9" name="Group 188"/>
            <p:cNvGrpSpPr/>
            <p:nvPr/>
          </p:nvGrpSpPr>
          <p:grpSpPr>
            <a:xfrm>
              <a:off x="69666" y="2007809"/>
              <a:ext cx="2709165" cy="1540921"/>
              <a:chOff x="0" y="0"/>
              <a:chExt cx="2709163" cy="1540919"/>
            </a:xfrm>
          </p:grpSpPr>
          <p:grpSp>
            <p:nvGrpSpPr>
              <p:cNvPr id="32" name="Group 186"/>
              <p:cNvGrpSpPr/>
              <p:nvPr/>
            </p:nvGrpSpPr>
            <p:grpSpPr>
              <a:xfrm>
                <a:off x="-1" y="-1"/>
                <a:ext cx="2709165" cy="1540921"/>
                <a:chOff x="0" y="0"/>
                <a:chExt cx="2709163" cy="1540919"/>
              </a:xfrm>
            </p:grpSpPr>
            <p:sp>
              <p:nvSpPr>
                <p:cNvPr id="34" name="Shape 184"/>
                <p:cNvSpPr/>
                <p:nvPr/>
              </p:nvSpPr>
              <p:spPr>
                <a:xfrm>
                  <a:off x="-1" y="0"/>
                  <a:ext cx="2709165" cy="15409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79" h="20684" extrusionOk="0">
                      <a:moveTo>
                        <a:pt x="1901" y="6800"/>
                      </a:moveTo>
                      <a:lnTo>
                        <a:pt x="1901" y="6800"/>
                      </a:lnTo>
                      <a:cubicBezTo>
                        <a:pt x="1658" y="4397"/>
                        <a:pt x="2907" y="2184"/>
                        <a:pt x="4691" y="1857"/>
                      </a:cubicBezTo>
                      <a:cubicBezTo>
                        <a:pt x="5414" y="1724"/>
                        <a:pt x="6149" y="1922"/>
                        <a:pt x="6778" y="2419"/>
                      </a:cubicBezTo>
                      <a:lnTo>
                        <a:pt x="6778" y="2419"/>
                      </a:lnTo>
                      <a:cubicBezTo>
                        <a:pt x="7445" y="725"/>
                        <a:pt x="9003" y="82"/>
                        <a:pt x="10259" y="981"/>
                      </a:cubicBezTo>
                      <a:cubicBezTo>
                        <a:pt x="10478" y="1139"/>
                        <a:pt x="10680" y="1338"/>
                        <a:pt x="10857" y="1573"/>
                      </a:cubicBezTo>
                      <a:lnTo>
                        <a:pt x="10857" y="1573"/>
                      </a:lnTo>
                      <a:cubicBezTo>
                        <a:pt x="11377" y="169"/>
                        <a:pt x="12642" y="-401"/>
                        <a:pt x="13683" y="299"/>
                      </a:cubicBezTo>
                      <a:cubicBezTo>
                        <a:pt x="13971" y="493"/>
                        <a:pt x="14223" y="774"/>
                        <a:pt x="14418" y="1119"/>
                      </a:cubicBezTo>
                      <a:lnTo>
                        <a:pt x="14418" y="1119"/>
                      </a:lnTo>
                      <a:cubicBezTo>
                        <a:pt x="15255" y="-209"/>
                        <a:pt x="16734" y="-373"/>
                        <a:pt x="17722" y="753"/>
                      </a:cubicBezTo>
                      <a:cubicBezTo>
                        <a:pt x="18137" y="1226"/>
                        <a:pt x="18417" y="1878"/>
                        <a:pt x="18513" y="2598"/>
                      </a:cubicBezTo>
                      <a:lnTo>
                        <a:pt x="18513" y="2598"/>
                      </a:lnTo>
                      <a:cubicBezTo>
                        <a:pt x="19885" y="3102"/>
                        <a:pt x="20694" y="5013"/>
                        <a:pt x="20321" y="6865"/>
                      </a:cubicBezTo>
                      <a:cubicBezTo>
                        <a:pt x="20289" y="7020"/>
                        <a:pt x="20250" y="7173"/>
                        <a:pt x="20203" y="7321"/>
                      </a:cubicBezTo>
                      <a:lnTo>
                        <a:pt x="20203" y="7321"/>
                      </a:lnTo>
                      <a:cubicBezTo>
                        <a:pt x="21303" y="9251"/>
                        <a:pt x="21034" y="12017"/>
                        <a:pt x="19601" y="13499"/>
                      </a:cubicBezTo>
                      <a:cubicBezTo>
                        <a:pt x="19156" y="13961"/>
                        <a:pt x="18629" y="14259"/>
                        <a:pt x="18072" y="14367"/>
                      </a:cubicBezTo>
                      <a:cubicBezTo>
                        <a:pt x="18072" y="16443"/>
                        <a:pt x="16822" y="18126"/>
                        <a:pt x="15280" y="18126"/>
                      </a:cubicBezTo>
                      <a:cubicBezTo>
                        <a:pt x="14757" y="18126"/>
                        <a:pt x="14245" y="17928"/>
                        <a:pt x="13801" y="17556"/>
                      </a:cubicBezTo>
                      <a:lnTo>
                        <a:pt x="13801" y="17556"/>
                      </a:lnTo>
                      <a:cubicBezTo>
                        <a:pt x="13280" y="19883"/>
                        <a:pt x="11460" y="21199"/>
                        <a:pt x="9738" y="20494"/>
                      </a:cubicBezTo>
                      <a:cubicBezTo>
                        <a:pt x="9016" y="20199"/>
                        <a:pt x="8392" y="19574"/>
                        <a:pt x="7973" y="18727"/>
                      </a:cubicBezTo>
                      <a:lnTo>
                        <a:pt x="7973" y="18727"/>
                      </a:lnTo>
                      <a:cubicBezTo>
                        <a:pt x="6209" y="20160"/>
                        <a:pt x="3920" y="19389"/>
                        <a:pt x="2859" y="17004"/>
                      </a:cubicBezTo>
                      <a:cubicBezTo>
                        <a:pt x="2846" y="16974"/>
                        <a:pt x="2833" y="16944"/>
                        <a:pt x="2820" y="16914"/>
                      </a:cubicBezTo>
                      <a:lnTo>
                        <a:pt x="2820" y="16914"/>
                      </a:lnTo>
                      <a:cubicBezTo>
                        <a:pt x="1666" y="17096"/>
                        <a:pt x="620" y="15986"/>
                        <a:pt x="485" y="14435"/>
                      </a:cubicBezTo>
                      <a:cubicBezTo>
                        <a:pt x="412" y="13608"/>
                        <a:pt x="615" y="12780"/>
                        <a:pt x="1038" y="12172"/>
                      </a:cubicBezTo>
                      <a:lnTo>
                        <a:pt x="1038" y="12172"/>
                      </a:lnTo>
                      <a:cubicBezTo>
                        <a:pt x="39" y="11379"/>
                        <a:pt x="-297" y="9639"/>
                        <a:pt x="288" y="8285"/>
                      </a:cubicBezTo>
                      <a:cubicBezTo>
                        <a:pt x="626" y="7504"/>
                        <a:pt x="1218" y="6988"/>
                        <a:pt x="1883" y="689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25400" cap="flat">
                  <a:solidFill>
                    <a:srgbClr val="3A5E8A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0"/>
                    </a:spcBef>
                    <a:buClrTx/>
                    <a:buFontTx/>
                    <a:defRPr sz="1800">
                      <a:uFillTx/>
                      <a:latin typeface="맑은 고딕"/>
                      <a:ea typeface="맑은 고딕"/>
                      <a:cs typeface="맑은 고딕"/>
                      <a:sym typeface="맑은 고딕"/>
                    </a:defRPr>
                  </a:pPr>
                  <a:endParaRPr sz="1400"/>
                </a:p>
              </p:txBody>
            </p:sp>
            <p:sp>
              <p:nvSpPr>
                <p:cNvPr id="35" name="Shape 185"/>
                <p:cNvSpPr/>
                <p:nvPr/>
              </p:nvSpPr>
              <p:spPr>
                <a:xfrm>
                  <a:off x="137565" y="78354"/>
                  <a:ext cx="2482499" cy="13082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80" y="14010"/>
                      </a:moveTo>
                      <a:lnTo>
                        <a:pt x="1380" y="14010"/>
                      </a:lnTo>
                      <a:cubicBezTo>
                        <a:pt x="899" y="14066"/>
                        <a:pt x="417" y="13902"/>
                        <a:pt x="0" y="13542"/>
                      </a:cubicBezTo>
                      <a:moveTo>
                        <a:pt x="2598" y="19137"/>
                      </a:moveTo>
                      <a:lnTo>
                        <a:pt x="2598" y="19137"/>
                      </a:lnTo>
                      <a:cubicBezTo>
                        <a:pt x="2405" y="19250"/>
                        <a:pt x="2202" y="19325"/>
                        <a:pt x="1994" y="19361"/>
                      </a:cubicBezTo>
                      <a:moveTo>
                        <a:pt x="7802" y="21600"/>
                      </a:moveTo>
                      <a:lnTo>
                        <a:pt x="7802" y="21600"/>
                      </a:lnTo>
                      <a:cubicBezTo>
                        <a:pt x="7657" y="21279"/>
                        <a:pt x="7535" y="20936"/>
                        <a:pt x="7438" y="20577"/>
                      </a:cubicBezTo>
                      <a:moveTo>
                        <a:pt x="14532" y="19050"/>
                      </a:moveTo>
                      <a:lnTo>
                        <a:pt x="14532" y="19050"/>
                      </a:lnTo>
                      <a:cubicBezTo>
                        <a:pt x="14510" y="19430"/>
                        <a:pt x="14462" y="19806"/>
                        <a:pt x="14386" y="20172"/>
                      </a:cubicBezTo>
                      <a:moveTo>
                        <a:pt x="17421" y="12116"/>
                      </a:moveTo>
                      <a:lnTo>
                        <a:pt x="17421" y="12116"/>
                      </a:lnTo>
                      <a:cubicBezTo>
                        <a:pt x="18505" y="12890"/>
                        <a:pt x="19193" y="14504"/>
                        <a:pt x="19193" y="16273"/>
                      </a:cubicBezTo>
                      <a:moveTo>
                        <a:pt x="21600" y="7649"/>
                      </a:moveTo>
                      <a:lnTo>
                        <a:pt x="21600" y="7649"/>
                      </a:lnTo>
                      <a:cubicBezTo>
                        <a:pt x="21423" y="8256"/>
                        <a:pt x="21153" y="8794"/>
                        <a:pt x="20811" y="9222"/>
                      </a:cubicBezTo>
                      <a:moveTo>
                        <a:pt x="19707" y="1814"/>
                      </a:moveTo>
                      <a:lnTo>
                        <a:pt x="19707" y="1814"/>
                      </a:lnTo>
                      <a:cubicBezTo>
                        <a:pt x="19737" y="2059"/>
                        <a:pt x="19751" y="2307"/>
                        <a:pt x="19749" y="2556"/>
                      </a:cubicBezTo>
                      <a:moveTo>
                        <a:pt x="14668" y="947"/>
                      </a:moveTo>
                      <a:lnTo>
                        <a:pt x="14668" y="947"/>
                      </a:lnTo>
                      <a:cubicBezTo>
                        <a:pt x="14771" y="605"/>
                        <a:pt x="14907" y="286"/>
                        <a:pt x="15073" y="0"/>
                      </a:cubicBezTo>
                      <a:moveTo>
                        <a:pt x="10888" y="1399"/>
                      </a:moveTo>
                      <a:lnTo>
                        <a:pt x="10888" y="1399"/>
                      </a:lnTo>
                      <a:cubicBezTo>
                        <a:pt x="10930" y="1115"/>
                        <a:pt x="10996" y="841"/>
                        <a:pt x="11084" y="582"/>
                      </a:cubicBezTo>
                      <a:moveTo>
                        <a:pt x="6452" y="1676"/>
                      </a:moveTo>
                      <a:lnTo>
                        <a:pt x="6452" y="1676"/>
                      </a:lnTo>
                      <a:cubicBezTo>
                        <a:pt x="6709" y="1897"/>
                        <a:pt x="6947" y="2163"/>
                        <a:pt x="7160" y="2469"/>
                      </a:cubicBezTo>
                      <a:moveTo>
                        <a:pt x="1072" y="7905"/>
                      </a:moveTo>
                      <a:lnTo>
                        <a:pt x="1072" y="7905"/>
                      </a:lnTo>
                      <a:cubicBezTo>
                        <a:pt x="1016" y="7632"/>
                        <a:pt x="974" y="7353"/>
                        <a:pt x="948" y="7071"/>
                      </a:cubicBezTo>
                    </a:path>
                  </a:pathLst>
                </a:custGeom>
                <a:noFill/>
                <a:ln w="25400" cap="flat">
                  <a:solidFill>
                    <a:srgbClr val="3A5E8A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0"/>
                    </a:spcBef>
                    <a:buClrTx/>
                    <a:buFontTx/>
                    <a:defRPr sz="1800">
                      <a:uFillTx/>
                      <a:latin typeface="맑은 고딕"/>
                      <a:ea typeface="맑은 고딕"/>
                      <a:cs typeface="맑은 고딕"/>
                      <a:sym typeface="맑은 고딕"/>
                    </a:defRPr>
                  </a:pPr>
                  <a:endParaRPr sz="1400"/>
                </a:p>
              </p:txBody>
            </p:sp>
          </p:grpSp>
          <p:sp>
            <p:nvSpPr>
              <p:cNvPr id="33" name="Shape 187"/>
              <p:cNvSpPr/>
              <p:nvPr/>
            </p:nvSpPr>
            <p:spPr>
              <a:xfrm>
                <a:off x="296378" y="475682"/>
                <a:ext cx="2286250" cy="5968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0"/>
                  </a:spcBef>
                  <a:buClrTx/>
                  <a:buFontTx/>
                  <a:defRPr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 sz="1400"/>
                  <a:t>private String name;</a:t>
                </a:r>
              </a:p>
              <a:p>
                <a:pPr>
                  <a:spcBef>
                    <a:spcPts val="0"/>
                  </a:spcBef>
                  <a:buClrTx/>
                  <a:buFontTx/>
                  <a:defRPr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 sz="1400"/>
                  <a:t>private String userid;</a:t>
                </a:r>
              </a:p>
            </p:txBody>
          </p:sp>
        </p:grpSp>
        <p:sp>
          <p:nvSpPr>
            <p:cNvPr id="10" name="Shape 189"/>
            <p:cNvSpPr/>
            <p:nvPr/>
          </p:nvSpPr>
          <p:spPr>
            <a:xfrm>
              <a:off x="2882026" y="2841047"/>
              <a:ext cx="3482677" cy="182332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solidFill>
                    <a:srgbClr val="FFFFFF"/>
                  </a:solidFill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400"/>
            </a:p>
          </p:txBody>
        </p:sp>
        <p:sp>
          <p:nvSpPr>
            <p:cNvPr id="11" name="Shape 190"/>
            <p:cNvSpPr/>
            <p:nvPr/>
          </p:nvSpPr>
          <p:spPr>
            <a:xfrm>
              <a:off x="2959096" y="1235565"/>
              <a:ext cx="3734458" cy="3565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public String getName() {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  return name;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}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public String getUserid() {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  return userid;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}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400"/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400"/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public void setName(String name) {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  this.name = name;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}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400"/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public void setUserid(String userid) {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  this.userid = userid;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}</a:t>
              </a:r>
            </a:p>
            <a:p>
              <a: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  </a:t>
              </a:r>
            </a:p>
          </p:txBody>
        </p:sp>
        <p:grpSp>
          <p:nvGrpSpPr>
            <p:cNvPr id="12" name="Group 196"/>
            <p:cNvGrpSpPr/>
            <p:nvPr/>
          </p:nvGrpSpPr>
          <p:grpSpPr>
            <a:xfrm>
              <a:off x="3703058" y="153637"/>
              <a:ext cx="2839452" cy="996530"/>
              <a:chOff x="0" y="0"/>
              <a:chExt cx="2839451" cy="996529"/>
            </a:xfrm>
          </p:grpSpPr>
          <p:sp>
            <p:nvSpPr>
              <p:cNvPr id="27" name="Shape 191"/>
              <p:cNvSpPr/>
              <p:nvPr/>
            </p:nvSpPr>
            <p:spPr>
              <a:xfrm>
                <a:off x="-1" y="0"/>
                <a:ext cx="2839453" cy="868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8" name="Shape 192"/>
              <p:cNvSpPr/>
              <p:nvPr/>
            </p:nvSpPr>
            <p:spPr>
              <a:xfrm>
                <a:off x="864017" y="802288"/>
                <a:ext cx="144481" cy="144482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9" name="Shape 193"/>
              <p:cNvSpPr/>
              <p:nvPr/>
            </p:nvSpPr>
            <p:spPr>
              <a:xfrm>
                <a:off x="816965" y="891604"/>
                <a:ext cx="96323" cy="96322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30" name="Shape 194"/>
              <p:cNvSpPr/>
              <p:nvPr/>
            </p:nvSpPr>
            <p:spPr>
              <a:xfrm>
                <a:off x="805409" y="948368"/>
                <a:ext cx="48162" cy="48162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31" name="Shape 195"/>
              <p:cNvSpPr/>
              <p:nvPr/>
            </p:nvSpPr>
            <p:spPr>
              <a:xfrm>
                <a:off x="144181" y="44166"/>
                <a:ext cx="2601886" cy="737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</p:grpSp>
        <p:grpSp>
          <p:nvGrpSpPr>
            <p:cNvPr id="13" name="Group 199"/>
            <p:cNvGrpSpPr/>
            <p:nvPr/>
          </p:nvGrpSpPr>
          <p:grpSpPr>
            <a:xfrm>
              <a:off x="6193111" y="1664710"/>
              <a:ext cx="923730" cy="488086"/>
              <a:chOff x="0" y="0"/>
              <a:chExt cx="923728" cy="488084"/>
            </a:xfrm>
          </p:grpSpPr>
          <p:sp>
            <p:nvSpPr>
              <p:cNvPr id="25" name="Shape 197"/>
              <p:cNvSpPr/>
              <p:nvPr/>
            </p:nvSpPr>
            <p:spPr>
              <a:xfrm>
                <a:off x="-1" y="-1"/>
                <a:ext cx="923730" cy="48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357" y="5400"/>
                    </a:lnTo>
                    <a:lnTo>
                      <a:pt x="357" y="16200"/>
                    </a:lnTo>
                    <a:lnTo>
                      <a:pt x="0" y="16200"/>
                    </a:lnTo>
                    <a:close/>
                    <a:moveTo>
                      <a:pt x="713" y="5400"/>
                    </a:moveTo>
                    <a:lnTo>
                      <a:pt x="1427" y="5400"/>
                    </a:lnTo>
                    <a:lnTo>
                      <a:pt x="1427" y="16200"/>
                    </a:lnTo>
                    <a:lnTo>
                      <a:pt x="713" y="16200"/>
                    </a:lnTo>
                    <a:close/>
                    <a:moveTo>
                      <a:pt x="1783" y="5400"/>
                    </a:moveTo>
                    <a:lnTo>
                      <a:pt x="15893" y="5400"/>
                    </a:lnTo>
                    <a:lnTo>
                      <a:pt x="15893" y="0"/>
                    </a:lnTo>
                    <a:lnTo>
                      <a:pt x="21600" y="10800"/>
                    </a:lnTo>
                    <a:lnTo>
                      <a:pt x="15893" y="21600"/>
                    </a:lnTo>
                    <a:lnTo>
                      <a:pt x="15893" y="16200"/>
                    </a:lnTo>
                    <a:lnTo>
                      <a:pt x="1783" y="16200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6" name="Shape 198"/>
              <p:cNvSpPr/>
              <p:nvPr/>
            </p:nvSpPr>
            <p:spPr>
              <a:xfrm>
                <a:off x="80631" y="96916"/>
                <a:ext cx="656938" cy="271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0"/>
                  </a:spcBef>
                  <a:buClrTx/>
                  <a:buFontTx/>
                  <a:defRPr sz="12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r>
                  <a:rPr sz="1050"/>
                  <a:t>getter</a:t>
                </a:r>
              </a:p>
            </p:txBody>
          </p:sp>
        </p:grpSp>
        <p:grpSp>
          <p:nvGrpSpPr>
            <p:cNvPr id="14" name="Group 202"/>
            <p:cNvGrpSpPr/>
            <p:nvPr/>
          </p:nvGrpSpPr>
          <p:grpSpPr>
            <a:xfrm>
              <a:off x="6204764" y="3411665"/>
              <a:ext cx="912077" cy="488086"/>
              <a:chOff x="0" y="0"/>
              <a:chExt cx="912076" cy="488084"/>
            </a:xfrm>
          </p:grpSpPr>
          <p:sp>
            <p:nvSpPr>
              <p:cNvPr id="23" name="Shape 200"/>
              <p:cNvSpPr/>
              <p:nvPr/>
            </p:nvSpPr>
            <p:spPr>
              <a:xfrm rot="10800000">
                <a:off x="-1" y="-1"/>
                <a:ext cx="912078" cy="48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361" y="5400"/>
                    </a:lnTo>
                    <a:lnTo>
                      <a:pt x="361" y="16200"/>
                    </a:lnTo>
                    <a:lnTo>
                      <a:pt x="0" y="16200"/>
                    </a:lnTo>
                    <a:close/>
                    <a:moveTo>
                      <a:pt x="722" y="5400"/>
                    </a:moveTo>
                    <a:lnTo>
                      <a:pt x="1445" y="5400"/>
                    </a:lnTo>
                    <a:lnTo>
                      <a:pt x="1445" y="16200"/>
                    </a:lnTo>
                    <a:lnTo>
                      <a:pt x="722" y="16200"/>
                    </a:lnTo>
                    <a:close/>
                    <a:moveTo>
                      <a:pt x="1806" y="5400"/>
                    </a:moveTo>
                    <a:lnTo>
                      <a:pt x="15821" y="5400"/>
                    </a:lnTo>
                    <a:lnTo>
                      <a:pt x="15821" y="0"/>
                    </a:lnTo>
                    <a:lnTo>
                      <a:pt x="21600" y="10800"/>
                    </a:lnTo>
                    <a:lnTo>
                      <a:pt x="15821" y="21600"/>
                    </a:lnTo>
                    <a:lnTo>
                      <a:pt x="15821" y="16200"/>
                    </a:lnTo>
                    <a:lnTo>
                      <a:pt x="1806" y="16200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4" name="Shape 201"/>
              <p:cNvSpPr/>
              <p:nvPr/>
            </p:nvSpPr>
            <p:spPr>
              <a:xfrm>
                <a:off x="212273" y="101767"/>
                <a:ext cx="594267" cy="2717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spcBef>
                    <a:spcPts val="0"/>
                  </a:spcBef>
                  <a:buClrTx/>
                  <a:buFontTx/>
                  <a:defRPr sz="12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r>
                  <a:rPr sz="1050"/>
                  <a:t>setter</a:t>
                </a:r>
              </a:p>
            </p:txBody>
          </p:sp>
        </p:grpSp>
        <p:grpSp>
          <p:nvGrpSpPr>
            <p:cNvPr id="15" name="Group 208"/>
            <p:cNvGrpSpPr/>
            <p:nvPr/>
          </p:nvGrpSpPr>
          <p:grpSpPr>
            <a:xfrm>
              <a:off x="41412" y="1062412"/>
              <a:ext cx="1573212" cy="1058773"/>
              <a:chOff x="0" y="0"/>
              <a:chExt cx="1573211" cy="1058771"/>
            </a:xfrm>
          </p:grpSpPr>
          <p:sp>
            <p:nvSpPr>
              <p:cNvPr id="18" name="Shape 203"/>
              <p:cNvSpPr/>
              <p:nvPr/>
            </p:nvSpPr>
            <p:spPr>
              <a:xfrm>
                <a:off x="0" y="0"/>
                <a:ext cx="1573212" cy="868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19" name="Shape 204"/>
              <p:cNvSpPr/>
              <p:nvPr/>
            </p:nvSpPr>
            <p:spPr>
              <a:xfrm>
                <a:off x="981011" y="821250"/>
                <a:ext cx="144482" cy="144482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0" name="Shape 205"/>
              <p:cNvSpPr/>
              <p:nvPr/>
            </p:nvSpPr>
            <p:spPr>
              <a:xfrm>
                <a:off x="1057728" y="936801"/>
                <a:ext cx="96323" cy="96323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1" name="Shape 206"/>
              <p:cNvSpPr/>
              <p:nvPr/>
            </p:nvSpPr>
            <p:spPr>
              <a:xfrm>
                <a:off x="1110427" y="1010610"/>
                <a:ext cx="48161" cy="48162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  <p:sp>
            <p:nvSpPr>
              <p:cNvPr id="22" name="Shape 207"/>
              <p:cNvSpPr/>
              <p:nvPr/>
            </p:nvSpPr>
            <p:spPr>
              <a:xfrm>
                <a:off x="79884" y="44166"/>
                <a:ext cx="1441588" cy="7374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 sz="1400"/>
              </a:p>
            </p:txBody>
          </p:sp>
        </p:grpSp>
        <p:sp>
          <p:nvSpPr>
            <p:cNvPr id="16" name="Shape 209"/>
            <p:cNvSpPr/>
            <p:nvPr/>
          </p:nvSpPr>
          <p:spPr>
            <a:xfrm>
              <a:off x="4348384" y="421966"/>
              <a:ext cx="1318642" cy="283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공개된 메소드 </a:t>
              </a:r>
            </a:p>
          </p:txBody>
        </p:sp>
        <p:sp>
          <p:nvSpPr>
            <p:cNvPr id="17" name="Shape 210"/>
            <p:cNvSpPr/>
            <p:nvPr/>
          </p:nvSpPr>
          <p:spPr>
            <a:xfrm>
              <a:off x="143033" y="1286499"/>
              <a:ext cx="1285041" cy="283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rPr sz="1400"/>
                <a:t>숨겨진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43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가상 환경 작성 위치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[</a:t>
            </a:r>
            <a:r>
              <a:rPr lang="ko-KR" altLang="en-US" dirty="0" err="1"/>
              <a:t>프로젝트명</a:t>
            </a:r>
            <a:r>
              <a:rPr lang="en-US" altLang="ko-KR" dirty="0"/>
              <a:t>]-[Java Resources]-[</a:t>
            </a:r>
            <a:r>
              <a:rPr lang="en-US" altLang="ko-KR" dirty="0" err="1"/>
              <a:t>src</a:t>
            </a:r>
            <a:r>
              <a:rPr lang="en-US" altLang="ko-KR" dirty="0"/>
              <a:t>] </a:t>
            </a:r>
            <a:r>
              <a:rPr lang="ko-KR" altLang="en-US" dirty="0"/>
              <a:t>폴더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실제 환경에서 위치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웹 애플리케이션 폴더</a:t>
            </a:r>
            <a:r>
              <a:rPr lang="en-US" altLang="ko-KR" dirty="0"/>
              <a:t>\WEB-INF\classes] </a:t>
            </a:r>
            <a:r>
              <a:rPr lang="ko-KR" altLang="en-US" dirty="0"/>
              <a:t>폴더</a:t>
            </a:r>
          </a:p>
          <a:p>
            <a:pPr lvl="1"/>
            <a:endParaRPr lang="ko-KR" altLang="en-US" dirty="0"/>
          </a:p>
          <a:p>
            <a:pPr marL="542925" lvl="2" indent="-276225" fontAlgn="base">
              <a:buClr>
                <a:schemeClr val="accent6"/>
              </a:buClr>
              <a:buSzPct val="55000"/>
              <a:buFont typeface="맑은 고딕" pitchFamily="50" charset="-127"/>
              <a:buChar char="■"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3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 빈 액션 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 빈을 사용하기 위한 액션 태그</a:t>
            </a:r>
          </a:p>
          <a:p>
            <a:endParaRPr lang="en-US" dirty="0"/>
          </a:p>
        </p:txBody>
      </p:sp>
      <p:graphicFrame>
        <p:nvGraphicFramePr>
          <p:cNvPr id="39" name="Table 225"/>
          <p:cNvGraphicFramePr/>
          <p:nvPr>
            <p:extLst>
              <p:ext uri="{D42A27DB-BD31-4B8C-83A1-F6EECF244321}">
                <p14:modId xmlns:p14="http://schemas.microsoft.com/office/powerpoint/2010/main" val="2179470329"/>
              </p:ext>
            </p:extLst>
          </p:nvPr>
        </p:nvGraphicFramePr>
        <p:xfrm>
          <a:off x="683568" y="1988840"/>
          <a:ext cx="7678744" cy="25415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1442"/>
                <a:gridCol w="5247302"/>
              </a:tblGrid>
              <a:tr h="590529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종류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내 용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590529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&lt;jsp:useBean&gt;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smtClean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빈</a:t>
                      </a:r>
                      <a:r>
                        <a:rPr lang="ko-KR" altLang="en-US" dirty="0" smtClean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을</a:t>
                      </a:r>
                      <a:r>
                        <a:rPr dirty="0" smtClean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생성한다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.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80242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&lt;jsp:getProperty&gt;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 빈에서 정보를 얻어온다.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80242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&lt;</a:t>
                      </a: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jsp:setProperty</a:t>
                      </a: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&gt;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빈에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정보를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저장한다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.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0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JavaBeans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입력 정보를 서버에 전달하는 방식</a:t>
            </a:r>
            <a:endParaRPr 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166898" y="2852937"/>
            <a:ext cx="6573454" cy="3384376"/>
            <a:chOff x="1590099" y="2945294"/>
            <a:chExt cx="6114488" cy="3148075"/>
          </a:xfrm>
        </p:grpSpPr>
        <p:grpSp>
          <p:nvGrpSpPr>
            <p:cNvPr id="47" name="그룹 46"/>
            <p:cNvGrpSpPr/>
            <p:nvPr/>
          </p:nvGrpSpPr>
          <p:grpSpPr>
            <a:xfrm>
              <a:off x="1590099" y="2945294"/>
              <a:ext cx="6114488" cy="3148075"/>
              <a:chOff x="2110820" y="2419679"/>
              <a:chExt cx="6114488" cy="3148075"/>
            </a:xfrm>
          </p:grpSpPr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978383" y="2934834"/>
                <a:ext cx="994561" cy="429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 b="1" dirty="0"/>
                  <a:t>① </a:t>
                </a:r>
                <a:r>
                  <a:rPr lang="ko-KR" altLang="en-US" sz="1200" b="1" dirty="0" smtClean="0"/>
                  <a:t>사용자가 정보를 입력</a:t>
                </a:r>
                <a:endParaRPr lang="ko-KR" altLang="en-US" sz="1200" b="1" dirty="0"/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5078168" y="3236913"/>
                <a:ext cx="802829" cy="1065212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 b="1" dirty="0" err="1" smtClean="0"/>
                  <a:t>톰캣</a:t>
                </a:r>
                <a:endParaRPr lang="ko-KR" altLang="en-US" sz="1200" b="1" dirty="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5875078" y="3429000"/>
                <a:ext cx="13729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600" b="1"/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5652120" y="2924944"/>
                <a:ext cx="36004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ko-KR" sz="1200" b="1" dirty="0"/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5620494" y="4304129"/>
                <a:ext cx="24765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ko-KR" sz="1200" b="1" dirty="0"/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auto">
              <a:xfrm>
                <a:off x="7236296" y="2996952"/>
                <a:ext cx="989012" cy="1393825"/>
              </a:xfrm>
              <a:prstGeom prst="can">
                <a:avLst>
                  <a:gd name="adj" fmla="val 3523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ko-KR" altLang="en-US" sz="1200" b="1" dirty="0"/>
                  <a:t>데이터</a:t>
                </a:r>
              </a:p>
              <a:p>
                <a:pPr algn="ctr"/>
                <a:r>
                  <a:rPr lang="ko-KR" altLang="en-US" sz="1200" b="1" dirty="0"/>
                  <a:t>베이스</a:t>
                </a:r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>
                <a:off x="5865368" y="4077072"/>
                <a:ext cx="13729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600" b="1"/>
              </a:p>
            </p:txBody>
          </p:sp>
          <p:sp>
            <p:nvSpPr>
              <p:cNvPr id="28" name="Text Box 20"/>
              <p:cNvSpPr txBox="1">
                <a:spLocks noChangeArrowheads="1"/>
              </p:cNvSpPr>
              <p:nvPr/>
            </p:nvSpPr>
            <p:spPr bwMode="auto">
              <a:xfrm>
                <a:off x="3923927" y="4287579"/>
                <a:ext cx="136815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 b="1" dirty="0" smtClean="0"/>
                  <a:t>④ </a:t>
                </a:r>
                <a:r>
                  <a:rPr lang="ko-KR" altLang="en-US" sz="1200" b="1" dirty="0" smtClean="0"/>
                  <a:t>입력결과를 브라우저에 출력</a:t>
                </a:r>
                <a:endParaRPr lang="ko-KR" altLang="en-US" sz="1200" b="1" dirty="0"/>
              </a:p>
            </p:txBody>
          </p:sp>
          <p:pic>
            <p:nvPicPr>
              <p:cNvPr id="33" name="_x214204552" descr="EMB0000150c275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10820" y="2419679"/>
                <a:ext cx="1813107" cy="1329327"/>
              </a:xfrm>
              <a:prstGeom prst="rect">
                <a:avLst/>
              </a:prstGeom>
              <a:noFill/>
            </p:spPr>
          </p:pic>
          <p:pic>
            <p:nvPicPr>
              <p:cNvPr id="34" name="Picture 2" descr="H:\원고\로드북\_____jsp\샘플원고\img\ch07\7-003.bmp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55042" y="3859839"/>
                <a:ext cx="1768885" cy="1297353"/>
              </a:xfrm>
              <a:prstGeom prst="rect">
                <a:avLst/>
              </a:prstGeom>
              <a:noFill/>
            </p:spPr>
          </p:pic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5909377" y="2967335"/>
                <a:ext cx="151216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 b="1" dirty="0" smtClean="0"/>
                  <a:t>② </a:t>
                </a:r>
                <a:r>
                  <a:rPr lang="ko-KR" altLang="en-US" sz="1200" b="1" dirty="0" smtClean="0"/>
                  <a:t>입력된 정보를  </a:t>
                </a:r>
                <a:r>
                  <a:rPr lang="en-US" altLang="ko-KR" sz="1200" b="1" dirty="0" smtClean="0"/>
                  <a:t>DB</a:t>
                </a:r>
                <a:r>
                  <a:rPr lang="ko-KR" altLang="en-US" sz="1200" b="1" dirty="0" smtClean="0"/>
                  <a:t>에 저장</a:t>
                </a:r>
                <a:endParaRPr lang="ko-KR" altLang="en-US" sz="1200" b="1" dirty="0"/>
              </a:p>
            </p:txBody>
          </p:sp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5909377" y="4149080"/>
                <a:ext cx="1440244" cy="429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1200" b="1" dirty="0" smtClean="0"/>
                  <a:t>③ </a:t>
                </a:r>
                <a:r>
                  <a:rPr lang="ko-KR" altLang="en-US" sz="1200" b="1" dirty="0" smtClean="0"/>
                  <a:t>정보 저장 성공</a:t>
                </a:r>
                <a:r>
                  <a:rPr lang="en-US" altLang="ko-KR" sz="1200" b="1" dirty="0" smtClean="0"/>
                  <a:t>/</a:t>
                </a:r>
                <a:r>
                  <a:rPr lang="ko-KR" altLang="en-US" sz="1200" b="1" dirty="0" smtClean="0"/>
                  <a:t>실패 여부 반환</a:t>
                </a:r>
                <a:endParaRPr lang="ko-KR" altLang="en-US" sz="12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575126" y="4818637"/>
                <a:ext cx="11208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00AEEF"/>
                    </a:solidFill>
                  </a:rPr>
                  <a:t>▲</a:t>
                </a:r>
                <a:r>
                  <a:rPr lang="ko-KR" altLang="en-US" sz="1600" dirty="0" smtClean="0"/>
                  <a:t> 서버 측</a:t>
                </a:r>
                <a:endParaRPr lang="ko-KR" altLang="en-US" sz="16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95736" y="5229200"/>
                <a:ext cx="17363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rgbClr val="00AEEF"/>
                    </a:solidFill>
                  </a:rPr>
                  <a:t>▲</a:t>
                </a:r>
                <a:r>
                  <a:rPr lang="ko-KR" altLang="en-US" sz="1600" dirty="0" smtClean="0"/>
                  <a:t> 클라이언트 측</a:t>
                </a:r>
                <a:endParaRPr lang="ko-KR" altLang="en-US" sz="1600" dirty="0"/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>
            <a:xfrm flipV="1">
              <a:off x="3419872" y="3933056"/>
              <a:ext cx="113853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3403206" y="4725144"/>
              <a:ext cx="11385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1187624" y="1772816"/>
            <a:ext cx="586222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별명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등을 개별적으로 전송하는 </a:t>
            </a:r>
            <a:r>
              <a:rPr lang="ko-KR" altLang="en-US" sz="1600" dirty="0" smtClean="0"/>
              <a:t>방법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1187624" y="2154342"/>
            <a:ext cx="619268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회원 정보를 하나로 묶어서 전송하는 </a:t>
            </a:r>
            <a:r>
              <a:rPr lang="ko-KR" altLang="en-US" sz="1600" dirty="0" smtClean="0"/>
              <a:t>방법 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효율적 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자바빈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5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액션 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235"/>
          <p:cNvSpPr/>
          <p:nvPr/>
        </p:nvSpPr>
        <p:spPr>
          <a:xfrm>
            <a:off x="899592" y="1700808"/>
            <a:ext cx="7331076" cy="176458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5725" indent="-8572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&lt;</a:t>
            </a:r>
            <a:r>
              <a:rPr dirty="0" err="1"/>
              <a:t>jsp:useBean</a:t>
            </a:r>
            <a:r>
              <a:rPr dirty="0"/>
              <a:t> class=“</a:t>
            </a:r>
            <a:r>
              <a:rPr dirty="0" err="1"/>
              <a:t>클래스</a:t>
            </a:r>
            <a:r>
              <a:rPr dirty="0"/>
              <a:t> 풀 </a:t>
            </a:r>
            <a:r>
              <a:rPr dirty="0" err="1"/>
              <a:t>네임</a:t>
            </a:r>
            <a:r>
              <a:rPr dirty="0"/>
              <a:t>” </a:t>
            </a:r>
          </a:p>
          <a:p>
            <a:pPr marL="85725" lvl="4" indent="128587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id=“</a:t>
            </a:r>
            <a:r>
              <a:rPr dirty="0" err="1"/>
              <a:t>자바</a:t>
            </a:r>
            <a:r>
              <a:rPr dirty="0"/>
              <a:t> 빈 </a:t>
            </a:r>
            <a:r>
              <a:rPr dirty="0" err="1"/>
              <a:t>객체</a:t>
            </a:r>
            <a:r>
              <a:rPr dirty="0"/>
              <a:t> 명” </a:t>
            </a:r>
          </a:p>
          <a:p>
            <a:pPr marL="85725" lvl="4" indent="128587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[scope=“</a:t>
            </a:r>
            <a:r>
              <a:rPr dirty="0" err="1"/>
              <a:t>범위</a:t>
            </a:r>
            <a:r>
              <a:rPr dirty="0"/>
              <a:t>”] </a:t>
            </a:r>
            <a:r>
              <a:rPr dirty="0" smtClean="0"/>
              <a:t>/&gt;</a:t>
            </a:r>
            <a:endParaRPr dirty="0"/>
          </a:p>
          <a:p>
            <a:pPr marL="85725" indent="-85725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scope에는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page, request, session, application 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등을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사용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hape 240"/>
          <p:cNvSpPr/>
          <p:nvPr/>
        </p:nvSpPr>
        <p:spPr>
          <a:xfrm>
            <a:off x="899591" y="4071437"/>
            <a:ext cx="7331077" cy="134908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85725" indent="-8572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&lt;</a:t>
            </a:r>
            <a:r>
              <a:rPr dirty="0" err="1"/>
              <a:t>jsp:useBean</a:t>
            </a:r>
            <a:r>
              <a:rPr dirty="0"/>
              <a:t> class=“</a:t>
            </a:r>
            <a:r>
              <a:rPr dirty="0" err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kr.ac.seoultech.javabeans.MemberBean</a:t>
            </a:r>
            <a:r>
              <a:rPr dirty="0"/>
              <a:t>” … </a:t>
            </a:r>
            <a:r>
              <a:rPr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(1)</a:t>
            </a:r>
          </a:p>
          <a:p>
            <a:pPr marL="85725" lvl="4" indent="128587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id=“</a:t>
            </a:r>
            <a:r>
              <a:rPr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member</a:t>
            </a:r>
            <a:r>
              <a:rPr dirty="0"/>
              <a:t>”          … </a:t>
            </a:r>
            <a:r>
              <a:rPr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(2)</a:t>
            </a:r>
          </a:p>
          <a:p>
            <a:pPr marL="85725" lvl="4" indent="1285875">
              <a:lnSpc>
                <a:spcPct val="150000"/>
              </a:lnSpc>
              <a:spcBef>
                <a:spcPts val="0"/>
              </a:spcBef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scope=“</a:t>
            </a:r>
            <a:r>
              <a:rPr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page</a:t>
            </a:r>
            <a:r>
              <a:rPr dirty="0"/>
              <a:t>” /&gt;     … </a:t>
            </a:r>
            <a:r>
              <a:rPr dirty="0">
                <a:solidFill>
                  <a:schemeClr val="accent6">
                    <a:satOff val="24555"/>
                    <a:lumOff val="22232"/>
                  </a:schemeClr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49949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액션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 </a:t>
            </a:r>
            <a:r>
              <a:rPr lang="ko-KR" altLang="en-US" dirty="0"/>
              <a:t>속성 값에 지정한 객체의 </a:t>
            </a:r>
            <a:r>
              <a:rPr lang="ko-KR" altLang="en-US" dirty="0" err="1"/>
              <a:t>레퍼런스명이</a:t>
            </a:r>
            <a:r>
              <a:rPr lang="ko-KR" altLang="en-US" dirty="0"/>
              <a:t> 이미 존재하는 경우</a:t>
            </a:r>
            <a:r>
              <a:rPr lang="en-US" altLang="ko-KR" dirty="0"/>
              <a:t>, </a:t>
            </a:r>
            <a:r>
              <a:rPr lang="ko-KR" altLang="en-US" dirty="0"/>
              <a:t>기존에 생성된 객체를 그대로 사용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132855"/>
            <a:ext cx="7640903" cy="20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954" y="4361161"/>
            <a:ext cx="2700000" cy="158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915816" y="4192597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EEF"/>
                </a:solidFill>
              </a:rPr>
              <a:t>▲</a:t>
            </a:r>
            <a:r>
              <a:rPr lang="ko-KR" altLang="en-US" sz="1600" dirty="0" smtClean="0"/>
              <a:t> 같은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testBean</a:t>
            </a:r>
            <a:r>
              <a:rPr lang="ko-KR" altLang="en-US" sz="1600" dirty="0" smtClean="0"/>
              <a:t> 객체를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177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액션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자바빈의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저장</a:t>
            </a:r>
            <a:r>
              <a:rPr lang="en-US" altLang="ko-KR" dirty="0"/>
              <a:t>-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</a:t>
            </a:r>
            <a:r>
              <a:rPr lang="ko-KR" altLang="en-US" dirty="0"/>
              <a:t>태그</a:t>
            </a:r>
            <a:r>
              <a:rPr lang="en-US" altLang="ko-KR" dirty="0"/>
              <a:t>(&lt;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&gt;) </a:t>
            </a:r>
          </a:p>
          <a:p>
            <a:r>
              <a:rPr lang="ko-KR" altLang="en-US" dirty="0"/>
              <a:t>사용 방법</a:t>
            </a:r>
          </a:p>
          <a:p>
            <a:pPr marL="27432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 "</a:t>
            </a:r>
            <a:r>
              <a:rPr lang="ko-KR" altLang="en-US" dirty="0"/>
              <a:t>빈 이름</a:t>
            </a:r>
            <a:r>
              <a:rPr lang="en-US" altLang="ko-KR" dirty="0"/>
              <a:t>" property="</a:t>
            </a:r>
            <a:r>
              <a:rPr lang="ko-KR" altLang="en-US" dirty="0" err="1"/>
              <a:t>프로퍼티</a:t>
            </a:r>
            <a:r>
              <a:rPr lang="ko-KR" altLang="en-US" dirty="0"/>
              <a:t> 이름</a:t>
            </a:r>
            <a:r>
              <a:rPr lang="en-US" altLang="ko-KR" dirty="0"/>
              <a:t>" value="</a:t>
            </a:r>
            <a:r>
              <a:rPr lang="ko-KR" altLang="en-US" dirty="0" err="1"/>
              <a:t>프로퍼티에</a:t>
            </a:r>
            <a:r>
              <a:rPr lang="ko-KR" altLang="en-US" dirty="0"/>
              <a:t> 저장할 값</a:t>
            </a:r>
            <a:r>
              <a:rPr lang="en-US" altLang="ko-KR" dirty="0"/>
              <a:t>" /&gt;</a:t>
            </a:r>
          </a:p>
          <a:p>
            <a:endParaRPr lang="en-US" altLang="ko-KR" dirty="0"/>
          </a:p>
          <a:p>
            <a:r>
              <a:rPr lang="ko-KR" altLang="en-US" dirty="0"/>
              <a:t>사용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액션 태그</a:t>
            </a:r>
            <a:endParaRPr lang="ko-KR" altLang="en-US" dirty="0"/>
          </a:p>
          <a:p>
            <a:pPr marL="594360" lvl="2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 "</a:t>
            </a:r>
            <a:r>
              <a:rPr lang="en-US" altLang="ko-KR" dirty="0" err="1"/>
              <a:t>testBean</a:t>
            </a:r>
            <a:r>
              <a:rPr lang="en-US" altLang="ko-KR" dirty="0"/>
              <a:t>" class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bean.TestBean</a:t>
            </a:r>
            <a:r>
              <a:rPr lang="en-US" altLang="ko-KR" dirty="0"/>
              <a:t>" scope="page" &gt;</a:t>
            </a:r>
          </a:p>
          <a:p>
            <a:pPr marL="594360" lvl="2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name="</a:t>
            </a:r>
            <a:r>
              <a:rPr lang="en-US" altLang="ko-KR" dirty="0" err="1"/>
              <a:t>testBean</a:t>
            </a:r>
            <a:r>
              <a:rPr lang="en-US" altLang="ko-KR" dirty="0"/>
              <a:t>" property="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"/&gt;</a:t>
            </a:r>
          </a:p>
          <a:p>
            <a:pPr marL="594360" lvl="2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jsp:useBean</a:t>
            </a:r>
            <a:r>
              <a:rPr lang="en-US" altLang="ko-KR" dirty="0" smtClean="0"/>
              <a:t>&gt;</a:t>
            </a:r>
          </a:p>
          <a:p>
            <a:pPr marL="59436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사용자 입력 폼</a:t>
            </a:r>
          </a:p>
          <a:p>
            <a:pPr marL="594360" lvl="2" indent="0">
              <a:buNone/>
            </a:pPr>
            <a:r>
              <a:rPr lang="en-US" altLang="ko-KR" dirty="0"/>
              <a:t>&lt;input type="text" name="</a:t>
            </a:r>
            <a:r>
              <a:rPr lang="en-US" altLang="ko-KR" dirty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" size="10" </a:t>
            </a:r>
            <a:r>
              <a:rPr lang="en-US" altLang="ko-KR" dirty="0" err="1"/>
              <a:t>maxlength</a:t>
            </a:r>
            <a:r>
              <a:rPr lang="en-US" altLang="ko-KR" dirty="0"/>
              <a:t>="10"&gt;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자바빈</a:t>
            </a:r>
            <a:r>
              <a:rPr lang="ko-KR" altLang="en-US" dirty="0"/>
              <a:t> 클래스</a:t>
            </a:r>
          </a:p>
          <a:p>
            <a:pPr marL="594360" lvl="2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setId</a:t>
            </a:r>
            <a:r>
              <a:rPr lang="en-US" altLang="ko-KR" dirty="0"/>
              <a:t>(String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id</a:t>
            </a:r>
            <a:r>
              <a:rPr lang="en-US" altLang="ko-KR" dirty="0"/>
              <a:t>) {</a:t>
            </a:r>
            <a:r>
              <a:rPr lang="en-US" altLang="ko-KR" dirty="0" err="1"/>
              <a:t>this.id</a:t>
            </a:r>
            <a:r>
              <a:rPr lang="en-US" altLang="ko-KR" dirty="0"/>
              <a:t> = id;}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1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액션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자바빈의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얻기</a:t>
            </a:r>
            <a:r>
              <a:rPr lang="en-US" altLang="ko-KR" dirty="0"/>
              <a:t>-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</a:t>
            </a:r>
            <a:r>
              <a:rPr lang="ko-KR" altLang="en-US" dirty="0"/>
              <a:t>태그</a:t>
            </a:r>
            <a:r>
              <a:rPr lang="en-US" altLang="ko-KR" dirty="0"/>
              <a:t>(&lt;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&gt;) </a:t>
            </a:r>
          </a:p>
          <a:p>
            <a:r>
              <a:rPr lang="ko-KR" altLang="en-US" dirty="0"/>
              <a:t>사용 방법</a:t>
            </a:r>
          </a:p>
          <a:p>
            <a:pPr marL="27432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 "</a:t>
            </a:r>
            <a:r>
              <a:rPr lang="ko-KR" altLang="en-US" dirty="0"/>
              <a:t>빈 이름</a:t>
            </a:r>
            <a:r>
              <a:rPr lang="en-US" altLang="ko-KR" dirty="0"/>
              <a:t>" property="</a:t>
            </a:r>
            <a:r>
              <a:rPr lang="ko-KR" altLang="en-US" dirty="0" err="1"/>
              <a:t>프로퍼티</a:t>
            </a:r>
            <a:r>
              <a:rPr lang="ko-KR" altLang="en-US" dirty="0"/>
              <a:t> 이름</a:t>
            </a:r>
            <a:r>
              <a:rPr lang="en-US" altLang="ko-KR" dirty="0"/>
              <a:t>"/&gt;</a:t>
            </a:r>
          </a:p>
          <a:p>
            <a:endParaRPr lang="en-US" altLang="ko-KR" dirty="0"/>
          </a:p>
          <a:p>
            <a:r>
              <a:rPr lang="ko-KR" altLang="en-US" dirty="0"/>
              <a:t>사용 예</a:t>
            </a:r>
          </a:p>
          <a:p>
            <a:pPr marL="27432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 "</a:t>
            </a:r>
            <a:r>
              <a:rPr lang="en-US" altLang="ko-KR" dirty="0" err="1"/>
              <a:t>testBean</a:t>
            </a:r>
            <a:r>
              <a:rPr lang="en-US" altLang="ko-KR" dirty="0"/>
              <a:t>" class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bean.TestBean</a:t>
            </a:r>
            <a:r>
              <a:rPr lang="en-US" altLang="ko-KR" dirty="0"/>
              <a:t>" scope="page" /&gt;</a:t>
            </a:r>
          </a:p>
          <a:p>
            <a:pPr marL="274320" lvl="1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name="</a:t>
            </a:r>
            <a:r>
              <a:rPr lang="en-US" altLang="ko-KR" dirty="0" err="1"/>
              <a:t>testBean</a:t>
            </a:r>
            <a:r>
              <a:rPr lang="en-US" altLang="ko-KR" dirty="0"/>
              <a:t>" property="id"/&gt;</a:t>
            </a:r>
          </a:p>
        </p:txBody>
      </p:sp>
    </p:spTree>
    <p:extLst>
      <p:ext uri="{BB962C8B-B14F-4D97-AF65-F5344CB8AC3E}">
        <p14:creationId xmlns:p14="http://schemas.microsoft.com/office/powerpoint/2010/main" val="79908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액션 태그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 빈에서 사용하는 </a:t>
            </a:r>
            <a:r>
              <a:rPr lang="en-US" altLang="ko-KR" dirty="0"/>
              <a:t>scope </a:t>
            </a:r>
            <a:r>
              <a:rPr lang="ko-KR" altLang="en-US" dirty="0"/>
              <a:t>속성</a:t>
            </a:r>
          </a:p>
          <a:p>
            <a:endParaRPr lang="en-US" dirty="0"/>
          </a:p>
        </p:txBody>
      </p:sp>
      <p:graphicFrame>
        <p:nvGraphicFramePr>
          <p:cNvPr id="4" name="Table 264"/>
          <p:cNvGraphicFramePr/>
          <p:nvPr>
            <p:extLst>
              <p:ext uri="{D42A27DB-BD31-4B8C-83A1-F6EECF244321}">
                <p14:modId xmlns:p14="http://schemas.microsoft.com/office/powerpoint/2010/main" val="2823333677"/>
              </p:ext>
            </p:extLst>
          </p:nvPr>
        </p:nvGraphicFramePr>
        <p:xfrm>
          <a:off x="611560" y="2060848"/>
          <a:ext cx="8046387" cy="30675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43890"/>
                <a:gridCol w="6102497"/>
              </a:tblGrid>
              <a:tr h="560629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scope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내 용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</a:tr>
              <a:tr h="560629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page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 빈은 생성된 페이지 내에서만 접근되어 사용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4580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request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 빈이 생성된 요청을 수행하는 페이지들에서 사용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4580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session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 빈이 생성된 세션이 유효할 동안, 모든 페이지들에서 사용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4580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</a:rPr>
                        <a:t>application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자바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빈이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생성된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응용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프로그램에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포함된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모든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페이지들에서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sym typeface="Franklin Gothic Medium"/>
                        </a:rPr>
                        <a:t>사용</a:t>
                      </a:r>
                      <a:endParaRPr dirty="0">
                        <a:uFill>
                          <a:solidFill>
                            <a:srgbClr val="000000"/>
                          </a:solidFill>
                        </a:uFill>
                        <a:sym typeface="Franklin Gothic Medium"/>
                      </a:endParaRP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1800" dirty="0"/>
              <a:t>자바 언어의 프로그램 작성 규칙과 문법을 </a:t>
            </a:r>
            <a:r>
              <a:rPr lang="ko-KR" altLang="en-US" sz="1800" dirty="0" smtClean="0"/>
              <a:t>따라 작성된 </a:t>
            </a:r>
            <a:r>
              <a:rPr lang="ko-KR" altLang="en-US" sz="1800" dirty="0"/>
              <a:t>컴포넌트</a:t>
            </a:r>
          </a:p>
          <a:p>
            <a:pPr>
              <a:spcAft>
                <a:spcPts val="600"/>
              </a:spcAft>
            </a:pPr>
            <a:r>
              <a:rPr lang="ko-KR" altLang="en-US" sz="1800" dirty="0" smtClean="0"/>
              <a:t>클래스들로 </a:t>
            </a:r>
            <a:r>
              <a:rPr lang="ko-KR" altLang="en-US" sz="1800" dirty="0"/>
              <a:t>이루어진 복합적인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>
              <a:spcAft>
                <a:spcPts val="600"/>
              </a:spcAft>
            </a:pPr>
            <a:r>
              <a:rPr lang="ko-KR" altLang="en-US" sz="1800" dirty="0" smtClean="0"/>
              <a:t>정보를 </a:t>
            </a:r>
            <a:r>
              <a:rPr lang="ko-KR" altLang="en-US" sz="1800" dirty="0"/>
              <a:t>하나의 묶음으로 관리하기 위해 나온 메커니즘</a:t>
            </a:r>
          </a:p>
          <a:p>
            <a:pPr lvl="1">
              <a:spcAft>
                <a:spcPts val="600"/>
              </a:spcAft>
            </a:pPr>
            <a:r>
              <a:rPr lang="ko-KR" altLang="en-US" sz="1600" dirty="0" smtClean="0"/>
              <a:t>프로그램에서 사용되는 여러 개의 정보를 객체의 </a:t>
            </a:r>
            <a:r>
              <a:rPr lang="ko-KR" altLang="en-US" sz="1600" dirty="0"/>
              <a:t>멤버로 </a:t>
            </a:r>
            <a:r>
              <a:rPr lang="ko-KR" altLang="en-US" sz="1600" dirty="0" smtClean="0"/>
              <a:t>기술해 </a:t>
            </a:r>
            <a:r>
              <a:rPr lang="ko-KR" altLang="en-US" sz="1600" dirty="0"/>
              <a:t>한꺼번에 데이터를 접근해서 사용할 </a:t>
            </a:r>
            <a:r>
              <a:rPr lang="ko-KR" altLang="en-US" sz="1600" dirty="0" smtClean="0"/>
              <a:t>수 있게 함</a:t>
            </a:r>
            <a:endParaRPr lang="en-US" altLang="ko-KR" sz="1600" dirty="0" smtClean="0"/>
          </a:p>
          <a:p>
            <a:pPr>
              <a:spcAft>
                <a:spcPts val="600"/>
              </a:spcAft>
            </a:pPr>
            <a:r>
              <a:rPr lang="ko-KR" altLang="en-US" sz="1800" dirty="0"/>
              <a:t>자바의 데이터의 은닉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data </a:t>
            </a:r>
            <a:r>
              <a:rPr lang="en-US" altLang="ko-KR" sz="1800" dirty="0"/>
              <a:t>hiding)</a:t>
            </a:r>
            <a:r>
              <a:rPr lang="ko-KR" altLang="en-US" sz="1800" dirty="0"/>
              <a:t>이란 개념을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>
              <a:spcAft>
                <a:spcPts val="600"/>
              </a:spcAft>
            </a:pPr>
            <a:r>
              <a:rPr lang="ko-KR" altLang="en-US" sz="1600" dirty="0"/>
              <a:t>데이터는 </a:t>
            </a:r>
            <a:r>
              <a:rPr lang="en-US" altLang="ko-KR" sz="1600" dirty="0"/>
              <a:t>private </a:t>
            </a:r>
            <a:r>
              <a:rPr lang="ko-KR" altLang="en-US" sz="1600" dirty="0"/>
              <a:t>접근 </a:t>
            </a:r>
            <a:r>
              <a:rPr lang="ko-KR" altLang="en-US" sz="1600" dirty="0" err="1"/>
              <a:t>제한자를</a:t>
            </a:r>
            <a:r>
              <a:rPr lang="ko-KR" altLang="en-US" sz="1600" dirty="0"/>
              <a:t> 사용하고 </a:t>
            </a:r>
            <a:r>
              <a:rPr lang="en-US" altLang="ko-KR" sz="1600" dirty="0"/>
              <a:t>public </a:t>
            </a:r>
            <a:r>
              <a:rPr lang="ko-KR" altLang="en-US" sz="1600" dirty="0" err="1"/>
              <a:t>접근제한자로</a:t>
            </a:r>
            <a:r>
              <a:rPr lang="ko-KR" altLang="en-US" sz="1600" dirty="0"/>
              <a:t> 공개된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통해서만 접근</a:t>
            </a:r>
            <a:endParaRPr lang="en-US" altLang="ko-KR" sz="1600" dirty="0"/>
          </a:p>
          <a:p>
            <a:pPr>
              <a:spcAft>
                <a:spcPts val="600"/>
              </a:spcAft>
            </a:pPr>
            <a:endParaRPr lang="ko-KR" altLang="en-US" sz="1800" dirty="0"/>
          </a:p>
          <a:p>
            <a:endParaRPr lang="ko-KR" altLang="en-US" sz="1800" dirty="0"/>
          </a:p>
          <a:p>
            <a:endParaRPr lang="en-US" sz="1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9712" y="4290960"/>
            <a:ext cx="6068888" cy="1802336"/>
            <a:chOff x="1979712" y="4290960"/>
            <a:chExt cx="6068888" cy="18023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9712" y="4290960"/>
              <a:ext cx="3014238" cy="1802336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 fontAlgn="base"/>
              <a:r>
                <a:rPr lang="ko-KR" altLang="en-US" sz="2000" b="1" dirty="0" smtClean="0">
                  <a:solidFill>
                    <a:schemeClr val="tx1"/>
                  </a:solidFill>
                </a:rPr>
                <a:t>자바 빈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49209" y="5277129"/>
              <a:ext cx="3999391" cy="2584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96690" y="5104823"/>
              <a:ext cx="3527638" cy="396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dirty="0" err="1">
                  <a:solidFill>
                    <a:schemeClr val="tx1"/>
                  </a:solidFill>
                </a:rPr>
                <a:t>getField</a:t>
              </a:r>
              <a:r>
                <a:rPr lang="en-US" altLang="ko-KR" dirty="0">
                  <a:solidFill>
                    <a:schemeClr val="tx1"/>
                  </a:solidFill>
                </a:rPr>
                <a:t> 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구름 7"/>
            <p:cNvSpPr/>
            <p:nvPr/>
          </p:nvSpPr>
          <p:spPr>
            <a:xfrm>
              <a:off x="2123728" y="4915071"/>
              <a:ext cx="1656184" cy="982547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fontAlgn="base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12105" y="5161159"/>
              <a:ext cx="15571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smtClean="0"/>
                <a:t>숨겨진 데이터</a:t>
              </a:r>
              <a:endParaRPr lang="en-US" altLang="ko-KR" sz="1600" dirty="0" smtClean="0"/>
            </a:p>
            <a:p>
              <a:pPr algn="ctr"/>
              <a:r>
                <a:rPr lang="en-US" altLang="ko-KR" sz="1600" dirty="0" smtClean="0"/>
                <a:t>  field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996690" y="5560795"/>
              <a:ext cx="3527638" cy="396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dirty="0" err="1">
                  <a:solidFill>
                    <a:schemeClr val="tx1"/>
                  </a:solidFill>
                </a:rPr>
                <a:t>setField</a:t>
              </a:r>
              <a:r>
                <a:rPr lang="en-US" altLang="ko-KR" dirty="0">
                  <a:solidFill>
                    <a:schemeClr val="tx1"/>
                  </a:solidFill>
                </a:rPr>
                <a:t>(String field xxx)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구름 모양 설명선 11"/>
            <p:cNvSpPr/>
            <p:nvPr/>
          </p:nvSpPr>
          <p:spPr>
            <a:xfrm>
              <a:off x="5148064" y="4290960"/>
              <a:ext cx="2160240" cy="671347"/>
            </a:xfrm>
            <a:prstGeom prst="cloud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78844" y="4453770"/>
              <a:ext cx="1941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/>
                <a:t>공개된 인터페이스 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50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1800" dirty="0"/>
              <a:t>자바 빈의 구성요소</a:t>
            </a:r>
          </a:p>
          <a:p>
            <a:pPr>
              <a:spcAft>
                <a:spcPts val="600"/>
              </a:spcAft>
            </a:pPr>
            <a:endParaRPr lang="ko-KR" altLang="en-US" sz="1800" dirty="0"/>
          </a:p>
          <a:p>
            <a:endParaRPr lang="ko-KR" altLang="en-US" sz="1800" dirty="0"/>
          </a:p>
          <a:p>
            <a:endParaRPr lang="en-US" sz="1800" dirty="0"/>
          </a:p>
        </p:txBody>
      </p:sp>
      <p:graphicFrame>
        <p:nvGraphicFramePr>
          <p:cNvPr id="15" name="Table 133"/>
          <p:cNvGraphicFramePr/>
          <p:nvPr>
            <p:extLst>
              <p:ext uri="{D42A27DB-BD31-4B8C-83A1-F6EECF244321}">
                <p14:modId xmlns:p14="http://schemas.microsoft.com/office/powerpoint/2010/main" val="887420133"/>
              </p:ext>
            </p:extLst>
          </p:nvPr>
        </p:nvGraphicFramePr>
        <p:xfrm>
          <a:off x="827584" y="1916832"/>
          <a:ext cx="7678744" cy="285474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1442"/>
                <a:gridCol w="5247302"/>
              </a:tblGrid>
              <a:tr h="597537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kumimoji="0" sz="18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구성요소</a:t>
                      </a:r>
                      <a:endParaRPr kumimoji="0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kumimoji="0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 용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97537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필드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-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빈즈가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가진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속성을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의미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.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멤버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변수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형태로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  <a:sym typeface="Franklin Gothic Medium"/>
                        </a:rPr>
                        <a:t>제공</a:t>
                      </a:r>
                      <a:endParaRPr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  <a:sym typeface="Franklin Gothic Medium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59674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프로퍼티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sym typeface="Franklin Gothic Medium"/>
                        </a:defRPr>
                      </a:pPr>
                      <a:r>
                        <a:rPr dirty="0">
                          <a:latin typeface="+mn-ea"/>
                          <a:ea typeface="+mn-ea"/>
                        </a:rPr>
                        <a:t>-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빈즈를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외부에서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조작할</a:t>
                      </a:r>
                      <a:r>
                        <a:rPr dirty="0">
                          <a:latin typeface="+mn-ea"/>
                          <a:ea typeface="+mn-ea"/>
                        </a:rPr>
                        <a:t> 수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있도록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하는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방식들을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제공</a:t>
                      </a:r>
                      <a:endParaRPr dirty="0">
                        <a:latin typeface="+mn-ea"/>
                        <a:ea typeface="+mn-ea"/>
                      </a:endParaRPr>
                    </a:p>
                    <a:p>
                      <a:pPr marL="228600" indent="-228600" algn="l">
                        <a:buClr>
                          <a:srgbClr val="000000"/>
                        </a:buClr>
                        <a:buSzPct val="100000"/>
                        <a:buFont typeface="굴림"/>
                        <a:buChar char="-"/>
                        <a:tabLst>
                          <a:tab pos="914400" algn="l"/>
                        </a:tabLst>
                        <a:defRPr sz="1800">
                          <a:sym typeface="Franklin Gothic Medium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멤버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함수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형태로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제공</a:t>
                      </a:r>
                      <a:endParaRPr dirty="0">
                        <a:latin typeface="+mn-ea"/>
                        <a:ea typeface="+mn-ea"/>
                      </a:endParaRPr>
                    </a:p>
                    <a:p>
                      <a:pPr marL="228600" indent="-228600" algn="l">
                        <a:buClr>
                          <a:srgbClr val="000000"/>
                        </a:buClr>
                        <a:buSzPct val="100000"/>
                        <a:buFont typeface="굴림"/>
                        <a:buChar char="-"/>
                        <a:tabLst>
                          <a:tab pos="914400" algn="l"/>
                        </a:tabLst>
                        <a:defRPr sz="1800">
                          <a:sym typeface="Franklin Gothic Medium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getXXX</a:t>
                      </a:r>
                      <a:r>
                        <a:rPr dirty="0">
                          <a:latin typeface="+mn-ea"/>
                          <a:ea typeface="+mn-ea"/>
                        </a:rPr>
                        <a:t>(),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setXXX</a:t>
                      </a:r>
                      <a:r>
                        <a:rPr dirty="0">
                          <a:latin typeface="+mn-ea"/>
                          <a:ea typeface="+mn-ea"/>
                        </a:rPr>
                        <a:t>()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형태를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주로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형성</a:t>
                      </a:r>
                      <a:endParaRPr dirty="0">
                        <a:latin typeface="+mn-ea"/>
                        <a:ea typeface="+mn-ea"/>
                      </a:endParaRPr>
                    </a:p>
                    <a:p>
                      <a:pPr marL="228600" indent="-228600" algn="l">
                        <a:buClr>
                          <a:srgbClr val="000000"/>
                        </a:buClr>
                        <a:buSzPct val="100000"/>
                        <a:buFont typeface="굴림"/>
                        <a:buChar char="-"/>
                        <a:tabLst>
                          <a:tab pos="914400" algn="l"/>
                        </a:tabLst>
                        <a:defRPr sz="1800">
                          <a:sym typeface="Franklin Gothic Medium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getXXX</a:t>
                      </a:r>
                      <a:r>
                        <a:rPr dirty="0">
                          <a:latin typeface="+mn-ea"/>
                          <a:ea typeface="+mn-ea"/>
                        </a:rPr>
                        <a:t>() 를 getter, </a:t>
                      </a:r>
                      <a:r>
                        <a:rPr 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 smtClean="0">
                          <a:latin typeface="+mn-ea"/>
                          <a:ea typeface="+mn-ea"/>
                        </a:rPr>
                        <a:t>setXXX</a:t>
                      </a:r>
                      <a:r>
                        <a:rPr dirty="0">
                          <a:latin typeface="+mn-ea"/>
                          <a:ea typeface="+mn-ea"/>
                        </a:rPr>
                        <a:t>() 를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setter라고</a:t>
                      </a:r>
                      <a:r>
                        <a:rPr dirty="0">
                          <a:latin typeface="+mn-ea"/>
                          <a:ea typeface="+mn-ea"/>
                        </a:rPr>
                        <a:t> 함.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JavaBeans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자바빈</a:t>
            </a:r>
            <a:r>
              <a:rPr lang="en-US" altLang="ko-KR" dirty="0"/>
              <a:t>(JavaBean) </a:t>
            </a:r>
            <a:r>
              <a:rPr lang="ko-KR" altLang="en-US" dirty="0"/>
              <a:t>클래스 작성</a:t>
            </a:r>
          </a:p>
          <a:p>
            <a:pPr lvl="1"/>
            <a:r>
              <a:rPr lang="ko-KR" altLang="en-US" dirty="0" smtClean="0"/>
              <a:t>자바의 </a:t>
            </a:r>
            <a:r>
              <a:rPr lang="ko-KR" altLang="en-US" dirty="0"/>
              <a:t>클래스를 만드는 것과 같은 규칙</a:t>
            </a:r>
          </a:p>
          <a:p>
            <a:pPr lvl="1"/>
            <a:r>
              <a:rPr lang="ko-KR" altLang="en-US" dirty="0" smtClean="0"/>
              <a:t>작성 </a:t>
            </a:r>
            <a:r>
              <a:rPr lang="ko-KR" altLang="en-US" dirty="0"/>
              <a:t>순서</a:t>
            </a:r>
          </a:p>
          <a:p>
            <a:pPr marL="594360" lvl="2" indent="0">
              <a:buNone/>
            </a:pPr>
            <a:r>
              <a:rPr lang="en-US" altLang="ko-KR" dirty="0"/>
              <a:t>1. package </a:t>
            </a:r>
            <a:r>
              <a:rPr lang="ko-KR" altLang="en-US" dirty="0" err="1"/>
              <a:t>패키지명</a:t>
            </a:r>
            <a:r>
              <a:rPr lang="en-US" altLang="ko-KR" dirty="0"/>
              <a:t>; //</a:t>
            </a:r>
            <a:r>
              <a:rPr lang="ko-KR" altLang="en-US" dirty="0"/>
              <a:t>없으면 생략가능</a:t>
            </a:r>
          </a:p>
          <a:p>
            <a:pPr marL="594360" lvl="2" indent="0">
              <a:buNone/>
            </a:pPr>
            <a:r>
              <a:rPr lang="en-US" altLang="ko-KR" dirty="0"/>
              <a:t>2. import </a:t>
            </a:r>
            <a:r>
              <a:rPr lang="ko-KR" altLang="en-US" dirty="0" err="1"/>
              <a:t>패키지명을</a:t>
            </a:r>
            <a:r>
              <a:rPr lang="ko-KR" altLang="en-US" dirty="0"/>
              <a:t> 포함한 클래스의 </a:t>
            </a:r>
            <a:r>
              <a:rPr lang="ko-KR" altLang="en-US" dirty="0" err="1"/>
              <a:t>풀네임</a:t>
            </a:r>
            <a:r>
              <a:rPr lang="en-US" altLang="ko-KR" dirty="0"/>
              <a:t>; //</a:t>
            </a:r>
            <a:r>
              <a:rPr lang="ko-KR" altLang="en-US" dirty="0"/>
              <a:t>없으면 생략가능</a:t>
            </a:r>
          </a:p>
          <a:p>
            <a:pPr marL="594360" lvl="2" indent="0">
              <a:buNone/>
            </a:pPr>
            <a:r>
              <a:rPr lang="en-US" altLang="ko-KR" dirty="0"/>
              <a:t>3. class </a:t>
            </a:r>
            <a:r>
              <a:rPr lang="ko-KR" altLang="en-US" dirty="0" err="1"/>
              <a:t>클래스명</a:t>
            </a:r>
            <a:r>
              <a:rPr lang="en-US" altLang="ko-KR" dirty="0"/>
              <a:t>{ //</a:t>
            </a:r>
            <a:r>
              <a:rPr lang="ko-KR" altLang="en-US" dirty="0"/>
              <a:t>필수정의</a:t>
            </a:r>
            <a:r>
              <a:rPr lang="en-US" altLang="ko-KR" dirty="0"/>
              <a:t>, </a:t>
            </a:r>
            <a:r>
              <a:rPr lang="ko-KR" altLang="en-US" dirty="0"/>
              <a:t>생략 불가능</a:t>
            </a:r>
          </a:p>
          <a:p>
            <a:pPr marL="594360" lvl="2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클래스 선언 형식</a:t>
            </a:r>
          </a:p>
          <a:p>
            <a:pPr lvl="2"/>
            <a:r>
              <a:rPr lang="ko-KR" altLang="en-US" dirty="0"/>
              <a:t>접근제어자 </a:t>
            </a:r>
            <a:r>
              <a:rPr lang="en-US" altLang="ko-KR" dirty="0"/>
              <a:t>[</a:t>
            </a:r>
            <a:r>
              <a:rPr lang="ko-KR" altLang="en-US" dirty="0"/>
              <a:t>키워드</a:t>
            </a:r>
            <a:r>
              <a:rPr lang="en-US" altLang="ko-KR" dirty="0"/>
              <a:t>] class </a:t>
            </a:r>
            <a:r>
              <a:rPr lang="ko-KR" altLang="en-US" dirty="0" err="1"/>
              <a:t>클래스명</a:t>
            </a:r>
            <a:r>
              <a:rPr lang="en-US" altLang="ko-KR" dirty="0"/>
              <a:t>{}</a:t>
            </a:r>
          </a:p>
          <a:p>
            <a:pPr lvl="2"/>
            <a:r>
              <a:rPr lang="ko-KR" altLang="en-US" dirty="0" smtClean="0"/>
              <a:t>선언 </a:t>
            </a:r>
            <a:r>
              <a:rPr lang="ko-KR" altLang="en-US" dirty="0"/>
              <a:t>예</a:t>
            </a:r>
          </a:p>
          <a:p>
            <a:pPr lvl="3"/>
            <a:r>
              <a:rPr lang="en-US" altLang="ko-KR" dirty="0"/>
              <a:t>public class </a:t>
            </a:r>
            <a:r>
              <a:rPr lang="en-US" altLang="ko-KR" dirty="0" err="1"/>
              <a:t>DbDataLogin</a:t>
            </a:r>
            <a:r>
              <a:rPr lang="en-US" altLang="ko-KR" dirty="0"/>
              <a:t>{}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/>
              <a:t>클래스 선언</a:t>
            </a:r>
            <a:r>
              <a:rPr lang="en-US" altLang="ko-KR" dirty="0"/>
              <a:t>-</a:t>
            </a:r>
            <a:r>
              <a:rPr lang="ko-KR" altLang="en-US" dirty="0"/>
              <a:t>접근 제어자 </a:t>
            </a:r>
            <a:r>
              <a:rPr lang="en-US" altLang="ko-KR" dirty="0" smtClean="0"/>
              <a:t>public</a:t>
            </a:r>
            <a:endParaRPr lang="en-US" altLang="ko-KR" dirty="0"/>
          </a:p>
          <a:p>
            <a:pPr lvl="1"/>
            <a:r>
              <a:rPr lang="ko-KR" altLang="en-US" dirty="0"/>
              <a:t>멤버 변수</a:t>
            </a:r>
            <a:r>
              <a:rPr lang="en-US" altLang="ko-KR" dirty="0"/>
              <a:t>-</a:t>
            </a:r>
            <a:r>
              <a:rPr lang="ko-KR" altLang="en-US" dirty="0"/>
              <a:t>접근 제어자 </a:t>
            </a:r>
            <a:r>
              <a:rPr lang="en-US" altLang="ko-KR" dirty="0" smtClean="0"/>
              <a:t>private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4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패키지 선언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자바 </a:t>
            </a:r>
            <a:r>
              <a:rPr lang="ko-KR" altLang="en-US" sz="1800" dirty="0"/>
              <a:t>빈 클래스 정의하기</a:t>
            </a:r>
          </a:p>
          <a:p>
            <a:pPr>
              <a:spcAft>
                <a:spcPts val="600"/>
              </a:spcAft>
            </a:pPr>
            <a:endParaRPr lang="ko-KR" altLang="en-US" sz="1800" dirty="0"/>
          </a:p>
          <a:p>
            <a:endParaRPr lang="ko-KR" altLang="en-US" sz="1800" dirty="0"/>
          </a:p>
          <a:p>
            <a:endParaRPr lang="en-US"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136882" y="1722662"/>
            <a:ext cx="7482868" cy="4165243"/>
            <a:chOff x="1136882" y="1712029"/>
            <a:chExt cx="7482868" cy="4165243"/>
          </a:xfrm>
        </p:grpSpPr>
        <p:sp>
          <p:nvSpPr>
            <p:cNvPr id="5" name="Shape 138"/>
            <p:cNvSpPr/>
            <p:nvPr/>
          </p:nvSpPr>
          <p:spPr>
            <a:xfrm>
              <a:off x="1187624" y="1712029"/>
              <a:ext cx="6984776" cy="4165243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marL="85725" indent="-85725">
                <a:lnSpc>
                  <a:spcPct val="150000"/>
                </a:lnSpc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 lang="en-US" b="1" dirty="0" smtClean="0"/>
            </a:p>
            <a:p>
              <a:pPr marL="85725" indent="-85725">
                <a:lnSpc>
                  <a:spcPct val="150000"/>
                </a:lnSpc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 lang="en-US" b="1" dirty="0"/>
            </a:p>
            <a:p>
              <a:pPr marL="85725" indent="-85725">
                <a:lnSpc>
                  <a:spcPct val="150000"/>
                </a:lnSpc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lang="en-US" sz="2000" b="1" dirty="0" err="1" smtClean="0"/>
                <a:t>kr.ac.seoultech.javabeans.MemberBean</a:t>
              </a:r>
              <a:endParaRPr lang="en-US" sz="2000" b="1" dirty="0"/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endParaRPr lang="en-US" sz="2000" dirty="0">
                <a:solidFill>
                  <a:schemeClr val="accent1"/>
                </a:solidFill>
              </a:endParaRPr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sz="2000" dirty="0" smtClean="0">
                  <a:solidFill>
                    <a:schemeClr val="accent1"/>
                  </a:solidFill>
                </a:rPr>
                <a:t>public</a:t>
              </a:r>
              <a:r>
                <a:rPr sz="2000" dirty="0" smtClean="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rPr>
                <a:t> </a:t>
              </a:r>
              <a:r>
                <a:rPr sz="2000" dirty="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rPr>
                <a:t>class</a:t>
              </a:r>
              <a:r>
                <a:rPr sz="2000" dirty="0"/>
                <a:t> </a:t>
              </a:r>
              <a:r>
                <a:rPr sz="2000" dirty="0" err="1"/>
                <a:t>MemeberBean</a:t>
              </a:r>
              <a:r>
                <a:rPr sz="2000" dirty="0"/>
                <a:t> {      </a:t>
              </a:r>
              <a:r>
                <a:rPr sz="2000" dirty="0">
                  <a:solidFill>
                    <a:schemeClr val="accent6"/>
                  </a:solidFill>
                </a:rPr>
                <a:t> // </a:t>
              </a:r>
              <a:r>
                <a:rPr sz="2000" dirty="0" err="1">
                  <a:solidFill>
                    <a:schemeClr val="accent6"/>
                  </a:solidFill>
                </a:rPr>
                <a:t>자바</a:t>
              </a:r>
              <a:r>
                <a:rPr sz="2000" dirty="0">
                  <a:solidFill>
                    <a:schemeClr val="accent6"/>
                  </a:solidFill>
                </a:rPr>
                <a:t> 빈 </a:t>
              </a:r>
              <a:r>
                <a:rPr sz="2000" dirty="0" err="1">
                  <a:solidFill>
                    <a:schemeClr val="accent6"/>
                  </a:solidFill>
                </a:rPr>
                <a:t>클래스</a:t>
              </a:r>
              <a:r>
                <a:rPr sz="2000" dirty="0">
                  <a:solidFill>
                    <a:schemeClr val="accent6"/>
                  </a:solidFill>
                </a:rPr>
                <a:t> </a:t>
              </a:r>
              <a:r>
                <a:rPr sz="2000" dirty="0" err="1">
                  <a:solidFill>
                    <a:schemeClr val="accent6"/>
                  </a:solidFill>
                </a:rPr>
                <a:t>정의</a:t>
              </a:r>
              <a:endParaRPr sz="2000" dirty="0">
                <a:solidFill>
                  <a:schemeClr val="accent6"/>
                </a:solidFill>
              </a:endParaRPr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solidFill>
                    <a:schemeClr val="accent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sz="2000" dirty="0" smtClean="0">
                  <a:solidFill>
                    <a:schemeClr val="accent6"/>
                  </a:solidFill>
                </a:rPr>
                <a:t>/*</a:t>
              </a:r>
              <a:endParaRPr sz="2000" dirty="0">
                <a:solidFill>
                  <a:schemeClr val="accent6"/>
                </a:solidFill>
              </a:endParaRPr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solidFill>
                    <a:schemeClr val="accent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sz="2000" dirty="0">
                  <a:solidFill>
                    <a:schemeClr val="accent6"/>
                  </a:solidFill>
                </a:rPr>
                <a:t>   </a:t>
              </a:r>
              <a:r>
                <a:rPr sz="2000" dirty="0" err="1">
                  <a:solidFill>
                    <a:schemeClr val="accent6"/>
                  </a:solidFill>
                </a:rPr>
                <a:t>원하는</a:t>
              </a:r>
              <a:r>
                <a:rPr sz="2000" dirty="0">
                  <a:solidFill>
                    <a:schemeClr val="accent6"/>
                  </a:solidFill>
                </a:rPr>
                <a:t> </a:t>
              </a:r>
              <a:r>
                <a:rPr sz="2000" dirty="0" err="1">
                  <a:solidFill>
                    <a:schemeClr val="accent6"/>
                  </a:solidFill>
                </a:rPr>
                <a:t>로직을</a:t>
              </a:r>
              <a:r>
                <a:rPr sz="2000" dirty="0">
                  <a:solidFill>
                    <a:schemeClr val="accent6"/>
                  </a:solidFill>
                </a:rPr>
                <a:t> </a:t>
              </a:r>
              <a:r>
                <a:rPr sz="2000" dirty="0" err="1">
                  <a:solidFill>
                    <a:schemeClr val="accent6"/>
                  </a:solidFill>
                </a:rPr>
                <a:t>안에</a:t>
              </a:r>
              <a:r>
                <a:rPr sz="2000" dirty="0">
                  <a:solidFill>
                    <a:schemeClr val="accent6"/>
                  </a:solidFill>
                </a:rPr>
                <a:t> </a:t>
              </a:r>
              <a:r>
                <a:rPr sz="2000" dirty="0" err="1">
                  <a:solidFill>
                    <a:schemeClr val="accent6"/>
                  </a:solidFill>
                </a:rPr>
                <a:t>구현</a:t>
              </a:r>
              <a:endParaRPr sz="2000" dirty="0">
                <a:solidFill>
                  <a:schemeClr val="accent6"/>
                </a:solidFill>
              </a:endParaRPr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solidFill>
                    <a:schemeClr val="accent3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sz="2000" dirty="0">
                  <a:solidFill>
                    <a:schemeClr val="accent6"/>
                  </a:solidFill>
                </a:rPr>
                <a:t>*/</a:t>
              </a:r>
            </a:p>
            <a:p>
              <a:pPr marL="85725" indent="-85725">
                <a:lnSpc>
                  <a:spcPct val="150000"/>
                </a:lnSpc>
                <a:spcBef>
                  <a:spcPts val="0"/>
                </a:spcBef>
                <a:defRPr sz="18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 sz="2000" dirty="0" smtClean="0"/>
                <a:t>}</a:t>
              </a:r>
              <a:endParaRPr sz="2000" dirty="0"/>
            </a:p>
          </p:txBody>
        </p:sp>
        <p:sp>
          <p:nvSpPr>
            <p:cNvPr id="6" name="Shape 143"/>
            <p:cNvSpPr/>
            <p:nvPr/>
          </p:nvSpPr>
          <p:spPr>
            <a:xfrm>
              <a:off x="1763688" y="2094324"/>
              <a:ext cx="685606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sz="2800" b="1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 b="0"/>
              </a:pPr>
              <a:endParaRPr sz="2000" b="1" dirty="0"/>
            </a:p>
          </p:txBody>
        </p:sp>
        <p:sp>
          <p:nvSpPr>
            <p:cNvPr id="8" name="Shape 148"/>
            <p:cNvSpPr/>
            <p:nvPr/>
          </p:nvSpPr>
          <p:spPr>
            <a:xfrm>
              <a:off x="1136882" y="1844824"/>
              <a:ext cx="2986695" cy="947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ctr">
                <a:spcBef>
                  <a:spcPts val="600"/>
                </a:spcBef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ko-KR" altLang="en-US" sz="2000" dirty="0" err="1" smtClean="0">
                  <a:solidFill>
                    <a:prstClr val="black"/>
                  </a:solidFill>
                  <a:latin typeface="맑은 고딕"/>
                  <a:ea typeface="맑은 고딕"/>
                  <a:sym typeface="맑은 고딕"/>
                </a:rPr>
                <a:t>패키지명</a:t>
              </a:r>
              <a:endParaRPr lang="en-US" sz="1600" dirty="0" smtClean="0"/>
            </a:p>
            <a:p>
              <a:pPr>
                <a:spcBef>
                  <a:spcPts val="60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600" dirty="0" smtClean="0"/>
                <a:t> </a:t>
              </a:r>
              <a:r>
                <a:rPr sz="2000" dirty="0" err="1"/>
                <a:t>도메인이름</a:t>
              </a:r>
              <a:r>
                <a:rPr sz="2000" dirty="0"/>
                <a:t>  +  </a:t>
              </a:r>
              <a:r>
                <a:rPr sz="2000" dirty="0" err="1"/>
                <a:t>폴더이름</a:t>
              </a:r>
              <a:endParaRPr sz="2000" dirty="0"/>
            </a:p>
            <a:p>
              <a:pPr>
                <a:spcBef>
                  <a:spcPts val="60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700" dirty="0"/>
            </a:p>
          </p:txBody>
        </p:sp>
        <p:grpSp>
          <p:nvGrpSpPr>
            <p:cNvPr id="9" name="Group 151"/>
            <p:cNvGrpSpPr/>
            <p:nvPr/>
          </p:nvGrpSpPr>
          <p:grpSpPr>
            <a:xfrm flipV="1">
              <a:off x="1659781" y="2014651"/>
              <a:ext cx="339819" cy="270498"/>
              <a:chOff x="0" y="0"/>
              <a:chExt cx="339818" cy="270497"/>
            </a:xfrm>
          </p:grpSpPr>
          <p:sp>
            <p:nvSpPr>
              <p:cNvPr id="13" name="Shape 149"/>
              <p:cNvSpPr/>
              <p:nvPr/>
            </p:nvSpPr>
            <p:spPr>
              <a:xfrm flipH="1">
                <a:off x="0" y="-1"/>
                <a:ext cx="1508" cy="27007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buClrTx/>
                  <a:buFontTx/>
                  <a:defRPr sz="1200"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sp>
            <p:nvSpPr>
              <p:cNvPr id="14" name="Shape 150"/>
              <p:cNvSpPr/>
              <p:nvPr/>
            </p:nvSpPr>
            <p:spPr>
              <a:xfrm>
                <a:off x="753" y="269640"/>
                <a:ext cx="339066" cy="858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buClrTx/>
                  <a:buFontTx/>
                  <a:defRPr sz="1200"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</p:grpSp>
        <p:grpSp>
          <p:nvGrpSpPr>
            <p:cNvPr id="10" name="Group 154"/>
            <p:cNvGrpSpPr/>
            <p:nvPr/>
          </p:nvGrpSpPr>
          <p:grpSpPr>
            <a:xfrm flipV="1">
              <a:off x="3203848" y="2013897"/>
              <a:ext cx="397837" cy="270498"/>
              <a:chOff x="0" y="0"/>
              <a:chExt cx="397836" cy="270497"/>
            </a:xfrm>
          </p:grpSpPr>
          <p:sp>
            <p:nvSpPr>
              <p:cNvPr id="11" name="Shape 152"/>
              <p:cNvSpPr/>
              <p:nvPr/>
            </p:nvSpPr>
            <p:spPr>
              <a:xfrm>
                <a:off x="396071" y="0"/>
                <a:ext cx="1766" cy="27006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buClrTx/>
                  <a:buFontTx/>
                  <a:defRPr sz="1200"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sp>
            <p:nvSpPr>
              <p:cNvPr id="12" name="Shape 153"/>
              <p:cNvSpPr/>
              <p:nvPr/>
            </p:nvSpPr>
            <p:spPr>
              <a:xfrm flipH="1">
                <a:off x="0" y="269640"/>
                <a:ext cx="396954" cy="858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buClrTx/>
                  <a:buFontTx/>
                  <a:defRPr sz="1200"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2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필드 선언하기</a:t>
            </a:r>
            <a:endParaRPr lang="en-US" dirty="0"/>
          </a:p>
        </p:txBody>
      </p:sp>
      <p:pic>
        <p:nvPicPr>
          <p:cNvPr id="4" name="image3.png" descr="EMB000014204e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201" y="1946446"/>
            <a:ext cx="4346688" cy="259229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2"/>
          <p:cNvSpPr/>
          <p:nvPr/>
        </p:nvSpPr>
        <p:spPr>
          <a:xfrm>
            <a:off x="2472329" y="2262554"/>
            <a:ext cx="6132119" cy="34163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package </a:t>
            </a:r>
            <a:r>
              <a:rPr sz="1600" dirty="0" err="1"/>
              <a:t>kr.ac.seoultech.javabeans</a:t>
            </a:r>
            <a:r>
              <a:rPr sz="16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public class </a:t>
            </a:r>
            <a:r>
              <a:rPr sz="1600" dirty="0" err="1"/>
              <a:t>MemberBean</a:t>
            </a:r>
            <a:r>
              <a:rPr sz="1600" dirty="0"/>
              <a:t> {    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private String name;      // </a:t>
            </a:r>
            <a:r>
              <a:rPr sz="1600" dirty="0" err="1"/>
              <a:t>이름을</a:t>
            </a:r>
            <a:r>
              <a:rPr sz="1600" dirty="0"/>
              <a:t> </a:t>
            </a:r>
            <a:r>
              <a:rPr sz="1600" dirty="0" err="1"/>
              <a:t>저장할</a:t>
            </a:r>
            <a:r>
              <a:rPr sz="1600" dirty="0"/>
              <a:t> </a:t>
            </a:r>
            <a:r>
              <a:rPr sz="1600" dirty="0" err="1"/>
              <a:t>필드</a:t>
            </a:r>
            <a:r>
              <a:rPr sz="1600" dirty="0"/>
              <a:t> </a:t>
            </a:r>
            <a:r>
              <a:rPr sz="1600" dirty="0" err="1"/>
              <a:t>선언</a:t>
            </a: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private String </a:t>
            </a:r>
            <a:r>
              <a:rPr sz="1600" dirty="0" err="1"/>
              <a:t>userid</a:t>
            </a:r>
            <a:r>
              <a:rPr sz="1600" dirty="0"/>
              <a:t>;     // </a:t>
            </a:r>
            <a:r>
              <a:rPr sz="1600" dirty="0" err="1"/>
              <a:t>아이디를</a:t>
            </a:r>
            <a:r>
              <a:rPr sz="1600" dirty="0"/>
              <a:t> </a:t>
            </a:r>
            <a:r>
              <a:rPr sz="1600" dirty="0" err="1"/>
              <a:t>저장할</a:t>
            </a:r>
            <a:r>
              <a:rPr sz="1600" dirty="0"/>
              <a:t> </a:t>
            </a:r>
            <a:r>
              <a:rPr sz="1600" dirty="0" err="1"/>
              <a:t>필드</a:t>
            </a:r>
            <a:r>
              <a:rPr sz="1600" dirty="0"/>
              <a:t> </a:t>
            </a:r>
            <a:r>
              <a:rPr sz="1600" dirty="0" err="1"/>
              <a:t>선언</a:t>
            </a: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</a:t>
            </a:r>
            <a:r>
              <a:rPr lang="en-US" sz="1600" dirty="0" smtClean="0"/>
              <a:t> </a:t>
            </a:r>
            <a:r>
              <a:rPr sz="1600" dirty="0" smtClean="0"/>
              <a:t>private </a:t>
            </a:r>
            <a:r>
              <a:rPr sz="1600" dirty="0"/>
              <a:t>String </a:t>
            </a:r>
            <a:r>
              <a:rPr sz="1600" dirty="0" err="1"/>
              <a:t>pwd</a:t>
            </a:r>
            <a:r>
              <a:rPr sz="1600" dirty="0"/>
              <a:t>;       // </a:t>
            </a:r>
            <a:r>
              <a:rPr sz="1600" dirty="0" err="1"/>
              <a:t>비밀번호를</a:t>
            </a:r>
            <a:r>
              <a:rPr sz="1600" dirty="0"/>
              <a:t> </a:t>
            </a:r>
            <a:r>
              <a:rPr sz="1600" dirty="0" err="1"/>
              <a:t>저장할</a:t>
            </a:r>
            <a:r>
              <a:rPr sz="1600" dirty="0"/>
              <a:t> </a:t>
            </a:r>
            <a:r>
              <a:rPr sz="1600" dirty="0" err="1"/>
              <a:t>필드</a:t>
            </a:r>
            <a:r>
              <a:rPr sz="1600" dirty="0"/>
              <a:t> </a:t>
            </a:r>
            <a:r>
              <a:rPr sz="1600" dirty="0" err="1"/>
              <a:t>선언</a:t>
            </a: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private String email;      // </a:t>
            </a:r>
            <a:r>
              <a:rPr sz="1600" dirty="0" err="1"/>
              <a:t>이메일을</a:t>
            </a:r>
            <a:r>
              <a:rPr sz="1600" dirty="0"/>
              <a:t> </a:t>
            </a:r>
            <a:r>
              <a:rPr sz="1600" dirty="0" err="1"/>
              <a:t>저장할</a:t>
            </a:r>
            <a:r>
              <a:rPr sz="1600" dirty="0"/>
              <a:t> </a:t>
            </a:r>
            <a:r>
              <a:rPr sz="1600" dirty="0" err="1"/>
              <a:t>필드</a:t>
            </a:r>
            <a:r>
              <a:rPr sz="1600" dirty="0"/>
              <a:t> </a:t>
            </a:r>
            <a:r>
              <a:rPr sz="1600" dirty="0" err="1"/>
              <a:t>선언</a:t>
            </a: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private String phone;     // </a:t>
            </a:r>
            <a:r>
              <a:rPr sz="1600" dirty="0" err="1"/>
              <a:t>전화번호를</a:t>
            </a:r>
            <a:r>
              <a:rPr sz="1600" dirty="0"/>
              <a:t> </a:t>
            </a:r>
            <a:r>
              <a:rPr sz="1600" dirty="0" err="1"/>
              <a:t>저장할</a:t>
            </a:r>
            <a:r>
              <a:rPr sz="1600" dirty="0"/>
              <a:t> </a:t>
            </a:r>
            <a:r>
              <a:rPr sz="1600" dirty="0" err="1"/>
              <a:t>필드</a:t>
            </a:r>
            <a:r>
              <a:rPr sz="1600" dirty="0"/>
              <a:t> </a:t>
            </a:r>
            <a:r>
              <a:rPr sz="1600" dirty="0" err="1"/>
              <a:t>선언</a:t>
            </a:r>
            <a:endParaRPr sz="1600" dirty="0"/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8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Setter/Getter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</a:p>
          <a:p>
            <a:pPr lvl="1"/>
            <a:r>
              <a:rPr lang="ko-KR" altLang="en-US" dirty="0" err="1" smtClean="0"/>
              <a:t>프로퍼티</a:t>
            </a:r>
            <a:r>
              <a:rPr lang="en-US" altLang="ko-KR" dirty="0"/>
              <a:t>(property</a:t>
            </a:r>
            <a:r>
              <a:rPr lang="en-US" altLang="ko-KR" dirty="0" smtClean="0"/>
              <a:t>) : </a:t>
            </a:r>
            <a:r>
              <a:rPr lang="ko-KR" altLang="en-US" dirty="0"/>
              <a:t>값을 저장하기 위한 멤버 필드</a:t>
            </a:r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 err="1"/>
              <a:t>제어자를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로 선언해서 작성</a:t>
            </a:r>
          </a:p>
          <a:p>
            <a:pPr lvl="1"/>
            <a:r>
              <a:rPr lang="ko-KR" altLang="en-US" dirty="0" smtClean="0"/>
              <a:t>보안이 </a:t>
            </a:r>
            <a:r>
              <a:rPr lang="ko-KR" altLang="en-US" dirty="0"/>
              <a:t>강한 </a:t>
            </a:r>
            <a:r>
              <a:rPr lang="en-US" altLang="ko-KR" dirty="0"/>
              <a:t>private </a:t>
            </a:r>
            <a:r>
              <a:rPr lang="ko-KR" altLang="en-US" dirty="0" err="1"/>
              <a:t>프로퍼티에</a:t>
            </a:r>
            <a:r>
              <a:rPr lang="ko-KR" altLang="en-US" dirty="0"/>
              <a:t> 접근해 정보를 얻어내기 위해 </a:t>
            </a:r>
            <a:r>
              <a:rPr lang="en-US" altLang="ko-KR" dirty="0"/>
              <a:t>getter/setter</a:t>
            </a:r>
            <a:r>
              <a:rPr lang="ko-KR" altLang="en-US" dirty="0"/>
              <a:t>사용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setter – </a:t>
            </a:r>
            <a:r>
              <a:rPr lang="ko-KR" altLang="en-US" dirty="0" err="1"/>
              <a:t>프로퍼티에</a:t>
            </a:r>
            <a:r>
              <a:rPr lang="ko-KR" altLang="en-US" dirty="0"/>
              <a:t> 값 저장</a:t>
            </a:r>
          </a:p>
          <a:p>
            <a:pPr lvl="2"/>
            <a:r>
              <a:rPr lang="en-US" altLang="ko-KR" dirty="0" err="1" smtClean="0"/>
              <a:t>setXxx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  <a:p>
            <a:pPr lvl="2"/>
            <a:r>
              <a:rPr lang="en-US" altLang="ko-KR" dirty="0" smtClean="0"/>
              <a:t>Xxx</a:t>
            </a:r>
            <a:r>
              <a:rPr lang="ko-KR" altLang="en-US" dirty="0"/>
              <a:t>는 </a:t>
            </a:r>
            <a:r>
              <a:rPr lang="ko-KR" altLang="en-US" dirty="0" err="1"/>
              <a:t>프로퍼티명으로</a:t>
            </a:r>
            <a:r>
              <a:rPr lang="ko-KR" altLang="en-US" dirty="0"/>
              <a:t> 첫 글자는 대문자</a:t>
            </a:r>
          </a:p>
          <a:p>
            <a:pPr lvl="2"/>
            <a:r>
              <a:rPr lang="ko-KR" altLang="en-US" dirty="0" err="1" smtClean="0"/>
              <a:t>프로퍼티명이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인 경우 </a:t>
            </a:r>
            <a:r>
              <a:rPr lang="en-US" altLang="ko-KR" dirty="0"/>
              <a:t>setter</a:t>
            </a:r>
            <a:r>
              <a:rPr lang="ko-KR" altLang="en-US" dirty="0"/>
              <a:t>는 </a:t>
            </a:r>
            <a:r>
              <a:rPr lang="en-US" altLang="ko-KR" dirty="0" err="1"/>
              <a:t>setId</a:t>
            </a:r>
            <a:r>
              <a:rPr lang="en-US" altLang="ko-KR" dirty="0"/>
              <a:t>()</a:t>
            </a:r>
          </a:p>
          <a:p>
            <a:pPr marL="868680" lvl="3" indent="0">
              <a:buNone/>
            </a:pPr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setId</a:t>
            </a:r>
            <a:r>
              <a:rPr lang="en-US" altLang="ko-KR" dirty="0"/>
              <a:t>(String id){</a:t>
            </a:r>
          </a:p>
          <a:p>
            <a:pPr marL="868680" lvl="3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this.id</a:t>
            </a:r>
            <a:r>
              <a:rPr lang="en-US" altLang="ko-KR" dirty="0"/>
              <a:t> = </a:t>
            </a:r>
            <a:r>
              <a:rPr lang="en-US" altLang="ko-KR" dirty="0" err="1"/>
              <a:t>id.trim</a:t>
            </a:r>
            <a:r>
              <a:rPr lang="en-US" altLang="ko-KR" dirty="0"/>
              <a:t>();</a:t>
            </a:r>
          </a:p>
          <a:p>
            <a:pPr marL="868680" lvl="3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976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빈 클래스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Setter/Getter </a:t>
            </a:r>
            <a:r>
              <a:rPr lang="ko-KR" altLang="en-US" dirty="0" err="1"/>
              <a:t>메소드</a:t>
            </a:r>
            <a:r>
              <a:rPr lang="ko-KR" altLang="en-US" dirty="0"/>
              <a:t> 작성</a:t>
            </a:r>
          </a:p>
          <a:p>
            <a:pPr lvl="1"/>
            <a:r>
              <a:rPr lang="en-US" altLang="ko-KR" dirty="0"/>
              <a:t>getter – </a:t>
            </a:r>
            <a:r>
              <a:rPr lang="ko-KR" altLang="en-US" dirty="0" err="1"/>
              <a:t>프로퍼티에</a:t>
            </a:r>
            <a:r>
              <a:rPr lang="ko-KR" altLang="en-US" dirty="0"/>
              <a:t> 저장된 값 사용</a:t>
            </a:r>
          </a:p>
          <a:p>
            <a:pPr lvl="2"/>
            <a:r>
              <a:rPr lang="en-US" altLang="ko-KR" dirty="0" err="1" smtClean="0"/>
              <a:t>getXxx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  <a:p>
            <a:pPr lvl="2"/>
            <a:r>
              <a:rPr lang="en-US" altLang="ko-KR" dirty="0" smtClean="0"/>
              <a:t>Xxx</a:t>
            </a:r>
            <a:r>
              <a:rPr lang="ko-KR" altLang="en-US" dirty="0"/>
              <a:t>는 </a:t>
            </a:r>
            <a:r>
              <a:rPr lang="ko-KR" altLang="en-US" dirty="0" err="1"/>
              <a:t>프로퍼티명으로</a:t>
            </a:r>
            <a:r>
              <a:rPr lang="ko-KR" altLang="en-US" dirty="0"/>
              <a:t> 첫 글자는 대문자</a:t>
            </a:r>
          </a:p>
          <a:p>
            <a:pPr lvl="2"/>
            <a:r>
              <a:rPr lang="ko-KR" altLang="en-US" dirty="0" err="1" smtClean="0"/>
              <a:t>프로퍼티명이</a:t>
            </a:r>
            <a:r>
              <a:rPr lang="ko-KR" altLang="en-US" dirty="0" smtClean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인 경우 </a:t>
            </a:r>
            <a:r>
              <a:rPr lang="en-US" altLang="ko-KR" dirty="0"/>
              <a:t>getter</a:t>
            </a:r>
            <a:r>
              <a:rPr lang="ko-KR" altLang="en-US" dirty="0"/>
              <a:t>는 </a:t>
            </a:r>
            <a:r>
              <a:rPr lang="en-US" altLang="ko-KR" dirty="0" err="1"/>
              <a:t>getId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() </a:t>
            </a:r>
            <a:r>
              <a:rPr lang="en-US" altLang="ko-KR" dirty="0"/>
              <a:t>{</a:t>
            </a:r>
          </a:p>
          <a:p>
            <a:pPr marL="868680" lvl="3" indent="0">
              <a:buNone/>
            </a:pPr>
            <a:r>
              <a:rPr lang="en-US" altLang="ko-KR" dirty="0"/>
              <a:t>		return </a:t>
            </a:r>
            <a:r>
              <a:rPr lang="en-US" altLang="ko-KR" dirty="0" smtClean="0"/>
              <a:t>id;</a:t>
            </a: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11225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7880</TotalTime>
  <Words>981</Words>
  <Application>Microsoft Office PowerPoint</Application>
  <PresentationFormat>화면 슬라이드 쇼(4:3)</PresentationFormat>
  <Paragraphs>254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원본</vt:lpstr>
      <vt:lpstr>패턴기반 SW개발</vt:lpstr>
      <vt:lpstr>JavaBeans</vt:lpstr>
      <vt:lpstr>JavaBeans</vt:lpstr>
      <vt:lpstr>JavaBeans</vt:lpstr>
      <vt:lpstr>JavaBeans</vt:lpstr>
      <vt:lpstr>자바 빈 클래스 만들기</vt:lpstr>
      <vt:lpstr>자바 빈 클래스 만들기</vt:lpstr>
      <vt:lpstr>자바 빈 클래스 만들기</vt:lpstr>
      <vt:lpstr>자바 빈 클래스 만들기</vt:lpstr>
      <vt:lpstr>Test 자바빈 만들기</vt:lpstr>
      <vt:lpstr>Test 자바빈 만들기</vt:lpstr>
      <vt:lpstr>Test 자바빈 만들기</vt:lpstr>
      <vt:lpstr>Test 자바빈 만들기</vt:lpstr>
      <vt:lpstr>Test 자바빈 만들기</vt:lpstr>
      <vt:lpstr>Test 자바빈 만들기</vt:lpstr>
      <vt:lpstr>자바 빈 클래스 만들기</vt:lpstr>
      <vt:lpstr>자바 빈 클래스 만들기</vt:lpstr>
      <vt:lpstr>자바 빈 클래스 만들기</vt:lpstr>
      <vt:lpstr>자바 빈 액션 태그</vt:lpstr>
      <vt:lpstr>자바 빈 액션 태그</vt:lpstr>
      <vt:lpstr>자바 빈 액션 태그</vt:lpstr>
      <vt:lpstr>자바 빈 액션 태그</vt:lpstr>
      <vt:lpstr>자바 빈 액션 태그</vt:lpstr>
      <vt:lpstr>자바 빈 액션 태그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192</cp:revision>
  <dcterms:created xsi:type="dcterms:W3CDTF">2016-02-28T12:56:40Z</dcterms:created>
  <dcterms:modified xsi:type="dcterms:W3CDTF">2017-04-12T21:38:33Z</dcterms:modified>
</cp:coreProperties>
</file>