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78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9" r:id="rId12"/>
    <p:sldId id="265" r:id="rId13"/>
    <p:sldId id="266" r:id="rId14"/>
    <p:sldId id="267" r:id="rId15"/>
    <p:sldId id="268" r:id="rId16"/>
    <p:sldId id="263" r:id="rId17"/>
    <p:sldId id="270" r:id="rId18"/>
    <p:sldId id="272" r:id="rId19"/>
    <p:sldId id="273" r:id="rId20"/>
    <p:sldId id="274" r:id="rId21"/>
    <p:sldId id="275" r:id="rId22"/>
    <p:sldId id="298" r:id="rId23"/>
    <p:sldId id="299" r:id="rId24"/>
    <p:sldId id="300" r:id="rId25"/>
    <p:sldId id="302" r:id="rId26"/>
    <p:sldId id="301" r:id="rId27"/>
    <p:sldId id="271" r:id="rId28"/>
    <p:sldId id="303" r:id="rId29"/>
    <p:sldId id="286" r:id="rId30"/>
    <p:sldId id="279" r:id="rId31"/>
    <p:sldId id="287" r:id="rId32"/>
    <p:sldId id="288" r:id="rId33"/>
    <p:sldId id="289" r:id="rId34"/>
    <p:sldId id="290" r:id="rId35"/>
    <p:sldId id="291" r:id="rId36"/>
    <p:sldId id="284" r:id="rId37"/>
    <p:sldId id="292" r:id="rId38"/>
    <p:sldId id="293" r:id="rId39"/>
    <p:sldId id="294" r:id="rId40"/>
    <p:sldId id="295" r:id="rId41"/>
    <p:sldId id="296" r:id="rId42"/>
    <p:sldId id="297" r:id="rId43"/>
    <p:sldId id="285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59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129086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013176"/>
            <a:ext cx="6858000" cy="648072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A0CB012-16AF-421D-A601-2FA5C86F673F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105273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4941168"/>
            <a:ext cx="7315200" cy="792882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105273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4941168"/>
            <a:ext cx="228600" cy="7920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7544" y="428110"/>
            <a:ext cx="8039256" cy="72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0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/>
            </a:lvl3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467544" y="428198"/>
            <a:ext cx="180000" cy="7200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A0CB012-16AF-421D-A601-2FA5C86F673F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B012-16AF-421D-A601-2FA5C86F673F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0CB012-16AF-421D-A601-2FA5C86F673F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88C840-E34B-42F0-A8B1-71E4ADE2BE3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omcat.apache.org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java.su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3600" dirty="0" smtClean="0">
                <a:latin typeface="+mn-ea"/>
                <a:ea typeface="+mn-ea"/>
              </a:rPr>
              <a:t>패턴기반 </a:t>
            </a:r>
            <a:r>
              <a:rPr lang="en-US" altLang="ko-KR" sz="3600" dirty="0" smtClean="0">
                <a:latin typeface="+mn-ea"/>
                <a:ea typeface="+mn-ea"/>
              </a:rPr>
              <a:t>SW</a:t>
            </a:r>
            <a:r>
              <a:rPr lang="ko-KR" altLang="en-US" sz="3600" dirty="0" smtClean="0">
                <a:latin typeface="+mn-ea"/>
                <a:ea typeface="+mn-ea"/>
              </a:rPr>
              <a:t>개발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SW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분석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  <a:ea typeface="+mn-ea"/>
              </a:rPr>
              <a:t>_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설계학과</a:t>
            </a:r>
            <a:endParaRPr lang="en-US" altLang="ko-KR" sz="16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r"/>
            <a:r>
              <a:rPr lang="ko-KR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최효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선</a:t>
            </a:r>
          </a:p>
        </p:txBody>
      </p:sp>
    </p:spTree>
    <p:extLst>
      <p:ext uri="{BB962C8B-B14F-4D97-AF65-F5344CB8AC3E}">
        <p14:creationId xmlns:p14="http://schemas.microsoft.com/office/powerpoint/2010/main" val="2244309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28520"/>
            <a:ext cx="7006312" cy="4143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Tomcat</a:t>
            </a:r>
            <a:r>
              <a:rPr lang="ko-KR" altLang="en-US" dirty="0" smtClean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000" dirty="0"/>
              <a:t>①</a:t>
            </a:r>
            <a:r>
              <a:rPr lang="ko-KR" altLang="en-US" sz="2000" dirty="0">
                <a:hlinkClick r:id="rId3"/>
              </a:rPr>
              <a:t> </a:t>
            </a:r>
            <a:r>
              <a:rPr lang="en-US" altLang="ko-KR" sz="2000" dirty="0">
                <a:hlinkClick r:id="rId3"/>
              </a:rPr>
              <a:t>http</a:t>
            </a:r>
            <a:r>
              <a:rPr lang="en-US" altLang="ko-KR" sz="2000" dirty="0" smtClean="0">
                <a:hlinkClick r:id="rId3"/>
              </a:rPr>
              <a:t>://</a:t>
            </a:r>
            <a:r>
              <a:rPr lang="en-US" altLang="ko-KR" sz="2000" dirty="0" err="1" smtClean="0">
                <a:hlinkClick r:id="rId3"/>
              </a:rPr>
              <a:t>tomcat.apache.org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접속</a:t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>② </a:t>
            </a:r>
            <a:r>
              <a:rPr lang="en-US" altLang="ko-KR" sz="2000" dirty="0" smtClean="0"/>
              <a:t>Tomcat8.5</a:t>
            </a:r>
            <a:r>
              <a:rPr lang="ko-KR" altLang="en-US" sz="2000" dirty="0" smtClean="0"/>
              <a:t>를 </a:t>
            </a:r>
            <a:r>
              <a:rPr lang="ko-KR" altLang="en-US" sz="2000" dirty="0"/>
              <a:t>다운 받아 설치한다</a:t>
            </a:r>
            <a:r>
              <a:rPr lang="en-US" altLang="ko-KR" sz="2000" dirty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Picture 3" descr="C:\Users\user\AppData\Local\Microsoft\Windows\Temporary Internet Files\Content.IE5\8B6WUB0M\600px-Red_check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215" y="4221088"/>
            <a:ext cx="388843" cy="38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00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Tomcat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728788" y="1363563"/>
            <a:ext cx="5686425" cy="4657725"/>
            <a:chOff x="1728788" y="1100138"/>
            <a:chExt cx="5686425" cy="46577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788" y="1100138"/>
              <a:ext cx="5686425" cy="4657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3" descr="C:\Users\user\AppData\Local\Microsoft\Windows\Temporary Internet Files\Content.IE5\8B6WUB0M\600px-Red_check.svg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4847840"/>
              <a:ext cx="494928" cy="494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5300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Tomcat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1435571"/>
            <a:ext cx="568642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user\AppData\Local\Microsoft\Windows\Temporary Internet Files\Content.IE5\8B6WUB0M\600px-Red_che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192773"/>
            <a:ext cx="494928" cy="49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00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Tomcat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1435571"/>
            <a:ext cx="568642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Users\user\AppData\Local\Microsoft\Windows\Temporary Internet Files\Content.IE5\8B6WUB0M\600px-Red_che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183273"/>
            <a:ext cx="494928" cy="49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003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Tomcat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1435571"/>
            <a:ext cx="568642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Users\user\AppData\Local\Microsoft\Windows\Temporary Internet Files\Content.IE5\8B6WUB0M\600px-Red_che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183273"/>
            <a:ext cx="494928" cy="49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003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Tomcat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1435571"/>
            <a:ext cx="568642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Users\user\AppData\Local\Microsoft\Windows\Temporary Internet Files\Content.IE5\8B6WUB0M\600px-Red_che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183273"/>
            <a:ext cx="494928" cy="49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003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Tomcat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1435571"/>
            <a:ext cx="568642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Users\user\AppData\Local\Microsoft\Windows\Temporary Internet Files\Content.IE5\8B6WUB0M\600px-Red_che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166641"/>
            <a:ext cx="494928" cy="49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908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Tomcat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1435571"/>
            <a:ext cx="568642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139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Tomcat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1435571"/>
            <a:ext cx="568642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59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Tomcat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1340768"/>
            <a:ext cx="473392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5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웹서버</a:t>
            </a:r>
            <a:r>
              <a:rPr lang="ko-KR" altLang="en-US" dirty="0" smtClean="0"/>
              <a:t> 시스템 환경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0" t="25124" r="16532" b="41902"/>
          <a:stretch/>
        </p:blipFill>
        <p:spPr bwMode="auto">
          <a:xfrm>
            <a:off x="362278" y="1844824"/>
            <a:ext cx="8400930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2233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Tomcat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hlinkClick r:id="rId2"/>
              </a:rPr>
              <a:t>http://localhost:8080/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으로 접속하여 설치가 잘되었는지 확인가능</a:t>
            </a:r>
            <a:endParaRPr lang="ko-KR" alt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5" y="1700808"/>
            <a:ext cx="673735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59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Eclipse </a:t>
            </a:r>
            <a:r>
              <a:rPr lang="ko-KR" altLang="en-US" dirty="0" smtClean="0"/>
              <a:t>다운로드 및 환경설정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000" dirty="0"/>
              <a:t>① </a:t>
            </a:r>
            <a:r>
              <a:rPr lang="en-US" altLang="ko-KR" sz="2000" dirty="0"/>
              <a:t>http</a:t>
            </a:r>
            <a:r>
              <a:rPr lang="en-US" altLang="ko-KR" sz="2000" dirty="0" smtClean="0"/>
              <a:t>://</a:t>
            </a:r>
            <a:r>
              <a:rPr lang="en-US" altLang="ko-KR" sz="2000" dirty="0" err="1" smtClean="0"/>
              <a:t>www.eclipse.org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접속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>② </a:t>
            </a:r>
            <a:r>
              <a:rPr lang="en-US" altLang="ko-KR" sz="2000" dirty="0" smtClean="0"/>
              <a:t>Download</a:t>
            </a:r>
            <a:r>
              <a:rPr lang="ko-KR" altLang="en-US" sz="2000" dirty="0"/>
              <a:t>에서 </a:t>
            </a:r>
            <a:r>
              <a:rPr lang="en-US" altLang="ko-KR" sz="2000" dirty="0" smtClean="0"/>
              <a:t>Eclipse </a:t>
            </a:r>
            <a:r>
              <a:rPr lang="ko-KR" altLang="en-US" sz="2000" dirty="0" smtClean="0"/>
              <a:t>설치 프로그램을 </a:t>
            </a:r>
            <a:r>
              <a:rPr lang="ko-KR" altLang="en-US" sz="2000" dirty="0" err="1" smtClean="0"/>
              <a:t>다운로드한다</a:t>
            </a:r>
            <a:r>
              <a:rPr lang="en-US" altLang="ko-KR" sz="2000" dirty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88840"/>
            <a:ext cx="579042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59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672" y="1628800"/>
            <a:ext cx="4699000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Eclipse </a:t>
            </a:r>
            <a:r>
              <a:rPr lang="ko-KR" altLang="en-US" dirty="0"/>
              <a:t>다운로드 및 </a:t>
            </a:r>
            <a:r>
              <a:rPr lang="ko-KR" altLang="en-US" dirty="0" smtClean="0"/>
              <a:t>환경설정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prstClr val="black"/>
                </a:solidFill>
              </a:rPr>
              <a:t>③</a:t>
            </a:r>
            <a:r>
              <a:rPr lang="ko-KR" altLang="en-US" dirty="0" smtClean="0"/>
              <a:t> 설치프로그램을 실행하여 </a:t>
            </a:r>
            <a:r>
              <a:rPr lang="en-US" altLang="ko-KR" dirty="0" smtClean="0"/>
              <a:t>Eclipse </a:t>
            </a:r>
            <a:r>
              <a:rPr lang="en-US" altLang="ko-KR" dirty="0"/>
              <a:t>IDE for Java EE Developers</a:t>
            </a:r>
            <a:r>
              <a:rPr lang="ko-KR" altLang="en-US" dirty="0"/>
              <a:t>를 </a:t>
            </a:r>
            <a:r>
              <a:rPr lang="ko-KR" altLang="en-US" dirty="0" smtClean="0"/>
              <a:t>설치를 선택한다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47544" y="428110"/>
            <a:ext cx="8039256" cy="7200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n-ea"/>
                <a:ea typeface="+mn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6" name="Picture 3" descr="C:\Users\user\AppData\Local\Microsoft\Windows\Temporary Internet Files\Content.IE5\8B6WUB0M\600px-Red_che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14" y="3068960"/>
            <a:ext cx="494928" cy="49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561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Eclipse </a:t>
            </a:r>
            <a:r>
              <a:rPr lang="ko-KR" altLang="en-US" dirty="0"/>
              <a:t>다운로드 및 </a:t>
            </a:r>
            <a:r>
              <a:rPr lang="ko-KR" altLang="en-US" dirty="0" smtClean="0"/>
              <a:t>환경설정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prstClr val="black"/>
                </a:solidFill>
              </a:rPr>
              <a:t>④</a:t>
            </a:r>
            <a:r>
              <a:rPr lang="ko-KR" altLang="en-US" dirty="0" smtClean="0"/>
              <a:t> </a:t>
            </a:r>
            <a:r>
              <a:rPr lang="ko-KR" altLang="en-US" dirty="0" err="1" smtClean="0">
                <a:solidFill>
                  <a:prstClr val="black"/>
                </a:solidFill>
              </a:rPr>
              <a:t>이클립스를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설치하고자 하는 </a:t>
            </a:r>
            <a:r>
              <a:rPr lang="ko-KR" altLang="en-US" dirty="0" smtClean="0">
                <a:solidFill>
                  <a:prstClr val="black"/>
                </a:solidFill>
              </a:rPr>
              <a:t>폴더를 선택한 후 </a:t>
            </a:r>
            <a:r>
              <a:rPr lang="en-US" altLang="ko-KR" dirty="0" smtClean="0">
                <a:solidFill>
                  <a:prstClr val="black"/>
                </a:solidFill>
              </a:rPr>
              <a:t>INSTALL</a:t>
            </a:r>
            <a:r>
              <a:rPr lang="ko-KR" altLang="en-US" dirty="0" smtClean="0">
                <a:solidFill>
                  <a:prstClr val="black"/>
                </a:solidFill>
              </a:rPr>
              <a:t>버튼을 눌러 설치를 진행한다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47544" y="428110"/>
            <a:ext cx="8039256" cy="7200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n-ea"/>
                <a:ea typeface="+mn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176" y="1856144"/>
            <a:ext cx="4248472" cy="436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876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Eclipse </a:t>
            </a:r>
            <a:r>
              <a:rPr lang="ko-KR" altLang="en-US" dirty="0"/>
              <a:t>다운로드 및 </a:t>
            </a:r>
            <a:r>
              <a:rPr lang="ko-KR" altLang="en-US" dirty="0" smtClean="0"/>
              <a:t>환경설정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라이센스</a:t>
            </a:r>
            <a:r>
              <a:rPr lang="ko-KR" altLang="en-US" dirty="0" smtClean="0"/>
              <a:t> 확인 창이 나타나면 체크박스를 선택한 후 </a:t>
            </a:r>
            <a:r>
              <a:rPr lang="en-US" altLang="ko-KR" dirty="0" smtClean="0"/>
              <a:t>Accept</a:t>
            </a:r>
            <a:r>
              <a:rPr lang="ko-KR" altLang="en-US" dirty="0" smtClean="0"/>
              <a:t>버튼을 클릭하여 설치를 진행한다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47544" y="428110"/>
            <a:ext cx="8039256" cy="7200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n-ea"/>
                <a:ea typeface="+mn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18072"/>
            <a:ext cx="6248400" cy="37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89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Eclipse </a:t>
            </a:r>
            <a:r>
              <a:rPr lang="ko-KR" altLang="en-US" dirty="0"/>
              <a:t>다운로드 및 </a:t>
            </a:r>
            <a:r>
              <a:rPr lang="ko-KR" altLang="en-US" dirty="0" smtClean="0"/>
              <a:t>환경설정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47544" y="428110"/>
            <a:ext cx="8039256" cy="7200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n-ea"/>
                <a:ea typeface="+mn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672" y="1340768"/>
            <a:ext cx="4699000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521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Eclipse </a:t>
            </a:r>
            <a:r>
              <a:rPr lang="ko-KR" altLang="en-US" dirty="0"/>
              <a:t>다운로드 및 </a:t>
            </a:r>
            <a:r>
              <a:rPr lang="ko-KR" altLang="en-US" dirty="0" smtClean="0"/>
              <a:t>환경설정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⑥ 설치가 완료되면 </a:t>
            </a:r>
            <a:r>
              <a:rPr lang="en-US" altLang="ko-KR" dirty="0" smtClean="0"/>
              <a:t>Launch </a:t>
            </a:r>
            <a:r>
              <a:rPr lang="ko-KR" altLang="en-US" dirty="0" smtClean="0"/>
              <a:t>버튼을 클릭하여 </a:t>
            </a:r>
            <a:r>
              <a:rPr lang="ko-KR" altLang="en-US" dirty="0" err="1" smtClean="0"/>
              <a:t>이클립스를</a:t>
            </a:r>
            <a:r>
              <a:rPr lang="ko-KR" altLang="en-US" dirty="0" smtClean="0"/>
              <a:t> 실행한다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47544" y="428110"/>
            <a:ext cx="8039256" cy="7200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n-ea"/>
                <a:ea typeface="+mn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72815"/>
            <a:ext cx="4486576" cy="4607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169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Eclipse </a:t>
            </a:r>
            <a:r>
              <a:rPr lang="ko-KR" altLang="en-US" dirty="0"/>
              <a:t>다운로드 및 환경설정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olidFill>
                  <a:prstClr val="black"/>
                </a:solidFill>
              </a:rPr>
              <a:t>⑦</a:t>
            </a:r>
            <a:r>
              <a:rPr lang="en-US" altLang="ko-KR" sz="2000" dirty="0" smtClean="0">
                <a:solidFill>
                  <a:prstClr val="black"/>
                </a:solidFill>
              </a:rPr>
              <a:t> workspace</a:t>
            </a:r>
            <a:r>
              <a:rPr lang="ko-KR" altLang="en-US" sz="2000" dirty="0" smtClean="0">
                <a:solidFill>
                  <a:prstClr val="black"/>
                </a:solidFill>
              </a:rPr>
              <a:t>로 이용할 폴더 생성</a:t>
            </a:r>
            <a:endParaRPr lang="en-US" altLang="ko-KR" sz="20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prstClr val="black"/>
                </a:solidFill>
              </a:rPr>
              <a:t>⑧</a:t>
            </a:r>
            <a:r>
              <a:rPr lang="en-US" altLang="ko-KR" sz="2000" dirty="0" smtClean="0">
                <a:solidFill>
                  <a:prstClr val="black"/>
                </a:solidFill>
              </a:rPr>
              <a:t> </a:t>
            </a:r>
            <a:r>
              <a:rPr lang="en-US" altLang="ko-KR" sz="2000" dirty="0" err="1" smtClean="0">
                <a:solidFill>
                  <a:prstClr val="black"/>
                </a:solidFill>
              </a:rPr>
              <a:t>eclipse.exe</a:t>
            </a:r>
            <a:r>
              <a:rPr lang="en-US" altLang="ko-KR" sz="2000" dirty="0" smtClean="0">
                <a:solidFill>
                  <a:prstClr val="black"/>
                </a:solidFill>
              </a:rPr>
              <a:t> </a:t>
            </a:r>
            <a:r>
              <a:rPr lang="ko-KR" altLang="en-US" sz="2000" dirty="0" smtClean="0">
                <a:solidFill>
                  <a:prstClr val="black"/>
                </a:solidFill>
              </a:rPr>
              <a:t>실행 후 </a:t>
            </a:r>
            <a:r>
              <a:rPr lang="en-US" altLang="ko-KR" sz="2000" dirty="0" smtClean="0">
                <a:solidFill>
                  <a:prstClr val="black"/>
                </a:solidFill>
              </a:rPr>
              <a:t>workspace </a:t>
            </a:r>
            <a:r>
              <a:rPr lang="ko-KR" altLang="en-US" sz="2000" dirty="0" smtClean="0">
                <a:solidFill>
                  <a:prstClr val="black"/>
                </a:solidFill>
              </a:rPr>
              <a:t>경로를 </a:t>
            </a:r>
            <a:r>
              <a:rPr lang="ko-KR" altLang="en-US" dirty="0">
                <a:solidFill>
                  <a:prstClr val="black"/>
                </a:solidFill>
              </a:rPr>
              <a:t>⑦ </a:t>
            </a:r>
            <a:r>
              <a:rPr lang="ko-KR" altLang="en-US" sz="2000" dirty="0" smtClean="0">
                <a:solidFill>
                  <a:prstClr val="black"/>
                </a:solidFill>
              </a:rPr>
              <a:t>의 폴더로 지정</a:t>
            </a:r>
            <a:endParaRPr lang="en-US" altLang="ko-KR" sz="20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prstClr val="black"/>
                </a:solidFill>
              </a:rPr>
              <a:t/>
            </a:r>
            <a:br>
              <a:rPr lang="en-US" altLang="ko-KR" dirty="0">
                <a:solidFill>
                  <a:prstClr val="black"/>
                </a:solidFill>
              </a:rPr>
            </a:b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84" y="2420888"/>
            <a:ext cx="637222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3322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Eclipse </a:t>
            </a:r>
            <a:r>
              <a:rPr lang="ko-KR" altLang="en-US" dirty="0"/>
              <a:t>다운로드 및 환경설정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39184"/>
            <a:ext cx="8456396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643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Eclipse </a:t>
            </a:r>
            <a:r>
              <a:rPr lang="ko-KR" altLang="en-US" dirty="0"/>
              <a:t>다운로드 및 환경설정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메뉴 </a:t>
            </a:r>
            <a:r>
              <a:rPr lang="en-US" altLang="ko-KR" sz="2000" dirty="0" smtClean="0"/>
              <a:t>Window &gt; Preferences</a:t>
            </a:r>
            <a:endParaRPr lang="ko-KR" altLang="en-US" sz="20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650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73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JDK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자바 실행환경과 컴파일 도구를 포함한 개발자 도구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Tomcat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웹서버</a:t>
            </a:r>
            <a:r>
              <a:rPr lang="ko-KR" altLang="en-US" dirty="0" smtClean="0"/>
              <a:t> 소프트웨어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서블릿과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를 실행할 수 있는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컨테이너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Eclipse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통합 개발도구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013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Eclipse </a:t>
            </a:r>
            <a:r>
              <a:rPr lang="ko-KR" altLang="en-US" dirty="0"/>
              <a:t>다운로드 및 환경설정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General 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workspace</a:t>
            </a:r>
          </a:p>
          <a:p>
            <a:pPr marL="274320" lvl="1" indent="0">
              <a:buNone/>
            </a:pPr>
            <a:r>
              <a:rPr lang="en-US" altLang="ko-KR" dirty="0" smtClean="0"/>
              <a:t>   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196752"/>
            <a:ext cx="5588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165352" y="4893568"/>
            <a:ext cx="122413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856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432" y="1197868"/>
            <a:ext cx="5588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Eclipse </a:t>
            </a:r>
            <a:r>
              <a:rPr lang="ko-KR" altLang="en-US" dirty="0"/>
              <a:t>다운로드 및 환경설정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General </a:t>
            </a:r>
          </a:p>
          <a:p>
            <a:pPr lvl="1"/>
            <a:r>
              <a:rPr lang="en-US" altLang="ko-KR" dirty="0" smtClean="0"/>
              <a:t>Content Types</a:t>
            </a:r>
          </a:p>
          <a:p>
            <a:pPr lvl="2"/>
            <a:r>
              <a:rPr lang="en-US" altLang="ko-KR" dirty="0" smtClean="0">
                <a:solidFill>
                  <a:schemeClr val="tx1"/>
                </a:solidFill>
              </a:rPr>
              <a:t>Java Class File</a:t>
            </a:r>
          </a:p>
          <a:p>
            <a:pPr marL="274320" lvl="1" indent="0">
              <a:buNone/>
            </a:pPr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008264" y="5807614"/>
            <a:ext cx="986420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091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353399"/>
            <a:ext cx="6246171" cy="47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Eclipse </a:t>
            </a:r>
            <a:r>
              <a:rPr lang="ko-KR" altLang="en-US" dirty="0"/>
              <a:t>다운로드 및 환경설정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General </a:t>
            </a:r>
          </a:p>
          <a:p>
            <a:pPr lvl="1"/>
            <a:r>
              <a:rPr lang="en-US" altLang="ko-KR" dirty="0" smtClean="0"/>
              <a:t>Content Types</a:t>
            </a:r>
          </a:p>
          <a:p>
            <a:pPr lvl="2"/>
            <a:r>
              <a:rPr lang="en-US" altLang="ko-KR" dirty="0" smtClean="0"/>
              <a:t>Text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3"/>
            <a:r>
              <a:rPr lang="en-US" altLang="ko-KR" dirty="0" err="1" smtClean="0">
                <a:solidFill>
                  <a:schemeClr val="tx1"/>
                </a:solidFill>
              </a:rPr>
              <a:t>JSP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385780" y="5195292"/>
            <a:ext cx="986420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590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Eclipse </a:t>
            </a:r>
            <a:r>
              <a:rPr lang="ko-KR" altLang="en-US" dirty="0"/>
              <a:t>다운로드 및 환경설정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Web </a:t>
            </a:r>
          </a:p>
          <a:p>
            <a:pPr lvl="1"/>
            <a:r>
              <a:rPr lang="en-US" altLang="ko-KR" dirty="0" smtClean="0"/>
              <a:t>HTML Files</a:t>
            </a:r>
          </a:p>
          <a:p>
            <a:pPr marL="274320" lvl="1" indent="0">
              <a:buNone/>
            </a:pPr>
            <a:r>
              <a:rPr lang="en-US" altLang="ko-KR" dirty="0" smtClean="0"/>
              <a:t>   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392010" y="1340768"/>
            <a:ext cx="6356454" cy="4883820"/>
            <a:chOff x="1854096" y="1340768"/>
            <a:chExt cx="6356454" cy="4883820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4096" y="1340768"/>
              <a:ext cx="6356454" cy="4883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3698052" y="2780928"/>
              <a:ext cx="4277075" cy="2749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5266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Eclipse </a:t>
            </a:r>
            <a:r>
              <a:rPr lang="ko-KR" altLang="en-US" dirty="0"/>
              <a:t>다운로드 및 환경설정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Web </a:t>
            </a:r>
          </a:p>
          <a:p>
            <a:pPr lvl="1"/>
            <a:r>
              <a:rPr lang="en-US" altLang="ko-KR" dirty="0" err="1" smtClean="0"/>
              <a:t>JSP</a:t>
            </a:r>
            <a:r>
              <a:rPr lang="en-US" altLang="ko-KR" dirty="0" smtClean="0"/>
              <a:t> Files</a:t>
            </a:r>
          </a:p>
          <a:p>
            <a:pPr marL="274320" lvl="1" indent="0">
              <a:buNone/>
            </a:pPr>
            <a:r>
              <a:rPr lang="en-US" altLang="ko-KR" dirty="0" smtClean="0"/>
              <a:t>   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339752" y="1340768"/>
            <a:ext cx="6339892" cy="4871095"/>
            <a:chOff x="1619672" y="908720"/>
            <a:chExt cx="7277100" cy="5591175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672" y="908720"/>
              <a:ext cx="7277100" cy="559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3635896" y="2564904"/>
              <a:ext cx="5040560" cy="3240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29095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268760"/>
            <a:ext cx="5067300" cy="496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Eclipse </a:t>
            </a:r>
            <a:r>
              <a:rPr lang="ko-KR" altLang="en-US" dirty="0"/>
              <a:t>다운로드 및 환경설정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Server</a:t>
            </a:r>
          </a:p>
          <a:p>
            <a:pPr lvl="1"/>
            <a:r>
              <a:rPr lang="en-US" altLang="ko-KR" dirty="0" smtClean="0"/>
              <a:t>Runtime Environment</a:t>
            </a:r>
          </a:p>
          <a:p>
            <a:pPr lvl="2"/>
            <a:r>
              <a:rPr lang="en-US" altLang="ko-KR" dirty="0" smtClean="0"/>
              <a:t>Add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r>
              <a:rPr lang="en-US" altLang="ko-KR" dirty="0" smtClean="0"/>
              <a:t>  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521482" y="2132856"/>
            <a:ext cx="986420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6410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Eclipse </a:t>
            </a:r>
            <a:r>
              <a:rPr lang="ko-KR" altLang="en-US" dirty="0"/>
              <a:t>다운로드 및 환경설정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Apache </a:t>
            </a:r>
            <a:r>
              <a:rPr lang="en-US" altLang="ko-KR" dirty="0" err="1" smtClean="0"/>
              <a:t>Tomecat</a:t>
            </a:r>
            <a:r>
              <a:rPr lang="en-US" altLang="ko-KR" dirty="0" smtClean="0"/>
              <a:t> 8.5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844824"/>
            <a:ext cx="4427389" cy="442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444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Eclipse </a:t>
            </a:r>
            <a:r>
              <a:rPr lang="ko-KR" altLang="en-US" dirty="0"/>
              <a:t>다운로드 및 환경설정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Apache Tomcat</a:t>
            </a:r>
          </a:p>
          <a:p>
            <a:pPr marL="0" indent="0">
              <a:buNone/>
            </a:pPr>
            <a:r>
              <a:rPr lang="ko-KR" altLang="en-US" dirty="0" smtClean="0"/>
              <a:t>설치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</a:t>
            </a:r>
            <a:r>
              <a:rPr lang="en-US" altLang="ko-KR" dirty="0" err="1" smtClean="0"/>
              <a:t>JRE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68760"/>
            <a:ext cx="4966345" cy="496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5421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 확인</a:t>
            </a:r>
            <a:r>
              <a:rPr lang="en-US" altLang="ko-KR" dirty="0" smtClean="0"/>
              <a:t>-</a:t>
            </a:r>
            <a:r>
              <a:rPr lang="ko-KR" altLang="en-US" dirty="0" smtClean="0"/>
              <a:t>새 프로젝트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Project Explorer &gt; </a:t>
            </a:r>
            <a:r>
              <a:rPr lang="ko-KR" altLang="en-US" dirty="0" smtClean="0"/>
              <a:t>마우스 오른쪽 클릭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New &gt; Dynamic web project</a:t>
            </a:r>
          </a:p>
          <a:p>
            <a:pPr lvl="1"/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6" y="1969096"/>
            <a:ext cx="5882976" cy="4412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6408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확인</a:t>
            </a:r>
            <a:r>
              <a:rPr lang="en-US" altLang="ko-KR" dirty="0"/>
              <a:t>-</a:t>
            </a:r>
            <a:r>
              <a:rPr lang="ko-KR" altLang="en-US" dirty="0"/>
              <a:t>새 프로젝트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프로젝트명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556792"/>
            <a:ext cx="4715421" cy="471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499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JDK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>
                <a:effectLst/>
              </a:rPr>
              <a:t>① </a:t>
            </a:r>
            <a:r>
              <a:rPr lang="en-US" altLang="ko-KR" sz="2000" dirty="0" smtClean="0">
                <a:effectLst/>
                <a:hlinkClick r:id="rId2"/>
              </a:rPr>
              <a:t>http://</a:t>
            </a:r>
            <a:r>
              <a:rPr lang="en-US" altLang="ko-KR" sz="2000" dirty="0" err="1" smtClean="0">
                <a:effectLst/>
                <a:hlinkClick r:id="rId2"/>
              </a:rPr>
              <a:t>java.sun.com</a:t>
            </a:r>
            <a:r>
              <a:rPr lang="ko-KR" altLang="en-US" sz="2000" dirty="0" smtClean="0">
                <a:effectLst/>
              </a:rPr>
              <a:t> 접속</a:t>
            </a:r>
            <a:br>
              <a:rPr lang="ko-KR" altLang="en-US" sz="2000" dirty="0" smtClean="0">
                <a:effectLst/>
              </a:rPr>
            </a:br>
            <a:r>
              <a:rPr lang="ko-KR" altLang="en-US" sz="2000" dirty="0" smtClean="0">
                <a:effectLst/>
              </a:rPr>
              <a:t/>
            </a:r>
            <a:br>
              <a:rPr lang="ko-KR" altLang="en-US" sz="2000" dirty="0" smtClean="0">
                <a:effectLst/>
              </a:rPr>
            </a:br>
            <a:r>
              <a:rPr lang="ko-KR" altLang="en-US" sz="2000" dirty="0" smtClean="0">
                <a:effectLst/>
              </a:rPr>
              <a:t>② 상단 </a:t>
            </a:r>
            <a:r>
              <a:rPr lang="en-US" altLang="ko-KR" sz="2000" dirty="0" smtClean="0">
                <a:effectLst/>
              </a:rPr>
              <a:t>Download</a:t>
            </a:r>
            <a:r>
              <a:rPr lang="ko-KR" altLang="en-US" sz="2000" dirty="0" smtClean="0">
                <a:effectLst/>
              </a:rPr>
              <a:t>에서 </a:t>
            </a:r>
            <a:r>
              <a:rPr lang="en-US" altLang="ko-KR" sz="2000" dirty="0" smtClean="0"/>
              <a:t>Ja</a:t>
            </a:r>
            <a:r>
              <a:rPr lang="en-US" altLang="ko-KR" sz="2000" dirty="0" smtClean="0">
                <a:effectLst/>
              </a:rPr>
              <a:t>va </a:t>
            </a:r>
            <a:r>
              <a:rPr lang="en-US" altLang="ko-KR" sz="2000" dirty="0" smtClean="0"/>
              <a:t>SE </a:t>
            </a:r>
            <a:r>
              <a:rPr lang="en-US" altLang="ko-KR" sz="2000" dirty="0" smtClean="0">
                <a:effectLst/>
              </a:rPr>
              <a:t>&gt; </a:t>
            </a:r>
            <a:r>
              <a:rPr lang="en-US" altLang="ko-KR" sz="2000" dirty="0" err="1" smtClean="0">
                <a:effectLst/>
              </a:rPr>
              <a:t>JDK</a:t>
            </a:r>
            <a:r>
              <a:rPr lang="ko-KR" altLang="en-US" sz="2000" dirty="0" smtClean="0">
                <a:effectLst/>
              </a:rPr>
              <a:t>를 다운 받아 설치한다</a:t>
            </a:r>
            <a:r>
              <a:rPr lang="en-US" altLang="ko-KR" sz="2000" dirty="0" smtClean="0">
                <a:effectLst/>
              </a:rPr>
              <a:t>.</a:t>
            </a:r>
            <a:br>
              <a:rPr lang="en-US" altLang="ko-KR" sz="2000" dirty="0" smtClean="0">
                <a:effectLst/>
              </a:rPr>
            </a:br>
            <a:endParaRPr lang="ko-KR" altLang="en-US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130" y="2230884"/>
            <a:ext cx="63119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Users\user\AppData\Local\Microsoft\Windows\Temporary Internet Files\Content.IE5\8B6WUB0M\600px-Red_check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8" y="5137708"/>
            <a:ext cx="494928" cy="49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7356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확인</a:t>
            </a:r>
            <a:r>
              <a:rPr lang="en-US" altLang="ko-KR" dirty="0"/>
              <a:t>-</a:t>
            </a:r>
            <a:r>
              <a:rPr lang="ko-KR" altLang="en-US" dirty="0"/>
              <a:t>새 프로젝트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기본 값 이용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124744"/>
            <a:ext cx="4857750" cy="536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724128" y="6093296"/>
            <a:ext cx="720080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6922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확인</a:t>
            </a:r>
            <a:r>
              <a:rPr lang="en-US" altLang="ko-KR" dirty="0"/>
              <a:t>-</a:t>
            </a:r>
            <a:r>
              <a:rPr lang="ko-KR" altLang="en-US" dirty="0"/>
              <a:t>새 프로젝트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기본값 이용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58" y="1106709"/>
            <a:ext cx="4857750" cy="536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444208" y="6021288"/>
            <a:ext cx="986420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1634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파일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WebContent</a:t>
            </a:r>
            <a:r>
              <a:rPr lang="en-US" altLang="ko-KR" dirty="0" smtClean="0"/>
              <a:t> &gt; </a:t>
            </a:r>
            <a:r>
              <a:rPr lang="ko-KR" altLang="en-US" dirty="0" smtClean="0"/>
              <a:t>새로운 폴더와 새로운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파일을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 작성</a:t>
            </a:r>
            <a:endParaRPr lang="en-US" altLang="ko-KR" dirty="0" smtClean="0"/>
          </a:p>
          <a:p>
            <a:r>
              <a:rPr lang="en-US" altLang="ko-KR" dirty="0" smtClean="0"/>
              <a:t>Run &gt; Run As &gt; Run on Server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32856"/>
            <a:ext cx="5760640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09448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확인</a:t>
            </a:r>
            <a:r>
              <a:rPr lang="en-US" altLang="ko-KR" dirty="0"/>
              <a:t>-</a:t>
            </a:r>
            <a:r>
              <a:rPr lang="en-US" altLang="ko-KR" dirty="0" err="1"/>
              <a:t>JSP</a:t>
            </a:r>
            <a:r>
              <a:rPr lang="ko-KR" altLang="en-US"/>
              <a:t>파일 테스트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오류 발</a:t>
            </a:r>
            <a:r>
              <a:rPr lang="ko-KR" altLang="en-US"/>
              <a:t>생</a:t>
            </a:r>
            <a:r>
              <a:rPr lang="ko-KR" altLang="en-US" smtClean="0"/>
              <a:t>시 </a:t>
            </a:r>
            <a:r>
              <a:rPr lang="ko-KR" altLang="en-US" dirty="0" smtClean="0"/>
              <a:t>프로젝</a:t>
            </a:r>
            <a:r>
              <a:rPr lang="ko-KR" altLang="en-US" dirty="0"/>
              <a:t>트</a:t>
            </a:r>
            <a:r>
              <a:rPr lang="en-US" altLang="ko-KR" dirty="0" smtClean="0"/>
              <a:t> &gt; Properties &gt; Java Build Path &gt; Libraries &gt; Tomcat Library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31480"/>
            <a:ext cx="6767860" cy="452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78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JDK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519238" y="1445096"/>
            <a:ext cx="6105525" cy="4648200"/>
            <a:chOff x="1519238" y="1340768"/>
            <a:chExt cx="6105525" cy="464820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238" y="1340768"/>
              <a:ext cx="6105525" cy="464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1" name="Picture 3" descr="C:\Users\user\AppData\Local\Microsoft\Windows\Temporary Internet Files\Content.IE5\8B6WUB0M\600px-Red_check.svg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0680" y="5137708"/>
              <a:ext cx="494928" cy="494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3167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JDK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519238" y="1445096"/>
            <a:ext cx="6105525" cy="4648200"/>
            <a:chOff x="1519238" y="1229072"/>
            <a:chExt cx="6105525" cy="46482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238" y="1229072"/>
              <a:ext cx="6105525" cy="464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3" descr="C:\Users\user\AppData\Local\Microsoft\Windows\Temporary Internet Files\Content.IE5\8B6WUB0M\600px-Red_check.svg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8672" y="5008624"/>
              <a:ext cx="494928" cy="494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1473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JDK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1373088"/>
            <a:ext cx="61245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Users\user\AppData\Local\Microsoft\Windows\Temporary Internet Files\Content.IE5\8B6WUB0M\600px-Red_che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095304"/>
            <a:ext cx="494928" cy="49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74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JDK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1412776"/>
            <a:ext cx="61245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4690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JDK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1373088"/>
            <a:ext cx="61055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859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859</TotalTime>
  <Words>435</Words>
  <Application>Microsoft Office PowerPoint</Application>
  <PresentationFormat>화면 슬라이드 쇼(4:3)</PresentationFormat>
  <Paragraphs>96</Paragraphs>
  <Slides>43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원본</vt:lpstr>
      <vt:lpstr>패턴기반 SW개발</vt:lpstr>
      <vt:lpstr>웹서버 시스템 환경 개요</vt:lpstr>
      <vt:lpstr>개발 환경 구축</vt:lpstr>
      <vt:lpstr>1. JDK 설치</vt:lpstr>
      <vt:lpstr>1. JDK 설치</vt:lpstr>
      <vt:lpstr>1. JDK 설치</vt:lpstr>
      <vt:lpstr>1. JDK 설치</vt:lpstr>
      <vt:lpstr>1. JDK 설치</vt:lpstr>
      <vt:lpstr>1. JDK 설치</vt:lpstr>
      <vt:lpstr>2. Tomcat 설치</vt:lpstr>
      <vt:lpstr>2. Tomcat 설치</vt:lpstr>
      <vt:lpstr>2. Tomcat 설치</vt:lpstr>
      <vt:lpstr>2. Tomcat 설치</vt:lpstr>
      <vt:lpstr>2. Tomcat 설치</vt:lpstr>
      <vt:lpstr>2. Tomcat 설치</vt:lpstr>
      <vt:lpstr>2. Tomcat 설치</vt:lpstr>
      <vt:lpstr>2. Tomcat 설치</vt:lpstr>
      <vt:lpstr>2. Tomcat 설치</vt:lpstr>
      <vt:lpstr>2. Tomcat 설치</vt:lpstr>
      <vt:lpstr>2. Tomcat 설치</vt:lpstr>
      <vt:lpstr>3. Eclipse 다운로드 및 환경설정</vt:lpstr>
      <vt:lpstr>3. Eclipse 다운로드 및 환경설정</vt:lpstr>
      <vt:lpstr>3. Eclipse 다운로드 및 환경설정</vt:lpstr>
      <vt:lpstr>3. Eclipse 다운로드 및 환경설정</vt:lpstr>
      <vt:lpstr>3. Eclipse 다운로드 및 환경설정</vt:lpstr>
      <vt:lpstr>3. Eclipse 다운로드 및 환경설정</vt:lpstr>
      <vt:lpstr>3. Eclipse 다운로드 및 환경설정</vt:lpstr>
      <vt:lpstr>3. Eclipse 다운로드 및 환경설정</vt:lpstr>
      <vt:lpstr>3. Eclipse 다운로드 및 환경설정</vt:lpstr>
      <vt:lpstr>3. Eclipse 다운로드 및 환경설정</vt:lpstr>
      <vt:lpstr>3. Eclipse 다운로드 및 환경설정</vt:lpstr>
      <vt:lpstr>3. Eclipse 다운로드 및 환경설정</vt:lpstr>
      <vt:lpstr>3. Eclipse 다운로드 및 환경설정</vt:lpstr>
      <vt:lpstr>3. Eclipse 다운로드 및 환경설정</vt:lpstr>
      <vt:lpstr>3. Eclipse 다운로드 및 환경설정</vt:lpstr>
      <vt:lpstr>3. Eclipse 다운로드 및 환경설정</vt:lpstr>
      <vt:lpstr>3. Eclipse 다운로드 및 환경설정</vt:lpstr>
      <vt:lpstr>개발 환경 확인-새 프로젝트 생성</vt:lpstr>
      <vt:lpstr>개발 환경 확인-새 프로젝트 생성</vt:lpstr>
      <vt:lpstr>개발 환경 확인-새 프로젝트 생성</vt:lpstr>
      <vt:lpstr>개발 환경 확인-새 프로젝트 생성</vt:lpstr>
      <vt:lpstr>개발 환경 확인-JSP파일 테스트</vt:lpstr>
      <vt:lpstr>개발 환경 확인-JSP파일 테스트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29</cp:revision>
  <dcterms:created xsi:type="dcterms:W3CDTF">2016-02-28T12:56:40Z</dcterms:created>
  <dcterms:modified xsi:type="dcterms:W3CDTF">2017-03-08T12:16:25Z</dcterms:modified>
</cp:coreProperties>
</file>