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3" r:id="rId11"/>
    <p:sldId id="324" r:id="rId12"/>
    <p:sldId id="326" r:id="rId13"/>
    <p:sldId id="327" r:id="rId14"/>
    <p:sldId id="328" r:id="rId15"/>
    <p:sldId id="325" r:id="rId16"/>
    <p:sldId id="329" r:id="rId17"/>
    <p:sldId id="330" r:id="rId18"/>
    <p:sldId id="322" r:id="rId19"/>
    <p:sldId id="331" r:id="rId20"/>
    <p:sldId id="332" r:id="rId21"/>
    <p:sldId id="333" r:id="rId22"/>
    <p:sldId id="334" r:id="rId23"/>
    <p:sldId id="335" r:id="rId24"/>
    <p:sldId id="336" r:id="rId25"/>
    <p:sldId id="340" r:id="rId26"/>
    <p:sldId id="337" r:id="rId27"/>
    <p:sldId id="338" r:id="rId28"/>
    <p:sldId id="342" r:id="rId29"/>
    <p:sldId id="344" r:id="rId30"/>
    <p:sldId id="343" r:id="rId31"/>
    <p:sldId id="346" r:id="rId32"/>
    <p:sldId id="341" r:id="rId33"/>
    <p:sldId id="352" r:id="rId34"/>
    <p:sldId id="353" r:id="rId35"/>
    <p:sldId id="354" r:id="rId36"/>
    <p:sldId id="355" r:id="rId37"/>
    <p:sldId id="347" r:id="rId38"/>
    <p:sldId id="348" r:id="rId39"/>
    <p:sldId id="350" r:id="rId40"/>
    <p:sldId id="339" r:id="rId41"/>
    <p:sldId id="345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2FE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8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A96CA-C1FD-41CB-8C4C-18E9E276133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81B716F-4FAB-4ED5-BB54-39BE35A31550}">
      <dgm:prSet phldrT="[텍스트]"/>
      <dgm:spPr/>
      <dgm:t>
        <a:bodyPr/>
        <a:lstStyle/>
        <a:p>
          <a:pPr latinLnBrk="1"/>
          <a:r>
            <a:rPr lang="ko-KR" altLang="en-US" dirty="0" smtClean="0"/>
            <a:t>사람</a:t>
          </a:r>
          <a:endParaRPr lang="ko-KR" altLang="en-US" dirty="0"/>
        </a:p>
      </dgm:t>
    </dgm:pt>
    <dgm:pt modelId="{05651F4C-BA8C-432A-9358-5A779A08DC74}" type="parTrans" cxnId="{6BDDE5C7-25C3-4404-8FE3-58C90BB10983}">
      <dgm:prSet/>
      <dgm:spPr/>
      <dgm:t>
        <a:bodyPr/>
        <a:lstStyle/>
        <a:p>
          <a:pPr latinLnBrk="1"/>
          <a:endParaRPr lang="ko-KR" altLang="en-US"/>
        </a:p>
      </dgm:t>
    </dgm:pt>
    <dgm:pt modelId="{4FD39AE7-5D8A-4088-9D7C-B6B3F4908152}" type="sibTrans" cxnId="{6BDDE5C7-25C3-4404-8FE3-58C90BB10983}">
      <dgm:prSet/>
      <dgm:spPr/>
      <dgm:t>
        <a:bodyPr/>
        <a:lstStyle/>
        <a:p>
          <a:pPr latinLnBrk="1"/>
          <a:endParaRPr lang="ko-KR" altLang="en-US"/>
        </a:p>
      </dgm:t>
    </dgm:pt>
    <dgm:pt modelId="{241EF6BE-8999-4934-B271-35B0A7F3D455}">
      <dgm:prSet phldrT="[텍스트]"/>
      <dgm:spPr/>
      <dgm:t>
        <a:bodyPr/>
        <a:lstStyle/>
        <a:p>
          <a:pPr latinLnBrk="1"/>
          <a:r>
            <a:rPr lang="ko-KR" altLang="en-US" dirty="0" smtClean="0"/>
            <a:t>학생</a:t>
          </a:r>
          <a:endParaRPr lang="ko-KR" altLang="en-US" dirty="0"/>
        </a:p>
      </dgm:t>
    </dgm:pt>
    <dgm:pt modelId="{B76E60E3-F7F4-4AA7-92E6-ABBA40E565A0}" type="parTrans" cxnId="{8D91E864-3504-403F-BA56-95B9E15D9F09}">
      <dgm:prSet/>
      <dgm:spPr/>
      <dgm:t>
        <a:bodyPr/>
        <a:lstStyle/>
        <a:p>
          <a:pPr latinLnBrk="1"/>
          <a:endParaRPr lang="ko-KR" altLang="en-US"/>
        </a:p>
      </dgm:t>
    </dgm:pt>
    <dgm:pt modelId="{1E0201B6-349E-44F1-A871-3170B1518883}" type="sibTrans" cxnId="{8D91E864-3504-403F-BA56-95B9E15D9F09}">
      <dgm:prSet/>
      <dgm:spPr/>
      <dgm:t>
        <a:bodyPr/>
        <a:lstStyle/>
        <a:p>
          <a:pPr latinLnBrk="1"/>
          <a:endParaRPr lang="ko-KR" altLang="en-US"/>
        </a:p>
      </dgm:t>
    </dgm:pt>
    <dgm:pt modelId="{77A19284-574F-464D-9F73-02F16A7D5D02}">
      <dgm:prSet phldrT="[텍스트]"/>
      <dgm:spPr/>
      <dgm:t>
        <a:bodyPr/>
        <a:lstStyle/>
        <a:p>
          <a:pPr latinLnBrk="1"/>
          <a:r>
            <a:rPr lang="ko-KR" altLang="en-US" dirty="0" smtClean="0"/>
            <a:t>대학생</a:t>
          </a:r>
          <a:endParaRPr lang="ko-KR" altLang="en-US" dirty="0"/>
        </a:p>
      </dgm:t>
    </dgm:pt>
    <dgm:pt modelId="{77E53762-0EB6-4DB8-B3F4-06F830ED3515}" type="parTrans" cxnId="{961B6D0E-625D-499D-9753-590C77EC1F31}">
      <dgm:prSet/>
      <dgm:spPr/>
      <dgm:t>
        <a:bodyPr/>
        <a:lstStyle/>
        <a:p>
          <a:pPr latinLnBrk="1"/>
          <a:endParaRPr lang="ko-KR" altLang="en-US"/>
        </a:p>
      </dgm:t>
    </dgm:pt>
    <dgm:pt modelId="{B254A583-BB94-466A-9014-2EA2762784E9}" type="sibTrans" cxnId="{961B6D0E-625D-499D-9753-590C77EC1F31}">
      <dgm:prSet/>
      <dgm:spPr/>
      <dgm:t>
        <a:bodyPr/>
        <a:lstStyle/>
        <a:p>
          <a:pPr latinLnBrk="1"/>
          <a:endParaRPr lang="ko-KR" altLang="en-US"/>
        </a:p>
      </dgm:t>
    </dgm:pt>
    <dgm:pt modelId="{007DBE19-D69E-4771-BD00-8FDF698CAC91}">
      <dgm:prSet phldrT="[텍스트]"/>
      <dgm:spPr/>
      <dgm:t>
        <a:bodyPr/>
        <a:lstStyle/>
        <a:p>
          <a:pPr latinLnBrk="1"/>
          <a:r>
            <a:rPr lang="ko-KR" altLang="en-US" dirty="0" smtClean="0"/>
            <a:t>대학원생</a:t>
          </a:r>
          <a:endParaRPr lang="ko-KR" altLang="en-US" dirty="0"/>
        </a:p>
      </dgm:t>
    </dgm:pt>
    <dgm:pt modelId="{6AC22F84-5359-40E4-B1D2-F9378873AF8F}" type="parTrans" cxnId="{3709963C-ED92-4A68-AF04-748ABFCE2E33}">
      <dgm:prSet/>
      <dgm:spPr/>
      <dgm:t>
        <a:bodyPr/>
        <a:lstStyle/>
        <a:p>
          <a:pPr latinLnBrk="1"/>
          <a:endParaRPr lang="ko-KR" altLang="en-US"/>
        </a:p>
      </dgm:t>
    </dgm:pt>
    <dgm:pt modelId="{8EB0CF1F-0C3E-45AD-8B3E-45DBEBC2ADC7}" type="sibTrans" cxnId="{3709963C-ED92-4A68-AF04-748ABFCE2E33}">
      <dgm:prSet/>
      <dgm:spPr/>
      <dgm:t>
        <a:bodyPr/>
        <a:lstStyle/>
        <a:p>
          <a:pPr latinLnBrk="1"/>
          <a:endParaRPr lang="ko-KR" altLang="en-US"/>
        </a:p>
      </dgm:t>
    </dgm:pt>
    <dgm:pt modelId="{B24254B3-D42D-412F-8384-1F8280CDA9CB}">
      <dgm:prSet phldrT="[텍스트]"/>
      <dgm:spPr/>
      <dgm:t>
        <a:bodyPr/>
        <a:lstStyle/>
        <a:p>
          <a:pPr latinLnBrk="1"/>
          <a:r>
            <a:rPr lang="ko-KR" altLang="en-US" dirty="0" smtClean="0"/>
            <a:t>교직원</a:t>
          </a:r>
          <a:endParaRPr lang="ko-KR" altLang="en-US" dirty="0"/>
        </a:p>
      </dgm:t>
    </dgm:pt>
    <dgm:pt modelId="{2F2ED431-D9D9-47F7-AE96-6239D67524B0}" type="parTrans" cxnId="{B8D06FCF-7D46-4940-AD7E-B1AB3A8CD15B}">
      <dgm:prSet/>
      <dgm:spPr/>
      <dgm:t>
        <a:bodyPr/>
        <a:lstStyle/>
        <a:p>
          <a:pPr latinLnBrk="1"/>
          <a:endParaRPr lang="ko-KR" altLang="en-US"/>
        </a:p>
      </dgm:t>
    </dgm:pt>
    <dgm:pt modelId="{8E775D70-D54D-4463-9771-A8EA8294362D}" type="sibTrans" cxnId="{B8D06FCF-7D46-4940-AD7E-B1AB3A8CD15B}">
      <dgm:prSet/>
      <dgm:spPr/>
      <dgm:t>
        <a:bodyPr/>
        <a:lstStyle/>
        <a:p>
          <a:pPr latinLnBrk="1"/>
          <a:endParaRPr lang="ko-KR" altLang="en-US"/>
        </a:p>
      </dgm:t>
    </dgm:pt>
    <dgm:pt modelId="{F2291688-458F-4FDC-B1A2-306F667633AF}">
      <dgm:prSet phldrT="[텍스트]"/>
      <dgm:spPr/>
      <dgm:t>
        <a:bodyPr/>
        <a:lstStyle/>
        <a:p>
          <a:pPr latinLnBrk="1"/>
          <a:r>
            <a:rPr lang="ko-KR" altLang="en-US" dirty="0" smtClean="0"/>
            <a:t>교수</a:t>
          </a:r>
          <a:endParaRPr lang="ko-KR" altLang="en-US" dirty="0"/>
        </a:p>
      </dgm:t>
    </dgm:pt>
    <dgm:pt modelId="{1CD7ABEE-080C-43A1-B642-DDABE0398953}" type="parTrans" cxnId="{860133D6-C1C0-45B7-A3B4-D4139F0A70DB}">
      <dgm:prSet/>
      <dgm:spPr/>
      <dgm:t>
        <a:bodyPr/>
        <a:lstStyle/>
        <a:p>
          <a:pPr latinLnBrk="1"/>
          <a:endParaRPr lang="ko-KR" altLang="en-US"/>
        </a:p>
      </dgm:t>
    </dgm:pt>
    <dgm:pt modelId="{8662E713-4247-48E8-AA8A-FAE1EB064A18}" type="sibTrans" cxnId="{860133D6-C1C0-45B7-A3B4-D4139F0A70DB}">
      <dgm:prSet/>
      <dgm:spPr/>
      <dgm:t>
        <a:bodyPr/>
        <a:lstStyle/>
        <a:p>
          <a:pPr latinLnBrk="1"/>
          <a:endParaRPr lang="ko-KR" altLang="en-US"/>
        </a:p>
      </dgm:t>
    </dgm:pt>
    <dgm:pt modelId="{0559075B-BDF3-4640-976F-D0E8A2651189}">
      <dgm:prSet/>
      <dgm:spPr/>
      <dgm:t>
        <a:bodyPr/>
        <a:lstStyle/>
        <a:p>
          <a:pPr latinLnBrk="1"/>
          <a:r>
            <a:rPr lang="ko-KR" altLang="en-US" dirty="0" smtClean="0"/>
            <a:t>직원</a:t>
          </a:r>
          <a:endParaRPr lang="ko-KR" altLang="en-US" dirty="0"/>
        </a:p>
      </dgm:t>
    </dgm:pt>
    <dgm:pt modelId="{228399D0-0836-4635-BD25-8260D1E71FA6}" type="parTrans" cxnId="{91F3905E-4522-40DF-AC1F-D46DB0186223}">
      <dgm:prSet/>
      <dgm:spPr/>
      <dgm:t>
        <a:bodyPr/>
        <a:lstStyle/>
        <a:p>
          <a:pPr latinLnBrk="1"/>
          <a:endParaRPr lang="ko-KR" altLang="en-US"/>
        </a:p>
      </dgm:t>
    </dgm:pt>
    <dgm:pt modelId="{8D43E552-FBB1-41E8-9404-9B3133264578}" type="sibTrans" cxnId="{91F3905E-4522-40DF-AC1F-D46DB0186223}">
      <dgm:prSet/>
      <dgm:spPr/>
      <dgm:t>
        <a:bodyPr/>
        <a:lstStyle/>
        <a:p>
          <a:pPr latinLnBrk="1"/>
          <a:endParaRPr lang="ko-KR" altLang="en-US"/>
        </a:p>
      </dgm:t>
    </dgm:pt>
    <dgm:pt modelId="{F0819F74-958F-4A00-8026-0B1419CBFE6B}" type="pres">
      <dgm:prSet presAssocID="{DF0A96CA-C1FD-41CB-8C4C-18E9E27613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622C6C-6524-45A0-9FA0-3E0F8495417C}" type="pres">
      <dgm:prSet presAssocID="{DF0A96CA-C1FD-41CB-8C4C-18E9E276133A}" presName="hierFlow" presStyleCnt="0"/>
      <dgm:spPr/>
    </dgm:pt>
    <dgm:pt modelId="{F4E44450-0B8A-4C5E-A2C0-F504784C3FFB}" type="pres">
      <dgm:prSet presAssocID="{DF0A96CA-C1FD-41CB-8C4C-18E9E27613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9B5BC12-95C3-4124-8F8C-18D8248F0D81}" type="pres">
      <dgm:prSet presAssocID="{C81B716F-4FAB-4ED5-BB54-39BE35A31550}" presName="Name14" presStyleCnt="0"/>
      <dgm:spPr/>
    </dgm:pt>
    <dgm:pt modelId="{D8816B30-8AF6-4988-BD0D-832FCC508F28}" type="pres">
      <dgm:prSet presAssocID="{C81B716F-4FAB-4ED5-BB54-39BE35A3155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6068B-AC87-4067-BF93-6B0DAFA801E0}" type="pres">
      <dgm:prSet presAssocID="{C81B716F-4FAB-4ED5-BB54-39BE35A31550}" presName="hierChild2" presStyleCnt="0"/>
      <dgm:spPr/>
    </dgm:pt>
    <dgm:pt modelId="{44191360-8B1D-4F19-AF87-88B2BACEFE58}" type="pres">
      <dgm:prSet presAssocID="{B76E60E3-F7F4-4AA7-92E6-ABBA40E565A0}" presName="Name19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A04C3D6-51FD-4BD6-89B0-F637182895C0}" type="pres">
      <dgm:prSet presAssocID="{241EF6BE-8999-4934-B271-35B0A7F3D455}" presName="Name21" presStyleCnt="0"/>
      <dgm:spPr/>
    </dgm:pt>
    <dgm:pt modelId="{723C3FBB-4DE2-4AD1-9973-53F8D7247C4C}" type="pres">
      <dgm:prSet presAssocID="{241EF6BE-8999-4934-B271-35B0A7F3D455}" presName="level2Shape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11E7D22-9CFF-4EB0-B784-BBDE52D9945D}" type="pres">
      <dgm:prSet presAssocID="{241EF6BE-8999-4934-B271-35B0A7F3D455}" presName="hierChild3" presStyleCnt="0"/>
      <dgm:spPr/>
    </dgm:pt>
    <dgm:pt modelId="{8D83E6A4-88E0-48DC-9391-9FF4746F7815}" type="pres">
      <dgm:prSet presAssocID="{77E53762-0EB6-4DB8-B3F4-06F830ED3515}" presName="Name19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72AFEB5-BBB7-45B1-86B7-785688979E49}" type="pres">
      <dgm:prSet presAssocID="{77A19284-574F-464D-9F73-02F16A7D5D02}" presName="Name21" presStyleCnt="0"/>
      <dgm:spPr/>
    </dgm:pt>
    <dgm:pt modelId="{D9C39740-750A-46CD-8CD3-509432385B8A}" type="pres">
      <dgm:prSet presAssocID="{77A19284-574F-464D-9F73-02F16A7D5D02}" presName="level2Shape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F115F20-F8A3-4C08-96B1-7A5E84355DC5}" type="pres">
      <dgm:prSet presAssocID="{77A19284-574F-464D-9F73-02F16A7D5D02}" presName="hierChild3" presStyleCnt="0"/>
      <dgm:spPr/>
    </dgm:pt>
    <dgm:pt modelId="{50D9DD56-D7F1-4326-99F3-53804FBD4334}" type="pres">
      <dgm:prSet presAssocID="{6AC22F84-5359-40E4-B1D2-F9378873AF8F}" presName="Name19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EE268F3-D4B4-44CA-B57A-1111FF6F9D5A}" type="pres">
      <dgm:prSet presAssocID="{007DBE19-D69E-4771-BD00-8FDF698CAC91}" presName="Name21" presStyleCnt="0"/>
      <dgm:spPr/>
    </dgm:pt>
    <dgm:pt modelId="{0D1077EA-9D4A-488E-B8D2-78FE3266F456}" type="pres">
      <dgm:prSet presAssocID="{007DBE19-D69E-4771-BD00-8FDF698CAC91}" presName="level2Shape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990E684-62DE-4E8C-A1D6-2C7B6F5EB072}" type="pres">
      <dgm:prSet presAssocID="{007DBE19-D69E-4771-BD00-8FDF698CAC91}" presName="hierChild3" presStyleCnt="0"/>
      <dgm:spPr/>
    </dgm:pt>
    <dgm:pt modelId="{8B8F3332-5174-4698-9CCE-D60C8005D6B2}" type="pres">
      <dgm:prSet presAssocID="{2F2ED431-D9D9-47F7-AE96-6239D67524B0}" presName="Name19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C115AB9-C8C9-4287-A2A1-9BE3E48BD419}" type="pres">
      <dgm:prSet presAssocID="{B24254B3-D42D-412F-8384-1F8280CDA9CB}" presName="Name21" presStyleCnt="0"/>
      <dgm:spPr/>
    </dgm:pt>
    <dgm:pt modelId="{37D55DD2-CADA-47E9-87FD-A9C31E171C71}" type="pres">
      <dgm:prSet presAssocID="{B24254B3-D42D-412F-8384-1F8280CDA9CB}" presName="level2Shape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C687007-C804-455B-83F2-369CB95C5184}" type="pres">
      <dgm:prSet presAssocID="{B24254B3-D42D-412F-8384-1F8280CDA9CB}" presName="hierChild3" presStyleCnt="0"/>
      <dgm:spPr/>
    </dgm:pt>
    <dgm:pt modelId="{4922AC68-DAD6-4A17-8917-2FCBD4D62A88}" type="pres">
      <dgm:prSet presAssocID="{1CD7ABEE-080C-43A1-B642-DDABE0398953}" presName="Name19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64126BE-0608-4930-BCAE-BA28C0538F61}" type="pres">
      <dgm:prSet presAssocID="{F2291688-458F-4FDC-B1A2-306F667633AF}" presName="Name21" presStyleCnt="0"/>
      <dgm:spPr/>
    </dgm:pt>
    <dgm:pt modelId="{A5E37588-244A-4FEB-A378-DB046D7BD029}" type="pres">
      <dgm:prSet presAssocID="{F2291688-458F-4FDC-B1A2-306F667633AF}" presName="level2Shape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BF86002-A0FF-4E8B-ADCA-7299254B26DF}" type="pres">
      <dgm:prSet presAssocID="{F2291688-458F-4FDC-B1A2-306F667633AF}" presName="hierChild3" presStyleCnt="0"/>
      <dgm:spPr/>
    </dgm:pt>
    <dgm:pt modelId="{848F6934-A577-4C8D-A244-71E791F86295}" type="pres">
      <dgm:prSet presAssocID="{228399D0-0836-4635-BD25-8260D1E71FA6}" presName="Name19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4BC1904-40F9-44BE-97D4-F2054F9C5861}" type="pres">
      <dgm:prSet presAssocID="{0559075B-BDF3-4640-976F-D0E8A2651189}" presName="Name21" presStyleCnt="0"/>
      <dgm:spPr/>
    </dgm:pt>
    <dgm:pt modelId="{DCBBE114-61BC-451A-B24D-CFE5242A1CA7}" type="pres">
      <dgm:prSet presAssocID="{0559075B-BDF3-4640-976F-D0E8A2651189}" presName="level2Shape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0C2427C-A896-4C04-88D3-DB196648B29B}" type="pres">
      <dgm:prSet presAssocID="{0559075B-BDF3-4640-976F-D0E8A2651189}" presName="hierChild3" presStyleCnt="0"/>
      <dgm:spPr/>
    </dgm:pt>
    <dgm:pt modelId="{2A58CA4C-849D-47B3-980D-8956D608440B}" type="pres">
      <dgm:prSet presAssocID="{DF0A96CA-C1FD-41CB-8C4C-18E9E276133A}" presName="bgShapesFlow" presStyleCnt="0"/>
      <dgm:spPr/>
    </dgm:pt>
  </dgm:ptLst>
  <dgm:cxnLst>
    <dgm:cxn modelId="{DDB4D923-430C-4D36-A882-3B4FB93ED472}" type="presOf" srcId="{228399D0-0836-4635-BD25-8260D1E71FA6}" destId="{848F6934-A577-4C8D-A244-71E791F86295}" srcOrd="0" destOrd="0" presId="urn:microsoft.com/office/officeart/2005/8/layout/hierarchy6"/>
    <dgm:cxn modelId="{82907B26-2D3C-43FB-A58F-18C9C77649FA}" type="presOf" srcId="{77E53762-0EB6-4DB8-B3F4-06F830ED3515}" destId="{8D83E6A4-88E0-48DC-9391-9FF4746F7815}" srcOrd="0" destOrd="0" presId="urn:microsoft.com/office/officeart/2005/8/layout/hierarchy6"/>
    <dgm:cxn modelId="{CEFE5B4F-623A-4687-8217-3889CB36C9E9}" type="presOf" srcId="{DF0A96CA-C1FD-41CB-8C4C-18E9E276133A}" destId="{F0819F74-958F-4A00-8026-0B1419CBFE6B}" srcOrd="0" destOrd="0" presId="urn:microsoft.com/office/officeart/2005/8/layout/hierarchy6"/>
    <dgm:cxn modelId="{238F30B5-0AF4-44E8-A65F-6DA387B475C6}" type="presOf" srcId="{241EF6BE-8999-4934-B271-35B0A7F3D455}" destId="{723C3FBB-4DE2-4AD1-9973-53F8D7247C4C}" srcOrd="0" destOrd="0" presId="urn:microsoft.com/office/officeart/2005/8/layout/hierarchy6"/>
    <dgm:cxn modelId="{B23EDFD5-6139-4868-B85D-6F4FBACA884A}" type="presOf" srcId="{6AC22F84-5359-40E4-B1D2-F9378873AF8F}" destId="{50D9DD56-D7F1-4326-99F3-53804FBD4334}" srcOrd="0" destOrd="0" presId="urn:microsoft.com/office/officeart/2005/8/layout/hierarchy6"/>
    <dgm:cxn modelId="{B8D06FCF-7D46-4940-AD7E-B1AB3A8CD15B}" srcId="{C81B716F-4FAB-4ED5-BB54-39BE35A31550}" destId="{B24254B3-D42D-412F-8384-1F8280CDA9CB}" srcOrd="1" destOrd="0" parTransId="{2F2ED431-D9D9-47F7-AE96-6239D67524B0}" sibTransId="{8E775D70-D54D-4463-9771-A8EA8294362D}"/>
    <dgm:cxn modelId="{961B6D0E-625D-499D-9753-590C77EC1F31}" srcId="{241EF6BE-8999-4934-B271-35B0A7F3D455}" destId="{77A19284-574F-464D-9F73-02F16A7D5D02}" srcOrd="0" destOrd="0" parTransId="{77E53762-0EB6-4DB8-B3F4-06F830ED3515}" sibTransId="{B254A583-BB94-466A-9014-2EA2762784E9}"/>
    <dgm:cxn modelId="{3709963C-ED92-4A68-AF04-748ABFCE2E33}" srcId="{241EF6BE-8999-4934-B271-35B0A7F3D455}" destId="{007DBE19-D69E-4771-BD00-8FDF698CAC91}" srcOrd="1" destOrd="0" parTransId="{6AC22F84-5359-40E4-B1D2-F9378873AF8F}" sibTransId="{8EB0CF1F-0C3E-45AD-8B3E-45DBEBC2ADC7}"/>
    <dgm:cxn modelId="{B33A1E90-5624-441F-BBC1-ABB6D7A9DA3E}" type="presOf" srcId="{2F2ED431-D9D9-47F7-AE96-6239D67524B0}" destId="{8B8F3332-5174-4698-9CCE-D60C8005D6B2}" srcOrd="0" destOrd="0" presId="urn:microsoft.com/office/officeart/2005/8/layout/hierarchy6"/>
    <dgm:cxn modelId="{ACDD7948-EE31-46BD-AB60-CF2752798B16}" type="presOf" srcId="{007DBE19-D69E-4771-BD00-8FDF698CAC91}" destId="{0D1077EA-9D4A-488E-B8D2-78FE3266F456}" srcOrd="0" destOrd="0" presId="urn:microsoft.com/office/officeart/2005/8/layout/hierarchy6"/>
    <dgm:cxn modelId="{4EB6FC4D-1747-47B3-B6A4-1722856179D6}" type="presOf" srcId="{77A19284-574F-464D-9F73-02F16A7D5D02}" destId="{D9C39740-750A-46CD-8CD3-509432385B8A}" srcOrd="0" destOrd="0" presId="urn:microsoft.com/office/officeart/2005/8/layout/hierarchy6"/>
    <dgm:cxn modelId="{5A33041F-78D2-4FC9-85CB-DBD9118FE96A}" type="presOf" srcId="{B24254B3-D42D-412F-8384-1F8280CDA9CB}" destId="{37D55DD2-CADA-47E9-87FD-A9C31E171C71}" srcOrd="0" destOrd="0" presId="urn:microsoft.com/office/officeart/2005/8/layout/hierarchy6"/>
    <dgm:cxn modelId="{F5D0D825-D2D3-47B7-9C08-9A21818751E7}" type="presOf" srcId="{1CD7ABEE-080C-43A1-B642-DDABE0398953}" destId="{4922AC68-DAD6-4A17-8917-2FCBD4D62A88}" srcOrd="0" destOrd="0" presId="urn:microsoft.com/office/officeart/2005/8/layout/hierarchy6"/>
    <dgm:cxn modelId="{6BDDE5C7-25C3-4404-8FE3-58C90BB10983}" srcId="{DF0A96CA-C1FD-41CB-8C4C-18E9E276133A}" destId="{C81B716F-4FAB-4ED5-BB54-39BE35A31550}" srcOrd="0" destOrd="0" parTransId="{05651F4C-BA8C-432A-9358-5A779A08DC74}" sibTransId="{4FD39AE7-5D8A-4088-9D7C-B6B3F4908152}"/>
    <dgm:cxn modelId="{91F3905E-4522-40DF-AC1F-D46DB0186223}" srcId="{B24254B3-D42D-412F-8384-1F8280CDA9CB}" destId="{0559075B-BDF3-4640-976F-D0E8A2651189}" srcOrd="1" destOrd="0" parTransId="{228399D0-0836-4635-BD25-8260D1E71FA6}" sibTransId="{8D43E552-FBB1-41E8-9404-9B3133264578}"/>
    <dgm:cxn modelId="{32C0E4AF-5E4C-4F0B-A818-AC8B68BE9315}" type="presOf" srcId="{0559075B-BDF3-4640-976F-D0E8A2651189}" destId="{DCBBE114-61BC-451A-B24D-CFE5242A1CA7}" srcOrd="0" destOrd="0" presId="urn:microsoft.com/office/officeart/2005/8/layout/hierarchy6"/>
    <dgm:cxn modelId="{8D91E864-3504-403F-BA56-95B9E15D9F09}" srcId="{C81B716F-4FAB-4ED5-BB54-39BE35A31550}" destId="{241EF6BE-8999-4934-B271-35B0A7F3D455}" srcOrd="0" destOrd="0" parTransId="{B76E60E3-F7F4-4AA7-92E6-ABBA40E565A0}" sibTransId="{1E0201B6-349E-44F1-A871-3170B1518883}"/>
    <dgm:cxn modelId="{860133D6-C1C0-45B7-A3B4-D4139F0A70DB}" srcId="{B24254B3-D42D-412F-8384-1F8280CDA9CB}" destId="{F2291688-458F-4FDC-B1A2-306F667633AF}" srcOrd="0" destOrd="0" parTransId="{1CD7ABEE-080C-43A1-B642-DDABE0398953}" sibTransId="{8662E713-4247-48E8-AA8A-FAE1EB064A18}"/>
    <dgm:cxn modelId="{68F278CD-10B2-46EC-9A43-B5D200502D84}" type="presOf" srcId="{C81B716F-4FAB-4ED5-BB54-39BE35A31550}" destId="{D8816B30-8AF6-4988-BD0D-832FCC508F28}" srcOrd="0" destOrd="0" presId="urn:microsoft.com/office/officeart/2005/8/layout/hierarchy6"/>
    <dgm:cxn modelId="{3B6CC613-7A88-4D80-9429-818C2EEE11C6}" type="presOf" srcId="{F2291688-458F-4FDC-B1A2-306F667633AF}" destId="{A5E37588-244A-4FEB-A378-DB046D7BD029}" srcOrd="0" destOrd="0" presId="urn:microsoft.com/office/officeart/2005/8/layout/hierarchy6"/>
    <dgm:cxn modelId="{5D37FDB1-219C-4A3D-AE22-7519272EFFBA}" type="presOf" srcId="{B76E60E3-F7F4-4AA7-92E6-ABBA40E565A0}" destId="{44191360-8B1D-4F19-AF87-88B2BACEFE58}" srcOrd="0" destOrd="0" presId="urn:microsoft.com/office/officeart/2005/8/layout/hierarchy6"/>
    <dgm:cxn modelId="{149678A9-D106-4FAA-AB4C-6AE10850CDED}" type="presParOf" srcId="{F0819F74-958F-4A00-8026-0B1419CBFE6B}" destId="{8E622C6C-6524-45A0-9FA0-3E0F8495417C}" srcOrd="0" destOrd="0" presId="urn:microsoft.com/office/officeart/2005/8/layout/hierarchy6"/>
    <dgm:cxn modelId="{98E43917-B5CE-4413-8737-B1E71BF37AFA}" type="presParOf" srcId="{8E622C6C-6524-45A0-9FA0-3E0F8495417C}" destId="{F4E44450-0B8A-4C5E-A2C0-F504784C3FFB}" srcOrd="0" destOrd="0" presId="urn:microsoft.com/office/officeart/2005/8/layout/hierarchy6"/>
    <dgm:cxn modelId="{BC6B2739-8156-4CE1-A30E-8A06597A48C0}" type="presParOf" srcId="{F4E44450-0B8A-4C5E-A2C0-F504784C3FFB}" destId="{C9B5BC12-95C3-4124-8F8C-18D8248F0D81}" srcOrd="0" destOrd="0" presId="urn:microsoft.com/office/officeart/2005/8/layout/hierarchy6"/>
    <dgm:cxn modelId="{BB79C362-DF5F-49E2-BF43-ABFCDD7CB433}" type="presParOf" srcId="{C9B5BC12-95C3-4124-8F8C-18D8248F0D81}" destId="{D8816B30-8AF6-4988-BD0D-832FCC508F28}" srcOrd="0" destOrd="0" presId="urn:microsoft.com/office/officeart/2005/8/layout/hierarchy6"/>
    <dgm:cxn modelId="{8D566B4B-F88F-47F4-9C5D-4179F362B024}" type="presParOf" srcId="{C9B5BC12-95C3-4124-8F8C-18D8248F0D81}" destId="{4336068B-AC87-4067-BF93-6B0DAFA801E0}" srcOrd="1" destOrd="0" presId="urn:microsoft.com/office/officeart/2005/8/layout/hierarchy6"/>
    <dgm:cxn modelId="{07981DEB-F9D6-47C5-9A63-AD4686078240}" type="presParOf" srcId="{4336068B-AC87-4067-BF93-6B0DAFA801E0}" destId="{44191360-8B1D-4F19-AF87-88B2BACEFE58}" srcOrd="0" destOrd="0" presId="urn:microsoft.com/office/officeart/2005/8/layout/hierarchy6"/>
    <dgm:cxn modelId="{96A99F14-F0A5-4AAE-8DD6-8F3CEF14B2C3}" type="presParOf" srcId="{4336068B-AC87-4067-BF93-6B0DAFA801E0}" destId="{4A04C3D6-51FD-4BD6-89B0-F637182895C0}" srcOrd="1" destOrd="0" presId="urn:microsoft.com/office/officeart/2005/8/layout/hierarchy6"/>
    <dgm:cxn modelId="{5C6133BF-CDE7-497B-8D2E-5013822170D2}" type="presParOf" srcId="{4A04C3D6-51FD-4BD6-89B0-F637182895C0}" destId="{723C3FBB-4DE2-4AD1-9973-53F8D7247C4C}" srcOrd="0" destOrd="0" presId="urn:microsoft.com/office/officeart/2005/8/layout/hierarchy6"/>
    <dgm:cxn modelId="{D097E595-D546-4802-81F6-8A78AC5D8E73}" type="presParOf" srcId="{4A04C3D6-51FD-4BD6-89B0-F637182895C0}" destId="{011E7D22-9CFF-4EB0-B784-BBDE52D9945D}" srcOrd="1" destOrd="0" presId="urn:microsoft.com/office/officeart/2005/8/layout/hierarchy6"/>
    <dgm:cxn modelId="{249A20E6-2ADB-4C49-94B0-256CA237A332}" type="presParOf" srcId="{011E7D22-9CFF-4EB0-B784-BBDE52D9945D}" destId="{8D83E6A4-88E0-48DC-9391-9FF4746F7815}" srcOrd="0" destOrd="0" presId="urn:microsoft.com/office/officeart/2005/8/layout/hierarchy6"/>
    <dgm:cxn modelId="{07C1ED08-081E-4880-B866-65C0C8DD89FC}" type="presParOf" srcId="{011E7D22-9CFF-4EB0-B784-BBDE52D9945D}" destId="{B72AFEB5-BBB7-45B1-86B7-785688979E49}" srcOrd="1" destOrd="0" presId="urn:microsoft.com/office/officeart/2005/8/layout/hierarchy6"/>
    <dgm:cxn modelId="{D25A8744-9F76-45E4-B63A-965C12ABCD08}" type="presParOf" srcId="{B72AFEB5-BBB7-45B1-86B7-785688979E49}" destId="{D9C39740-750A-46CD-8CD3-509432385B8A}" srcOrd="0" destOrd="0" presId="urn:microsoft.com/office/officeart/2005/8/layout/hierarchy6"/>
    <dgm:cxn modelId="{D751AD2A-542C-40C8-AC77-A0DA8E2331CC}" type="presParOf" srcId="{B72AFEB5-BBB7-45B1-86B7-785688979E49}" destId="{9F115F20-F8A3-4C08-96B1-7A5E84355DC5}" srcOrd="1" destOrd="0" presId="urn:microsoft.com/office/officeart/2005/8/layout/hierarchy6"/>
    <dgm:cxn modelId="{5824A8E7-50F7-4C29-9474-A1E7602B2527}" type="presParOf" srcId="{011E7D22-9CFF-4EB0-B784-BBDE52D9945D}" destId="{50D9DD56-D7F1-4326-99F3-53804FBD4334}" srcOrd="2" destOrd="0" presId="urn:microsoft.com/office/officeart/2005/8/layout/hierarchy6"/>
    <dgm:cxn modelId="{86408E3B-CEEE-471A-B809-ECB05141C924}" type="presParOf" srcId="{011E7D22-9CFF-4EB0-B784-BBDE52D9945D}" destId="{EEE268F3-D4B4-44CA-B57A-1111FF6F9D5A}" srcOrd="3" destOrd="0" presId="urn:microsoft.com/office/officeart/2005/8/layout/hierarchy6"/>
    <dgm:cxn modelId="{B7A8F24C-AB06-477C-AFB7-84123456A4E9}" type="presParOf" srcId="{EEE268F3-D4B4-44CA-B57A-1111FF6F9D5A}" destId="{0D1077EA-9D4A-488E-B8D2-78FE3266F456}" srcOrd="0" destOrd="0" presId="urn:microsoft.com/office/officeart/2005/8/layout/hierarchy6"/>
    <dgm:cxn modelId="{CAC511E0-0522-477A-AE81-11F1359E5852}" type="presParOf" srcId="{EEE268F3-D4B4-44CA-B57A-1111FF6F9D5A}" destId="{2990E684-62DE-4E8C-A1D6-2C7B6F5EB072}" srcOrd="1" destOrd="0" presId="urn:microsoft.com/office/officeart/2005/8/layout/hierarchy6"/>
    <dgm:cxn modelId="{86ABF575-FCF0-4239-A51C-27E1122F99D2}" type="presParOf" srcId="{4336068B-AC87-4067-BF93-6B0DAFA801E0}" destId="{8B8F3332-5174-4698-9CCE-D60C8005D6B2}" srcOrd="2" destOrd="0" presId="urn:microsoft.com/office/officeart/2005/8/layout/hierarchy6"/>
    <dgm:cxn modelId="{F8A7C4ED-CF96-4A23-8C8D-707647F373A4}" type="presParOf" srcId="{4336068B-AC87-4067-BF93-6B0DAFA801E0}" destId="{CC115AB9-C8C9-4287-A2A1-9BE3E48BD419}" srcOrd="3" destOrd="0" presId="urn:microsoft.com/office/officeart/2005/8/layout/hierarchy6"/>
    <dgm:cxn modelId="{34949FF6-45E1-4AFF-8699-E9873194F199}" type="presParOf" srcId="{CC115AB9-C8C9-4287-A2A1-9BE3E48BD419}" destId="{37D55DD2-CADA-47E9-87FD-A9C31E171C71}" srcOrd="0" destOrd="0" presId="urn:microsoft.com/office/officeart/2005/8/layout/hierarchy6"/>
    <dgm:cxn modelId="{0508B8D6-BFA7-43BD-9D56-2C90BBDDC00C}" type="presParOf" srcId="{CC115AB9-C8C9-4287-A2A1-9BE3E48BD419}" destId="{2C687007-C804-455B-83F2-369CB95C5184}" srcOrd="1" destOrd="0" presId="urn:microsoft.com/office/officeart/2005/8/layout/hierarchy6"/>
    <dgm:cxn modelId="{B997A16F-9B92-440B-B06C-744BEDAE9BA8}" type="presParOf" srcId="{2C687007-C804-455B-83F2-369CB95C5184}" destId="{4922AC68-DAD6-4A17-8917-2FCBD4D62A88}" srcOrd="0" destOrd="0" presId="urn:microsoft.com/office/officeart/2005/8/layout/hierarchy6"/>
    <dgm:cxn modelId="{DAC3FE02-B236-46D3-9D9B-B44B0A7CA926}" type="presParOf" srcId="{2C687007-C804-455B-83F2-369CB95C5184}" destId="{964126BE-0608-4930-BCAE-BA28C0538F61}" srcOrd="1" destOrd="0" presId="urn:microsoft.com/office/officeart/2005/8/layout/hierarchy6"/>
    <dgm:cxn modelId="{2898E847-37FB-4B1E-96F7-54E3A3427B1D}" type="presParOf" srcId="{964126BE-0608-4930-BCAE-BA28C0538F61}" destId="{A5E37588-244A-4FEB-A378-DB046D7BD029}" srcOrd="0" destOrd="0" presId="urn:microsoft.com/office/officeart/2005/8/layout/hierarchy6"/>
    <dgm:cxn modelId="{CDEDB8F1-5F70-4D8A-BCA0-951F9FDDCEAB}" type="presParOf" srcId="{964126BE-0608-4930-BCAE-BA28C0538F61}" destId="{5BF86002-A0FF-4E8B-ADCA-7299254B26DF}" srcOrd="1" destOrd="0" presId="urn:microsoft.com/office/officeart/2005/8/layout/hierarchy6"/>
    <dgm:cxn modelId="{2DE97F50-62AF-4643-9CF0-06F97CD70949}" type="presParOf" srcId="{2C687007-C804-455B-83F2-369CB95C5184}" destId="{848F6934-A577-4C8D-A244-71E791F86295}" srcOrd="2" destOrd="0" presId="urn:microsoft.com/office/officeart/2005/8/layout/hierarchy6"/>
    <dgm:cxn modelId="{C9C0C5DA-C661-49DF-A561-4032323830D2}" type="presParOf" srcId="{2C687007-C804-455B-83F2-369CB95C5184}" destId="{94BC1904-40F9-44BE-97D4-F2054F9C5861}" srcOrd="3" destOrd="0" presId="urn:microsoft.com/office/officeart/2005/8/layout/hierarchy6"/>
    <dgm:cxn modelId="{5B330F40-5A78-45AB-991A-A1B8C4844C46}" type="presParOf" srcId="{94BC1904-40F9-44BE-97D4-F2054F9C5861}" destId="{DCBBE114-61BC-451A-B24D-CFE5242A1CA7}" srcOrd="0" destOrd="0" presId="urn:microsoft.com/office/officeart/2005/8/layout/hierarchy6"/>
    <dgm:cxn modelId="{3C70B19C-D8B9-444A-B6F1-8F1B77A78031}" type="presParOf" srcId="{94BC1904-40F9-44BE-97D4-F2054F9C5861}" destId="{D0C2427C-A896-4C04-88D3-DB196648B29B}" srcOrd="1" destOrd="0" presId="urn:microsoft.com/office/officeart/2005/8/layout/hierarchy6"/>
    <dgm:cxn modelId="{4BBE2EB9-EC47-49C7-95AA-8E684ED4233A}" type="presParOf" srcId="{F0819F74-958F-4A00-8026-0B1419CBFE6B}" destId="{2A58CA4C-849D-47B3-980D-8956D60844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16B30-8AF6-4988-BD0D-832FCC508F28}">
      <dsp:nvSpPr>
        <dsp:cNvPr id="0" name=""/>
        <dsp:cNvSpPr/>
      </dsp:nvSpPr>
      <dsp:spPr>
        <a:xfrm>
          <a:off x="1375887" y="331630"/>
          <a:ext cx="704609" cy="469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사람</a:t>
          </a:r>
          <a:endParaRPr lang="ko-KR" altLang="en-US" sz="1100" kern="1200" dirty="0"/>
        </a:p>
      </dsp:txBody>
      <dsp:txXfrm>
        <a:off x="1389645" y="345388"/>
        <a:ext cx="677093" cy="442223"/>
      </dsp:txXfrm>
    </dsp:sp>
    <dsp:sp modelId="{44191360-8B1D-4F19-AF87-88B2BACEFE58}">
      <dsp:nvSpPr>
        <dsp:cNvPr id="0" name=""/>
        <dsp:cNvSpPr/>
      </dsp:nvSpPr>
      <dsp:spPr>
        <a:xfrm>
          <a:off x="812199" y="801370"/>
          <a:ext cx="915992" cy="187895"/>
        </a:xfrm>
        <a:custGeom>
          <a:avLst/>
          <a:gdLst/>
          <a:ahLst/>
          <a:cxnLst/>
          <a:rect l="0" t="0" r="0" b="0"/>
          <a:pathLst>
            <a:path>
              <a:moveTo>
                <a:pt x="915992" y="0"/>
              </a:moveTo>
              <a:lnTo>
                <a:pt x="915992" y="93947"/>
              </a:lnTo>
              <a:lnTo>
                <a:pt x="0" y="93947"/>
              </a:lnTo>
              <a:lnTo>
                <a:pt x="0" y="187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C3FBB-4DE2-4AD1-9973-53F8D7247C4C}">
      <dsp:nvSpPr>
        <dsp:cNvPr id="0" name=""/>
        <dsp:cNvSpPr/>
      </dsp:nvSpPr>
      <dsp:spPr>
        <a:xfrm>
          <a:off x="459894" y="989266"/>
          <a:ext cx="704609" cy="469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학생</a:t>
          </a:r>
          <a:endParaRPr lang="ko-KR" altLang="en-US" sz="1100" kern="1200" dirty="0"/>
        </a:p>
      </dsp:txBody>
      <dsp:txXfrm>
        <a:off x="473652" y="1003024"/>
        <a:ext cx="677093" cy="442223"/>
      </dsp:txXfrm>
    </dsp:sp>
    <dsp:sp modelId="{8D83E6A4-88E0-48DC-9391-9FF4746F7815}">
      <dsp:nvSpPr>
        <dsp:cNvPr id="0" name=""/>
        <dsp:cNvSpPr/>
      </dsp:nvSpPr>
      <dsp:spPr>
        <a:xfrm>
          <a:off x="354203" y="1459005"/>
          <a:ext cx="457996" cy="187895"/>
        </a:xfrm>
        <a:custGeom>
          <a:avLst/>
          <a:gdLst/>
          <a:ahLst/>
          <a:cxnLst/>
          <a:rect l="0" t="0" r="0" b="0"/>
          <a:pathLst>
            <a:path>
              <a:moveTo>
                <a:pt x="457996" y="0"/>
              </a:moveTo>
              <a:lnTo>
                <a:pt x="457996" y="93947"/>
              </a:lnTo>
              <a:lnTo>
                <a:pt x="0" y="93947"/>
              </a:lnTo>
              <a:lnTo>
                <a:pt x="0" y="1878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39740-750A-46CD-8CD3-509432385B8A}">
      <dsp:nvSpPr>
        <dsp:cNvPr id="0" name=""/>
        <dsp:cNvSpPr/>
      </dsp:nvSpPr>
      <dsp:spPr>
        <a:xfrm>
          <a:off x="1898" y="1646901"/>
          <a:ext cx="704609" cy="469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대학생</a:t>
          </a:r>
          <a:endParaRPr lang="ko-KR" altLang="en-US" sz="1100" kern="1200" dirty="0"/>
        </a:p>
      </dsp:txBody>
      <dsp:txXfrm>
        <a:off x="15656" y="1660659"/>
        <a:ext cx="677093" cy="442223"/>
      </dsp:txXfrm>
    </dsp:sp>
    <dsp:sp modelId="{50D9DD56-D7F1-4326-99F3-53804FBD4334}">
      <dsp:nvSpPr>
        <dsp:cNvPr id="0" name=""/>
        <dsp:cNvSpPr/>
      </dsp:nvSpPr>
      <dsp:spPr>
        <a:xfrm>
          <a:off x="812199" y="1459005"/>
          <a:ext cx="457996" cy="18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47"/>
              </a:lnTo>
              <a:lnTo>
                <a:pt x="457996" y="93947"/>
              </a:lnTo>
              <a:lnTo>
                <a:pt x="457996" y="1878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077EA-9D4A-488E-B8D2-78FE3266F456}">
      <dsp:nvSpPr>
        <dsp:cNvPr id="0" name=""/>
        <dsp:cNvSpPr/>
      </dsp:nvSpPr>
      <dsp:spPr>
        <a:xfrm>
          <a:off x="917891" y="1646901"/>
          <a:ext cx="704609" cy="469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대학원생</a:t>
          </a:r>
          <a:endParaRPr lang="ko-KR" altLang="en-US" sz="1100" kern="1200" dirty="0"/>
        </a:p>
      </dsp:txBody>
      <dsp:txXfrm>
        <a:off x="931649" y="1660659"/>
        <a:ext cx="677093" cy="442223"/>
      </dsp:txXfrm>
    </dsp:sp>
    <dsp:sp modelId="{8B8F3332-5174-4698-9CCE-D60C8005D6B2}">
      <dsp:nvSpPr>
        <dsp:cNvPr id="0" name=""/>
        <dsp:cNvSpPr/>
      </dsp:nvSpPr>
      <dsp:spPr>
        <a:xfrm>
          <a:off x="1728192" y="801370"/>
          <a:ext cx="915992" cy="18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47"/>
              </a:lnTo>
              <a:lnTo>
                <a:pt x="915992" y="93947"/>
              </a:lnTo>
              <a:lnTo>
                <a:pt x="915992" y="187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55DD2-CADA-47E9-87FD-A9C31E171C71}">
      <dsp:nvSpPr>
        <dsp:cNvPr id="0" name=""/>
        <dsp:cNvSpPr/>
      </dsp:nvSpPr>
      <dsp:spPr>
        <a:xfrm>
          <a:off x="2291879" y="989266"/>
          <a:ext cx="704609" cy="469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교직원</a:t>
          </a:r>
          <a:endParaRPr lang="ko-KR" altLang="en-US" sz="1100" kern="1200" dirty="0"/>
        </a:p>
      </dsp:txBody>
      <dsp:txXfrm>
        <a:off x="2305637" y="1003024"/>
        <a:ext cx="677093" cy="442223"/>
      </dsp:txXfrm>
    </dsp:sp>
    <dsp:sp modelId="{4922AC68-DAD6-4A17-8917-2FCBD4D62A88}">
      <dsp:nvSpPr>
        <dsp:cNvPr id="0" name=""/>
        <dsp:cNvSpPr/>
      </dsp:nvSpPr>
      <dsp:spPr>
        <a:xfrm>
          <a:off x="2186188" y="1459005"/>
          <a:ext cx="457996" cy="187895"/>
        </a:xfrm>
        <a:custGeom>
          <a:avLst/>
          <a:gdLst/>
          <a:ahLst/>
          <a:cxnLst/>
          <a:rect l="0" t="0" r="0" b="0"/>
          <a:pathLst>
            <a:path>
              <a:moveTo>
                <a:pt x="457996" y="0"/>
              </a:moveTo>
              <a:lnTo>
                <a:pt x="457996" y="93947"/>
              </a:lnTo>
              <a:lnTo>
                <a:pt x="0" y="93947"/>
              </a:lnTo>
              <a:lnTo>
                <a:pt x="0" y="1878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37588-244A-4FEB-A378-DB046D7BD029}">
      <dsp:nvSpPr>
        <dsp:cNvPr id="0" name=""/>
        <dsp:cNvSpPr/>
      </dsp:nvSpPr>
      <dsp:spPr>
        <a:xfrm>
          <a:off x="1833883" y="1646901"/>
          <a:ext cx="704609" cy="469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교수</a:t>
          </a:r>
          <a:endParaRPr lang="ko-KR" altLang="en-US" sz="1100" kern="1200" dirty="0"/>
        </a:p>
      </dsp:txBody>
      <dsp:txXfrm>
        <a:off x="1847641" y="1660659"/>
        <a:ext cx="677093" cy="442223"/>
      </dsp:txXfrm>
    </dsp:sp>
    <dsp:sp modelId="{848F6934-A577-4C8D-A244-71E791F86295}">
      <dsp:nvSpPr>
        <dsp:cNvPr id="0" name=""/>
        <dsp:cNvSpPr/>
      </dsp:nvSpPr>
      <dsp:spPr>
        <a:xfrm>
          <a:off x="2644184" y="1459005"/>
          <a:ext cx="457996" cy="18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47"/>
              </a:lnTo>
              <a:lnTo>
                <a:pt x="457996" y="93947"/>
              </a:lnTo>
              <a:lnTo>
                <a:pt x="457996" y="1878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BE114-61BC-451A-B24D-CFE5242A1CA7}">
      <dsp:nvSpPr>
        <dsp:cNvPr id="0" name=""/>
        <dsp:cNvSpPr/>
      </dsp:nvSpPr>
      <dsp:spPr>
        <a:xfrm>
          <a:off x="2749875" y="1646901"/>
          <a:ext cx="704609" cy="469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직원</a:t>
          </a:r>
          <a:endParaRPr lang="ko-KR" altLang="en-US" sz="1100" kern="1200" dirty="0"/>
        </a:p>
      </dsp:txBody>
      <dsp:txXfrm>
        <a:off x="2763633" y="1660659"/>
        <a:ext cx="677093" cy="442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단순하다</a:t>
            </a:r>
            <a:endParaRPr lang="en-US" altLang="ko-KR" dirty="0"/>
          </a:p>
          <a:p>
            <a:pPr lvl="1"/>
            <a:r>
              <a:rPr lang="ko-KR" altLang="en-US" dirty="0"/>
              <a:t>포인터가 없으며 메모리 관리가 </a:t>
            </a:r>
            <a:r>
              <a:rPr lang="ko-KR" altLang="en-US" dirty="0" smtClean="0"/>
              <a:t>용이</a:t>
            </a:r>
            <a:r>
              <a:rPr lang="en-US" altLang="ko-KR" dirty="0" smtClean="0"/>
              <a:t>(</a:t>
            </a:r>
            <a:r>
              <a:rPr lang="ko-KR" altLang="en-US" dirty="0"/>
              <a:t>메모리를 자동으로 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/>
              <a:t>컬렉션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객체지향 언어</a:t>
            </a:r>
            <a:endParaRPr lang="en-US" altLang="ko-KR" dirty="0"/>
          </a:p>
          <a:p>
            <a:pPr lvl="1"/>
            <a:r>
              <a:rPr lang="ko-KR" altLang="en-US" dirty="0"/>
              <a:t>클래스와 객체를 중심으로 프로그램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시스템에 독립적</a:t>
            </a:r>
            <a:endParaRPr lang="en-US" altLang="ko-KR" dirty="0"/>
          </a:p>
          <a:p>
            <a:pPr lvl="1"/>
            <a:r>
              <a:rPr lang="ko-KR" altLang="en-US" dirty="0"/>
              <a:t>하나의 플랫폼에서 만든 자바 프로그램은 다른 플랫폼에서 다른 작업 없이 실행이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번역 언어</a:t>
            </a:r>
            <a:endParaRPr lang="en-US" altLang="ko-KR" dirty="0"/>
          </a:p>
          <a:p>
            <a:pPr lvl="1"/>
            <a:r>
              <a:rPr lang="ko-KR" altLang="en-US" dirty="0"/>
              <a:t>자바의 프로그램 소스는 중간 코드인 바이트코드로 변환되고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바이트코드는 자바 가상 기계에서 인터프리터의 도움으로 실행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41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44" y="1340768"/>
            <a:ext cx="20812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>
                <a:latin typeface="+mn-ea"/>
              </a:rPr>
              <a:t>절차 지향 </a:t>
            </a:r>
            <a:r>
              <a:rPr lang="ko-KR" altLang="en-US" sz="1800" dirty="0" smtClean="0">
                <a:latin typeface="+mn-ea"/>
              </a:rPr>
              <a:t>프로그래밍</a:t>
            </a:r>
            <a:r>
              <a:rPr lang="en-US" altLang="ko-KR" sz="1800" dirty="0" smtClean="0">
                <a:latin typeface="+mn-ea"/>
              </a:rPr>
              <a:t>(procedural programming)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/>
              <a:t>문제를 해결하는 절차를 중요하게 생각하는 방법</a:t>
            </a:r>
            <a:endParaRPr lang="en-US" altLang="ko-KR" sz="1600" dirty="0"/>
          </a:p>
          <a:p>
            <a:pPr lvl="1"/>
            <a:r>
              <a:rPr lang="ko-KR" altLang="en-US" sz="1600" dirty="0" smtClean="0">
                <a:latin typeface="+mn-ea"/>
              </a:rPr>
              <a:t>함수들의 </a:t>
            </a:r>
            <a:r>
              <a:rPr lang="ko-KR" altLang="en-US" sz="1600" dirty="0">
                <a:latin typeface="+mn-ea"/>
              </a:rPr>
              <a:t>집합으로 프로그램 </a:t>
            </a:r>
            <a:r>
              <a:rPr lang="ko-KR" altLang="en-US" sz="1600" dirty="0" smtClean="0">
                <a:latin typeface="+mn-ea"/>
              </a:rPr>
              <a:t>작성</a:t>
            </a:r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객체 지향 </a:t>
            </a:r>
            <a:r>
              <a:rPr lang="ko-KR" altLang="en-US" sz="1800" dirty="0" smtClean="0">
                <a:latin typeface="+mn-ea"/>
              </a:rPr>
              <a:t>프로그래밍</a:t>
            </a:r>
            <a:r>
              <a:rPr lang="en-US" altLang="ko-KR" sz="1800" dirty="0" smtClean="0">
                <a:latin typeface="+mn-ea"/>
              </a:rPr>
              <a:t>(Object-oriented programming)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컴퓨터가 </a:t>
            </a:r>
            <a:r>
              <a:rPr lang="ko-KR" altLang="en-US" sz="1600" dirty="0">
                <a:latin typeface="+mn-ea"/>
              </a:rPr>
              <a:t>수행하는 작업을 객체들간의 상호 작용으로 </a:t>
            </a:r>
            <a:r>
              <a:rPr lang="ko-KR" altLang="en-US" sz="1600" dirty="0" smtClean="0">
                <a:latin typeface="+mn-ea"/>
              </a:rPr>
              <a:t>표현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sz="1600" dirty="0" err="1"/>
              <a:t>데이터와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절차를</a:t>
            </a:r>
            <a:r>
              <a:rPr lang="en-US" altLang="ko-KR" sz="1600" dirty="0"/>
              <a:t> </a:t>
            </a:r>
            <a:r>
              <a:rPr lang="en-US" altLang="ko-KR" sz="1600" dirty="0" err="1"/>
              <a:t>하나의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덩어리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객체</a:t>
            </a:r>
            <a:r>
              <a:rPr lang="en-US" altLang="ko-KR" sz="1600" dirty="0"/>
              <a:t>)로 </a:t>
            </a:r>
            <a:r>
              <a:rPr lang="en-US" altLang="ko-KR" sz="1600" dirty="0" err="1"/>
              <a:t>묶어서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생각하는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방법</a:t>
            </a:r>
            <a:endParaRPr lang="en-US" altLang="ko-KR" sz="1600" dirty="0">
              <a:latin typeface="+mn-ea"/>
            </a:endParaRPr>
          </a:p>
          <a:p>
            <a:pPr marL="274320" lvl="1" indent="0">
              <a:buNone/>
            </a:pPr>
            <a:endParaRPr lang="en-US" altLang="ko-KR" sz="16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9758" y="452626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커피 자판기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0194" y="6104329"/>
            <a:ext cx="3480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객체지향적 프로그래밍의 객체들의 상호 관련성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4168" y="6021286"/>
            <a:ext cx="265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절차지향적 프로그래밍의 실행 절차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4" y="3442450"/>
            <a:ext cx="3304401" cy="266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66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  <a:p>
            <a:pPr lvl="1"/>
            <a:r>
              <a:rPr lang="ko-KR" altLang="en-US" dirty="0"/>
              <a:t>현실 세계의 사물이나 개념을 시스템에서 이용하기 위해 현실 세계를 자연스럽게 표현하여 손쉽게 이용할 수 있도록 만든 소프트웨어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객체 </a:t>
            </a:r>
            <a:r>
              <a:rPr lang="en-US" altLang="ko-KR" dirty="0"/>
              <a:t>= </a:t>
            </a:r>
            <a:r>
              <a:rPr lang="ko-KR" altLang="en-US" dirty="0"/>
              <a:t>속성</a:t>
            </a:r>
            <a:r>
              <a:rPr lang="en-US" altLang="ko-KR" dirty="0"/>
              <a:t>(attributes, properties) + </a:t>
            </a:r>
            <a:r>
              <a:rPr lang="ko-KR" altLang="en-US" dirty="0"/>
              <a:t>행동</a:t>
            </a:r>
            <a:r>
              <a:rPr lang="en-US" altLang="ko-KR" dirty="0"/>
              <a:t>(messages, behaviors)</a:t>
            </a:r>
          </a:p>
          <a:p>
            <a:pPr lvl="1"/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객체의 특성을 표현하는 정적인 성질</a:t>
            </a:r>
            <a:endParaRPr lang="en-US" altLang="ko-KR" dirty="0"/>
          </a:p>
          <a:p>
            <a:pPr lvl="2"/>
            <a:r>
              <a:rPr lang="ko-KR" altLang="en-US" dirty="0"/>
              <a:t>프로그래밍에서 속성은 필드</a:t>
            </a:r>
            <a:r>
              <a:rPr lang="en-US" altLang="ko-KR" dirty="0"/>
              <a:t>(field)</a:t>
            </a:r>
            <a:r>
              <a:rPr lang="ko-KR" altLang="en-US" dirty="0"/>
              <a:t>라 함</a:t>
            </a:r>
            <a:endParaRPr lang="en-US" altLang="ko-KR" dirty="0"/>
          </a:p>
          <a:p>
            <a:pPr lvl="1"/>
            <a:r>
              <a:rPr lang="ko-KR" altLang="en-US" dirty="0"/>
              <a:t>행동</a:t>
            </a:r>
            <a:endParaRPr lang="en-US" altLang="ko-KR" dirty="0"/>
          </a:p>
          <a:p>
            <a:pPr lvl="2" algn="just"/>
            <a:r>
              <a:rPr lang="ko-KR" altLang="en-US" dirty="0"/>
              <a:t>객체 내부의 일을 </a:t>
            </a:r>
            <a:r>
              <a:rPr lang="ko-KR" altLang="en-US" dirty="0" smtClean="0"/>
              <a:t>처리하거나</a:t>
            </a:r>
            <a:endParaRPr lang="en-US" altLang="ko-KR" dirty="0" smtClean="0"/>
          </a:p>
          <a:p>
            <a:pPr marL="594360" lvl="2" indent="0" algn="just">
              <a:buNone/>
            </a:pPr>
            <a:r>
              <a:rPr lang="ko-KR" altLang="en-US" dirty="0" smtClean="0"/>
              <a:t>객체들간에 서로 </a:t>
            </a:r>
            <a:r>
              <a:rPr lang="ko-KR" altLang="en-US" dirty="0"/>
              <a:t>영향을 주고 </a:t>
            </a:r>
            <a:endParaRPr lang="en-US" altLang="ko-KR" dirty="0" smtClean="0"/>
          </a:p>
          <a:p>
            <a:pPr marL="594360" lvl="2" indent="0" algn="just">
              <a:buNone/>
            </a:pPr>
            <a:r>
              <a:rPr lang="ko-KR" altLang="en-US" dirty="0" smtClean="0"/>
              <a:t>받는 동적인 </a:t>
            </a:r>
            <a:r>
              <a:rPr lang="ko-KR" altLang="en-US" dirty="0"/>
              <a:t>일을 처리하는 단위</a:t>
            </a:r>
            <a:endParaRPr lang="en-US" altLang="ko-KR" dirty="0"/>
          </a:p>
          <a:p>
            <a:pPr lvl="2" algn="just"/>
            <a:r>
              <a:rPr lang="ko-KR" altLang="en-US" dirty="0"/>
              <a:t>행동은 </a:t>
            </a:r>
            <a:r>
              <a:rPr lang="ko-KR" altLang="en-US" dirty="0" err="1" smtClean="0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pic>
        <p:nvPicPr>
          <p:cNvPr id="4" name="Picture 2" descr="L:\2013 09 backup\2012 03 16(금) 자바 저술\2013 10 28(월) 절대자바 강의자료 작성\Chapter05\그림5-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71220"/>
            <a:ext cx="4320480" cy="1750068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3944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38688" cy="4937760"/>
          </a:xfrm>
        </p:spPr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객체를 만들기 위한 모형이자 틀</a:t>
            </a:r>
            <a:r>
              <a:rPr lang="en-US" altLang="ko-KR" dirty="0"/>
              <a:t>(template)</a:t>
            </a:r>
          </a:p>
          <a:p>
            <a:pPr lvl="1"/>
            <a:r>
              <a:rPr lang="ko-KR" altLang="en-US" dirty="0"/>
              <a:t>객체를 만들려면 반드시 객체의 다양한 특성을 표현할 수 있는 모형인 클래스가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객체</a:t>
            </a:r>
          </a:p>
          <a:p>
            <a:pPr lvl="1"/>
            <a:r>
              <a:rPr lang="ko-KR" altLang="en-US" dirty="0"/>
              <a:t>클래스의 구체적인 하나의 실례</a:t>
            </a:r>
            <a:r>
              <a:rPr lang="en-US" altLang="ko-KR" dirty="0"/>
              <a:t>(instance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클래스는 속성에 대한 선언만 내포하고 있는 반면에 객체는 선언된 각 속성들에 대해 </a:t>
            </a:r>
            <a:r>
              <a:rPr lang="ko-KR" altLang="en-US" b="1" dirty="0"/>
              <a:t>값</a:t>
            </a:r>
            <a:r>
              <a:rPr lang="ko-KR" altLang="en-US" dirty="0"/>
              <a:t>을 지닌다</a:t>
            </a:r>
            <a:r>
              <a:rPr lang="en-US" altLang="ko-KR" dirty="0"/>
              <a:t>. </a:t>
            </a:r>
            <a:r>
              <a:rPr lang="ko-KR" altLang="en-US" dirty="0"/>
              <a:t>이러한 값을 객체의 </a:t>
            </a:r>
            <a:r>
              <a:rPr lang="ko-KR" altLang="en-US" b="1" dirty="0"/>
              <a:t>상태</a:t>
            </a:r>
            <a:r>
              <a:rPr lang="ko-KR" altLang="en-US" dirty="0"/>
              <a:t>라고 표현한다</a:t>
            </a:r>
            <a:r>
              <a:rPr lang="en-US" altLang="ko-KR" dirty="0"/>
              <a:t>.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195888" y="1268760"/>
            <a:ext cx="3624262" cy="4984750"/>
            <a:chOff x="5195888" y="1557338"/>
            <a:chExt cx="3624262" cy="4984750"/>
          </a:xfrm>
        </p:grpSpPr>
        <p:pic>
          <p:nvPicPr>
            <p:cNvPr id="5" name="Picture 14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888" y="1557338"/>
              <a:ext cx="3624262" cy="498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47"/>
            <p:cNvSpPr txBox="1">
              <a:spLocks noChangeArrowheads="1"/>
            </p:cNvSpPr>
            <p:nvPr/>
          </p:nvSpPr>
          <p:spPr bwMode="auto">
            <a:xfrm>
              <a:off x="5257800" y="3141663"/>
              <a:ext cx="11795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sz="180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객체 생성</a:t>
              </a:r>
            </a:p>
          </p:txBody>
        </p:sp>
        <p:sp>
          <p:nvSpPr>
            <p:cNvPr id="7" name="Text Box 148"/>
            <p:cNvSpPr txBox="1">
              <a:spLocks noChangeArrowheads="1"/>
            </p:cNvSpPr>
            <p:nvPr/>
          </p:nvSpPr>
          <p:spPr bwMode="auto">
            <a:xfrm>
              <a:off x="7572375" y="3119438"/>
              <a:ext cx="11795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sz="180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객체 생성</a:t>
              </a:r>
            </a:p>
          </p:txBody>
        </p:sp>
        <p:sp>
          <p:nvSpPr>
            <p:cNvPr id="8" name="Text Box 149"/>
            <p:cNvSpPr txBox="1">
              <a:spLocks noChangeArrowheads="1"/>
            </p:cNvSpPr>
            <p:nvPr/>
          </p:nvSpPr>
          <p:spPr bwMode="auto">
            <a:xfrm>
              <a:off x="7904163" y="1570038"/>
              <a:ext cx="869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sz="180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클래스</a:t>
              </a:r>
            </a:p>
          </p:txBody>
        </p:sp>
        <p:sp>
          <p:nvSpPr>
            <p:cNvPr id="9" name="Text Box 150"/>
            <p:cNvSpPr txBox="1">
              <a:spLocks noChangeArrowheads="1"/>
            </p:cNvSpPr>
            <p:nvPr/>
          </p:nvSpPr>
          <p:spPr bwMode="auto">
            <a:xfrm>
              <a:off x="6307138" y="6092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sz="180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객체</a:t>
              </a:r>
            </a:p>
          </p:txBody>
        </p:sp>
        <p:sp>
          <p:nvSpPr>
            <p:cNvPr id="10" name="Text Box 151"/>
            <p:cNvSpPr txBox="1">
              <a:spLocks noChangeArrowheads="1"/>
            </p:cNvSpPr>
            <p:nvPr/>
          </p:nvSpPr>
          <p:spPr bwMode="auto">
            <a:xfrm>
              <a:off x="8101013" y="6092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sz="180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객체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87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객체 예시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211783"/>
            <a:ext cx="8326131" cy="20011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63" y="2924944"/>
            <a:ext cx="7368778" cy="339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5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</a:t>
            </a:r>
            <a:r>
              <a:rPr lang="ko-KR" altLang="en-US" dirty="0"/>
              <a:t>특</a:t>
            </a:r>
            <a:r>
              <a:rPr lang="ko-KR" altLang="en-US" dirty="0" smtClean="0"/>
              <a:t>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추상화</a:t>
            </a:r>
            <a:r>
              <a:rPr lang="en-US" altLang="ko-KR" dirty="0"/>
              <a:t>(abstraction) </a:t>
            </a:r>
          </a:p>
          <a:p>
            <a:pPr lvl="1"/>
            <a:r>
              <a:rPr lang="ko-KR" altLang="en-US" dirty="0"/>
              <a:t>현실 세계의 사실에서 주어진 문제의 중요한 측면을 주목하여 설명하는 방식</a:t>
            </a:r>
            <a:endParaRPr lang="en-US" altLang="ko-KR" dirty="0"/>
          </a:p>
          <a:p>
            <a:pPr lvl="1"/>
            <a:r>
              <a:rPr lang="ko-KR" altLang="en-US" dirty="0" err="1"/>
              <a:t>실세계의</a:t>
            </a:r>
            <a:r>
              <a:rPr lang="ko-KR" altLang="en-US" dirty="0"/>
              <a:t> 객체에서 불필요한 부분을 제거하여 필요한 부분만을 간결하고 이해하기 쉬운 클래스로 만드는 작업</a:t>
            </a:r>
          </a:p>
          <a:p>
            <a:pPr lvl="1"/>
            <a:r>
              <a:rPr lang="ko-KR" altLang="en-US" dirty="0"/>
              <a:t>속성과 행동으로 추상화를 </a:t>
            </a:r>
            <a:r>
              <a:rPr lang="ko-KR" altLang="en-US" dirty="0" smtClean="0"/>
              <a:t>실현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1"/>
            <a:r>
              <a:rPr lang="ko-KR" altLang="en-US" dirty="0"/>
              <a:t>객체와 객체 간의 의사 소통을 위한 정보만을 노출</a:t>
            </a:r>
            <a:endParaRPr lang="en-US" altLang="ko-KR" dirty="0"/>
          </a:p>
          <a:p>
            <a:pPr lvl="2"/>
            <a:r>
              <a:rPr lang="ko-KR" altLang="en-US" dirty="0"/>
              <a:t>실제 내부 구현 정보는 숨기는 원리</a:t>
            </a:r>
            <a:endParaRPr lang="en-US" altLang="ko-KR" dirty="0"/>
          </a:p>
          <a:p>
            <a:pPr lvl="1"/>
            <a:r>
              <a:rPr lang="ko-KR" altLang="en-US" dirty="0"/>
              <a:t>추상화 과정에서 클래스를 정의할 때</a:t>
            </a:r>
            <a:endParaRPr lang="en-US" altLang="ko-KR" dirty="0"/>
          </a:p>
          <a:p>
            <a:pPr lvl="2"/>
            <a:r>
              <a:rPr lang="ko-KR" altLang="en-US" dirty="0"/>
              <a:t>객체의 자료와 행위를 클래스 단위로 하나로 묶고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실제 내부 구현 내용을 외부에 감추는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/>
              <a:t>정보 은닉</a:t>
            </a:r>
            <a:r>
              <a:rPr lang="en-US" altLang="ko-KR" dirty="0"/>
              <a:t>(information hiding)</a:t>
            </a:r>
            <a:r>
              <a:rPr lang="ko-KR" altLang="en-US" dirty="0"/>
              <a:t>이 발생</a:t>
            </a:r>
            <a:endParaRPr lang="en-US" altLang="ko-KR" dirty="0"/>
          </a:p>
          <a:p>
            <a:pPr lvl="1"/>
            <a:r>
              <a:rPr lang="ko-KR" altLang="en-US" dirty="0"/>
              <a:t>캡슐화 과정에서 클래스 내부 구현을 외부에 </a:t>
            </a:r>
            <a:r>
              <a:rPr lang="ko-KR" altLang="en-US" dirty="0" smtClean="0"/>
              <a:t>숨김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711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</a:t>
            </a:r>
            <a:r>
              <a:rPr lang="ko-KR" altLang="en-US" dirty="0"/>
              <a:t>특</a:t>
            </a:r>
            <a:r>
              <a:rPr lang="ko-KR" altLang="en-US" dirty="0" smtClean="0"/>
              <a:t>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(inheritance):</a:t>
            </a:r>
          </a:p>
          <a:p>
            <a:pPr lvl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작성된 클래스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클래스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이어받아서 새로운 클래스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클래스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생성하는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기법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공통의 특성을 하위 클래스마다 반복적으로 기술하지 않고 한 번만 기술하기 때문에 중복을 줄여 재사용성의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효과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" name="Picture 3" descr="L:\2013 09 backup\2012 03 16(금) 자바 저술\2013 10 28(월) 절대자바 강의자료 작성\Chapter05\그림5-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08921"/>
            <a:ext cx="5976664" cy="2262886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430119393"/>
              </p:ext>
            </p:extLst>
          </p:nvPr>
        </p:nvGraphicFramePr>
        <p:xfrm>
          <a:off x="323528" y="4077072"/>
          <a:ext cx="3456384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007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</a:t>
            </a:r>
            <a:r>
              <a:rPr lang="ko-KR" altLang="en-US" dirty="0"/>
              <a:t>특</a:t>
            </a:r>
            <a:r>
              <a:rPr lang="ko-KR" altLang="en-US" dirty="0" smtClean="0"/>
              <a:t>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다형성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외부에 보이는 모습은 한 가지 형태이지만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실질적으로 쓰이는 기능은 여러 가지 역할을 수행한다는 의미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하나의 이름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방법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으로 많은 상황에 대처하는 기법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개념적으로 동일한 작업을 하는 멤버 함수들에 똑같은 이름을 부여할 수 있으므로 코드가 더 </a:t>
            </a:r>
            <a:r>
              <a:rPr lang="ko-KR" altLang="en-US" dirty="0" smtClean="0">
                <a:latin typeface="+mn-ea"/>
              </a:rPr>
              <a:t>간단해진다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객체지향의 장점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문제를 쉽고 자연스럽게 프로그래밍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모델링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할 수 </a:t>
            </a:r>
            <a:r>
              <a:rPr lang="ko-KR" altLang="en-US" dirty="0" smtClean="0">
                <a:latin typeface="+mn-ea"/>
              </a:rPr>
              <a:t>있다 </a:t>
            </a:r>
            <a:endParaRPr lang="en-US" altLang="ko-KR" dirty="0" smtClean="0">
              <a:latin typeface="+mn-ea"/>
            </a:endParaRPr>
          </a:p>
          <a:p>
            <a:pPr lvl="1"/>
            <a:r>
              <a:rPr kumimoji="1" lang="ko-KR" altLang="ko-KR" dirty="0" err="1">
                <a:latin typeface="+mn-ea"/>
              </a:rPr>
              <a:t>신뢰성있는</a:t>
            </a:r>
            <a:r>
              <a:rPr kumimoji="1" lang="ko-KR" altLang="ko-KR" dirty="0">
                <a:latin typeface="+mn-ea"/>
              </a:rPr>
              <a:t> 소프트웨어를 쉽게 작성할 수 있다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코드의 </a:t>
            </a:r>
            <a:r>
              <a:rPr lang="ko-KR" altLang="en-US" dirty="0">
                <a:latin typeface="+mn-ea"/>
              </a:rPr>
              <a:t>재사용이 용이하다</a:t>
            </a:r>
          </a:p>
          <a:p>
            <a:pPr lvl="1"/>
            <a:r>
              <a:rPr lang="ko-KR" altLang="en-US" dirty="0" smtClean="0">
                <a:latin typeface="+mn-ea"/>
              </a:rPr>
              <a:t>유지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보수가 용이하다</a:t>
            </a:r>
          </a:p>
          <a:p>
            <a:pPr lvl="1"/>
            <a:r>
              <a:rPr lang="ko-KR" altLang="en-US" dirty="0" smtClean="0">
                <a:latin typeface="+mn-ea"/>
              </a:rPr>
              <a:t>보안에 효율적이다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119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자바 패키지</a:t>
            </a:r>
            <a:r>
              <a:rPr lang="en-US" altLang="ko-KR" dirty="0">
                <a:latin typeface="+mn-ea"/>
              </a:rPr>
              <a:t>(package)</a:t>
            </a:r>
          </a:p>
          <a:p>
            <a:pPr lvl="1"/>
            <a:r>
              <a:rPr lang="ko-KR" altLang="en-US" dirty="0">
                <a:latin typeface="+mn-ea"/>
              </a:rPr>
              <a:t>서로 관련된 클래스들을 분류하여 묶어 놓은 것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계층구조로 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개발자 자신의 패키지 생성 가능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클래스 경로명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패키지 이름과 </a:t>
            </a:r>
            <a:r>
              <a:rPr lang="ko-KR" altLang="en-US" dirty="0" smtClean="0">
                <a:latin typeface="+mn-ea"/>
              </a:rPr>
              <a:t>클래스 </a:t>
            </a:r>
            <a:r>
              <a:rPr lang="ko-KR" altLang="en-US" dirty="0">
                <a:latin typeface="+mn-ea"/>
              </a:rPr>
              <a:t>이름으로 완성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자바 </a:t>
            </a:r>
            <a:r>
              <a:rPr lang="en-US" altLang="ko-KR" dirty="0">
                <a:latin typeface="+mn-ea"/>
              </a:rPr>
              <a:t>API(Application Programming Interface)</a:t>
            </a:r>
          </a:p>
          <a:p>
            <a:pPr lvl="1"/>
            <a:r>
              <a:rPr lang="ko-KR" altLang="en-US" dirty="0">
                <a:latin typeface="+mn-ea"/>
              </a:rPr>
              <a:t>개발자가 이용하여 쉽고 빠르게 자바 프로그램을 개발할 수 있는 자바 라이브러리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JDK</a:t>
            </a:r>
            <a:r>
              <a:rPr lang="ko-KR" altLang="en-US" dirty="0">
                <a:latin typeface="+mn-ea"/>
              </a:rPr>
              <a:t>에 클래스 라이브러리로 제공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패키지 형태로 제공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자바 온라인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 smtClean="0">
                <a:latin typeface="+mn-ea"/>
              </a:rPr>
              <a:t>문서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smtClean="0">
                <a:latin typeface="+mn-ea"/>
                <a:hlinkClick r:id="rId2"/>
              </a:rPr>
              <a:t>http</a:t>
            </a:r>
            <a:r>
              <a:rPr lang="en-US" altLang="ko-KR" dirty="0">
                <a:latin typeface="+mn-ea"/>
                <a:hlinkClick r:id="rId2"/>
              </a:rPr>
              <a:t>://</a:t>
            </a:r>
            <a:r>
              <a:rPr lang="en-US" altLang="ko-KR" dirty="0" err="1">
                <a:latin typeface="+mn-ea"/>
                <a:hlinkClick r:id="rId2"/>
              </a:rPr>
              <a:t>docs.oracle.com</a:t>
            </a:r>
            <a:r>
              <a:rPr lang="en-US" altLang="ko-KR" dirty="0">
                <a:latin typeface="+mn-ea"/>
                <a:hlinkClick r:id="rId2"/>
              </a:rPr>
              <a:t>/</a:t>
            </a:r>
            <a:r>
              <a:rPr lang="en-US" altLang="ko-KR" dirty="0" err="1">
                <a:latin typeface="+mn-ea"/>
                <a:hlinkClick r:id="rId2"/>
              </a:rPr>
              <a:t>javase</a:t>
            </a:r>
            <a:r>
              <a:rPr lang="en-US" altLang="ko-KR" dirty="0">
                <a:latin typeface="+mn-ea"/>
                <a:hlinkClick r:id="rId2"/>
              </a:rPr>
              <a:t>/8/docs/</a:t>
            </a:r>
            <a:r>
              <a:rPr lang="en-US" altLang="ko-KR" dirty="0" err="1">
                <a:latin typeface="+mn-ea"/>
                <a:hlinkClick r:id="rId2"/>
              </a:rPr>
              <a:t>api</a:t>
            </a:r>
            <a:r>
              <a:rPr lang="en-US" altLang="ko-KR" dirty="0">
                <a:latin typeface="+mn-ea"/>
                <a:hlinkClick r:id="rId2"/>
              </a:rPr>
              <a:t>/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300192" y="1887165"/>
            <a:ext cx="1872208" cy="2160240"/>
            <a:chOff x="4283968" y="3861048"/>
            <a:chExt cx="1872208" cy="2160240"/>
          </a:xfrm>
        </p:grpSpPr>
        <p:grpSp>
          <p:nvGrpSpPr>
            <p:cNvPr id="5" name="그룹 4"/>
            <p:cNvGrpSpPr/>
            <p:nvPr/>
          </p:nvGrpSpPr>
          <p:grpSpPr>
            <a:xfrm>
              <a:off x="4427984" y="4027052"/>
              <a:ext cx="1601721" cy="1837893"/>
              <a:chOff x="4427984" y="4027052"/>
              <a:chExt cx="1601721" cy="183789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427984" y="4842788"/>
                <a:ext cx="1601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 smtClean="0"/>
                  <a:t>java.awt.Color</a:t>
                </a:r>
                <a:endParaRPr lang="ko-KR" altLang="en-US" b="1" dirty="0"/>
              </a:p>
            </p:txBody>
          </p:sp>
          <p:sp>
            <p:nvSpPr>
              <p:cNvPr id="8" name="오른쪽 중괄호 7"/>
              <p:cNvSpPr/>
              <p:nvPr/>
            </p:nvSpPr>
            <p:spPr>
              <a:xfrm rot="5400000">
                <a:off x="4832863" y="5009413"/>
                <a:ext cx="285752" cy="809758"/>
              </a:xfrm>
              <a:prstGeom prst="rightBrace">
                <a:avLst>
                  <a:gd name="adj1" fmla="val 47892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오른쪽 중괄호 8"/>
              <p:cNvSpPr/>
              <p:nvPr/>
            </p:nvSpPr>
            <p:spPr>
              <a:xfrm rot="16200000">
                <a:off x="4977164" y="4079294"/>
                <a:ext cx="285752" cy="1241236"/>
              </a:xfrm>
              <a:prstGeom prst="rightBrace">
                <a:avLst>
                  <a:gd name="adj1" fmla="val 47892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70860" y="4027052"/>
                <a:ext cx="1324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클래스의 이름</a:t>
                </a:r>
                <a:endParaRPr lang="en-US" altLang="ko-KR" sz="1400" dirty="0" smtClean="0"/>
              </a:p>
              <a:p>
                <a:pPr algn="ctr"/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경로명</a:t>
                </a:r>
                <a:r>
                  <a:rPr lang="en-US" altLang="ko-KR" sz="1400" dirty="0" smtClean="0"/>
                  <a:t>)</a:t>
                </a:r>
                <a:endParaRPr lang="ko-KR" alt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61553" y="555716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 smtClean="0"/>
                  <a:t>패키지명</a:t>
                </a:r>
                <a:endParaRPr lang="ko-KR" altLang="en-US" sz="14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283968" y="3861048"/>
              <a:ext cx="1872208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6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4008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068960"/>
            <a:ext cx="50405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6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JAVA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 개요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592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4008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772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528392" cy="509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91880" y="2192507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 descr="C:\Users\user\AppData\Local\Microsoft\Windows\Temporary Internet Files\Content.IE5\8B6WUB0M\600px-Red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733256"/>
            <a:ext cx="494928" cy="4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333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38505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user\AppData\Local\Microsoft\Windows\Temporary Internet Files\Content.IE5\8B6WUB0M\600px-Red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928"/>
            <a:ext cx="494928" cy="4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58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484784"/>
            <a:ext cx="40386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47864" y="2276872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user\AppData\Local\Microsoft\Windows\Temporary Internet Files\Content.IE5\8B6WUB0M\600px-Red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88" y="4293096"/>
            <a:ext cx="494928" cy="4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589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59802"/>
            <a:ext cx="7508949" cy="490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58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832474"/>
            <a:ext cx="7056784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HelloWorld {</a:t>
            </a:r>
          </a:p>
          <a:p>
            <a:endParaRPr lang="ko-KR" altLang="en-US" dirty="0">
              <a:latin typeface="Consolas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ko-K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/>
              </a:rPr>
              <a:t>		// </a:t>
            </a:r>
            <a:r>
              <a:rPr lang="en-US" altLang="ko-KR" b="1" dirty="0" err="1">
                <a:solidFill>
                  <a:srgbClr val="7F9FBF"/>
                </a:solidFill>
                <a:latin typeface="Consolas"/>
              </a:rPr>
              <a:t>TODO</a:t>
            </a:r>
            <a:r>
              <a:rPr lang="en-US" altLang="ko-KR" b="1" dirty="0">
                <a:solidFill>
                  <a:srgbClr val="3F7F5F"/>
                </a:solidFill>
                <a:latin typeface="Consolas"/>
              </a:rPr>
              <a:t> Auto-generated method stub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altLang="ko-KR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ko-KR" altLang="en-US" dirty="0">
              <a:latin typeface="Consolas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설명선 2 5"/>
          <p:cNvSpPr/>
          <p:nvPr/>
        </p:nvSpPr>
        <p:spPr>
          <a:xfrm>
            <a:off x="4644008" y="4221088"/>
            <a:ext cx="3600400" cy="936104"/>
          </a:xfrm>
          <a:prstGeom prst="borderCallout2">
            <a:avLst>
              <a:gd name="adj1" fmla="val 39343"/>
              <a:gd name="adj2" fmla="val -1108"/>
              <a:gd name="adj3" fmla="val 39342"/>
              <a:gd name="adj4" fmla="val -17119"/>
              <a:gd name="adj5" fmla="val -92191"/>
              <a:gd name="adj6" fmla="val -30681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자바에서 가장 기본이 되는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java.lang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패키지의 클래스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java.lang</a:t>
            </a:r>
            <a:r>
              <a:rPr lang="ko-KR" altLang="en-US" sz="1600" dirty="0" smtClean="0">
                <a:solidFill>
                  <a:schemeClr val="tx1"/>
                </a:solidFill>
              </a:rPr>
              <a:t>패키지의 클래스들은 </a:t>
            </a:r>
            <a:r>
              <a:rPr lang="en-US" altLang="ko-KR" sz="1600" dirty="0" smtClean="0">
                <a:solidFill>
                  <a:schemeClr val="tx1"/>
                </a:solidFill>
              </a:rPr>
              <a:t>import</a:t>
            </a:r>
            <a:r>
              <a:rPr lang="ko-KR" altLang="en-US" sz="1600" dirty="0" smtClean="0">
                <a:solidFill>
                  <a:schemeClr val="tx1"/>
                </a:solidFill>
              </a:rPr>
              <a:t>문 없이 사용할 수 있다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5004048" y="1052736"/>
            <a:ext cx="4032448" cy="1228255"/>
          </a:xfrm>
          <a:prstGeom prst="borderCallout2">
            <a:avLst>
              <a:gd name="adj1" fmla="val 66695"/>
              <a:gd name="adj2" fmla="val -189"/>
              <a:gd name="adj3" fmla="val 75761"/>
              <a:gd name="adj4" fmla="val -4897"/>
              <a:gd name="adj5" fmla="val 113708"/>
              <a:gd name="adj6" fmla="val -10165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프로그램이 실행되면 </a:t>
            </a:r>
            <a:r>
              <a:rPr lang="en-US" altLang="ko-KR" sz="1600" dirty="0" smtClean="0">
                <a:solidFill>
                  <a:schemeClr val="tx1"/>
                </a:solidFill>
              </a:rPr>
              <a:t>main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600" dirty="0" smtClean="0">
                <a:solidFill>
                  <a:schemeClr val="tx1"/>
                </a:solidFill>
              </a:rPr>
              <a:t> 가장 먼저 실행된다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en-US" altLang="ko-KR" sz="1600" dirty="0" smtClean="0">
                <a:solidFill>
                  <a:schemeClr val="tx1"/>
                </a:solidFill>
              </a:rPr>
              <a:t>Memory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가장 먼저 실행되도록 하기 위해 </a:t>
            </a:r>
            <a:r>
              <a:rPr lang="en-US" altLang="ko-KR" sz="1600" dirty="0" smtClean="0">
                <a:solidFill>
                  <a:schemeClr val="tx1"/>
                </a:solidFill>
              </a:rPr>
              <a:t>static</a:t>
            </a:r>
            <a:r>
              <a:rPr lang="ko-KR" altLang="en-US" sz="1600" dirty="0" smtClean="0">
                <a:solidFill>
                  <a:schemeClr val="tx1"/>
                </a:solidFill>
              </a:rPr>
              <a:t>속성으로 지정</a:t>
            </a:r>
            <a:r>
              <a:rPr lang="en-US" altLang="ko-KR" sz="1600" dirty="0" smtClean="0">
                <a:solidFill>
                  <a:schemeClr val="tx1"/>
                </a:solidFill>
              </a:rPr>
              <a:t>, main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600" dirty="0" smtClean="0">
                <a:solidFill>
                  <a:schemeClr val="tx1"/>
                </a:solidFill>
              </a:rPr>
              <a:t> 반환</a:t>
            </a:r>
            <a:r>
              <a:rPr lang="ko-KR" altLang="en-US" sz="1600" dirty="0">
                <a:solidFill>
                  <a:schemeClr val="tx1"/>
                </a:solidFill>
              </a:rPr>
              <a:t>형</a:t>
            </a:r>
            <a:r>
              <a:rPr lang="ko-KR" altLang="en-US" sz="1600" dirty="0" smtClean="0">
                <a:solidFill>
                  <a:schemeClr val="tx1"/>
                </a:solidFill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</a:rPr>
              <a:t>void-</a:t>
            </a:r>
            <a:r>
              <a:rPr lang="ko-KR" altLang="en-US" sz="1600" dirty="0" smtClean="0">
                <a:solidFill>
                  <a:schemeClr val="tx1"/>
                </a:solidFill>
              </a:rPr>
              <a:t>결과값을 반환하지 않음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467544" y="4347102"/>
            <a:ext cx="3240360" cy="684076"/>
          </a:xfrm>
          <a:prstGeom prst="borderCallout2">
            <a:avLst>
              <a:gd name="adj1" fmla="val -545"/>
              <a:gd name="adj2" fmla="val 11432"/>
              <a:gd name="adj3" fmla="val -50743"/>
              <a:gd name="adj4" fmla="val 11155"/>
              <a:gd name="adj5" fmla="val -321059"/>
              <a:gd name="adj6" fmla="val 23343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접근 지정자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접근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제한자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– public</a:t>
            </a:r>
            <a:r>
              <a:rPr lang="ko-KR" altLang="en-US" sz="1600" dirty="0" smtClean="0">
                <a:solidFill>
                  <a:schemeClr val="tx1"/>
                </a:solidFill>
              </a:rPr>
              <a:t>은 어디에서나 접근이  가능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221"/>
          <p:cNvGraphicFramePr/>
          <p:nvPr>
            <p:extLst>
              <p:ext uri="{D42A27DB-BD31-4B8C-83A1-F6EECF244321}">
                <p14:modId xmlns:p14="http://schemas.microsoft.com/office/powerpoint/2010/main" val="3105252574"/>
              </p:ext>
            </p:extLst>
          </p:nvPr>
        </p:nvGraphicFramePr>
        <p:xfrm>
          <a:off x="2555776" y="5301208"/>
          <a:ext cx="6091625" cy="1020257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093501"/>
                <a:gridCol w="4998124"/>
              </a:tblGrid>
              <a:tr h="390337"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</a:pP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주석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기호</a:t>
                      </a:r>
                      <a:endParaRPr sz="1400" dirty="0"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</a:pP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설명</a:t>
                      </a:r>
                      <a:endParaRPr sz="1400" dirty="0"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7735"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</a:pP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//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코드</a:t>
                      </a:r>
                      <a:endParaRPr sz="1400" dirty="0"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</a:pP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//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부터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라인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끝까지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주석으로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처리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 (행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주석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)</a:t>
                      </a:r>
                      <a:endParaRPr sz="1400" dirty="0"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158799"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/*  코드   */</a:t>
                      </a:r>
                      <a:endParaRPr sz="1400"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</a:pP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/* 와 */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사이에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있는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모든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범위를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주석으로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처리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 (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범위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 </a:t>
                      </a:r>
                      <a:r>
                        <a:rPr sz="1400" dirty="0" err="1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주석</a:t>
                      </a:r>
                      <a:r>
                        <a:rPr sz="1400" dirty="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)</a:t>
                      </a:r>
                      <a:endParaRPr sz="1400" dirty="0"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51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412776"/>
            <a:ext cx="80899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59832" y="2204864"/>
            <a:ext cx="532859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8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11" y="1268760"/>
            <a:ext cx="7560840" cy="516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27784" y="4221088"/>
            <a:ext cx="252028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8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err="1" smtClean="0"/>
              <a:t>기초자료형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07206"/>
              </p:ext>
            </p:extLst>
          </p:nvPr>
        </p:nvGraphicFramePr>
        <p:xfrm>
          <a:off x="1331640" y="1772816"/>
          <a:ext cx="6912768" cy="4418838"/>
        </p:xfrm>
        <a:graphic>
          <a:graphicData uri="http://schemas.openxmlformats.org/drawingml/2006/table">
            <a:tbl>
              <a:tblPr/>
              <a:tblGrid>
                <a:gridCol w="1340881"/>
                <a:gridCol w="1421775"/>
                <a:gridCol w="3267631"/>
                <a:gridCol w="882481"/>
              </a:tblGrid>
              <a:tr h="291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크기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byte)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자료범위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기본값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byte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1byte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-128 ~ +127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short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-32,768 ~ +32,767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-2,147,243,648 ~ +2,147,243,647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long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-9,223,372,036,854,775,808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 +9,223,372,036,854,775,807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float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-3.40292347E+38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 +3.40292347E+38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double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-1.79769313486231570E+308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 +1.79769313486231570E+308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char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'\u0000' ~ '\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uFFFF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'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boolean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1bit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true or 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14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자바에서 문자열은 기초 </a:t>
            </a:r>
            <a:r>
              <a:rPr lang="ko-KR" altLang="en-US" dirty="0" err="1"/>
              <a:t>자료형이</a:t>
            </a:r>
            <a:r>
              <a:rPr lang="ko-KR" altLang="en-US" dirty="0"/>
              <a:t> 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문자열을 </a:t>
            </a:r>
            <a:r>
              <a:rPr lang="ko-KR" altLang="en-US" dirty="0"/>
              <a:t>저장하고 처리하는 </a:t>
            </a:r>
            <a:r>
              <a:rPr lang="en-US" altLang="ko-KR" dirty="0"/>
              <a:t>String</a:t>
            </a:r>
            <a:r>
              <a:rPr lang="ko-KR" altLang="en-US" dirty="0"/>
              <a:t>이라고 하는 클래스가 존재한다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276872"/>
            <a:ext cx="7200800" cy="1846659"/>
          </a:xfrm>
          <a:prstGeom prst="rect">
            <a:avLst/>
          </a:prstGeom>
          <a:solidFill>
            <a:srgbClr val="E8F2FE"/>
          </a:solidFill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String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String(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"Hello World!"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  </a:t>
            </a:r>
            <a:r>
              <a:rPr lang="en-US" altLang="ko-KR" sz="1600" b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선언과 동시에 </a:t>
            </a:r>
            <a:r>
              <a:rPr lang="ko-KR" altLang="en-US" sz="1600" b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초기화</a:t>
            </a:r>
            <a:endParaRPr lang="en-US" altLang="ko-KR" sz="1600" b="1" dirty="0" smtClean="0">
              <a:solidFill>
                <a:srgbClr val="3F7F5F"/>
              </a:solidFill>
              <a:highlight>
                <a:srgbClr val="E8F2FE"/>
              </a:highlight>
              <a:latin typeface="Consolas"/>
            </a:endParaRPr>
          </a:p>
          <a:p>
            <a:endParaRPr lang="en-US" altLang="ko-KR" sz="1600" b="1" dirty="0">
              <a:solidFill>
                <a:srgbClr val="3F7F5F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String s2 = </a:t>
            </a:r>
            <a:r>
              <a:rPr lang="en-US" altLang="ko-KR" sz="16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“from java program"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 </a:t>
            </a:r>
            <a:r>
              <a:rPr lang="en-US" altLang="ko-KR" sz="16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new </a:t>
            </a:r>
            <a:r>
              <a:rPr lang="ko-KR" alt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연산자 </a:t>
            </a:r>
            <a:r>
              <a:rPr lang="ko-KR" alt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생략</a:t>
            </a:r>
            <a:endParaRPr lang="en-US" altLang="ko-KR" sz="1600" dirty="0" smtClean="0">
              <a:solidFill>
                <a:srgbClr val="3F7F5F"/>
              </a:solidFill>
              <a:highlight>
                <a:srgbClr val="E8F2FE"/>
              </a:highlight>
              <a:latin typeface="Consolas"/>
            </a:endParaRPr>
          </a:p>
          <a:p>
            <a:endParaRPr lang="en-US" altLang="ko-KR" sz="1600" dirty="0">
              <a:solidFill>
                <a:srgbClr val="3F7F5F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String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sentence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+ 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s2;   //</a:t>
            </a:r>
            <a:r>
              <a:rPr lang="en-US" altLang="ko-KR" sz="1600" dirty="0" smtClean="0"/>
              <a:t>+ </a:t>
            </a:r>
            <a:r>
              <a:rPr lang="ko-KR" altLang="en-US" sz="1600" dirty="0"/>
              <a:t>연산자를 </a:t>
            </a:r>
            <a:r>
              <a:rPr lang="ko-KR" altLang="en-US" sz="1600" dirty="0" smtClean="0"/>
              <a:t>사용가능</a:t>
            </a:r>
            <a:endParaRPr lang="en-US" altLang="ko-KR" sz="16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837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 태</a:t>
            </a:r>
            <a:r>
              <a:rPr lang="ko-KR" altLang="en-US" dirty="0"/>
              <a:t>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1991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그린 프로젝트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(Green Project) </a:t>
            </a:r>
          </a:p>
          <a:p>
            <a:pPr lvl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선마이크로시스템즈의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제임스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고슬링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(James Gosling)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시작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가전 제품에 들어갈 소프트웨어를 위해 개발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1995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년에 자바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호환성 문제 해결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언어로 작성된 프로그램은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PC,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유닉스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프레임 등 플랫폼 간에 호환성 없음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소스를 다시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컴파일하거나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프로그램을 재 작성해야 하는 </a:t>
            </a:r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endParaRPr lang="en-US" altLang="ko-KR" sz="1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독립적인 언어 개발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플랫폼에서 호환성을 갖는 프로그래밍 언어 필요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특히 웹에 최적화된 프로그래밍 언어의 필요성 </a:t>
            </a:r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대두</a:t>
            </a:r>
            <a:endParaRPr lang="en-US" altLang="ko-KR" sz="1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사용량이 적고 다양한 플랫폼을 가지는 가전 제품에 적용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가전 제품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량의 메모리를 가지는 제어 장치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내장형 시스템 요구 </a:t>
            </a:r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충족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https://java.com/ga/images/auto/1371159372900?image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607695"/>
            <a:ext cx="7715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47"/>
          <a:stretch/>
        </p:blipFill>
        <p:spPr bwMode="auto">
          <a:xfrm>
            <a:off x="1093978" y="1700808"/>
            <a:ext cx="7362189" cy="416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925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93978" y="1700808"/>
            <a:ext cx="7367553" cy="2866750"/>
            <a:chOff x="1093978" y="1762593"/>
            <a:chExt cx="7367553" cy="286675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409"/>
            <a:stretch/>
          </p:blipFill>
          <p:spPr bwMode="auto">
            <a:xfrm>
              <a:off x="1093978" y="1762593"/>
              <a:ext cx="7362189" cy="498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38"/>
            <a:stretch/>
          </p:blipFill>
          <p:spPr bwMode="auto">
            <a:xfrm>
              <a:off x="1099342" y="2174789"/>
              <a:ext cx="7362189" cy="2454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1130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Wrapper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/>
              <a:t>자바의 기본 타입을 클래스화한</a:t>
            </a:r>
            <a:r>
              <a:rPr lang="en-US" altLang="ko-KR" dirty="0"/>
              <a:t> 8</a:t>
            </a:r>
            <a:r>
              <a:rPr lang="ko-KR" altLang="en-US" dirty="0"/>
              <a:t>개 클래스를 통칭</a:t>
            </a:r>
            <a:endParaRPr lang="en-US" altLang="ko-KR" dirty="0"/>
          </a:p>
          <a:p>
            <a:pPr lvl="1"/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ko-KR" altLang="en-US" dirty="0" smtClean="0">
                <a:sym typeface="Wingdings" panose="05000000000000000000" pitchFamily="2" charset="2"/>
              </a:rPr>
              <a:t>변환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가지고 있음 이용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556390" cy="80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99592" y="3284984"/>
            <a:ext cx="7556390" cy="923330"/>
          </a:xfrm>
          <a:prstGeom prst="rect">
            <a:avLst/>
          </a:prstGeom>
          <a:solidFill>
            <a:srgbClr val="E8F2FE"/>
          </a:solidFill>
        </p:spPr>
        <p:txBody>
          <a:bodyPr wrap="square">
            <a:spAutoFit/>
          </a:bodyPr>
          <a:lstStyle/>
          <a:p>
            <a:r>
              <a:rPr lang="nn-NO" altLang="ko-KR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/>
              </a:rPr>
              <a:t> = Integer.</a:t>
            </a:r>
            <a:r>
              <a:rPr lang="nn-NO" altLang="ko-KR" b="1" i="1" dirty="0">
                <a:solidFill>
                  <a:srgbClr val="000000"/>
                </a:solidFill>
                <a:latin typeface="Consolas"/>
              </a:rPr>
              <a:t>parseInt(</a:t>
            </a:r>
            <a:r>
              <a:rPr lang="nn-NO" altLang="ko-KR" b="1" i="1" dirty="0">
                <a:solidFill>
                  <a:srgbClr val="2A00FF"/>
                </a:solidFill>
                <a:latin typeface="Consolas"/>
              </a:rPr>
              <a:t>"123"</a:t>
            </a:r>
            <a:r>
              <a:rPr lang="nn-NO" altLang="ko-KR" b="1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nn-NO" altLang="ko-KR" b="1" i="1" dirty="0">
                <a:solidFill>
                  <a:srgbClr val="3F7F5F"/>
                </a:solidFill>
                <a:latin typeface="Consolas"/>
              </a:rPr>
              <a:t>// i = 123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Boolean.</a:t>
            </a:r>
            <a:r>
              <a:rPr lang="en-US" altLang="ko-KR" b="1" i="1" dirty="0" err="1">
                <a:solidFill>
                  <a:srgbClr val="000000"/>
                </a:solidFill>
                <a:latin typeface="Consolas"/>
              </a:rPr>
              <a:t>parseBoolean</a:t>
            </a:r>
            <a:r>
              <a:rPr lang="en-US" altLang="ko-K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/>
              </a:rPr>
              <a:t>"true"</a:t>
            </a:r>
            <a:r>
              <a:rPr lang="en-US" altLang="ko-KR" b="1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altLang="ko-KR" b="1" i="1" dirty="0">
                <a:solidFill>
                  <a:srgbClr val="3F7F5F"/>
                </a:solidFill>
                <a:latin typeface="Consolas"/>
              </a:rPr>
              <a:t>// b = true</a:t>
            </a:r>
          </a:p>
          <a:p>
            <a:r>
              <a:rPr lang="fr-FR" altLang="ko-KR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altLang="ko-KR" b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fr-FR" altLang="ko-KR" b="1" dirty="0">
                <a:solidFill>
                  <a:srgbClr val="000000"/>
                </a:solidFill>
                <a:latin typeface="Consolas"/>
              </a:rPr>
              <a:t> = Double.</a:t>
            </a:r>
            <a:r>
              <a:rPr lang="fr-FR" altLang="ko-KR" b="1" i="1" dirty="0">
                <a:solidFill>
                  <a:srgbClr val="000000"/>
                </a:solidFill>
                <a:latin typeface="Consolas"/>
              </a:rPr>
              <a:t>parseDouble(</a:t>
            </a:r>
            <a:r>
              <a:rPr lang="fr-FR" altLang="ko-KR" b="1" i="1" dirty="0">
                <a:solidFill>
                  <a:srgbClr val="2A00FF"/>
                </a:solidFill>
                <a:latin typeface="Consolas"/>
              </a:rPr>
              <a:t>"3.141592"</a:t>
            </a:r>
            <a:r>
              <a:rPr lang="fr-FR" altLang="ko-KR" b="1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fr-FR" altLang="ko-KR" b="1" i="1" dirty="0">
                <a:solidFill>
                  <a:srgbClr val="3F7F5F"/>
                </a:solidFill>
                <a:latin typeface="Consolas"/>
              </a:rPr>
              <a:t>// d = 3.141592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971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x107587768" descr="image06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1587" y="1988840"/>
            <a:ext cx="1792620" cy="158417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/if-else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48507"/>
              </p:ext>
            </p:extLst>
          </p:nvPr>
        </p:nvGraphicFramePr>
        <p:xfrm>
          <a:off x="971600" y="1628800"/>
          <a:ext cx="7560840" cy="4744824"/>
        </p:xfrm>
        <a:graphic>
          <a:graphicData uri="http://schemas.openxmlformats.org/drawingml/2006/table">
            <a:tbl>
              <a:tblPr/>
              <a:tblGrid>
                <a:gridCol w="2716665"/>
                <a:gridCol w="4844175"/>
              </a:tblGrid>
              <a:tr h="288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526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if(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 smtClean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statement1;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922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if(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}else if(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 else{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statement3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_x107398280" descr="image06-0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7878" y="3616257"/>
            <a:ext cx="2613025" cy="2613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4594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19624"/>
              </p:ext>
            </p:extLst>
          </p:nvPr>
        </p:nvGraphicFramePr>
        <p:xfrm>
          <a:off x="1168539" y="1772816"/>
          <a:ext cx="6120463" cy="4168140"/>
        </p:xfrm>
        <a:graphic>
          <a:graphicData uri="http://schemas.openxmlformats.org/drawingml/2006/table">
            <a:tbl>
              <a:tblPr/>
              <a:tblGrid>
                <a:gridCol w="2647377"/>
                <a:gridCol w="3473086"/>
              </a:tblGrid>
              <a:tr h="354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321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switch(expression){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case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value1: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statement1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break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case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value2: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statement2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break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default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statement3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break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_x107287256" descr="image06-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564904"/>
            <a:ext cx="2795771" cy="2821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584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68316"/>
              </p:ext>
            </p:extLst>
          </p:nvPr>
        </p:nvGraphicFramePr>
        <p:xfrm>
          <a:off x="1187624" y="1988840"/>
          <a:ext cx="5832432" cy="2661638"/>
        </p:xfrm>
        <a:graphic>
          <a:graphicData uri="http://schemas.openxmlformats.org/drawingml/2006/table">
            <a:tbl>
              <a:tblPr/>
              <a:tblGrid>
                <a:gridCol w="2664296"/>
                <a:gridCol w="3168136"/>
              </a:tblGrid>
              <a:tr h="576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50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for(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초기값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증감값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_x108346176" descr="image06-0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778270"/>
            <a:ext cx="2583569" cy="1440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6950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37684"/>
              </p:ext>
            </p:extLst>
          </p:nvPr>
        </p:nvGraphicFramePr>
        <p:xfrm>
          <a:off x="1187624" y="1916832"/>
          <a:ext cx="6120680" cy="2952328"/>
        </p:xfrm>
        <a:graphic>
          <a:graphicData uri="http://schemas.openxmlformats.org/drawingml/2006/table">
            <a:tbl>
              <a:tblPr/>
              <a:tblGrid>
                <a:gridCol w="3060340"/>
                <a:gridCol w="3060340"/>
              </a:tblGrid>
              <a:tr h="537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3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while(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count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증감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_x108346496" descr="image06-0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780928"/>
            <a:ext cx="2801925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560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동일한 </a:t>
            </a:r>
            <a:r>
              <a:rPr lang="ko-KR" altLang="en-US" dirty="0" err="1"/>
              <a:t>자료형을</a:t>
            </a:r>
            <a:r>
              <a:rPr lang="ko-KR" altLang="en-US" dirty="0"/>
              <a:t> 정해진 수만큼 저장 처리하는 객체</a:t>
            </a:r>
            <a:r>
              <a:rPr lang="en-US" altLang="ko-KR" dirty="0"/>
              <a:t>(object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배열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8" name="Picture 3" descr="L:\2013 09 backup\2012 03 16(금) 자바 저술\2013 10 28(월) 절대자바 강의자료 작성\Chapter04\그림4-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48" y="1916832"/>
            <a:ext cx="7245623" cy="176852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52752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</a:p>
          <a:p>
            <a:endParaRPr lang="en-US" altLang="ko-KR" dirty="0" smtClean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6" name="Picture 2" descr="L:\2013 09 backup\2012 03 16(금) 자바 저술\2013 10 28(월) 절대자바 강의자료 작성\Chapter04\그림4-1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497935" cy="4320480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04076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</a:rPr>
              <a:t>배열크기 </a:t>
            </a:r>
            <a:r>
              <a:rPr lang="en-US" altLang="ko-KR" sz="1800" dirty="0">
                <a:latin typeface="+mn-ea"/>
              </a:rPr>
              <a:t>length</a:t>
            </a: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배열 원소 출력을 위한 </a:t>
            </a:r>
            <a:r>
              <a:rPr lang="en-US" altLang="ko-KR" sz="1800" dirty="0">
                <a:latin typeface="+mn-ea"/>
              </a:rPr>
              <a:t>for each</a:t>
            </a:r>
          </a:p>
          <a:p>
            <a:pPr lvl="1"/>
            <a:r>
              <a:rPr lang="ko-KR" altLang="en-US" sz="1600" dirty="0">
                <a:latin typeface="+mn-ea"/>
              </a:rPr>
              <a:t>배열 원소 순서로 순차적 처리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각각의 반복 시 변수 </a:t>
            </a:r>
            <a:r>
              <a:rPr lang="en-US" altLang="ko-KR" sz="1600" dirty="0" err="1">
                <a:latin typeface="+mn-ea"/>
              </a:rPr>
              <a:t>vaule</a:t>
            </a:r>
            <a:r>
              <a:rPr lang="ko-KR" altLang="en-US" sz="1600" dirty="0">
                <a:latin typeface="+mn-ea"/>
              </a:rPr>
              <a:t>에 적당한 원소 값이 저장되어 수행</a:t>
            </a:r>
          </a:p>
          <a:p>
            <a:endParaRPr lang="en-US" altLang="ko-KR" sz="1800" dirty="0" smtClean="0"/>
          </a:p>
          <a:p>
            <a:endParaRPr lang="ko-KR" altLang="en-US" sz="1800" dirty="0"/>
          </a:p>
          <a:p>
            <a:pPr lvl="1"/>
            <a:endParaRPr lang="ko-KR" altLang="en-US" sz="1600" dirty="0"/>
          </a:p>
        </p:txBody>
      </p:sp>
      <p:pic>
        <p:nvPicPr>
          <p:cNvPr id="5" name="Picture 3" descr="L:\2013 09 backup\2012 03 16(금) 자바 저술\2013 10 28(월) 절대자바 강의자료 작성\Chapter04\그림4-2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81506"/>
            <a:ext cx="3849434" cy="97352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2" descr="L:\2013 09 backup\2012 03 16(금) 자바 저술\2013 10 28(월) 절대자바 강의자료 작성\Chapter04\그림4-2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72" y="3789040"/>
            <a:ext cx="5067999" cy="2313588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6482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 언어의 플랫폼 종속성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독립성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플랫폼 종속성이 있는 프로그래밍 언어</a:t>
            </a:r>
            <a:endParaRPr lang="ko-KR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9" y="1854696"/>
            <a:ext cx="1458747" cy="135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350" y="4810129"/>
            <a:ext cx="617586" cy="118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384" y="4662593"/>
            <a:ext cx="978172" cy="93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438" y="5919458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Intel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CPU + </a:t>
            </a:r>
            <a:r>
              <a:rPr lang="ko-KR" altLang="en-US" sz="1400" dirty="0" err="1" smtClean="0"/>
              <a:t>리눅스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65578" y="5929535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Apple </a:t>
            </a:r>
            <a:r>
              <a:rPr lang="ko-KR" altLang="en-US" sz="1400" dirty="0" smtClean="0"/>
              <a:t>사의 </a:t>
            </a:r>
            <a:r>
              <a:rPr lang="en-US" altLang="ko-KR" sz="1400" dirty="0" smtClean="0"/>
              <a:t>MAC PC</a:t>
            </a:r>
            <a:endParaRPr lang="ko-KR" altLang="en-US" sz="1400" dirty="0"/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3010576" y="2204864"/>
            <a:ext cx="1705440" cy="571504"/>
          </a:xfrm>
          <a:prstGeom prst="snip1Rect">
            <a:avLst>
              <a:gd name="adj" fmla="val 231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C/C++</a:t>
            </a:r>
            <a:r>
              <a:rPr lang="ko-KR" altLang="en-US" sz="1400" dirty="0" smtClean="0">
                <a:solidFill>
                  <a:schemeClr val="tx1"/>
                </a:solidFill>
              </a:rPr>
              <a:t> 과 같은 언어로 프로그래밍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endCxn id="9" idx="2"/>
          </p:cNvCxnSpPr>
          <p:nvPr/>
        </p:nvCxnSpPr>
        <p:spPr>
          <a:xfrm>
            <a:off x="1907832" y="2490616"/>
            <a:ext cx="110274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9672" y="1682224"/>
            <a:ext cx="178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</a:t>
            </a:r>
            <a:r>
              <a:rPr lang="ko-KR" altLang="en-US" sz="1400" dirty="0"/>
              <a:t>텔</a:t>
            </a:r>
            <a:r>
              <a:rPr lang="en-US" altLang="ko-KR" sz="1400" dirty="0" smtClean="0"/>
              <a:t> CPU</a:t>
            </a:r>
            <a:r>
              <a:rPr lang="ko-KR" altLang="en-US" sz="1400" dirty="0" smtClean="0"/>
              <a:t>를 가진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리눅스</a:t>
            </a:r>
            <a:r>
              <a:rPr lang="ko-KR" altLang="en-US" sz="1400" dirty="0" smtClean="0"/>
              <a:t> 환경에서</a:t>
            </a:r>
            <a:endParaRPr lang="en-US" altLang="ko-KR" sz="1400" dirty="0" smtClean="0"/>
          </a:p>
          <a:p>
            <a:r>
              <a:rPr lang="ko-KR" altLang="en-US" sz="1400" dirty="0" smtClean="0"/>
              <a:t>개발</a:t>
            </a:r>
            <a:endParaRPr lang="ko-KR" altLang="en-US" sz="1400" dirty="0"/>
          </a:p>
        </p:txBody>
      </p:sp>
      <p:grpSp>
        <p:nvGrpSpPr>
          <p:cNvPr id="2063" name="그룹 2062"/>
          <p:cNvGrpSpPr/>
          <p:nvPr/>
        </p:nvGrpSpPr>
        <p:grpSpPr>
          <a:xfrm>
            <a:off x="1654241" y="3886217"/>
            <a:ext cx="4111732" cy="1186610"/>
            <a:chOff x="1654241" y="3814209"/>
            <a:chExt cx="4111732" cy="1186610"/>
          </a:xfrm>
        </p:grpSpPr>
        <p:sp>
          <p:nvSpPr>
            <p:cNvPr id="11" name="자유형 10"/>
            <p:cNvSpPr/>
            <p:nvPr/>
          </p:nvSpPr>
          <p:spPr>
            <a:xfrm>
              <a:off x="1654241" y="3848691"/>
              <a:ext cx="2045109" cy="1055805"/>
            </a:xfrm>
            <a:custGeom>
              <a:avLst/>
              <a:gdLst>
                <a:gd name="connsiteX0" fmla="*/ 2045109 w 2045109"/>
                <a:gd name="connsiteY0" fmla="*/ 0 h 1415845"/>
                <a:gd name="connsiteX1" fmla="*/ 1130709 w 2045109"/>
                <a:gd name="connsiteY1" fmla="*/ 570271 h 1415845"/>
                <a:gd name="connsiteX2" fmla="*/ 353961 w 2045109"/>
                <a:gd name="connsiteY2" fmla="*/ 894736 h 1415845"/>
                <a:gd name="connsiteX3" fmla="*/ 0 w 2045109"/>
                <a:gd name="connsiteY3" fmla="*/ 1415845 h 141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5109" h="1415845">
                  <a:moveTo>
                    <a:pt x="2045109" y="0"/>
                  </a:moveTo>
                  <a:cubicBezTo>
                    <a:pt x="1728838" y="210574"/>
                    <a:pt x="1412567" y="421148"/>
                    <a:pt x="1130709" y="570271"/>
                  </a:cubicBezTo>
                  <a:cubicBezTo>
                    <a:pt x="848851" y="719394"/>
                    <a:pt x="542413" y="753807"/>
                    <a:pt x="353961" y="894736"/>
                  </a:cubicBezTo>
                  <a:cubicBezTo>
                    <a:pt x="165510" y="1035665"/>
                    <a:pt x="82755" y="1225755"/>
                    <a:pt x="0" y="1415845"/>
                  </a:cubicBezTo>
                </a:path>
              </a:pathLst>
            </a:cu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3543672" y="3814209"/>
              <a:ext cx="222037" cy="1044000"/>
            </a:xfrm>
            <a:custGeom>
              <a:avLst/>
              <a:gdLst>
                <a:gd name="connsiteX0" fmla="*/ 175343 w 175343"/>
                <a:gd name="connsiteY0" fmla="*/ 0 h 1504335"/>
                <a:gd name="connsiteX1" fmla="*/ 8194 w 175343"/>
                <a:gd name="connsiteY1" fmla="*/ 688258 h 1504335"/>
                <a:gd name="connsiteX2" fmla="*/ 126181 w 175343"/>
                <a:gd name="connsiteY2" fmla="*/ 1504335 h 150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43" h="1504335">
                  <a:moveTo>
                    <a:pt x="175343" y="0"/>
                  </a:moveTo>
                  <a:cubicBezTo>
                    <a:pt x="95865" y="218768"/>
                    <a:pt x="16388" y="437536"/>
                    <a:pt x="8194" y="688258"/>
                  </a:cubicBezTo>
                  <a:cubicBezTo>
                    <a:pt x="0" y="938980"/>
                    <a:pt x="63090" y="1221657"/>
                    <a:pt x="126181" y="1504335"/>
                  </a:cubicBezTo>
                </a:path>
              </a:pathLst>
            </a:cu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3719014" y="3839708"/>
              <a:ext cx="2046959" cy="942964"/>
            </a:xfrm>
            <a:custGeom>
              <a:avLst/>
              <a:gdLst>
                <a:gd name="connsiteX0" fmla="*/ 0 w 1612490"/>
                <a:gd name="connsiteY0" fmla="*/ 0 h 1435510"/>
                <a:gd name="connsiteX1" fmla="*/ 353961 w 1612490"/>
                <a:gd name="connsiteY1" fmla="*/ 619432 h 1435510"/>
                <a:gd name="connsiteX2" fmla="*/ 894735 w 1612490"/>
                <a:gd name="connsiteY2" fmla="*/ 1150374 h 1435510"/>
                <a:gd name="connsiteX3" fmla="*/ 1612490 w 1612490"/>
                <a:gd name="connsiteY3" fmla="*/ 1435510 h 143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490" h="1435510">
                  <a:moveTo>
                    <a:pt x="0" y="0"/>
                  </a:moveTo>
                  <a:cubicBezTo>
                    <a:pt x="102419" y="213851"/>
                    <a:pt x="204839" y="427703"/>
                    <a:pt x="353961" y="619432"/>
                  </a:cubicBezTo>
                  <a:cubicBezTo>
                    <a:pt x="503083" y="811161"/>
                    <a:pt x="684980" y="1014361"/>
                    <a:pt x="894735" y="1150374"/>
                  </a:cubicBezTo>
                  <a:cubicBezTo>
                    <a:pt x="1104490" y="1286387"/>
                    <a:pt x="1358490" y="1360948"/>
                    <a:pt x="1612490" y="1435510"/>
                  </a:cubicBezTo>
                </a:path>
              </a:pathLst>
            </a:cu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6087" y="4116978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실행 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33085" y="447759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실행되지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않음 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9951" y="404555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실행되지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않음 </a:t>
              </a:r>
              <a:endParaRPr lang="ko-KR" altLang="en-US" sz="1400" dirty="0"/>
            </a:p>
          </p:txBody>
        </p:sp>
        <p:sp>
          <p:nvSpPr>
            <p:cNvPr id="18" name="곱셈 기호 17"/>
            <p:cNvSpPr/>
            <p:nvPr/>
          </p:nvSpPr>
          <p:spPr>
            <a:xfrm>
              <a:off x="4214810" y="4140143"/>
              <a:ext cx="357190" cy="428628"/>
            </a:xfrm>
            <a:prstGeom prst="mathMultiply">
              <a:avLst>
                <a:gd name="adj1" fmla="val 15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곱셈 기호 18"/>
            <p:cNvSpPr/>
            <p:nvPr/>
          </p:nvSpPr>
          <p:spPr>
            <a:xfrm>
              <a:off x="3384935" y="4130997"/>
              <a:ext cx="357190" cy="428628"/>
            </a:xfrm>
            <a:prstGeom prst="mathMultiply">
              <a:avLst>
                <a:gd name="adj1" fmla="val 15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742493" y="1700808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플랫폼 </a:t>
            </a:r>
            <a:r>
              <a:rPr lang="en-US" altLang="ko-KR" sz="1400" dirty="0" smtClean="0">
                <a:solidFill>
                  <a:srgbClr val="0070C0"/>
                </a:solidFill>
              </a:rPr>
              <a:t>= </a:t>
            </a:r>
            <a:r>
              <a:rPr lang="ko-KR" altLang="en-US" sz="1400" dirty="0" smtClean="0">
                <a:solidFill>
                  <a:srgbClr val="0070C0"/>
                </a:solidFill>
              </a:rPr>
              <a:t>하드웨어 플랫폼 </a:t>
            </a:r>
            <a:r>
              <a:rPr lang="en-US" altLang="ko-KR" sz="1400" dirty="0" smtClean="0">
                <a:solidFill>
                  <a:srgbClr val="0070C0"/>
                </a:solidFill>
              </a:rPr>
              <a:t>+ </a:t>
            </a:r>
            <a:r>
              <a:rPr lang="ko-KR" altLang="en-US" sz="1400" dirty="0" smtClean="0">
                <a:solidFill>
                  <a:srgbClr val="0070C0"/>
                </a:solidFill>
              </a:rPr>
              <a:t>운영체제 플랫폼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4546" y="2141436"/>
            <a:ext cx="3127779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프로그램의 플랫폼 호환성 없는 이유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기계어가 </a:t>
            </a:r>
            <a:r>
              <a:rPr lang="en-US" altLang="ko-KR" sz="1400" dirty="0" smtClean="0">
                <a:solidFill>
                  <a:srgbClr val="0070C0"/>
                </a:solidFill>
              </a:rPr>
              <a:t>CPU</a:t>
            </a:r>
            <a:r>
              <a:rPr lang="ko-KR" altLang="en-US" sz="1400" dirty="0" smtClean="0">
                <a:solidFill>
                  <a:srgbClr val="0070C0"/>
                </a:solidFill>
              </a:rPr>
              <a:t>마다 다름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운영체제마다 </a:t>
            </a:r>
            <a:r>
              <a:rPr lang="en-US" altLang="ko-KR" sz="1400" dirty="0" smtClean="0">
                <a:solidFill>
                  <a:srgbClr val="0070C0"/>
                </a:solidFill>
              </a:rPr>
              <a:t>API</a:t>
            </a:r>
            <a:r>
              <a:rPr lang="ko-KR" altLang="en-US" sz="1400" dirty="0" smtClean="0">
                <a:solidFill>
                  <a:srgbClr val="0070C0"/>
                </a:solidFill>
              </a:rPr>
              <a:t> 다름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운영체제마다 실행파일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형식 다름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2121" y="5647292"/>
            <a:ext cx="243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Intel CPU + </a:t>
            </a:r>
            <a:r>
              <a:rPr lang="ko-KR" altLang="en-US" sz="1400" dirty="0" smtClean="0"/>
              <a:t>윈도우 노트북</a:t>
            </a:r>
            <a:endParaRPr lang="ko-KR" altLang="en-US" sz="14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4974703"/>
            <a:ext cx="903510" cy="85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user\AppData\Local\Microsoft\Windows\INetCache\IE\Q5CWQ5UP\gearsR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63" y="2996952"/>
            <a:ext cx="487681" cy="48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67944" y="3036521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컴파일러 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9" idx="1"/>
          </p:cNvCxnSpPr>
          <p:nvPr/>
        </p:nvCxnSpPr>
        <p:spPr>
          <a:xfrm>
            <a:off x="3863296" y="2776368"/>
            <a:ext cx="0" cy="2520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정육면체 2061"/>
          <p:cNvSpPr/>
          <p:nvPr/>
        </p:nvSpPr>
        <p:spPr>
          <a:xfrm>
            <a:off x="3010576" y="3484633"/>
            <a:ext cx="1569375" cy="401584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프로그램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14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JDK</a:t>
            </a:r>
            <a:r>
              <a:rPr lang="ko-KR" altLang="en-US" dirty="0" smtClean="0"/>
              <a:t>의 주요 패키지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java.lang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등 자바 프로그래밍에 필요한 기본적인 클래스와 인터페이스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자동으로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- import </a:t>
            </a:r>
            <a:r>
              <a:rPr lang="ko-KR" altLang="en-US" dirty="0" smtClean="0"/>
              <a:t>문 필요 없음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해시맵</a:t>
            </a:r>
            <a:r>
              <a:rPr lang="ko-KR" altLang="en-US" dirty="0" smtClean="0"/>
              <a:t> 등과 같은 다양한 유틸리티 클래스와 인터페이스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java.io</a:t>
            </a:r>
          </a:p>
          <a:p>
            <a:pPr lvl="2"/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등에 입출력을 할 수 있는 클래스와 인터페이스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java.awt</a:t>
            </a:r>
          </a:p>
          <a:p>
            <a:pPr lvl="2"/>
            <a:r>
              <a:rPr lang="en-US" altLang="ko-KR" dirty="0" smtClean="0"/>
              <a:t>GUI </a:t>
            </a:r>
            <a:r>
              <a:rPr lang="ko-KR" altLang="en-US" dirty="0" smtClean="0"/>
              <a:t>프로그램을 작성하기 위한 </a:t>
            </a:r>
            <a:r>
              <a:rPr lang="en-US" altLang="ko-KR" dirty="0"/>
              <a:t>AWT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javax.swing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GUI </a:t>
            </a:r>
            <a:r>
              <a:rPr lang="ko-KR" altLang="en-US" dirty="0" smtClean="0"/>
              <a:t>프로그래밍을 작성하기 위한 스윙 패키지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288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 이용형</a:t>
            </a:r>
            <a:r>
              <a:rPr lang="ko-KR" altLang="en-US" dirty="0"/>
              <a:t>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+mn-ea"/>
              </a:rPr>
              <a:t>자바 애플리케이션</a:t>
            </a:r>
            <a:r>
              <a:rPr lang="en-US" altLang="ko-KR" dirty="0">
                <a:latin typeface="+mn-ea"/>
              </a:rPr>
              <a:t>(Java application)</a:t>
            </a:r>
          </a:p>
          <a:p>
            <a:pPr lvl="1"/>
            <a:r>
              <a:rPr lang="ko-KR" altLang="en-US" dirty="0">
                <a:latin typeface="+mn-ea"/>
              </a:rPr>
              <a:t>독립적으로 실행될 수 있는 일반 응용 프로그램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 </a:t>
            </a:r>
            <a:r>
              <a:rPr lang="ko-KR" altLang="en-US" dirty="0">
                <a:latin typeface="+mn-ea"/>
              </a:rPr>
              <a:t>애플릿</a:t>
            </a:r>
            <a:r>
              <a:rPr lang="en-US" altLang="ko-KR" dirty="0">
                <a:latin typeface="+mn-ea"/>
              </a:rPr>
              <a:t>(Java applet)</a:t>
            </a:r>
          </a:p>
          <a:p>
            <a:pPr lvl="1"/>
            <a:r>
              <a:rPr lang="ko-KR" altLang="en-US" dirty="0">
                <a:latin typeface="+mn-ea"/>
              </a:rPr>
              <a:t>웹 브라우저 안에서 실행되는 작은 프로그램이다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 </a:t>
            </a:r>
            <a:r>
              <a:rPr lang="ko-KR" altLang="en-US" dirty="0" err="1">
                <a:latin typeface="+mn-ea"/>
              </a:rPr>
              <a:t>서블릿</a:t>
            </a:r>
            <a:r>
              <a:rPr lang="en-US" altLang="ko-KR" dirty="0">
                <a:latin typeface="+mn-ea"/>
              </a:rPr>
              <a:t>(Java servlet)</a:t>
            </a:r>
          </a:p>
          <a:p>
            <a:pPr lvl="1"/>
            <a:r>
              <a:rPr lang="ko-KR" altLang="en-US" dirty="0" err="1">
                <a:latin typeface="+mn-ea"/>
              </a:rPr>
              <a:t>웹서버에서</a:t>
            </a:r>
            <a:r>
              <a:rPr lang="ko-KR" altLang="en-US" dirty="0">
                <a:latin typeface="+mn-ea"/>
              </a:rPr>
              <a:t> 동작하는 서버 모듈로서 클라이언트의 요구를 받아서 그에 대한 처리를 한 후에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실행 결과를 </a:t>
            </a:r>
            <a:r>
              <a:rPr lang="en-US" altLang="ko-KR" dirty="0">
                <a:latin typeface="+mn-ea"/>
              </a:rPr>
              <a:t>HTML </a:t>
            </a:r>
            <a:r>
              <a:rPr lang="ko-KR" altLang="en-US" dirty="0">
                <a:latin typeface="+mn-ea"/>
              </a:rPr>
              <a:t>문서 형태로 클라이언트 컴퓨터로 </a:t>
            </a:r>
            <a:r>
              <a:rPr lang="ko-KR" altLang="en-US" dirty="0" smtClean="0">
                <a:latin typeface="+mn-ea"/>
              </a:rPr>
              <a:t>전송</a:t>
            </a:r>
            <a:endParaRPr lang="en-US" altLang="ko-KR" dirty="0" smtClean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JSP</a:t>
            </a:r>
            <a:r>
              <a:rPr lang="en-US" altLang="ko-KR" dirty="0">
                <a:latin typeface="+mn-ea"/>
              </a:rPr>
              <a:t>(Java Server Page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안에 자바 코드를 </a:t>
            </a:r>
            <a:r>
              <a:rPr lang="ko-KR" altLang="en-US" dirty="0" smtClean="0">
                <a:latin typeface="+mn-ea"/>
              </a:rPr>
              <a:t>넣어 </a:t>
            </a:r>
            <a:r>
              <a:rPr lang="ko-KR" altLang="en-US" dirty="0" err="1" smtClean="0">
                <a:latin typeface="+mn-ea"/>
              </a:rPr>
              <a:t>웹페이지가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사용자와 </a:t>
            </a:r>
            <a:r>
              <a:rPr lang="ko-KR" altLang="en-US" dirty="0" smtClean="0">
                <a:latin typeface="+mn-ea"/>
              </a:rPr>
              <a:t>상호작용하며 동적으로 구성되도록 한다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JSP</a:t>
            </a:r>
            <a:r>
              <a:rPr lang="ko-KR" altLang="en-US" dirty="0">
                <a:latin typeface="+mn-ea"/>
              </a:rPr>
              <a:t>는 서버에서 실행되고 결과를 사용자에게 보여준다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159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 언어의 플랫폼 종속성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독립성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latin typeface="+mn-ea"/>
              </a:rPr>
              <a:t>JAVA</a:t>
            </a:r>
            <a:r>
              <a:rPr lang="ko-KR" altLang="en-US" sz="1800" dirty="0" smtClean="0">
                <a:latin typeface="+mn-ea"/>
              </a:rPr>
              <a:t>의 플랫폼 독립성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자바 컴파일러는 특정한 컴퓨터가 아닌 가상적인 기계</a:t>
            </a:r>
            <a:r>
              <a:rPr lang="en-US" altLang="ko-KR" sz="1600" dirty="0">
                <a:latin typeface="+mn-ea"/>
              </a:rPr>
              <a:t>(virtual machine)</a:t>
            </a:r>
            <a:r>
              <a:rPr lang="ko-KR" altLang="en-US" sz="1600" dirty="0">
                <a:latin typeface="+mn-ea"/>
              </a:rPr>
              <a:t>를 위한 코드를 생성한다</a:t>
            </a:r>
            <a:r>
              <a:rPr lang="en-US" altLang="ko-KR" sz="1600" dirty="0">
                <a:latin typeface="+mn-ea"/>
              </a:rPr>
              <a:t>. 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899592" y="1831954"/>
            <a:ext cx="7416824" cy="4477366"/>
            <a:chOff x="899592" y="1831954"/>
            <a:chExt cx="7416824" cy="4477366"/>
          </a:xfrm>
        </p:grpSpPr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135" y="1831954"/>
              <a:ext cx="1335264" cy="1366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639" y="4849901"/>
              <a:ext cx="930764" cy="867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767619" y="5823645"/>
              <a:ext cx="1949916" cy="30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Intel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CPU + </a:t>
              </a:r>
              <a:r>
                <a:rPr lang="ko-KR" altLang="en-US" sz="1400" dirty="0" err="1" smtClean="0"/>
                <a:t>리눅스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11762" y="6008418"/>
              <a:ext cx="2071702" cy="30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Apple </a:t>
              </a:r>
              <a:r>
                <a:rPr lang="ko-KR" altLang="en-US" sz="1400" dirty="0" smtClean="0"/>
                <a:t>사의 </a:t>
              </a:r>
              <a:r>
                <a:rPr lang="en-US" altLang="ko-KR" sz="1400" dirty="0" smtClean="0"/>
                <a:t>MAC PC</a:t>
              </a:r>
              <a:endParaRPr lang="ko-KR" altLang="en-US" sz="1400" dirty="0"/>
            </a:p>
          </p:txBody>
        </p:sp>
        <p:sp>
          <p:nvSpPr>
            <p:cNvPr id="29" name="한쪽 모서리가 잘린 사각형 28"/>
            <p:cNvSpPr/>
            <p:nvPr/>
          </p:nvSpPr>
          <p:spPr>
            <a:xfrm>
              <a:off x="4427414" y="2147708"/>
              <a:ext cx="1368722" cy="558737"/>
            </a:xfrm>
            <a:prstGeom prst="snip1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자바 언어로 프로그래밍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>
              <a:endCxn id="29" idx="2"/>
            </p:cNvCxnSpPr>
            <p:nvPr/>
          </p:nvCxnSpPr>
          <p:spPr>
            <a:xfrm>
              <a:off x="3927348" y="2427077"/>
              <a:ext cx="50006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 30"/>
            <p:cNvSpPr/>
            <p:nvPr/>
          </p:nvSpPr>
          <p:spPr>
            <a:xfrm>
              <a:off x="2882840" y="3836180"/>
              <a:ext cx="2045109" cy="705109"/>
            </a:xfrm>
            <a:custGeom>
              <a:avLst/>
              <a:gdLst>
                <a:gd name="connsiteX0" fmla="*/ 2045109 w 2045109"/>
                <a:gd name="connsiteY0" fmla="*/ 0 h 1415845"/>
                <a:gd name="connsiteX1" fmla="*/ 1130709 w 2045109"/>
                <a:gd name="connsiteY1" fmla="*/ 570271 h 1415845"/>
                <a:gd name="connsiteX2" fmla="*/ 353961 w 2045109"/>
                <a:gd name="connsiteY2" fmla="*/ 894736 h 1415845"/>
                <a:gd name="connsiteX3" fmla="*/ 0 w 2045109"/>
                <a:gd name="connsiteY3" fmla="*/ 1415845 h 141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5109" h="1415845">
                  <a:moveTo>
                    <a:pt x="2045109" y="0"/>
                  </a:moveTo>
                  <a:cubicBezTo>
                    <a:pt x="1728838" y="210574"/>
                    <a:pt x="1412567" y="421148"/>
                    <a:pt x="1130709" y="570271"/>
                  </a:cubicBezTo>
                  <a:cubicBezTo>
                    <a:pt x="848851" y="719394"/>
                    <a:pt x="542413" y="753807"/>
                    <a:pt x="353961" y="894736"/>
                  </a:cubicBezTo>
                  <a:cubicBezTo>
                    <a:pt x="165510" y="1035665"/>
                    <a:pt x="82755" y="1225755"/>
                    <a:pt x="0" y="1415845"/>
                  </a:cubicBezTo>
                </a:path>
              </a:pathLst>
            </a:cu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4796986" y="3827892"/>
              <a:ext cx="113913" cy="681647"/>
            </a:xfrm>
            <a:custGeom>
              <a:avLst/>
              <a:gdLst>
                <a:gd name="connsiteX0" fmla="*/ 175343 w 175343"/>
                <a:gd name="connsiteY0" fmla="*/ 0 h 1504335"/>
                <a:gd name="connsiteX1" fmla="*/ 8194 w 175343"/>
                <a:gd name="connsiteY1" fmla="*/ 688258 h 1504335"/>
                <a:gd name="connsiteX2" fmla="*/ 126181 w 175343"/>
                <a:gd name="connsiteY2" fmla="*/ 1504335 h 150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43" h="1504335">
                  <a:moveTo>
                    <a:pt x="175343" y="0"/>
                  </a:moveTo>
                  <a:cubicBezTo>
                    <a:pt x="95865" y="218768"/>
                    <a:pt x="16388" y="437536"/>
                    <a:pt x="8194" y="688258"/>
                  </a:cubicBezTo>
                  <a:cubicBezTo>
                    <a:pt x="0" y="938980"/>
                    <a:pt x="63090" y="1221657"/>
                    <a:pt x="126181" y="1504335"/>
                  </a:cubicBezTo>
                </a:path>
              </a:pathLst>
            </a:cu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4947613" y="3827739"/>
              <a:ext cx="2046959" cy="594447"/>
            </a:xfrm>
            <a:custGeom>
              <a:avLst/>
              <a:gdLst>
                <a:gd name="connsiteX0" fmla="*/ 0 w 1612490"/>
                <a:gd name="connsiteY0" fmla="*/ 0 h 1435510"/>
                <a:gd name="connsiteX1" fmla="*/ 353961 w 1612490"/>
                <a:gd name="connsiteY1" fmla="*/ 619432 h 1435510"/>
                <a:gd name="connsiteX2" fmla="*/ 894735 w 1612490"/>
                <a:gd name="connsiteY2" fmla="*/ 1150374 h 1435510"/>
                <a:gd name="connsiteX3" fmla="*/ 1612490 w 1612490"/>
                <a:gd name="connsiteY3" fmla="*/ 1435510 h 143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490" h="1435510">
                  <a:moveTo>
                    <a:pt x="0" y="0"/>
                  </a:moveTo>
                  <a:cubicBezTo>
                    <a:pt x="102419" y="213851"/>
                    <a:pt x="204839" y="427703"/>
                    <a:pt x="353961" y="619432"/>
                  </a:cubicBezTo>
                  <a:cubicBezTo>
                    <a:pt x="503083" y="811161"/>
                    <a:pt x="684980" y="1014361"/>
                    <a:pt x="894735" y="1150374"/>
                  </a:cubicBezTo>
                  <a:cubicBezTo>
                    <a:pt x="1104490" y="1286387"/>
                    <a:pt x="1358490" y="1360948"/>
                    <a:pt x="1612490" y="1435510"/>
                  </a:cubicBezTo>
                </a:path>
              </a:pathLst>
            </a:cu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65417" y="4072976"/>
              <a:ext cx="606256" cy="300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실행 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79929" y="4064202"/>
              <a:ext cx="606256" cy="300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실행 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40152" y="4005064"/>
              <a:ext cx="606256" cy="300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실행 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66991" y="2281645"/>
              <a:ext cx="1485984" cy="391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rgbClr val="0070C0"/>
                  </a:solidFill>
                </a:rPr>
                <a:t>Write Once !!</a:t>
              </a:r>
              <a:endParaRPr lang="ko-KR" altLang="en-US" sz="20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9592" y="3445008"/>
              <a:ext cx="1736053" cy="391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rgbClr val="0070C0"/>
                  </a:solidFill>
                </a:rPr>
                <a:t>Run Anywhere!!</a:t>
              </a:r>
              <a:endParaRPr lang="ko-KR" altLang="en-US" sz="20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18792" y="4574558"/>
              <a:ext cx="1447570" cy="3009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00B050"/>
                  </a:solidFill>
                </a:rPr>
                <a:t>자바 가상 기계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85342" y="4509539"/>
              <a:ext cx="1386962" cy="3009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00B050"/>
                  </a:solidFill>
                </a:rPr>
                <a:t>자바 가상 기계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0152" y="5716950"/>
              <a:ext cx="2376264" cy="30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Intel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CPU + </a:t>
              </a:r>
              <a:r>
                <a:rPr lang="ko-KR" altLang="en-US" sz="1400" dirty="0" smtClean="0"/>
                <a:t>윈도우 노트북</a:t>
              </a:r>
              <a:endParaRPr lang="ko-KR" altLang="en-US" sz="1400" dirty="0"/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976" y="4999417"/>
              <a:ext cx="843697" cy="782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4324" y="4873983"/>
              <a:ext cx="680074" cy="1143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3" descr="C:\Users\user\AppData\Local\Microsoft\Windows\INetCache\IE\Q5CWQ5UP\gearsRed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693" y="2817999"/>
              <a:ext cx="487681" cy="476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5339374" y="2765855"/>
              <a:ext cx="952505" cy="300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컴파일러 </a:t>
              </a:r>
              <a:endParaRPr lang="ko-KR" altLang="en-US" sz="1400" dirty="0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5027779" y="2700215"/>
              <a:ext cx="0" cy="2520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72772" y="4556359"/>
              <a:ext cx="1464479" cy="3009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00B050"/>
                  </a:solidFill>
                </a:rPr>
                <a:t>자바 가상 기계</a:t>
              </a:r>
            </a:p>
          </p:txBody>
        </p:sp>
      </p:grpSp>
      <p:sp>
        <p:nvSpPr>
          <p:cNvPr id="52" name="정육면체 51"/>
          <p:cNvSpPr/>
          <p:nvPr/>
        </p:nvSpPr>
        <p:spPr>
          <a:xfrm>
            <a:off x="4202845" y="3284984"/>
            <a:ext cx="1780619" cy="578465"/>
          </a:xfrm>
          <a:prstGeom prst="cube">
            <a:avLst>
              <a:gd name="adj" fmla="val 1218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 Bytecode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HelloWorld.class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90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의 플랫폼 독립성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</a:rPr>
              <a:t>WORA</a:t>
            </a:r>
            <a:r>
              <a:rPr lang="en-US" altLang="ko-KR" dirty="0">
                <a:latin typeface="+mn-ea"/>
              </a:rPr>
              <a:t>(Write Once Run Anywhere)</a:t>
            </a:r>
          </a:p>
          <a:p>
            <a:pPr lvl="1"/>
            <a:r>
              <a:rPr lang="ko-KR" altLang="en-US" dirty="0">
                <a:latin typeface="+mn-ea"/>
              </a:rPr>
              <a:t>한번 작성된 코드는 모든 플랫폼에서 바로 실행되는 자바의 특징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C/C++ </a:t>
            </a:r>
            <a:r>
              <a:rPr lang="ko-KR" altLang="en-US" dirty="0">
                <a:latin typeface="+mn-ea"/>
              </a:rPr>
              <a:t>등 기존 언어가 가진 플랫폼 종속성 극복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sz="1600" dirty="0">
                <a:latin typeface="+mn-ea"/>
              </a:rPr>
              <a:t>OS, H/W</a:t>
            </a:r>
            <a:r>
              <a:rPr lang="ko-KR" altLang="en-US" sz="1600" dirty="0">
                <a:latin typeface="+mn-ea"/>
              </a:rPr>
              <a:t>에 상관없이 자바 프로그램이 동일하게 실행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네트워크에 연결된 어느 클라이언트에서나 실행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웹 브라우저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분산 환경 지원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WORA</a:t>
            </a:r>
            <a:r>
              <a:rPr lang="ko-KR" altLang="en-US" dirty="0">
                <a:latin typeface="+mn-ea"/>
              </a:rPr>
              <a:t>를 가능하게 하는 자바의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특징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바이트 코드</a:t>
            </a:r>
            <a:r>
              <a:rPr lang="en-US" altLang="ko-KR" dirty="0">
                <a:latin typeface="+mn-ea"/>
              </a:rPr>
              <a:t>(byte code)</a:t>
            </a:r>
          </a:p>
          <a:p>
            <a:pPr lvl="2"/>
            <a:r>
              <a:rPr lang="ko-KR" altLang="en-US" sz="1600" dirty="0">
                <a:latin typeface="+mn-ea"/>
              </a:rPr>
              <a:t>자바 소스를 </a:t>
            </a:r>
            <a:r>
              <a:rPr lang="ko-KR" altLang="en-US" sz="1600" dirty="0" err="1">
                <a:latin typeface="+mn-ea"/>
              </a:rPr>
              <a:t>컴파일한</a:t>
            </a:r>
            <a:r>
              <a:rPr lang="ko-KR" altLang="en-US" sz="1600" dirty="0">
                <a:latin typeface="+mn-ea"/>
              </a:rPr>
              <a:t> 목적 코드</a:t>
            </a:r>
            <a:endParaRPr lang="en-US" altLang="ko-KR" sz="1600" dirty="0">
              <a:latin typeface="+mn-ea"/>
            </a:endParaRPr>
          </a:p>
          <a:p>
            <a:pPr lvl="2"/>
            <a:r>
              <a:rPr lang="en-US" altLang="ko-KR" sz="1600" dirty="0">
                <a:latin typeface="+mn-ea"/>
              </a:rPr>
              <a:t>CPU</a:t>
            </a:r>
            <a:r>
              <a:rPr lang="ko-KR" altLang="en-US" sz="1600" dirty="0">
                <a:latin typeface="+mn-ea"/>
              </a:rPr>
              <a:t>에 종속적이지 않은 중립적인 코드</a:t>
            </a:r>
            <a:endParaRPr lang="en-US" altLang="ko-KR" sz="1600" dirty="0">
              <a:latin typeface="+mn-ea"/>
            </a:endParaRPr>
          </a:p>
          <a:p>
            <a:pPr lvl="2"/>
            <a:r>
              <a:rPr lang="en-US" altLang="ko-KR" sz="1600" dirty="0" err="1">
                <a:latin typeface="+mn-ea"/>
              </a:rPr>
              <a:t>JVM</a:t>
            </a:r>
            <a:r>
              <a:rPr lang="ko-KR" altLang="en-US" sz="1600" dirty="0">
                <a:latin typeface="+mn-ea"/>
              </a:rPr>
              <a:t>에 의해 해석되고 실행됨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JVM</a:t>
            </a:r>
            <a:r>
              <a:rPr lang="en-US" altLang="ko-KR" dirty="0">
                <a:latin typeface="+mn-ea"/>
              </a:rPr>
              <a:t>(Java Virtual Machine)</a:t>
            </a:r>
          </a:p>
          <a:p>
            <a:pPr lvl="2"/>
            <a:r>
              <a:rPr lang="ko-KR" altLang="en-US" sz="1600" dirty="0" smtClean="0">
                <a:latin typeface="+mn-ea"/>
              </a:rPr>
              <a:t>자바 바이트 코드를 실행하는 자바 가상 기계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소프트웨어</a:t>
            </a:r>
            <a:r>
              <a:rPr lang="en-US" altLang="ko-KR" sz="1600" dirty="0" smtClean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208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latin typeface="+mn-ea"/>
              </a:rPr>
              <a:t>오라클은</a:t>
            </a:r>
            <a:r>
              <a:rPr lang="ko-KR" altLang="en-US" dirty="0">
                <a:latin typeface="+mn-ea"/>
              </a:rPr>
              <a:t> 개발 환경에 따라 다양한 자바 개발 </a:t>
            </a:r>
            <a:r>
              <a:rPr lang="ko-KR" altLang="en-US" dirty="0" err="1">
                <a:latin typeface="+mn-ea"/>
              </a:rPr>
              <a:t>배포판</a:t>
            </a:r>
            <a:r>
              <a:rPr lang="ko-KR" altLang="en-US" dirty="0">
                <a:latin typeface="+mn-ea"/>
              </a:rPr>
              <a:t> 제공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Java SE</a:t>
            </a:r>
          </a:p>
          <a:p>
            <a:pPr lvl="1"/>
            <a:r>
              <a:rPr lang="ko-KR" altLang="en-US" dirty="0">
                <a:latin typeface="+mn-ea"/>
              </a:rPr>
              <a:t>자바 표준 </a:t>
            </a:r>
            <a:r>
              <a:rPr lang="ko-KR" altLang="en-US" dirty="0" err="1">
                <a:latin typeface="+mn-ea"/>
              </a:rPr>
              <a:t>배포판</a:t>
            </a:r>
            <a:r>
              <a:rPr lang="en-US" altLang="ko-KR" dirty="0">
                <a:latin typeface="+mn-ea"/>
              </a:rPr>
              <a:t>(Standard Edition)</a:t>
            </a:r>
          </a:p>
          <a:p>
            <a:pPr lvl="2"/>
            <a:r>
              <a:rPr lang="ko-KR" altLang="en-US" dirty="0" err="1">
                <a:latin typeface="+mn-ea"/>
              </a:rPr>
              <a:t>데스크탑과</a:t>
            </a:r>
            <a:r>
              <a:rPr lang="ko-KR" altLang="en-US" dirty="0">
                <a:latin typeface="+mn-ea"/>
              </a:rPr>
              <a:t> 서버 응용 개발 플랫폼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Java ME</a:t>
            </a:r>
          </a:p>
          <a:p>
            <a:pPr lvl="1"/>
            <a:r>
              <a:rPr lang="ko-KR" altLang="en-US" dirty="0">
                <a:latin typeface="+mn-ea"/>
              </a:rPr>
              <a:t>자바 마이크로 </a:t>
            </a:r>
            <a:r>
              <a:rPr lang="ko-KR" altLang="en-US" dirty="0" err="1">
                <a:latin typeface="+mn-ea"/>
              </a:rPr>
              <a:t>배포판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휴대 전화나 </a:t>
            </a:r>
            <a:r>
              <a:rPr lang="en-US" altLang="ko-KR" dirty="0">
                <a:latin typeface="+mn-ea"/>
              </a:rPr>
              <a:t>PDA, </a:t>
            </a:r>
            <a:r>
              <a:rPr lang="ko-KR" altLang="en-US" dirty="0" err="1">
                <a:latin typeface="+mn-ea"/>
              </a:rPr>
              <a:t>셋톱박스</a:t>
            </a:r>
            <a:r>
              <a:rPr lang="ko-KR" altLang="en-US" dirty="0">
                <a:latin typeface="+mn-ea"/>
              </a:rPr>
              <a:t> 등 제한된 리소스를 갖는 하드웨어에서 응용 개발을 위한 플랫폼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가장 작은 메모리 </a:t>
            </a:r>
            <a:r>
              <a:rPr lang="ko-KR" altLang="en-US" dirty="0" err="1">
                <a:latin typeface="+mn-ea"/>
              </a:rPr>
              <a:t>풋프린트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Java SE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err="1">
                <a:latin typeface="+mn-ea"/>
              </a:rPr>
              <a:t>서브셋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 </a:t>
            </a:r>
            <a:r>
              <a:rPr lang="ko-KR" altLang="en-US" dirty="0" err="1">
                <a:latin typeface="+mn-ea"/>
              </a:rPr>
              <a:t>임베디드</a:t>
            </a:r>
            <a:r>
              <a:rPr lang="ko-KR" altLang="en-US" dirty="0">
                <a:latin typeface="+mn-ea"/>
              </a:rPr>
              <a:t> 및 가전 제품을 위한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정의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Java EE</a:t>
            </a:r>
          </a:p>
          <a:p>
            <a:pPr lvl="1"/>
            <a:r>
              <a:rPr lang="ko-KR" altLang="en-US" dirty="0">
                <a:latin typeface="+mn-ea"/>
              </a:rPr>
              <a:t>자바 기업용 </a:t>
            </a:r>
            <a:r>
              <a:rPr lang="ko-KR" altLang="en-US" dirty="0" err="1">
                <a:latin typeface="+mn-ea"/>
              </a:rPr>
              <a:t>배포판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자바를 이용한 다중 사용자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기업용 응용 개발을 위한 플랫폼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Java SE + </a:t>
            </a:r>
            <a:r>
              <a:rPr lang="ko-KR" altLang="en-US" dirty="0">
                <a:latin typeface="+mn-ea"/>
              </a:rPr>
              <a:t>인터넷 기반의 서버사이드 컴퓨팅 관련 </a:t>
            </a:r>
            <a:r>
              <a:rPr lang="en-US" altLang="ko-KR" dirty="0">
                <a:latin typeface="+mn-ea"/>
              </a:rPr>
              <a:t>API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489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JDK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JRE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JDK</a:t>
            </a:r>
            <a:r>
              <a:rPr lang="en-US" altLang="ko-KR" dirty="0"/>
              <a:t>(Java Development Kit)</a:t>
            </a:r>
          </a:p>
          <a:p>
            <a:pPr lvl="1"/>
            <a:r>
              <a:rPr lang="ko-KR" altLang="en-US" dirty="0"/>
              <a:t>자바 응용 개발 환경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개발에 필요한 도구 포함</a:t>
            </a:r>
            <a:endParaRPr lang="en-US" altLang="ko-KR" dirty="0"/>
          </a:p>
          <a:p>
            <a:pPr lvl="2"/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en-US" altLang="ko-KR" dirty="0" err="1"/>
              <a:t>JRE</a:t>
            </a:r>
            <a:r>
              <a:rPr lang="en-US" altLang="ko-KR" dirty="0"/>
              <a:t> (Java Runtime Environment), </a:t>
            </a:r>
            <a:r>
              <a:rPr lang="ko-KR" altLang="en-US" dirty="0"/>
              <a:t>클래스 라이브러리</a:t>
            </a:r>
            <a:r>
              <a:rPr lang="en-US" altLang="ko-KR" dirty="0"/>
              <a:t>, </a:t>
            </a:r>
            <a:r>
              <a:rPr lang="ko-KR" altLang="en-US" dirty="0"/>
              <a:t>샘플</a:t>
            </a:r>
            <a:r>
              <a:rPr lang="en-US" altLang="ko-KR" dirty="0"/>
              <a:t> </a:t>
            </a:r>
            <a:r>
              <a:rPr lang="ko-KR" altLang="en-US" dirty="0"/>
              <a:t>등 포함</a:t>
            </a:r>
            <a:endParaRPr lang="en-US" altLang="ko-KR" dirty="0"/>
          </a:p>
          <a:p>
            <a:r>
              <a:rPr lang="en-US" altLang="ko-KR" dirty="0" err="1"/>
              <a:t>JRE</a:t>
            </a:r>
            <a:r>
              <a:rPr lang="en-US" altLang="ko-KR" dirty="0"/>
              <a:t>(Java Runtime Environment)</a:t>
            </a:r>
          </a:p>
          <a:p>
            <a:pPr lvl="1"/>
            <a:r>
              <a:rPr lang="ko-KR" altLang="en-US" dirty="0"/>
              <a:t>자바 실행 환경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JVM</a:t>
            </a:r>
            <a:r>
              <a:rPr lang="ko-KR" altLang="en-US" dirty="0"/>
              <a:t> 포함</a:t>
            </a:r>
            <a:endParaRPr lang="en-US" altLang="ko-KR" dirty="0"/>
          </a:p>
          <a:p>
            <a:pPr lvl="1"/>
            <a:r>
              <a:rPr lang="ko-KR" altLang="en-US" dirty="0"/>
              <a:t>자바 실행 환경만 필요한 경우 </a:t>
            </a:r>
            <a:r>
              <a:rPr lang="en-US" altLang="ko-KR" dirty="0" err="1"/>
              <a:t>JRE</a:t>
            </a:r>
            <a:r>
              <a:rPr lang="ko-KR" altLang="en-US" dirty="0"/>
              <a:t>만 따로 다운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JDK</a:t>
            </a:r>
            <a:r>
              <a:rPr lang="ko-KR" altLang="en-US" dirty="0"/>
              <a:t>와 </a:t>
            </a:r>
            <a:r>
              <a:rPr lang="en-US" altLang="ko-KR" dirty="0" err="1"/>
              <a:t>JRE</a:t>
            </a:r>
            <a:r>
              <a:rPr lang="ko-KR" altLang="en-US" dirty="0"/>
              <a:t>의 개발 및 배포</a:t>
            </a:r>
            <a:endParaRPr lang="en-US" altLang="ko-KR" dirty="0"/>
          </a:p>
          <a:p>
            <a:pPr lvl="1"/>
            <a:r>
              <a:rPr lang="ko-KR" altLang="en-US" dirty="0" err="1"/>
              <a:t>오라클의</a:t>
            </a:r>
            <a:r>
              <a:rPr lang="ko-KR" altLang="en-US" dirty="0"/>
              <a:t> </a:t>
            </a:r>
            <a:r>
              <a:rPr lang="en-US" altLang="ko-KR" dirty="0"/>
              <a:t>Technology Network</a:t>
            </a:r>
            <a:r>
              <a:rPr lang="ko-KR" altLang="en-US" dirty="0"/>
              <a:t>의 자바 사이트에서 다운로드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err="1">
                <a:hlinkClick r:id="rId2"/>
              </a:rPr>
              <a:t>www.oracle.com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technetwork</a:t>
            </a:r>
            <a:r>
              <a:rPr lang="en-US" altLang="ko-KR" dirty="0">
                <a:hlinkClick r:id="rId2"/>
              </a:rPr>
              <a:t>/java/</a:t>
            </a:r>
            <a:r>
              <a:rPr lang="en-US" altLang="ko-KR" dirty="0" err="1">
                <a:hlinkClick r:id="rId2"/>
              </a:rPr>
              <a:t>index.html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JDK</a:t>
            </a:r>
            <a:r>
              <a:rPr lang="ko-KR" altLang="en-US" dirty="0"/>
              <a:t>의 </a:t>
            </a:r>
            <a:r>
              <a:rPr lang="en-US" altLang="ko-KR" dirty="0"/>
              <a:t>bin </a:t>
            </a:r>
            <a:r>
              <a:rPr lang="ko-KR" altLang="en-US" dirty="0"/>
              <a:t>디렉터리에 포함된 주요 개발 도구</a:t>
            </a:r>
            <a:endParaRPr lang="en-US" altLang="ko-KR" dirty="0"/>
          </a:p>
          <a:p>
            <a:pPr lvl="1"/>
            <a:r>
              <a:rPr lang="en-US" altLang="ko-KR" dirty="0" err="1"/>
              <a:t>javac</a:t>
            </a:r>
            <a:r>
              <a:rPr lang="en-US" altLang="ko-KR" dirty="0"/>
              <a:t> - </a:t>
            </a:r>
            <a:r>
              <a:rPr lang="ko-KR" altLang="en-US" dirty="0"/>
              <a:t>자바 소스를 바이트 코드로 변환하는 컴파일러</a:t>
            </a:r>
            <a:endParaRPr lang="en-US" altLang="ko-KR" dirty="0"/>
          </a:p>
          <a:p>
            <a:pPr lvl="1"/>
            <a:r>
              <a:rPr lang="en-US" altLang="ko-KR" dirty="0"/>
              <a:t>java - </a:t>
            </a:r>
            <a:r>
              <a:rPr lang="en-US" altLang="ko-KR" dirty="0" err="1"/>
              <a:t>jre</a:t>
            </a:r>
            <a:r>
              <a:rPr lang="ko-KR" altLang="en-US" dirty="0"/>
              <a:t>의 </a:t>
            </a:r>
            <a:r>
              <a:rPr lang="en-US" altLang="ko-KR" dirty="0"/>
              <a:t>bin </a:t>
            </a:r>
            <a:r>
              <a:rPr lang="ko-KR" altLang="en-US" dirty="0"/>
              <a:t>디렉터리에도 있는 자바</a:t>
            </a:r>
            <a:r>
              <a:rPr lang="en-US" altLang="ko-KR" dirty="0"/>
              <a:t> </a:t>
            </a:r>
            <a:r>
              <a:rPr lang="ko-KR" altLang="en-US" dirty="0"/>
              <a:t>응용프로그램 </a:t>
            </a:r>
            <a:r>
              <a:rPr lang="ko-KR" altLang="en-US" dirty="0" err="1"/>
              <a:t>실행기</a:t>
            </a:r>
            <a:endParaRPr lang="en-US" altLang="ko-KR" dirty="0"/>
          </a:p>
          <a:p>
            <a:pPr lvl="1"/>
            <a:r>
              <a:rPr lang="en-US" altLang="ko-KR" dirty="0"/>
              <a:t>jar - </a:t>
            </a:r>
            <a:r>
              <a:rPr lang="ko-KR" altLang="en-US" dirty="0"/>
              <a:t>자바 </a:t>
            </a:r>
            <a:r>
              <a:rPr lang="ko-KR" altLang="en-US" dirty="0" err="1"/>
              <a:t>아카이브</a:t>
            </a:r>
            <a:r>
              <a:rPr lang="ko-KR" altLang="en-US" dirty="0"/>
              <a:t> 파일 </a:t>
            </a:r>
            <a:r>
              <a:rPr lang="en-US" altLang="ko-KR" dirty="0"/>
              <a:t>(JAR)</a:t>
            </a:r>
            <a:r>
              <a:rPr lang="ko-KR" altLang="en-US" dirty="0"/>
              <a:t>을 생성 및 관리하는 유틸리티</a:t>
            </a:r>
            <a:endParaRPr lang="en-US" altLang="ko-KR" dirty="0"/>
          </a:p>
          <a:p>
            <a:pPr lvl="1"/>
            <a:r>
              <a:rPr lang="en-US" altLang="ko-KR" dirty="0" err="1"/>
              <a:t>jdb</a:t>
            </a:r>
            <a:r>
              <a:rPr lang="en-US" altLang="ko-KR" dirty="0"/>
              <a:t> - </a:t>
            </a:r>
            <a:r>
              <a:rPr lang="ko-KR" altLang="en-US" dirty="0"/>
              <a:t>자바 </a:t>
            </a:r>
            <a:r>
              <a:rPr lang="ko-KR" altLang="en-US" dirty="0" err="1"/>
              <a:t>디버거</a:t>
            </a:r>
            <a:endParaRPr lang="en-US" altLang="ko-KR" dirty="0"/>
          </a:p>
          <a:p>
            <a:pPr lvl="1"/>
            <a:r>
              <a:rPr lang="en-US" altLang="ko-KR" dirty="0" err="1"/>
              <a:t>appletviewer</a:t>
            </a:r>
            <a:r>
              <a:rPr lang="en-US" altLang="ko-KR" dirty="0"/>
              <a:t> - 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브라우저 없이 애플릿을 실행하는 </a:t>
            </a:r>
            <a:r>
              <a:rPr lang="ko-KR" altLang="en-US" dirty="0" smtClean="0"/>
              <a:t>유틸리티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34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설치 후 디렉터리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_x144738056" descr="EMB00001ccc0a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988299"/>
            <a:ext cx="1717886" cy="379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44113" y="2250403"/>
            <a:ext cx="2874505" cy="272415"/>
          </a:xfrm>
          <a:prstGeom prst="wedgeRoundRectCallout">
            <a:avLst>
              <a:gd name="adj1" fmla="val -104250"/>
              <a:gd name="adj2" fmla="val 1277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개발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실행하는데 필요한 도구와 유틸리티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491879" y="4077757"/>
            <a:ext cx="3969356" cy="272415"/>
          </a:xfrm>
          <a:prstGeom prst="wedgeRoundRectCallout">
            <a:avLst>
              <a:gd name="adj1" fmla="val -74007"/>
              <a:gd name="adj2" fmla="val 10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런타임 환경</a:t>
            </a:r>
            <a:r>
              <a:rPr lang="en-US" altLang="ko-KR" sz="1000" dirty="0" smtClean="0"/>
              <a:t>. JVM, </a:t>
            </a:r>
            <a:r>
              <a:rPr lang="ko-KR" altLang="en-US" sz="1000" dirty="0" smtClean="0"/>
              <a:t>클래스 라이브러리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 실행에 필요한 파일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4520554"/>
            <a:ext cx="4176464" cy="442674"/>
          </a:xfrm>
          <a:prstGeom prst="wedgeRoundRectCallout">
            <a:avLst>
              <a:gd name="adj1" fmla="val -84596"/>
              <a:gd name="adj2" fmla="val 4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JDK</a:t>
            </a:r>
            <a:r>
              <a:rPr lang="ko-KR" altLang="en-US" sz="1000" dirty="0" smtClean="0"/>
              <a:t>의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기본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라이브러리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외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추가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클래스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라이브러리와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개발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도구에서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필요로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하는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여러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파일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744113" y="3084577"/>
            <a:ext cx="2180451" cy="272415"/>
          </a:xfrm>
          <a:prstGeom prst="wedgeRoundRectCallout">
            <a:avLst>
              <a:gd name="adj1" fmla="val -113361"/>
              <a:gd name="adj2" fmla="val 284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프로그래밍 예제와 소스 코드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3" y="5114650"/>
            <a:ext cx="1921490" cy="272415"/>
          </a:xfrm>
          <a:prstGeom prst="wedgeRoundRectCallout">
            <a:avLst>
              <a:gd name="adj1" fmla="val -116696"/>
              <a:gd name="adj2" fmla="val -720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프로그램 샘플 소스 코드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707903" y="5514039"/>
            <a:ext cx="2292129" cy="272415"/>
          </a:xfrm>
          <a:prstGeom prst="wedgeRoundRectCallout">
            <a:avLst>
              <a:gd name="adj1" fmla="val -115503"/>
              <a:gd name="adj2" fmla="val -75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</a:t>
            </a:r>
            <a:r>
              <a:rPr lang="en-US" altLang="ko-KR" sz="1000" dirty="0" smtClean="0"/>
              <a:t>API </a:t>
            </a:r>
            <a:r>
              <a:rPr lang="ko-KR" altLang="en-US" sz="1000" dirty="0" smtClean="0"/>
              <a:t>클래스들에 대한 자바 소스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4113" y="3577238"/>
            <a:ext cx="2845651" cy="272415"/>
          </a:xfrm>
          <a:prstGeom prst="wedgeRoundRectCallout">
            <a:avLst>
              <a:gd name="adj1" fmla="val -95117"/>
              <a:gd name="adj2" fmla="val -381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네이티브</a:t>
            </a:r>
            <a:r>
              <a:rPr lang="ko-KR" altLang="en-US" sz="1000" dirty="0" smtClean="0"/>
              <a:t> 코드 프로그래밍에 필요한 헤더 파일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423930" y="3725650"/>
            <a:ext cx="1116124" cy="92586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115615" y="191683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15615" y="2132856"/>
            <a:ext cx="873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59314" y="2386610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59314" y="2132856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57382" y="2996952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59314" y="3283647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167288" y="3858199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7381" y="4741891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67288" y="5013176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67288" y="5589240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31639" y="3858199"/>
            <a:ext cx="0" cy="578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331639" y="42010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341787" y="443711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97310" y="2685530"/>
            <a:ext cx="3140603" cy="272415"/>
          </a:xfrm>
          <a:prstGeom prst="wedgeRoundRectCallout">
            <a:avLst>
              <a:gd name="adj1" fmla="val -94891"/>
              <a:gd name="adj2" fmla="val 643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자바로 </a:t>
            </a:r>
            <a:r>
              <a:rPr lang="en-US" altLang="ko-KR" sz="1000" dirty="0" smtClean="0"/>
              <a:t>DB </a:t>
            </a:r>
            <a:r>
              <a:rPr lang="ko-KR" altLang="en-US" sz="1000" dirty="0" smtClean="0"/>
              <a:t>응용프로그램을 개발하는데 필요한 도구</a:t>
            </a:r>
            <a:endParaRPr lang="ko-KR" altLang="en-US" sz="10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157380" y="5301208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67288" y="3573016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167288" y="2708920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8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4012</TotalTime>
  <Words>1726</Words>
  <Application>Microsoft Office PowerPoint</Application>
  <PresentationFormat>화면 슬라이드 쇼(4:3)</PresentationFormat>
  <Paragraphs>410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원본</vt:lpstr>
      <vt:lpstr>패턴기반 SW개발</vt:lpstr>
      <vt:lpstr>JAVA 개요</vt:lpstr>
      <vt:lpstr>Java 태동</vt:lpstr>
      <vt:lpstr>프로그래밍 언어의 플랫폼 종속성/독립성</vt:lpstr>
      <vt:lpstr>프로그래밍 언어의 플랫폼 종속성/독립성</vt:lpstr>
      <vt:lpstr>JAVA의 플랫폼 독립성</vt:lpstr>
      <vt:lpstr>다양한 JAVA 버전</vt:lpstr>
      <vt:lpstr>JDK와 JRE</vt:lpstr>
      <vt:lpstr>JDK 설치 후 디렉터리 구조</vt:lpstr>
      <vt:lpstr>JAVA의 특징</vt:lpstr>
      <vt:lpstr>객체지향의 특징</vt:lpstr>
      <vt:lpstr>객체지향의 특징</vt:lpstr>
      <vt:lpstr>객체지향의 특징</vt:lpstr>
      <vt:lpstr>클래스와 객체 예시 </vt:lpstr>
      <vt:lpstr>객체지향의 특징</vt:lpstr>
      <vt:lpstr>객체지향의 특징</vt:lpstr>
      <vt:lpstr>객체지향의 특징</vt:lpstr>
      <vt:lpstr>JAVA클래스</vt:lpstr>
      <vt:lpstr>예제 프로그램</vt:lpstr>
      <vt:lpstr>예제 프로그램</vt:lpstr>
      <vt:lpstr>예제 프로그램</vt:lpstr>
      <vt:lpstr>예제 프로그램</vt:lpstr>
      <vt:lpstr>예제 프로그램</vt:lpstr>
      <vt:lpstr>예제 프로그램</vt:lpstr>
      <vt:lpstr>예제 프로그램</vt:lpstr>
      <vt:lpstr>예제 프로그램</vt:lpstr>
      <vt:lpstr>예제 프로그램</vt:lpstr>
      <vt:lpstr>JAVA 기초자료형</vt:lpstr>
      <vt:lpstr>String 클래스</vt:lpstr>
      <vt:lpstr>String 클래스</vt:lpstr>
      <vt:lpstr>String 클래스</vt:lpstr>
      <vt:lpstr>Wrapper 클래스</vt:lpstr>
      <vt:lpstr>제어문 </vt:lpstr>
      <vt:lpstr>제어문</vt:lpstr>
      <vt:lpstr>제어문</vt:lpstr>
      <vt:lpstr>제어문</vt:lpstr>
      <vt:lpstr>배열</vt:lpstr>
      <vt:lpstr>배열</vt:lpstr>
      <vt:lpstr>배열</vt:lpstr>
      <vt:lpstr>JDK의 주요 패키지</vt:lpstr>
      <vt:lpstr>JAVA 이용형태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137</cp:revision>
  <dcterms:created xsi:type="dcterms:W3CDTF">2016-02-28T12:56:40Z</dcterms:created>
  <dcterms:modified xsi:type="dcterms:W3CDTF">2017-03-08T19:05:05Z</dcterms:modified>
</cp:coreProperties>
</file>