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91" r:id="rId4"/>
    <p:sldId id="332" r:id="rId5"/>
    <p:sldId id="333" r:id="rId6"/>
    <p:sldId id="334" r:id="rId7"/>
    <p:sldId id="335" r:id="rId8"/>
    <p:sldId id="336" r:id="rId9"/>
    <p:sldId id="337" r:id="rId10"/>
    <p:sldId id="292" r:id="rId11"/>
    <p:sldId id="281" r:id="rId12"/>
    <p:sldId id="285" r:id="rId13"/>
    <p:sldId id="286" r:id="rId14"/>
    <p:sldId id="287" r:id="rId15"/>
    <p:sldId id="301" r:id="rId16"/>
    <p:sldId id="288" r:id="rId17"/>
    <p:sldId id="289" r:id="rId18"/>
    <p:sldId id="308" r:id="rId19"/>
    <p:sldId id="309" r:id="rId20"/>
    <p:sldId id="296" r:id="rId21"/>
    <p:sldId id="298" r:id="rId22"/>
    <p:sldId id="312" r:id="rId23"/>
    <p:sldId id="297" r:id="rId24"/>
    <p:sldId id="311" r:id="rId25"/>
    <p:sldId id="338" r:id="rId26"/>
    <p:sldId id="313" r:id="rId27"/>
    <p:sldId id="314" r:id="rId28"/>
    <p:sldId id="310" r:id="rId29"/>
    <p:sldId id="315" r:id="rId30"/>
    <p:sldId id="316" r:id="rId31"/>
    <p:sldId id="317" r:id="rId32"/>
    <p:sldId id="318" r:id="rId33"/>
    <p:sldId id="319" r:id="rId34"/>
    <p:sldId id="331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39" r:id="rId47"/>
    <p:sldId id="340" r:id="rId48"/>
    <p:sldId id="341" r:id="rId49"/>
    <p:sldId id="342" r:id="rId5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68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129086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013176"/>
            <a:ext cx="6858000" cy="648072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A0CB012-16AF-421D-A601-2FA5C86F673F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105273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4941168"/>
            <a:ext cx="7315200" cy="792882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105273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4941168"/>
            <a:ext cx="228600" cy="7920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7544" y="428110"/>
            <a:ext cx="8039256" cy="72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0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/>
            </a:lvl3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467544" y="428198"/>
            <a:ext cx="180000" cy="7200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A0CB012-16AF-421D-A601-2FA5C86F673F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0CB012-16AF-421D-A601-2FA5C86F673F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600" dirty="0" smtClean="0">
                <a:latin typeface="+mn-ea"/>
                <a:ea typeface="+mn-ea"/>
              </a:rPr>
              <a:t>패턴기반 </a:t>
            </a:r>
            <a:r>
              <a:rPr lang="en-US" altLang="ko-KR" sz="3600" dirty="0" smtClean="0">
                <a:latin typeface="+mn-ea"/>
                <a:ea typeface="+mn-ea"/>
              </a:rPr>
              <a:t>SW</a:t>
            </a:r>
            <a:r>
              <a:rPr lang="ko-KR" altLang="en-US" sz="3600" dirty="0" smtClean="0">
                <a:latin typeface="+mn-ea"/>
                <a:ea typeface="+mn-ea"/>
              </a:rPr>
              <a:t>개발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SW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분석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_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설계학과</a:t>
            </a:r>
            <a:endParaRPr lang="en-US" altLang="ko-KR" sz="1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r"/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최효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선</a:t>
            </a:r>
          </a:p>
        </p:txBody>
      </p:sp>
    </p:spTree>
    <p:extLst>
      <p:ext uri="{BB962C8B-B14F-4D97-AF65-F5344CB8AC3E}">
        <p14:creationId xmlns:p14="http://schemas.microsoft.com/office/powerpoint/2010/main" val="2244309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페이지의 스크립트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HTML </a:t>
            </a:r>
            <a:r>
              <a:rPr lang="ko-KR" altLang="en-US" dirty="0"/>
              <a:t>주석 </a:t>
            </a:r>
            <a:r>
              <a:rPr lang="en-US" altLang="ko-KR" dirty="0"/>
              <a:t>: &lt;!-- --&gt;</a:t>
            </a:r>
          </a:p>
          <a:p>
            <a:pPr lvl="1"/>
            <a:r>
              <a:rPr lang="ko-KR" altLang="en-US" dirty="0"/>
              <a:t>화면에 표시되지 않으나</a:t>
            </a:r>
            <a:r>
              <a:rPr lang="en-US" altLang="ko-KR" dirty="0"/>
              <a:t>, </a:t>
            </a:r>
            <a:r>
              <a:rPr lang="ko-KR" altLang="en-US" dirty="0"/>
              <a:t>실행됨</a:t>
            </a:r>
          </a:p>
          <a:p>
            <a:endParaRPr lang="ko-KR" altLang="en-US" dirty="0"/>
          </a:p>
          <a:p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주석 </a:t>
            </a:r>
            <a:r>
              <a:rPr lang="en-US" altLang="ko-KR" dirty="0"/>
              <a:t>: &lt;%-- --%&gt;</a:t>
            </a:r>
          </a:p>
          <a:p>
            <a:pPr lvl="1"/>
            <a:r>
              <a:rPr lang="ko-KR" altLang="en-US" dirty="0"/>
              <a:t>화면에 표시되지도 실행되지도 않음</a:t>
            </a:r>
          </a:p>
          <a:p>
            <a:endParaRPr lang="ko-KR" altLang="en-US" dirty="0"/>
          </a:p>
          <a:p>
            <a:r>
              <a:rPr lang="ko-KR" altLang="en-US" dirty="0"/>
              <a:t>자바 주석 </a:t>
            </a:r>
            <a:r>
              <a:rPr lang="en-US" altLang="ko-KR" dirty="0"/>
              <a:t>: //, /* */</a:t>
            </a:r>
          </a:p>
          <a:p>
            <a:pPr lvl="1"/>
            <a:r>
              <a:rPr lang="ko-KR" altLang="en-US" dirty="0"/>
              <a:t>화면에 표시되지도 실행되지도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스크립트릿이나</a:t>
            </a:r>
            <a:r>
              <a:rPr lang="ko-KR" altLang="en-US" dirty="0" smtClean="0"/>
              <a:t> 선언문 내에서 사용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6231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페이지의 스크립트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 smtClean="0"/>
              <a:t>지시자</a:t>
            </a:r>
            <a:r>
              <a:rPr lang="en-US" altLang="ko-KR" dirty="0" smtClean="0"/>
              <a:t>(Directive)</a:t>
            </a:r>
            <a:endParaRPr lang="ko-KR" altLang="en-US" dirty="0"/>
          </a:p>
        </p:txBody>
      </p:sp>
      <p:graphicFrame>
        <p:nvGraphicFramePr>
          <p:cNvPr id="4" name="Table 401"/>
          <p:cNvGraphicFramePr/>
          <p:nvPr>
            <p:extLst>
              <p:ext uri="{D42A27DB-BD31-4B8C-83A1-F6EECF244321}">
                <p14:modId xmlns:p14="http://schemas.microsoft.com/office/powerpoint/2010/main" val="1646923138"/>
              </p:ext>
            </p:extLst>
          </p:nvPr>
        </p:nvGraphicFramePr>
        <p:xfrm>
          <a:off x="755576" y="2132856"/>
          <a:ext cx="7777168" cy="305384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852650"/>
                <a:gridCol w="5924518"/>
              </a:tblGrid>
              <a:tr h="763460">
                <a:tc>
                  <a:txBody>
                    <a:bodyPr/>
                    <a:lstStyle/>
                    <a:p>
                      <a:pPr>
                        <a:tabLst>
                          <a:tab pos="914400" algn="l"/>
                        </a:tabLst>
                        <a:defRPr sz="1800" b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 err="1">
                          <a:uFill>
                            <a:solidFill>
                              <a:srgbClr val="FFFFFF"/>
                            </a:solidFill>
                          </a:uFill>
                          <a:latin typeface="+mn-ea"/>
                          <a:ea typeface="+mn-ea"/>
                        </a:rPr>
                        <a:t>종류</a:t>
                      </a:r>
                      <a:endParaRPr b="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 horzOverflow="overflow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914400" algn="l"/>
                        </a:tabLst>
                        <a:defRPr sz="1800" b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FFFFFF"/>
                            </a:solidFill>
                          </a:uFill>
                          <a:latin typeface="+mn-ea"/>
                          <a:ea typeface="+mn-ea"/>
                        </a:rPr>
                        <a:t>사용 용도</a:t>
                      </a:r>
                      <a:endParaRPr b="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63460">
                <a:tc>
                  <a:txBody>
                    <a:bodyPr/>
                    <a:lstStyle/>
                    <a:p>
                      <a:pPr>
                        <a:tabLst>
                          <a:tab pos="914400" algn="l"/>
                        </a:tabLst>
                        <a:defRPr sz="1800" b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uFill>
                            <a:solidFill>
                              <a:srgbClr val="FFFFFF"/>
                            </a:solidFill>
                          </a:uFill>
                          <a:latin typeface="+mn-ea"/>
                          <a:ea typeface="+mn-ea"/>
                        </a:rPr>
                        <a:t>page</a:t>
                      </a:r>
                      <a:endParaRPr b="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 horzOverflow="overflow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해당 JSP 페이지 전반적으로 환경을 설정할 내용을 지정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63460">
                <a:tc>
                  <a:txBody>
                    <a:bodyPr/>
                    <a:lstStyle/>
                    <a:p>
                      <a:pPr>
                        <a:tabLst>
                          <a:tab pos="914400" algn="l"/>
                        </a:tabLst>
                        <a:defRPr sz="1800" b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uFill>
                            <a:solidFill>
                              <a:srgbClr val="FFFFFF"/>
                            </a:solidFill>
                          </a:uFill>
                          <a:latin typeface="+mn-ea"/>
                          <a:ea typeface="+mn-ea"/>
                        </a:rPr>
                        <a:t>include</a:t>
                      </a:r>
                      <a:endParaRPr b="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 horzOverflow="overflow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현재 페이지에 다른 파일의 내용을 삽입할 때 사용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63460">
                <a:tc>
                  <a:txBody>
                    <a:bodyPr/>
                    <a:lstStyle/>
                    <a:p>
                      <a:pPr>
                        <a:tabLst>
                          <a:tab pos="914400" algn="l"/>
                        </a:tabLst>
                        <a:defRPr sz="1800" b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 err="1">
                          <a:uFill>
                            <a:solidFill>
                              <a:srgbClr val="FFFFFF"/>
                            </a:solidFill>
                          </a:uFill>
                          <a:latin typeface="+mn-ea"/>
                          <a:ea typeface="+mn-ea"/>
                        </a:rPr>
                        <a:t>taglib</a:t>
                      </a:r>
                      <a:endParaRPr b="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 horzOverflow="overflow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dirty="0" err="1"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태그</a:t>
                      </a:r>
                      <a:r>
                        <a:rPr dirty="0"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 </a:t>
                      </a:r>
                      <a:r>
                        <a:rPr dirty="0" err="1"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라이브러리에서</a:t>
                      </a:r>
                      <a:r>
                        <a:rPr dirty="0"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 </a:t>
                      </a:r>
                      <a:r>
                        <a:rPr dirty="0" err="1"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태그를</a:t>
                      </a:r>
                      <a:r>
                        <a:rPr dirty="0"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 </a:t>
                      </a:r>
                      <a:r>
                        <a:rPr dirty="0" err="1"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꺼내와</a:t>
                      </a:r>
                      <a:r>
                        <a:rPr dirty="0"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 </a:t>
                      </a:r>
                      <a:r>
                        <a:rPr dirty="0" err="1"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사용할</a:t>
                      </a:r>
                      <a:r>
                        <a:rPr dirty="0"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 수 </a:t>
                      </a:r>
                      <a:r>
                        <a:rPr dirty="0" err="1"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있는</a:t>
                      </a:r>
                      <a:r>
                        <a:rPr dirty="0"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 </a:t>
                      </a:r>
                      <a:r>
                        <a:rPr dirty="0" err="1"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기능</a:t>
                      </a:r>
                      <a:r>
                        <a:rPr dirty="0"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 </a:t>
                      </a:r>
                      <a:r>
                        <a:rPr dirty="0" err="1"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제공</a:t>
                      </a:r>
                      <a:endParaRPr dirty="0">
                        <a:uFill>
                          <a:solidFill>
                            <a:srgbClr val="000000"/>
                          </a:solidFill>
                        </a:u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762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ko-KR" altLang="en-US" dirty="0"/>
              <a:t> 페이지의 스크립트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 </a:t>
            </a:r>
            <a:r>
              <a:rPr lang="en-US" altLang="ko-KR" dirty="0" smtClean="0"/>
              <a:t>&lt;%@ page %&gt;</a:t>
            </a:r>
          </a:p>
          <a:p>
            <a:pPr lvl="1"/>
            <a:r>
              <a:rPr lang="ko-KR" altLang="en-US" dirty="0"/>
              <a:t>생성되는 문서의 타입</a:t>
            </a:r>
            <a:r>
              <a:rPr lang="en-US" altLang="ko-KR" dirty="0"/>
              <a:t>, </a:t>
            </a:r>
            <a:r>
              <a:rPr lang="ko-KR" altLang="en-US" dirty="0" err="1"/>
              <a:t>스크립팅언어</a:t>
            </a:r>
            <a:r>
              <a:rPr lang="en-US" altLang="ko-KR" dirty="0"/>
              <a:t>, import</a:t>
            </a:r>
            <a:r>
              <a:rPr lang="ko-KR" altLang="en-US" dirty="0"/>
              <a:t>할 클래스</a:t>
            </a:r>
            <a:r>
              <a:rPr lang="en-US" altLang="ko-KR" dirty="0"/>
              <a:t>, </a:t>
            </a:r>
            <a:r>
              <a:rPr lang="ko-KR" altLang="en-US" dirty="0"/>
              <a:t>세션 및 버퍼의 사용여부</a:t>
            </a:r>
            <a:r>
              <a:rPr lang="en-US" altLang="ko-KR" dirty="0"/>
              <a:t>, </a:t>
            </a:r>
            <a:r>
              <a:rPr lang="ko-KR" altLang="en-US" dirty="0"/>
              <a:t>버퍼의 크기 등 </a:t>
            </a:r>
            <a:r>
              <a:rPr lang="en-US" altLang="ko-KR" dirty="0" err="1"/>
              <a:t>JSP</a:t>
            </a:r>
            <a:r>
              <a:rPr lang="ko-KR" altLang="en-US" dirty="0"/>
              <a:t>페이지에서 필요한 설정 정보를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669842"/>
              </p:ext>
            </p:extLst>
          </p:nvPr>
        </p:nvGraphicFramePr>
        <p:xfrm>
          <a:off x="467544" y="2420888"/>
          <a:ext cx="8424936" cy="390320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40426"/>
                <a:gridCol w="1813042"/>
                <a:gridCol w="2292119"/>
                <a:gridCol w="2879349"/>
              </a:tblGrid>
              <a:tr h="155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 smtClean="0"/>
                        <a:t>속성명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/>
                        <a:t>속성의 기본값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/>
                        <a:t>사용법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/>
                        <a:t>속성 설명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</a:tr>
              <a:tr h="2902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info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</a:txBody>
                  <a:tcPr marL="9930" marR="9930" marT="9930" marB="993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info="</a:t>
                      </a:r>
                      <a:r>
                        <a:rPr lang="ko-KR" altLang="en-US" sz="1400" dirty="0"/>
                        <a:t>설명</a:t>
                      </a:r>
                      <a:r>
                        <a:rPr lang="en-US" altLang="ko-KR" sz="1400" dirty="0"/>
                        <a:t>... "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페이지를 설명해 주는 문자열을 지정하는 속성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/>
                </a:tc>
              </a:tr>
              <a:tr h="2902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language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"java"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language="java"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/>
                        <a:t>JSP </a:t>
                      </a:r>
                      <a:r>
                        <a:rPr lang="ko-KR" altLang="en-US" sz="1400" dirty="0"/>
                        <a:t>페이지의 스크립트 요소에서 사용할 언어를 지정하는 속성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/>
                </a:tc>
              </a:tr>
              <a:tr h="2902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contentType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</a:txBody>
                  <a:tcPr marL="9930" marR="9930" marT="9930" marB="993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"text/html;charset=ISO-8859-1"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contentType</a:t>
                      </a:r>
                      <a:r>
                        <a:rPr lang="en-US" sz="1400" dirty="0"/>
                        <a:t>="text/</a:t>
                      </a:r>
                      <a:r>
                        <a:rPr lang="en-US" sz="1400" dirty="0" err="1"/>
                        <a:t>html;charset</a:t>
                      </a:r>
                      <a:r>
                        <a:rPr lang="en-US" sz="1400" dirty="0"/>
                        <a:t>=utf-8"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/>
                        <a:t>JSP</a:t>
                      </a:r>
                      <a:r>
                        <a:rPr lang="ko-KR" altLang="en-US" sz="1400" dirty="0"/>
                        <a:t>페이지가 생성할 문서의 타입을 지정하는 속성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/>
                </a:tc>
              </a:tr>
              <a:tr h="2902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extends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</a:txBody>
                  <a:tcPr marL="9930" marR="9930" marT="9930" marB="993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extends="</a:t>
                      </a:r>
                      <a:r>
                        <a:rPr lang="en-US" sz="1400" dirty="0" err="1"/>
                        <a:t>system.MasterClass</a:t>
                      </a:r>
                      <a:r>
                        <a:rPr lang="en-US" sz="1400" dirty="0"/>
                        <a:t>"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자신이 상속 받을 클래스를 지정할 때 사용하는 속성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/>
                </a:tc>
              </a:tr>
              <a:tr h="2902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import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</a:txBody>
                  <a:tcPr marL="9930" marR="9930" marT="9930" marB="993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</a:txBody>
                  <a:tcPr marL="9930" marR="9930" marT="9930" marB="993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import="</a:t>
                      </a:r>
                      <a:r>
                        <a:rPr lang="en-US" sz="1400" dirty="0" err="1"/>
                        <a:t>java.util.Vector</a:t>
                      </a:r>
                      <a:r>
                        <a:rPr lang="en-US" sz="1400" dirty="0"/>
                        <a:t>"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import="</a:t>
                      </a:r>
                      <a:r>
                        <a:rPr lang="en-US" sz="1400" dirty="0" err="1"/>
                        <a:t>java.util</a:t>
                      </a:r>
                      <a:r>
                        <a:rPr lang="en-US" sz="1400" dirty="0"/>
                        <a:t>.*"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다른 패키지에 있는 클래스를 가져다 쓸 때 사용하는 속성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64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ko-KR" altLang="en-US" dirty="0"/>
              <a:t> 페이지의 스크립트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 err="1"/>
              <a:t>디렉티브</a:t>
            </a:r>
            <a:r>
              <a:rPr lang="ko-KR" altLang="en-US" dirty="0"/>
              <a:t>  </a:t>
            </a:r>
            <a:r>
              <a:rPr lang="en-US" altLang="ko-KR" dirty="0"/>
              <a:t>&lt;%@ page %&gt;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80179"/>
              </p:ext>
            </p:extLst>
          </p:nvPr>
        </p:nvGraphicFramePr>
        <p:xfrm>
          <a:off x="683568" y="2132856"/>
          <a:ext cx="7776864" cy="356182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29624"/>
                <a:gridCol w="1673577"/>
                <a:gridCol w="2115802"/>
                <a:gridCol w="2657861"/>
              </a:tblGrid>
              <a:tr h="155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/>
                        <a:t>속성명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/>
                        <a:t>속성의 기본값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/>
                        <a:t>사용법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/>
                        <a:t>속성 설명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solidFill>
                      <a:schemeClr val="accent2"/>
                    </a:solidFill>
                  </a:tcPr>
                </a:tc>
              </a:tr>
              <a:tr h="2902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session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“true”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session="true"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/>
                        <a:t>HttpSession</a:t>
                      </a:r>
                      <a:r>
                        <a:rPr lang="ko-KR" altLang="en-US" sz="1400"/>
                        <a:t>을 사용할지 여부를 지정하는 속성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/>
                </a:tc>
              </a:tr>
              <a:tr h="2902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buffer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"8kb"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buffer="10kb"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buffer="none"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/>
                        <a:t>JSP </a:t>
                      </a:r>
                      <a:r>
                        <a:rPr lang="ko-KR" altLang="en-US" sz="1400" dirty="0"/>
                        <a:t>페이지의 출력버퍼의 크기를 지정하는 속성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/>
                </a:tc>
              </a:tr>
              <a:tr h="4254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autoFlush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“true”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autoFlush="false"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출력버퍼가 다 찰 경우에 저장되어 있는 내용의 처리를 설정 하는 속성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/>
                </a:tc>
              </a:tr>
              <a:tr h="2902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isThreadSafe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“true”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isThreadSafe="true"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현재 페이지에 </a:t>
                      </a:r>
                      <a:r>
                        <a:rPr lang="ko-KR" altLang="en-US" sz="1400" dirty="0" err="1"/>
                        <a:t>다중쓰레드를</a:t>
                      </a:r>
                      <a:r>
                        <a:rPr lang="ko-KR" altLang="en-US" sz="1400" dirty="0"/>
                        <a:t> 허용할지 여부를 설정하는 속성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937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ko-KR" altLang="en-US" dirty="0"/>
              <a:t> 페이지의 스크립트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&lt;%@ page </a:t>
            </a:r>
            <a:r>
              <a:rPr lang="ko-KR" altLang="en-US" dirty="0" err="1" smtClean="0"/>
              <a:t>속성</a:t>
            </a:r>
            <a:r>
              <a:rPr lang="ko-KR" altLang="en-US" dirty="0" err="1"/>
              <a:t>명</a:t>
            </a:r>
            <a:r>
              <a:rPr lang="en-US" altLang="ko-KR" dirty="0" smtClean="0"/>
              <a:t>=“</a:t>
            </a:r>
            <a:r>
              <a:rPr lang="ko-KR" altLang="en-US" dirty="0"/>
              <a:t>값” </a:t>
            </a:r>
            <a:r>
              <a:rPr lang="en-US" altLang="ko-KR" dirty="0"/>
              <a:t>. . . %&gt;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361740"/>
              </p:ext>
            </p:extLst>
          </p:nvPr>
        </p:nvGraphicFramePr>
        <p:xfrm>
          <a:off x="683568" y="1628800"/>
          <a:ext cx="7776864" cy="322045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29624"/>
                <a:gridCol w="1673577"/>
                <a:gridCol w="2115802"/>
                <a:gridCol w="2657861"/>
              </a:tblGrid>
              <a:tr h="155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/>
                        <a:t>속성명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/>
                        <a:t>속성의 기본값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/>
                        <a:t>사용법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/>
                        <a:t>속성 설명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solidFill>
                      <a:schemeClr val="accent2"/>
                    </a:solidFill>
                  </a:tcPr>
                </a:tc>
              </a:tr>
              <a:tr h="2902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errorPage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errorPage</a:t>
                      </a:r>
                      <a:r>
                        <a:rPr lang="en-US" sz="1400" dirty="0"/>
                        <a:t>="error/fail.jsp"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에러발생시 에러를 처리할 페이지를 지정하는 속성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/>
                </a:tc>
              </a:tr>
              <a:tr h="2902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isErrorPage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“false”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isErrorPage="false"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해당페이지를 에러페이지로 지정하는 속성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/>
                </a:tc>
              </a:tr>
              <a:tr h="2902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pageEncoding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“ISO-8859-1”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pageEncoding="utf-8"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해당페이지의 문자 </a:t>
                      </a:r>
                      <a:r>
                        <a:rPr lang="ko-KR" altLang="en-US" sz="1400" dirty="0" err="1"/>
                        <a:t>인코딩을</a:t>
                      </a:r>
                      <a:r>
                        <a:rPr lang="ko-KR" altLang="en-US" sz="1400" dirty="0"/>
                        <a:t> 지정하는 속성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/>
                </a:tc>
              </a:tr>
              <a:tr h="2902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isELIgnored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/>
                        <a:t>jsp</a:t>
                      </a:r>
                      <a:r>
                        <a:rPr lang="ko-KR" altLang="en-US" sz="1400" dirty="0"/>
                        <a:t>버전 및 설정에 따라 다르다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isELIgnored</a:t>
                      </a:r>
                      <a:r>
                        <a:rPr lang="en-US" sz="1400" dirty="0"/>
                        <a:t>=“true”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표현 언어</a:t>
                      </a:r>
                      <a:r>
                        <a:rPr lang="en-US" altLang="ko-KR" sz="1400" dirty="0"/>
                        <a:t>(EL)</a:t>
                      </a:r>
                      <a:r>
                        <a:rPr lang="ko-KR" altLang="en-US" sz="1400" dirty="0"/>
                        <a:t>에 대한 지원여부를 설정하는 속성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/>
                </a:tc>
              </a:tr>
            </a:tbl>
          </a:graphicData>
        </a:graphic>
      </p:graphicFrame>
      <p:sp>
        <p:nvSpPr>
          <p:cNvPr id="7" name="Shape 413"/>
          <p:cNvSpPr/>
          <p:nvPr/>
        </p:nvSpPr>
        <p:spPr>
          <a:xfrm>
            <a:off x="683568" y="5517232"/>
            <a:ext cx="7488833" cy="677108"/>
          </a:xfrm>
          <a:prstGeom prst="rect">
            <a:avLst/>
          </a:prstGeom>
          <a:ln>
            <a:solidFill>
              <a:srgbClr val="FF0000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0"/>
              </a:spcBef>
              <a:buClrTx/>
              <a:buFontTx/>
              <a:defRPr sz="2000">
                <a:uFillTx/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>
              <a:defRPr sz="1800"/>
            </a:pPr>
            <a:r>
              <a:rPr sz="2000" dirty="0"/>
              <a:t>&lt;%@ page language=“java” </a:t>
            </a:r>
            <a:endParaRPr lang="en-US" sz="2000" dirty="0" smtClean="0"/>
          </a:p>
          <a:p>
            <a:pPr>
              <a:defRPr sz="1800"/>
            </a:pPr>
            <a:r>
              <a:rPr lang="en-US" altLang="ko-KR" dirty="0"/>
              <a:t>	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contentType</a:t>
            </a:r>
            <a:r>
              <a:rPr lang="en-US" altLang="ko-KR" dirty="0"/>
              <a:t>=“</a:t>
            </a:r>
            <a:r>
              <a:rPr lang="en-US" altLang="ko-KR" dirty="0" smtClean="0"/>
              <a:t>text/html; </a:t>
            </a:r>
            <a:r>
              <a:rPr lang="en-US" altLang="ko-KR" dirty="0"/>
              <a:t>charset=UTF-8” %&gt;</a:t>
            </a:r>
          </a:p>
        </p:txBody>
      </p:sp>
    </p:spTree>
    <p:extLst>
      <p:ext uri="{BB962C8B-B14F-4D97-AF65-F5344CB8AC3E}">
        <p14:creationId xmlns:p14="http://schemas.microsoft.com/office/powerpoint/2010/main" val="3492803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hape 420"/>
          <p:cNvSpPr/>
          <p:nvPr/>
        </p:nvSpPr>
        <p:spPr>
          <a:xfrm>
            <a:off x="827584" y="1772816"/>
            <a:ext cx="7488833" cy="2862322"/>
          </a:xfrm>
          <a:prstGeom prst="rect">
            <a:avLst/>
          </a:prstGeom>
          <a:ln>
            <a:solidFill>
              <a:srgbClr val="FF0000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&lt;%@ page import=“</a:t>
            </a:r>
            <a:r>
              <a:rPr dirty="0" err="1" smtClean="0"/>
              <a:t>java.util.Calendar</a:t>
            </a:r>
            <a:r>
              <a:rPr lang="en-US" dirty="0" smtClean="0"/>
              <a:t>" %&gt;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dirty="0" smtClean="0"/>
              <a:t>&lt;%@ page import=“</a:t>
            </a:r>
            <a:r>
              <a:rPr dirty="0" err="1" smtClean="0"/>
              <a:t>java.text.SimpleDateFormat</a:t>
            </a:r>
            <a:r>
              <a:rPr dirty="0"/>
              <a:t>” %&gt;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 smtClean="0"/>
              <a:t>&lt;</a:t>
            </a:r>
            <a:r>
              <a:rPr dirty="0"/>
              <a:t>html&gt;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&lt;body&gt;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&lt;%</a:t>
            </a:r>
          </a:p>
          <a:p>
            <a:pPr lvl="1" indent="457200"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Calendar date = </a:t>
            </a:r>
            <a:r>
              <a:rPr dirty="0" err="1"/>
              <a:t>Calendar.getInstance</a:t>
            </a:r>
            <a:r>
              <a:rPr dirty="0"/>
              <a:t>();</a:t>
            </a:r>
          </a:p>
          <a:p>
            <a:pPr lvl="1" indent="457200"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 err="1"/>
              <a:t>SimpleDateFormat</a:t>
            </a:r>
            <a:r>
              <a:rPr dirty="0"/>
              <a:t> today = new </a:t>
            </a:r>
            <a:r>
              <a:rPr dirty="0" err="1"/>
              <a:t>SimpleDateFormat</a:t>
            </a:r>
            <a:r>
              <a:rPr dirty="0"/>
              <a:t>(“</a:t>
            </a:r>
            <a:r>
              <a:rPr dirty="0" err="1"/>
              <a:t>yyyy년</a:t>
            </a:r>
            <a:r>
              <a:rPr dirty="0"/>
              <a:t> </a:t>
            </a:r>
            <a:r>
              <a:rPr dirty="0" err="1"/>
              <a:t>MM월</a:t>
            </a:r>
            <a:r>
              <a:rPr dirty="0"/>
              <a:t> </a:t>
            </a:r>
            <a:r>
              <a:rPr dirty="0" err="1"/>
              <a:t>dd일</a:t>
            </a:r>
            <a:r>
              <a:rPr dirty="0"/>
              <a:t>”);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%&gt;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 err="1"/>
              <a:t>오늘은</a:t>
            </a:r>
            <a:r>
              <a:rPr dirty="0"/>
              <a:t> &lt;b&gt; &lt;%= </a:t>
            </a:r>
            <a:r>
              <a:rPr dirty="0" err="1"/>
              <a:t>today.format</a:t>
            </a:r>
            <a:r>
              <a:rPr dirty="0"/>
              <a:t>(</a:t>
            </a:r>
            <a:r>
              <a:rPr dirty="0" err="1"/>
              <a:t>date.getTime</a:t>
            </a:r>
            <a:r>
              <a:rPr dirty="0"/>
              <a:t>()) %&gt; &lt;/b&gt; </a:t>
            </a:r>
            <a:r>
              <a:rPr dirty="0" err="1"/>
              <a:t>입니다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7207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ko-KR" altLang="en-US" dirty="0"/>
              <a:t> 페이지의 스크립트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&lt;%@ include%&gt;</a:t>
            </a:r>
          </a:p>
          <a:p>
            <a:pPr lvl="1"/>
            <a:r>
              <a:rPr lang="en-US" altLang="ko-KR" dirty="0" err="1"/>
              <a:t>JSP</a:t>
            </a:r>
            <a:r>
              <a:rPr lang="ko-KR" altLang="en-US" dirty="0"/>
              <a:t>페이지에서는 여러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페이지에서 공통적으로 사용되는 내용이 있을 때</a:t>
            </a:r>
            <a:r>
              <a:rPr lang="en-US" altLang="ko-KR" dirty="0"/>
              <a:t>, </a:t>
            </a:r>
            <a:r>
              <a:rPr lang="ko-KR" altLang="en-US" dirty="0"/>
              <a:t>이러한 내용을 별도의 파일로 저장해 두었다가 필요한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 내에 삽입할 수 있는 기능을 제공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_x107126696" descr="image04-0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924944"/>
            <a:ext cx="5328592" cy="28927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1092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ko-KR" altLang="en-US" dirty="0"/>
              <a:t> 페이지의 스크립트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%&gt; </a:t>
            </a:r>
          </a:p>
          <a:p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디렉티브는</a:t>
            </a:r>
            <a:r>
              <a:rPr lang="ko-KR" altLang="en-US" dirty="0"/>
              <a:t> 표현 언어</a:t>
            </a:r>
            <a:r>
              <a:rPr lang="en-US" altLang="ko-KR" dirty="0"/>
              <a:t>(EL :Expression Language), </a:t>
            </a:r>
            <a:r>
              <a:rPr lang="en-US" altLang="ko-KR" dirty="0" err="1"/>
              <a:t>JSTL</a:t>
            </a:r>
            <a:r>
              <a:rPr lang="en-US" altLang="ko-KR" dirty="0"/>
              <a:t>(</a:t>
            </a:r>
            <a:r>
              <a:rPr lang="en-US" altLang="ko-KR" dirty="0" err="1"/>
              <a:t>JSP</a:t>
            </a:r>
            <a:r>
              <a:rPr lang="en-US" altLang="ko-KR" dirty="0"/>
              <a:t> Standard Tag Library), </a:t>
            </a:r>
            <a:r>
              <a:rPr lang="ko-KR" altLang="en-US" dirty="0" err="1"/>
              <a:t>커스텀</a:t>
            </a:r>
            <a:r>
              <a:rPr lang="ko-KR" altLang="en-US" dirty="0"/>
              <a:t> 태그</a:t>
            </a:r>
            <a:r>
              <a:rPr lang="en-US" altLang="ko-KR" dirty="0"/>
              <a:t>(Custom Tag)</a:t>
            </a:r>
            <a:r>
              <a:rPr lang="ko-KR" altLang="en-US" dirty="0"/>
              <a:t>를 </a:t>
            </a:r>
            <a:r>
              <a:rPr lang="en-US" altLang="ko-KR" dirty="0" err="1"/>
              <a:t>JSP</a:t>
            </a:r>
            <a:r>
              <a:rPr lang="ko-KR" altLang="en-US" dirty="0"/>
              <a:t>페이지 내에 사용할 때 사용됨</a:t>
            </a:r>
            <a:r>
              <a:rPr lang="en-US" altLang="ko-KR" dirty="0"/>
              <a:t>.</a:t>
            </a:r>
            <a:endParaRPr lang="ko-KR" altLang="en-US" dirty="0"/>
          </a:p>
          <a:p>
            <a:pPr lvl="1">
              <a:buNone/>
            </a:pPr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prefix="</a:t>
            </a:r>
            <a:r>
              <a:rPr lang="en-US" altLang="ko-KR" b="1" dirty="0"/>
              <a:t>c</a:t>
            </a:r>
            <a:r>
              <a:rPr lang="en-US" altLang="ko-KR" dirty="0"/>
              <a:t>" </a:t>
            </a:r>
            <a:r>
              <a:rPr lang="en-US" altLang="ko-KR" dirty="0" err="1"/>
              <a:t>uri</a:t>
            </a:r>
            <a:r>
              <a:rPr lang="en-US" altLang="ko-KR" dirty="0"/>
              <a:t>="http://</a:t>
            </a:r>
            <a:r>
              <a:rPr lang="en-US" altLang="ko-KR" dirty="0" err="1"/>
              <a:t>java.sun.com</a:t>
            </a:r>
            <a:r>
              <a:rPr lang="en-US" altLang="ko-KR" dirty="0"/>
              <a:t>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/core" %&gt;</a:t>
            </a:r>
            <a:endParaRPr lang="ko-KR" altLang="en-US" dirty="0"/>
          </a:p>
          <a:p>
            <a:pPr lvl="1">
              <a:buNone/>
            </a:pPr>
            <a:r>
              <a:rPr lang="en-US" altLang="ko-KR" dirty="0" smtClean="0"/>
              <a:t>….</a:t>
            </a:r>
            <a:endParaRPr lang="ko-KR" altLang="en-US" dirty="0"/>
          </a:p>
          <a:p>
            <a:pPr lvl="1">
              <a:buNone/>
            </a:pPr>
            <a:r>
              <a:rPr lang="en-US" altLang="ko-KR" dirty="0"/>
              <a:t>&lt;</a:t>
            </a:r>
            <a:r>
              <a:rPr lang="en-US" altLang="ko-KR" b="1" dirty="0" err="1"/>
              <a:t>c</a:t>
            </a:r>
            <a:r>
              <a:rPr lang="en-US" altLang="ko-KR" dirty="0" err="1"/>
              <a:t>:set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</a:t>
            </a:r>
            <a:r>
              <a:rPr lang="en-US" altLang="ko-KR" dirty="0" err="1"/>
              <a:t>aInt</a:t>
            </a:r>
            <a:r>
              <a:rPr lang="en-US" altLang="ko-KR" dirty="0"/>
              <a:t>" value="123"%&gt;</a:t>
            </a:r>
            <a:endParaRPr lang="ko-KR" altLang="en-US" dirty="0"/>
          </a:p>
          <a:p>
            <a:pPr lvl="1"/>
            <a:r>
              <a:rPr lang="en-US" altLang="ko-KR" dirty="0"/>
              <a:t>prefix</a:t>
            </a:r>
            <a:r>
              <a:rPr lang="ko-KR" altLang="en-US" dirty="0"/>
              <a:t>속성</a:t>
            </a:r>
            <a:r>
              <a:rPr lang="en-US" altLang="ko-KR" dirty="0"/>
              <a:t> : </a:t>
            </a:r>
            <a:r>
              <a:rPr lang="ko-KR" altLang="en-US" dirty="0"/>
              <a:t>별명과 같은 역할</a:t>
            </a:r>
            <a:r>
              <a:rPr lang="en-US" altLang="ko-KR" dirty="0"/>
              <a:t>, prefix</a:t>
            </a:r>
            <a:r>
              <a:rPr lang="ko-KR" altLang="en-US" dirty="0"/>
              <a:t>속성의 값을 사용하면 </a:t>
            </a:r>
            <a:r>
              <a:rPr lang="en-US" altLang="ko-KR" dirty="0" err="1"/>
              <a:t>uri</a:t>
            </a:r>
            <a:r>
              <a:rPr lang="ko-KR" altLang="en-US" dirty="0"/>
              <a:t>속성의 값을 사용하는 것과 같음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uri</a:t>
            </a:r>
            <a:r>
              <a:rPr lang="ko-KR" altLang="en-US" dirty="0"/>
              <a:t>속성 </a:t>
            </a:r>
            <a:r>
              <a:rPr lang="en-US" altLang="ko-KR" dirty="0"/>
              <a:t>:  </a:t>
            </a:r>
            <a:r>
              <a:rPr lang="ko-KR" altLang="en-US" dirty="0"/>
              <a:t>사용자가 정의한 어떤 태그의 설정 정보를 가짐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023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톰캣</a:t>
            </a:r>
            <a:r>
              <a:rPr lang="ko-KR" altLang="en-US" sz="800" dirty="0"/>
              <a:t> </a:t>
            </a:r>
            <a:r>
              <a:rPr lang="ko-KR" altLang="en-US" dirty="0"/>
              <a:t>기반에서</a:t>
            </a:r>
            <a:r>
              <a:rPr lang="ko-KR" altLang="en-US" sz="800" dirty="0"/>
              <a:t> </a:t>
            </a:r>
            <a:r>
              <a:rPr lang="en-US" altLang="ko-KR" dirty="0" err="1"/>
              <a:t>JSP</a:t>
            </a:r>
            <a:r>
              <a:rPr lang="en-US" altLang="ko-KR" sz="800" dirty="0"/>
              <a:t> </a:t>
            </a:r>
            <a:r>
              <a:rPr lang="ko-KR" altLang="en-US" dirty="0"/>
              <a:t>페이지의</a:t>
            </a:r>
            <a:r>
              <a:rPr lang="ko-KR" altLang="en-US" sz="800" dirty="0"/>
              <a:t> </a:t>
            </a:r>
            <a:r>
              <a:rPr lang="ko-KR" altLang="en-US" dirty="0"/>
              <a:t>한글</a:t>
            </a:r>
            <a:r>
              <a:rPr lang="ko-KR" altLang="en-US" sz="800" dirty="0"/>
              <a:t> </a:t>
            </a:r>
            <a:r>
              <a:rPr lang="ko-KR" altLang="en-US" dirty="0"/>
              <a:t>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서버에서 웹 브라우저에 응답되는 페이지의 화면 출력 시 한글 처리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="text/</a:t>
            </a:r>
            <a:r>
              <a:rPr lang="en-US" altLang="ko-KR" dirty="0" err="1"/>
              <a:t>html;charset</a:t>
            </a:r>
            <a:r>
              <a:rPr lang="en-US" altLang="ko-KR" dirty="0"/>
              <a:t>=utf-8</a:t>
            </a:r>
            <a:r>
              <a:rPr lang="en-US" altLang="ko-KR" dirty="0" smtClean="0"/>
              <a:t>"%&gt;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웹 브라우저에서 서버로 넘어오는 </a:t>
            </a:r>
            <a:r>
              <a:rPr lang="ko-KR" altLang="en-US" dirty="0" err="1"/>
              <a:t>파라미터</a:t>
            </a:r>
            <a:r>
              <a:rPr lang="ko-KR" altLang="en-US" dirty="0"/>
              <a:t> 값에 한글이 있는 경우</a:t>
            </a:r>
            <a:r>
              <a:rPr lang="en-US" altLang="ko-KR" dirty="0"/>
              <a:t>(Post </a:t>
            </a:r>
            <a:r>
              <a:rPr lang="ko-KR" altLang="en-US" dirty="0"/>
              <a:t>방식</a:t>
            </a:r>
            <a:r>
              <a:rPr lang="en-US" altLang="ko-KR" dirty="0"/>
              <a:t>) </a:t>
            </a:r>
            <a:r>
              <a:rPr lang="ko-KR" altLang="en-US" dirty="0"/>
              <a:t>한글 처리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&lt;% </a:t>
            </a:r>
            <a:r>
              <a:rPr lang="en-US" altLang="ko-KR" dirty="0" err="1"/>
              <a:t>request.setCharacterEncoding</a:t>
            </a:r>
            <a:r>
              <a:rPr lang="en-US" altLang="ko-KR" dirty="0"/>
              <a:t>("utf-8");%&gt;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5745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톰캣</a:t>
            </a:r>
            <a:r>
              <a:rPr lang="ko-KR" altLang="en-US" sz="800" dirty="0"/>
              <a:t> </a:t>
            </a:r>
            <a:r>
              <a:rPr lang="ko-KR" altLang="en-US" dirty="0"/>
              <a:t>기반에서</a:t>
            </a:r>
            <a:r>
              <a:rPr lang="ko-KR" altLang="en-US" sz="800" dirty="0"/>
              <a:t> </a:t>
            </a:r>
            <a:r>
              <a:rPr lang="en-US" altLang="ko-KR" dirty="0" err="1"/>
              <a:t>JSP</a:t>
            </a:r>
            <a:r>
              <a:rPr lang="en-US" altLang="ko-KR" sz="800" dirty="0"/>
              <a:t> </a:t>
            </a:r>
            <a:r>
              <a:rPr lang="ko-KR" altLang="en-US" dirty="0"/>
              <a:t>페이지의</a:t>
            </a:r>
            <a:r>
              <a:rPr lang="ko-KR" altLang="en-US" sz="800" dirty="0"/>
              <a:t> </a:t>
            </a:r>
            <a:r>
              <a:rPr lang="ko-KR" altLang="en-US" dirty="0"/>
              <a:t>한글</a:t>
            </a:r>
            <a:r>
              <a:rPr lang="ko-KR" altLang="en-US" sz="800" dirty="0"/>
              <a:t> </a:t>
            </a:r>
            <a:r>
              <a:rPr lang="ko-KR" altLang="en-US" dirty="0"/>
              <a:t>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웹 브라우저에서 서버로 넘어오는 </a:t>
            </a:r>
            <a:r>
              <a:rPr lang="ko-KR" altLang="en-US" dirty="0" err="1"/>
              <a:t>파라미터</a:t>
            </a:r>
            <a:r>
              <a:rPr lang="ko-KR" altLang="en-US" dirty="0"/>
              <a:t> 값에 한글이 있는 경우</a:t>
            </a:r>
            <a:r>
              <a:rPr lang="en-US" altLang="ko-KR" dirty="0"/>
              <a:t>(Get </a:t>
            </a:r>
            <a:r>
              <a:rPr lang="ko-KR" altLang="en-US" dirty="0"/>
              <a:t>방식</a:t>
            </a:r>
            <a:r>
              <a:rPr lang="en-US" altLang="ko-KR" dirty="0"/>
              <a:t>) </a:t>
            </a:r>
            <a:r>
              <a:rPr lang="ko-KR" altLang="en-US" dirty="0"/>
              <a:t>한글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 err="1"/>
              <a:t>server.xml</a:t>
            </a:r>
            <a:r>
              <a:rPr lang="ko-KR" altLang="en-US" dirty="0"/>
              <a:t>파일에 한글 </a:t>
            </a:r>
            <a:r>
              <a:rPr lang="ko-KR" altLang="en-US" dirty="0" err="1"/>
              <a:t>인코딩</a:t>
            </a:r>
            <a:r>
              <a:rPr lang="ko-KR" altLang="en-US" dirty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가상 </a:t>
            </a:r>
            <a:r>
              <a:rPr lang="ko-KR" altLang="en-US" dirty="0"/>
              <a:t>환경</a:t>
            </a:r>
          </a:p>
          <a:p>
            <a:pPr lvl="2"/>
            <a:r>
              <a:rPr lang="en-US" altLang="ko-KR" dirty="0"/>
              <a:t>[Project Explorer] </a:t>
            </a:r>
            <a:r>
              <a:rPr lang="ko-KR" altLang="en-US" dirty="0" err="1"/>
              <a:t>뷰의</a:t>
            </a:r>
            <a:r>
              <a:rPr lang="ko-KR" altLang="en-US" dirty="0"/>
              <a:t> </a:t>
            </a:r>
            <a:r>
              <a:rPr lang="en-US" altLang="ko-KR" dirty="0"/>
              <a:t>[Servers]-[Tomcat v7.0 Server~] </a:t>
            </a:r>
            <a:r>
              <a:rPr lang="ko-KR" altLang="en-US" dirty="0"/>
              <a:t>항목에 있는 </a:t>
            </a:r>
            <a:r>
              <a:rPr lang="en-US" altLang="ko-KR" dirty="0" err="1"/>
              <a:t>server.xml</a:t>
            </a:r>
            <a:r>
              <a:rPr lang="en-US" altLang="ko-KR" dirty="0"/>
              <a:t> </a:t>
            </a:r>
            <a:r>
              <a:rPr lang="ko-KR" altLang="en-US" dirty="0"/>
              <a:t>파일에 한글 </a:t>
            </a:r>
            <a:r>
              <a:rPr lang="ko-KR" altLang="en-US" dirty="0" err="1"/>
              <a:t>인코딩</a:t>
            </a:r>
            <a:r>
              <a:rPr lang="ko-KR" altLang="en-US" dirty="0"/>
              <a:t> 지정</a:t>
            </a:r>
          </a:p>
          <a:p>
            <a:endParaRPr lang="ko-KR" altLang="en-US" dirty="0"/>
          </a:p>
          <a:p>
            <a:pPr lvl="1"/>
            <a:r>
              <a:rPr lang="ko-KR" altLang="en-US" dirty="0"/>
              <a:t>실제 환경</a:t>
            </a:r>
          </a:p>
          <a:p>
            <a:pPr lvl="2"/>
            <a:r>
              <a:rPr lang="ko-KR" altLang="en-US" dirty="0" err="1"/>
              <a:t>톰캣홈</a:t>
            </a:r>
            <a:r>
              <a:rPr lang="en-US" altLang="ko-KR" dirty="0"/>
              <a:t>\</a:t>
            </a:r>
            <a:r>
              <a:rPr lang="en-US" altLang="ko-KR" dirty="0" err="1"/>
              <a:t>conf</a:t>
            </a:r>
            <a:r>
              <a:rPr lang="en-US" altLang="ko-KR" dirty="0"/>
              <a:t> </a:t>
            </a:r>
            <a:r>
              <a:rPr lang="ko-KR" altLang="en-US" dirty="0"/>
              <a:t>폴더에 있는 </a:t>
            </a:r>
            <a:r>
              <a:rPr lang="en-US" altLang="ko-KR" dirty="0" err="1"/>
              <a:t>server.xml</a:t>
            </a:r>
            <a:r>
              <a:rPr lang="en-US" altLang="ko-KR" dirty="0"/>
              <a:t> </a:t>
            </a:r>
            <a:r>
              <a:rPr lang="ko-KR" altLang="en-US" dirty="0"/>
              <a:t>파일에 한글 </a:t>
            </a:r>
            <a:r>
              <a:rPr lang="ko-KR" altLang="en-US" dirty="0" err="1"/>
              <a:t>인코딩</a:t>
            </a:r>
            <a:r>
              <a:rPr lang="ko-KR" altLang="en-US" dirty="0"/>
              <a:t> 지정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71600" y="1916832"/>
            <a:ext cx="720080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66700" lvl="2" fontAlgn="base">
              <a:buNone/>
            </a:pPr>
            <a:r>
              <a:rPr lang="en-US" altLang="ko-KR" dirty="0" smtClean="0"/>
              <a:t>&lt;Connector port="8080" protocol="HTTP/1.1"</a:t>
            </a:r>
          </a:p>
          <a:p>
            <a:pPr marL="266700" lvl="2" fontAlgn="base">
              <a:buNone/>
            </a:pPr>
            <a:r>
              <a:rPr lang="en-US" altLang="ko-KR" dirty="0" err="1" smtClean="0"/>
              <a:t>connectionTimeout</a:t>
            </a:r>
            <a:r>
              <a:rPr lang="en-US" altLang="ko-KR" dirty="0" smtClean="0"/>
              <a:t>="20000"</a:t>
            </a:r>
          </a:p>
          <a:p>
            <a:pPr marL="266700" lvl="2" fontAlgn="base">
              <a:buNone/>
            </a:pPr>
            <a:r>
              <a:rPr lang="en-US" altLang="ko-KR" dirty="0" err="1" smtClean="0"/>
              <a:t>redirectPort</a:t>
            </a:r>
            <a:r>
              <a:rPr lang="en-US" altLang="ko-KR" dirty="0" smtClean="0"/>
              <a:t>="8443“</a:t>
            </a:r>
          </a:p>
          <a:p>
            <a:pPr marL="266700" lvl="2" fontAlgn="base">
              <a:buNone/>
            </a:pPr>
            <a:r>
              <a:rPr lang="en-US" altLang="ko-KR" b="1" dirty="0" err="1" smtClean="0"/>
              <a:t>URIEncoding</a:t>
            </a:r>
            <a:r>
              <a:rPr lang="en-US" altLang="ko-KR" b="1" dirty="0" smtClean="0"/>
              <a:t>="</a:t>
            </a:r>
            <a:r>
              <a:rPr lang="en-US" altLang="ko-KR" b="1" dirty="0" err="1" smtClean="0"/>
              <a:t>EUC</a:t>
            </a:r>
            <a:r>
              <a:rPr lang="en-US" altLang="ko-KR" b="1" dirty="0" smtClean="0"/>
              <a:t>-KR"</a:t>
            </a:r>
            <a:r>
              <a:rPr lang="en-US" altLang="ko-KR" dirty="0" smtClean="0"/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354775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페이지의 스크립트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스크립트릿</a:t>
            </a:r>
            <a:r>
              <a:rPr lang="ko-KR" altLang="en-US" dirty="0" smtClean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Scriptlet</a:t>
            </a:r>
            <a:r>
              <a:rPr lang="en-US" altLang="ko-KR" dirty="0"/>
              <a:t>)-&lt;% %&gt;</a:t>
            </a:r>
          </a:p>
          <a:p>
            <a:pPr lvl="1"/>
            <a:r>
              <a:rPr lang="ko-KR" altLang="en-US" dirty="0" smtClean="0"/>
              <a:t>프로그래밍의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기술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스크립트릿에서</a:t>
            </a:r>
            <a:r>
              <a:rPr lang="ko-KR" altLang="en-US" dirty="0" smtClean="0"/>
              <a:t> </a:t>
            </a:r>
            <a:r>
              <a:rPr lang="ko-KR" altLang="en-US" dirty="0"/>
              <a:t>선언되는 변수는 지역변수이고</a:t>
            </a:r>
            <a:r>
              <a:rPr lang="en-US" altLang="ko-KR" dirty="0"/>
              <a:t>, </a:t>
            </a:r>
            <a:r>
              <a:rPr lang="ko-KR" altLang="en-US" dirty="0" err="1"/>
              <a:t>로직은</a:t>
            </a:r>
            <a:r>
              <a:rPr lang="ko-KR" altLang="en-US" dirty="0"/>
              <a:t> 기본 </a:t>
            </a:r>
            <a:r>
              <a:rPr lang="ko-KR" altLang="en-US" dirty="0" err="1"/>
              <a:t>메소드</a:t>
            </a:r>
            <a:r>
              <a:rPr lang="en-US" altLang="ko-KR" dirty="0"/>
              <a:t>(_</a:t>
            </a:r>
            <a:r>
              <a:rPr lang="en-US" altLang="ko-KR" dirty="0" err="1"/>
              <a:t>jspService</a:t>
            </a:r>
            <a:r>
              <a:rPr lang="en-US" altLang="ko-KR" dirty="0"/>
              <a:t>()</a:t>
            </a:r>
            <a:r>
              <a:rPr lang="ko-KR" altLang="en-US" dirty="0" err="1"/>
              <a:t>메소드</a:t>
            </a:r>
            <a:r>
              <a:rPr lang="en-US" altLang="ko-KR" dirty="0"/>
              <a:t>) </a:t>
            </a:r>
            <a:r>
              <a:rPr lang="ko-KR" altLang="en-US" dirty="0"/>
              <a:t>내에 정의된다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0074"/>
              </p:ext>
            </p:extLst>
          </p:nvPr>
        </p:nvGraphicFramePr>
        <p:xfrm>
          <a:off x="755577" y="1556794"/>
          <a:ext cx="7704855" cy="261555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632492"/>
                <a:gridCol w="3531392"/>
                <a:gridCol w="1540971"/>
              </a:tblGrid>
              <a:tr h="3887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/>
                        <a:t>종류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/>
                        <a:t>사용용도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/>
                        <a:t>형식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3887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 err="1"/>
                        <a:t>스크립트릿</a:t>
                      </a:r>
                      <a:r>
                        <a:rPr lang="en-US" altLang="ko-KR" sz="1600" kern="1200" dirty="0"/>
                        <a:t>(</a:t>
                      </a:r>
                      <a:r>
                        <a:rPr lang="en-US" sz="1600" kern="1200" dirty="0" err="1"/>
                        <a:t>scriptlet</a:t>
                      </a:r>
                      <a:r>
                        <a:rPr lang="en-US" sz="1600" kern="1200" dirty="0"/>
                        <a:t>)</a:t>
                      </a:r>
                      <a:endParaRPr lang="en-US" sz="16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/>
                        <a:t>자바 코드를 기술함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/>
                        <a:t>&lt;% %&gt;</a:t>
                      </a:r>
                      <a:endParaRPr lang="en-US" altLang="ko-KR" sz="16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887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/>
                        <a:t>선언</a:t>
                      </a:r>
                      <a:r>
                        <a:rPr lang="en-US" altLang="ko-KR" sz="1600" kern="1200" dirty="0"/>
                        <a:t>(</a:t>
                      </a:r>
                      <a:r>
                        <a:rPr lang="en-US" sz="1600" kern="1200" dirty="0"/>
                        <a:t>declaration)</a:t>
                      </a:r>
                      <a:endParaRPr lang="en-US" sz="16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/>
                        <a:t>변수와 </a:t>
                      </a:r>
                      <a:r>
                        <a:rPr lang="ko-KR" altLang="en-US" sz="1600" kern="1200" dirty="0" err="1"/>
                        <a:t>메소드를</a:t>
                      </a:r>
                      <a:r>
                        <a:rPr lang="ko-KR" altLang="en-US" sz="1600" kern="1200" dirty="0"/>
                        <a:t> 선언함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/>
                        <a:t>&lt;%! %&gt; </a:t>
                      </a:r>
                      <a:endParaRPr lang="en-US" altLang="ko-KR" sz="16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715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 err="1"/>
                        <a:t>표현식</a:t>
                      </a:r>
                      <a:r>
                        <a:rPr lang="en-US" altLang="ko-KR" sz="1600" kern="1200" dirty="0"/>
                        <a:t>(</a:t>
                      </a:r>
                      <a:r>
                        <a:rPr lang="en-US" sz="1600" kern="1200" dirty="0"/>
                        <a:t>expression) </a:t>
                      </a:r>
                      <a:endParaRPr lang="en-US" sz="16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/>
                        <a:t>계산식이나 함수를 호출한 결과를 문자열 형태로 출력함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/>
                        <a:t>&lt;%= %&gt;</a:t>
                      </a:r>
                      <a:endParaRPr lang="en-US" altLang="ko-KR" sz="16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887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/>
                        <a:t>주석</a:t>
                      </a:r>
                      <a:r>
                        <a:rPr lang="en-US" altLang="ko-KR" sz="1600" kern="1200"/>
                        <a:t>(</a:t>
                      </a:r>
                      <a:r>
                        <a:rPr lang="en-US" sz="1600" kern="1200"/>
                        <a:t>Comment)</a:t>
                      </a:r>
                      <a:endParaRPr lang="en-US" sz="1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/>
                        <a:t>JSP </a:t>
                      </a:r>
                      <a:r>
                        <a:rPr lang="ko-KR" altLang="en-US" sz="1600" kern="1200" dirty="0"/>
                        <a:t>페이지에 설명을 넣음 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/>
                        <a:t>&lt;%-- --%&gt;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887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/>
                        <a:t>지시자</a:t>
                      </a:r>
                      <a:r>
                        <a:rPr lang="en-US" altLang="ko-KR" sz="1600" kern="1200" dirty="0"/>
                        <a:t>(</a:t>
                      </a:r>
                      <a:r>
                        <a:rPr lang="en-US" sz="1600" kern="1200" dirty="0"/>
                        <a:t>Directive)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err="1"/>
                        <a:t>JSP</a:t>
                      </a:r>
                      <a:r>
                        <a:rPr lang="en-US" altLang="ko-KR" sz="1600" kern="1200" dirty="0"/>
                        <a:t> </a:t>
                      </a:r>
                      <a:r>
                        <a:rPr lang="ko-KR" altLang="en-US" sz="1600" kern="1200" dirty="0"/>
                        <a:t>페이지의 속성을 지정함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/>
                        <a:t>&lt;%@ %&gt;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445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내장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 </a:t>
            </a:r>
            <a:r>
              <a:rPr lang="ko-KR" altLang="en-US" dirty="0"/>
              <a:t>객체</a:t>
            </a:r>
            <a:r>
              <a:rPr lang="en-US" altLang="ko-KR" dirty="0"/>
              <a:t> (Implicit Object) </a:t>
            </a:r>
            <a:r>
              <a:rPr lang="ko-KR" altLang="en-US" dirty="0"/>
              <a:t>는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 내에서 제공하는 특수한 </a:t>
            </a:r>
            <a:r>
              <a:rPr lang="ko-KR" altLang="en-US" dirty="0" err="1"/>
              <a:t>레퍼런스</a:t>
            </a:r>
            <a:r>
              <a:rPr lang="ko-KR" altLang="en-US" dirty="0"/>
              <a:t> 타입의 변수로 사용하고자 하는 변수와 </a:t>
            </a:r>
            <a:r>
              <a:rPr lang="ko-KR" altLang="en-US" dirty="0" err="1"/>
              <a:t>메소드에</a:t>
            </a:r>
            <a:r>
              <a:rPr lang="ko-KR" altLang="en-US" dirty="0"/>
              <a:t> 접근</a:t>
            </a:r>
            <a:endParaRPr lang="en-US" altLang="ko-KR" dirty="0"/>
          </a:p>
          <a:p>
            <a:r>
              <a:rPr lang="ko-KR" altLang="en-US" dirty="0"/>
              <a:t>프로그래머가 </a:t>
            </a:r>
            <a:r>
              <a:rPr lang="ko-KR" altLang="en-US" dirty="0" smtClean="0"/>
              <a:t>선언과 </a:t>
            </a:r>
            <a:r>
              <a:rPr lang="ko-KR" altLang="en-US" dirty="0"/>
              <a:t>객체 생성 없이 사용 할 수 있음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페이지가 </a:t>
            </a:r>
            <a:r>
              <a:rPr lang="ko-KR" altLang="en-US" dirty="0" err="1"/>
              <a:t>서블릿으로</a:t>
            </a:r>
            <a:r>
              <a:rPr lang="ko-KR" altLang="en-US" dirty="0"/>
              <a:t> 변환이 될 때</a:t>
            </a:r>
            <a:r>
              <a:rPr lang="en-US" altLang="ko-KR" dirty="0"/>
              <a:t>,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컨테이너가 </a:t>
            </a:r>
            <a:r>
              <a:rPr lang="ko-KR" altLang="en-US" dirty="0" smtClean="0"/>
              <a:t>객체를 자동적으로 생성해주기 </a:t>
            </a:r>
            <a:r>
              <a:rPr lang="ko-KR" altLang="en-US" dirty="0"/>
              <a:t>때문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request</a:t>
            </a:r>
            <a:r>
              <a:rPr lang="en-US" altLang="ko-KR" dirty="0"/>
              <a:t>, response, out, session, application, </a:t>
            </a:r>
            <a:r>
              <a:rPr lang="en-US" altLang="ko-KR" dirty="0" err="1"/>
              <a:t>pageContext</a:t>
            </a:r>
            <a:r>
              <a:rPr lang="en-US" altLang="ko-KR" dirty="0"/>
              <a:t>, page, </a:t>
            </a:r>
            <a:r>
              <a:rPr lang="en-US" altLang="ko-KR" dirty="0" err="1"/>
              <a:t>config</a:t>
            </a:r>
            <a:r>
              <a:rPr lang="en-US" altLang="ko-KR" dirty="0"/>
              <a:t>, exception</a:t>
            </a:r>
          </a:p>
          <a:p>
            <a:endParaRPr lang="en-US" altLang="ko-KR" dirty="0"/>
          </a:p>
          <a:p>
            <a:r>
              <a:rPr lang="en-US" altLang="ko-KR" dirty="0"/>
              <a:t>request, session, application, </a:t>
            </a:r>
            <a:r>
              <a:rPr lang="en-US" altLang="ko-KR" dirty="0" err="1"/>
              <a:t>pageContext</a:t>
            </a:r>
            <a:r>
              <a:rPr lang="en-US" altLang="ko-KR" dirty="0"/>
              <a:t> </a:t>
            </a:r>
            <a:r>
              <a:rPr lang="ko-KR" altLang="en-US" dirty="0"/>
              <a:t>내장 객체는 속성</a:t>
            </a:r>
            <a:r>
              <a:rPr lang="en-US" altLang="ko-KR" dirty="0"/>
              <a:t>(attribute)</a:t>
            </a:r>
            <a:r>
              <a:rPr lang="ko-KR" altLang="en-US" dirty="0"/>
              <a:t>값을 저장하고 읽을 수 있는 </a:t>
            </a:r>
            <a:r>
              <a:rPr lang="ko-KR" altLang="en-US" dirty="0" err="1"/>
              <a:t>메소드인</a:t>
            </a:r>
            <a:r>
              <a:rPr lang="ko-KR" altLang="en-US" dirty="0"/>
              <a:t> </a:t>
            </a:r>
            <a:r>
              <a:rPr lang="en-US" altLang="ko-KR" dirty="0" err="1"/>
              <a:t>setAttribute</a:t>
            </a:r>
            <a:r>
              <a:rPr lang="en-US" altLang="ko-KR" dirty="0"/>
              <a:t>() </a:t>
            </a:r>
            <a:r>
              <a:rPr lang="ko-KR" altLang="en-US" dirty="0" err="1"/>
              <a:t>메소드와</a:t>
            </a:r>
            <a:r>
              <a:rPr lang="ko-KR" altLang="en-US" dirty="0"/>
              <a:t> </a:t>
            </a:r>
            <a:r>
              <a:rPr lang="en-US" altLang="ko-KR" dirty="0" err="1"/>
              <a:t>getAttribute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smtClean="0"/>
              <a:t>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9877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내장 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435539"/>
              </p:ext>
            </p:extLst>
          </p:nvPr>
        </p:nvGraphicFramePr>
        <p:xfrm>
          <a:off x="251520" y="1268760"/>
          <a:ext cx="8640961" cy="55095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27082"/>
                <a:gridCol w="2930413"/>
                <a:gridCol w="4583466"/>
              </a:tblGrid>
              <a:tr h="2708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내장 객체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리턴 타입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sz="1400" dirty="0"/>
                        <a:t>Return Type)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설명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solidFill>
                      <a:schemeClr val="accent2"/>
                    </a:solidFill>
                  </a:tcPr>
                </a:tc>
              </a:tr>
              <a:tr h="5609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request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</a:txBody>
                  <a:tcPr marL="13902" marR="13902" marT="13902" marB="1390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javax.servlet.http.HttpServletRequest</a:t>
                      </a:r>
                      <a:r>
                        <a:rPr lang="en-US" sz="1400" dirty="0"/>
                        <a:t>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또는 </a:t>
                      </a:r>
                      <a:r>
                        <a:rPr lang="en-US" sz="1400" dirty="0" err="1"/>
                        <a:t>javax.servlet.ServletRequest</a:t>
                      </a:r>
                      <a:r>
                        <a:rPr lang="en-US" sz="1400" dirty="0"/>
                        <a:t> 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/>
                        <a:t>웹 브라우저의 요청 정보를 저장하고 있는 객체이다</a:t>
                      </a:r>
                      <a:r>
                        <a:rPr lang="en-US" altLang="ko-KR" sz="1400"/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/>
                </a:tc>
              </a:tr>
              <a:tr h="5609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response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</a:txBody>
                  <a:tcPr marL="13902" marR="13902" marT="13902" marB="1390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javax.servlet.http.HttpServletResponse</a:t>
                      </a:r>
                      <a:endParaRPr lang="en-US" sz="1400" dirty="0"/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또는 </a:t>
                      </a:r>
                      <a:r>
                        <a:rPr lang="en-US" sz="1400" dirty="0" err="1"/>
                        <a:t>javax.servlet.ServletResponse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웹 브라우저의 요청에 대한 응답 정보를 저장하고 있는 객체이다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/>
                </a:tc>
              </a:tr>
              <a:tr h="3969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out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</a:txBody>
                  <a:tcPr marL="13902" marR="13902" marT="13902" marB="1390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javax.servlet.jsp.JspWriter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/>
                        <a:t>JSP</a:t>
                      </a:r>
                      <a:r>
                        <a:rPr lang="ko-KR" altLang="en-US" sz="1400" dirty="0"/>
                        <a:t>페이지 출력할 내용을 가지도 있는 출력 </a:t>
                      </a:r>
                      <a:r>
                        <a:rPr lang="ko-KR" altLang="en-US" sz="1400" dirty="0" err="1"/>
                        <a:t>스트림</a:t>
                      </a:r>
                      <a:r>
                        <a:rPr lang="ko-KR" altLang="en-US" sz="1400" dirty="0"/>
                        <a:t> 객체이다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/>
                </a:tc>
              </a:tr>
              <a:tr h="5817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session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</a:txBody>
                  <a:tcPr marL="13902" marR="13902" marT="13902" marB="1390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javax.servlet.http.HttpSession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하나의 웹 브라우저 내에서 정보를 유지하기 위한 세션 정보를 저장하고 있는 객체이다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/>
                </a:tc>
              </a:tr>
              <a:tr h="3969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application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javax.servlet.ServletContext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/>
                        <a:t>웹 </a:t>
                      </a:r>
                      <a:r>
                        <a:rPr lang="ko-KR" altLang="en-US" sz="1400" smtClean="0"/>
                        <a:t>애플리케이션 </a:t>
                      </a:r>
                      <a:r>
                        <a:rPr lang="en-US" altLang="ko-KR" sz="1400" dirty="0"/>
                        <a:t>Context</a:t>
                      </a:r>
                      <a:r>
                        <a:rPr lang="ko-KR" altLang="en-US" sz="1400" dirty="0"/>
                        <a:t>의 정보를 저장하고 있는 객체이다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/>
                </a:tc>
              </a:tr>
              <a:tr h="3969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pageContext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javax.servlet.jsp.PageContext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/>
                        <a:t>JSP</a:t>
                      </a:r>
                      <a:r>
                        <a:rPr lang="ko-KR" altLang="en-US" sz="1400" dirty="0"/>
                        <a:t>페이지 대한 정보를 저장하고 있는 객체이다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/>
                </a:tc>
              </a:tr>
              <a:tr h="3969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page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java.lang.Object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/>
                        <a:t>JSP </a:t>
                      </a:r>
                      <a:r>
                        <a:rPr lang="ko-KR" altLang="en-US" sz="1400" dirty="0"/>
                        <a:t>페이지를 구현한 자바 클래스 객체이다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/>
                </a:tc>
              </a:tr>
              <a:tr h="3969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config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javax.servlet.ServletConfig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/>
                        <a:t>JSP</a:t>
                      </a:r>
                      <a:r>
                        <a:rPr lang="ko-KR" altLang="en-US" sz="1400" dirty="0"/>
                        <a:t>페이지 대한 설정정보를 저장하고 있는 객체이다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/>
                </a:tc>
              </a:tr>
              <a:tr h="3969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exception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java.lang.Throwable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/>
                        <a:t>JSP </a:t>
                      </a:r>
                      <a:r>
                        <a:rPr lang="ko-KR" altLang="en-US" sz="1400" dirty="0"/>
                        <a:t>페이지에서 예외가 발생한 경우에 사용되는 객체이다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745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/>
              <a:t>내장 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내장 객체의 속성</a:t>
            </a:r>
            <a:r>
              <a:rPr lang="en-US" altLang="ko-KR" dirty="0"/>
              <a:t>(attribute)</a:t>
            </a:r>
            <a:r>
              <a:rPr lang="ko-KR" altLang="en-US" dirty="0"/>
              <a:t> </a:t>
            </a:r>
            <a:r>
              <a:rPr lang="ko-KR" altLang="en-US" dirty="0" smtClean="0"/>
              <a:t>관련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485815"/>
              </p:ext>
            </p:extLst>
          </p:nvPr>
        </p:nvGraphicFramePr>
        <p:xfrm>
          <a:off x="575555" y="1772816"/>
          <a:ext cx="7992888" cy="427558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992888"/>
              </a:tblGrid>
              <a:tr h="33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/>
                        <a:t>메소드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리턴 타입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solidFill>
                      <a:schemeClr val="accent2"/>
                    </a:solidFill>
                  </a:tcPr>
                </a:tc>
              </a:tr>
              <a:tr h="9253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/>
                        <a:t>setAttribute</a:t>
                      </a:r>
                      <a:r>
                        <a:rPr lang="en-US" altLang="ko-KR" sz="1400" dirty="0"/>
                        <a:t>(String key, Object value)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: void</a:t>
                      </a:r>
                      <a:endParaRPr lang="ko-KR" altLang="en-US" sz="1400" dirty="0"/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해당 내장객체의 속성</a:t>
                      </a:r>
                      <a:r>
                        <a:rPr lang="en-US" altLang="ko-KR" sz="1400" dirty="0"/>
                        <a:t>(attribute)</a:t>
                      </a:r>
                      <a:r>
                        <a:rPr lang="ko-KR" altLang="en-US" sz="1400" dirty="0"/>
                        <a:t>값을 설정하는 </a:t>
                      </a:r>
                      <a:r>
                        <a:rPr lang="ko-KR" altLang="en-US" sz="1400" dirty="0" err="1"/>
                        <a:t>메소드로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속성명에</a:t>
                      </a:r>
                      <a:r>
                        <a:rPr lang="ko-KR" altLang="en-US" sz="1400" dirty="0"/>
                        <a:t> 해당하는 </a:t>
                      </a:r>
                      <a:r>
                        <a:rPr lang="en-US" altLang="ko-KR" sz="1400" dirty="0"/>
                        <a:t>key</a:t>
                      </a:r>
                      <a:r>
                        <a:rPr lang="ko-KR" altLang="en-US" sz="1400" dirty="0"/>
                        <a:t>매개변수에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속성 값에 해당하는 </a:t>
                      </a:r>
                      <a:r>
                        <a:rPr lang="en-US" altLang="ko-KR" sz="1400" dirty="0"/>
                        <a:t>value</a:t>
                      </a:r>
                      <a:r>
                        <a:rPr lang="ko-KR" altLang="en-US" sz="1400" dirty="0"/>
                        <a:t>매개변수의 값을 지정한다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/>
                </a:tc>
              </a:tr>
              <a:tr h="6312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/>
                        <a:t>getAttributeNames()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: java.util.Enumeration</a:t>
                      </a:r>
                      <a:endParaRPr lang="ko-KR" altLang="en-US" sz="1400"/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/>
                        <a:t>해당 내장객체의 속성</a:t>
                      </a:r>
                      <a:r>
                        <a:rPr lang="en-US" altLang="ko-KR" sz="1400"/>
                        <a:t>(attribute)</a:t>
                      </a:r>
                      <a:r>
                        <a:rPr lang="ko-KR" altLang="en-US" sz="1400"/>
                        <a:t>명을 읽어오는 메소드로 모든 속성의 이름을 얻어낸다</a:t>
                      </a:r>
                      <a:r>
                        <a:rPr lang="en-US" altLang="ko-KR" sz="1400"/>
                        <a:t>.</a:t>
                      </a:r>
                      <a:endParaRPr lang="en-US" altLang="ko-KR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/>
                </a:tc>
              </a:tr>
              <a:tr h="9253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/>
                        <a:t>getAttribute(String key)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: Object</a:t>
                      </a:r>
                      <a:endParaRPr lang="ko-KR" altLang="en-US" sz="1400"/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/>
                        <a:t>해당 내장객체의 속성</a:t>
                      </a:r>
                      <a:r>
                        <a:rPr lang="en-US" altLang="ko-KR" sz="1400"/>
                        <a:t>(attribute)</a:t>
                      </a:r>
                      <a:r>
                        <a:rPr lang="ko-KR" altLang="en-US" sz="1400"/>
                        <a:t>명을 읽어오는 메소드로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주어진 </a:t>
                      </a:r>
                      <a:r>
                        <a:rPr lang="en-US" altLang="ko-KR" sz="1400"/>
                        <a:t>key</a:t>
                      </a:r>
                      <a:r>
                        <a:rPr lang="ko-KR" altLang="en-US" sz="1400"/>
                        <a:t>매개변수에 해당하는 속성 값을 얻어낸다</a:t>
                      </a:r>
                      <a:r>
                        <a:rPr lang="en-US" altLang="ko-KR" sz="1400"/>
                        <a:t>.</a:t>
                      </a:r>
                      <a:endParaRPr lang="en-US" altLang="ko-KR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/>
                </a:tc>
              </a:tr>
              <a:tr h="9253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/>
                        <a:t>removeAttribute</a:t>
                      </a:r>
                      <a:r>
                        <a:rPr lang="en-US" altLang="ko-KR" sz="1400" dirty="0"/>
                        <a:t>(String key)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: void</a:t>
                      </a:r>
                      <a:endParaRPr lang="ko-KR" altLang="en-US" sz="1400" dirty="0"/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해당 내장객체의 속성</a:t>
                      </a:r>
                      <a:r>
                        <a:rPr lang="en-US" altLang="ko-KR" sz="1400" dirty="0"/>
                        <a:t>(attribute)</a:t>
                      </a:r>
                      <a:r>
                        <a:rPr lang="ko-KR" altLang="en-US" sz="1400" dirty="0"/>
                        <a:t>을 제거하는 메소드로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주어진 </a:t>
                      </a:r>
                      <a:r>
                        <a:rPr lang="en-US" altLang="ko-KR" sz="1400" dirty="0"/>
                        <a:t>key</a:t>
                      </a:r>
                      <a:r>
                        <a:rPr lang="ko-KR" altLang="en-US" sz="1400" dirty="0"/>
                        <a:t>매개변수에 해당하는 </a:t>
                      </a:r>
                      <a:r>
                        <a:rPr lang="ko-KR" altLang="en-US" sz="1400" dirty="0" err="1"/>
                        <a:t>속성명을</a:t>
                      </a:r>
                      <a:r>
                        <a:rPr lang="ko-KR" altLang="en-US" sz="1400" dirty="0"/>
                        <a:t> 제거한다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118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내장 객체</a:t>
            </a:r>
            <a:r>
              <a:rPr lang="en-US" altLang="ko-KR" dirty="0" smtClean="0"/>
              <a:t>-request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request </a:t>
            </a:r>
            <a:r>
              <a:rPr lang="ko-KR" altLang="en-US" dirty="0"/>
              <a:t>객체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request </a:t>
            </a:r>
            <a:r>
              <a:rPr lang="ko-KR" altLang="en-US" dirty="0"/>
              <a:t>객체는 웹 브라우저에서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페이지로 전달되는 </a:t>
            </a:r>
            <a:r>
              <a:rPr lang="ko-KR" altLang="en-US" dirty="0" smtClean="0"/>
              <a:t>정보를 </a:t>
            </a:r>
            <a:r>
              <a:rPr lang="ko-KR" altLang="en-US" dirty="0"/>
              <a:t>저장하고 있는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	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입력폼에</a:t>
            </a:r>
            <a:r>
              <a:rPr lang="ko-KR" altLang="en-US" dirty="0"/>
              <a:t> </a:t>
            </a:r>
            <a:r>
              <a:rPr lang="ko-KR" altLang="en-US" dirty="0" smtClean="0"/>
              <a:t>사용자가 입력한 내용을 </a:t>
            </a:r>
            <a:r>
              <a:rPr lang="ko-KR" altLang="en-US" dirty="0"/>
              <a:t>얻어낼 수 있도록 요청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웹 </a:t>
            </a:r>
            <a:r>
              <a:rPr lang="ko-KR" altLang="en-US" dirty="0"/>
              <a:t>컨테이너는 요청된 </a:t>
            </a:r>
            <a:r>
              <a:rPr lang="en-US" altLang="ko-KR" dirty="0"/>
              <a:t>HTTP </a:t>
            </a:r>
            <a:r>
              <a:rPr lang="ko-KR" altLang="en-US" dirty="0"/>
              <a:t>메시지를 통해 </a:t>
            </a:r>
            <a:r>
              <a:rPr lang="en-US" altLang="ko-KR" dirty="0" err="1"/>
              <a:t>HttpServletRequest</a:t>
            </a:r>
            <a:r>
              <a:rPr lang="en-US" altLang="ko-KR" dirty="0"/>
              <a:t> </a:t>
            </a:r>
            <a:r>
              <a:rPr lang="ko-KR" altLang="en-US" dirty="0"/>
              <a:t>객체를 얻어내고</a:t>
            </a:r>
            <a:r>
              <a:rPr lang="en-US" altLang="ko-KR" dirty="0"/>
              <a:t>, </a:t>
            </a:r>
            <a:r>
              <a:rPr lang="ko-KR" altLang="en-US" dirty="0"/>
              <a:t>이 객체로부터 사용자의 </a:t>
            </a:r>
            <a:r>
              <a:rPr lang="ko-KR" altLang="en-US" dirty="0" smtClean="0"/>
              <a:t>입력내용을 얻어냄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JSP</a:t>
            </a:r>
            <a:r>
              <a:rPr lang="ko-KR" altLang="en-US" dirty="0"/>
              <a:t>페이지에서는 </a:t>
            </a:r>
            <a:r>
              <a:rPr lang="en-US" altLang="ko-KR" dirty="0" err="1"/>
              <a:t>HttpServletRequest</a:t>
            </a:r>
            <a:r>
              <a:rPr lang="en-US" altLang="ko-KR" dirty="0"/>
              <a:t> </a:t>
            </a:r>
            <a:r>
              <a:rPr lang="ko-KR" altLang="en-US" dirty="0"/>
              <a:t>객체를 </a:t>
            </a:r>
            <a:r>
              <a:rPr lang="en-US" altLang="ko-KR" dirty="0"/>
              <a:t>request </a:t>
            </a:r>
            <a:r>
              <a:rPr lang="ko-KR" altLang="en-US" dirty="0" err="1"/>
              <a:t>객체명으로</a:t>
            </a:r>
            <a:r>
              <a:rPr lang="ko-KR" altLang="en-US" dirty="0"/>
              <a:t> 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665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내장 객체</a:t>
            </a:r>
            <a:r>
              <a:rPr lang="en-US" altLang="ko-KR" dirty="0"/>
              <a:t>-request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객체에서 사용자의 </a:t>
            </a:r>
            <a:r>
              <a:rPr lang="ko-KR" altLang="en-US" dirty="0" smtClean="0"/>
              <a:t>입력내</a:t>
            </a:r>
            <a:r>
              <a:rPr lang="ko-KR" altLang="en-US" dirty="0"/>
              <a:t>용</a:t>
            </a:r>
            <a:r>
              <a:rPr lang="ko-KR" altLang="en-US" dirty="0" smtClean="0"/>
              <a:t>을 얻어내는 요청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703285"/>
              </p:ext>
            </p:extLst>
          </p:nvPr>
        </p:nvGraphicFramePr>
        <p:xfrm>
          <a:off x="827584" y="2060848"/>
          <a:ext cx="7416824" cy="356203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416824"/>
              </a:tblGrid>
              <a:tr h="382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/>
                        <a:t>메소드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 err="1"/>
                        <a:t>리턴타입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solidFill>
                      <a:schemeClr val="accent2"/>
                    </a:solidFill>
                  </a:tcPr>
                </a:tc>
              </a:tr>
              <a:tr h="10487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/>
                        <a:t>getParameter</a:t>
                      </a:r>
                      <a:r>
                        <a:rPr lang="en-US" altLang="ko-KR" sz="1400" dirty="0"/>
                        <a:t>(name)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: String</a:t>
                      </a:r>
                      <a:endParaRPr lang="ko-KR" altLang="en-US" sz="1400" dirty="0"/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/>
                        <a:t>파라메터</a:t>
                      </a:r>
                      <a:r>
                        <a:rPr lang="ko-KR" altLang="en-US" sz="1400" dirty="0"/>
                        <a:t> 변수 </a:t>
                      </a:r>
                      <a:r>
                        <a:rPr lang="en-US" altLang="ko-KR" sz="1400" dirty="0"/>
                        <a:t>name</a:t>
                      </a:r>
                      <a:r>
                        <a:rPr lang="ko-KR" altLang="en-US" sz="1400" dirty="0"/>
                        <a:t>에 저장된 변수 값을 얻어내는 </a:t>
                      </a:r>
                      <a:r>
                        <a:rPr lang="ko-KR" altLang="en-US" sz="1400" dirty="0" err="1"/>
                        <a:t>메소드로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파라메터</a:t>
                      </a:r>
                      <a:r>
                        <a:rPr lang="ko-KR" altLang="en-US" sz="1400" dirty="0"/>
                        <a:t> 변수 </a:t>
                      </a:r>
                      <a:r>
                        <a:rPr lang="en-US" altLang="ko-KR" sz="1400" dirty="0"/>
                        <a:t>name</a:t>
                      </a:r>
                      <a:r>
                        <a:rPr lang="ko-KR" altLang="en-US" sz="1400" dirty="0"/>
                        <a:t>에 해당하는 </a:t>
                      </a:r>
                      <a:r>
                        <a:rPr lang="ko-KR" altLang="en-US" sz="1400" dirty="0" err="1"/>
                        <a:t>변수명이</a:t>
                      </a:r>
                      <a:r>
                        <a:rPr lang="ko-KR" altLang="en-US" sz="1400" dirty="0"/>
                        <a:t> 없으면 </a:t>
                      </a:r>
                      <a:r>
                        <a:rPr lang="en-US" altLang="ko-KR" sz="1400" dirty="0"/>
                        <a:t>null</a:t>
                      </a:r>
                      <a:r>
                        <a:rPr lang="ko-KR" altLang="en-US" sz="1400" dirty="0"/>
                        <a:t>값을 리턴 한다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/>
                </a:tc>
              </a:tr>
              <a:tr h="10487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/>
                        <a:t>getParameterValues(name)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: String[] </a:t>
                      </a:r>
                      <a:endParaRPr lang="ko-KR" altLang="en-US" sz="1400"/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/>
                        <a:t>파라메터 변수 </a:t>
                      </a:r>
                      <a:r>
                        <a:rPr lang="en-US" altLang="ko-KR" sz="1400"/>
                        <a:t>name</a:t>
                      </a:r>
                      <a:r>
                        <a:rPr lang="ko-KR" altLang="en-US" sz="1400"/>
                        <a:t>에 저장된 모든 변수 값을 얻어내는 메소드로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이때 변수의 값은 </a:t>
                      </a:r>
                      <a:r>
                        <a:rPr lang="en-US" altLang="ko-KR" sz="1400"/>
                        <a:t>String </a:t>
                      </a:r>
                      <a:r>
                        <a:rPr lang="ko-KR" altLang="en-US" sz="1400"/>
                        <a:t>배열로 리턴 된다</a:t>
                      </a:r>
                      <a:r>
                        <a:rPr lang="en-US" altLang="ko-KR" sz="1400"/>
                        <a:t>. checkbox</a:t>
                      </a:r>
                      <a:r>
                        <a:rPr lang="ko-KR" altLang="en-US" sz="1400"/>
                        <a:t>에서 주로 사용된다</a:t>
                      </a:r>
                      <a:r>
                        <a:rPr lang="en-US" altLang="ko-KR" sz="1400"/>
                        <a:t>.</a:t>
                      </a:r>
                      <a:endParaRPr lang="en-US" altLang="ko-KR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/>
                </a:tc>
              </a:tr>
              <a:tr h="10487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/>
                        <a:t>getParameterNames</a:t>
                      </a:r>
                      <a:r>
                        <a:rPr lang="en-US" altLang="ko-KR" sz="1400" dirty="0"/>
                        <a:t>()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: Enumeration </a:t>
                      </a:r>
                      <a:endParaRPr lang="ko-KR" altLang="en-US" sz="1400" dirty="0"/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요청에 의해 넘어오는 모든 </a:t>
                      </a:r>
                      <a:r>
                        <a:rPr lang="ko-KR" altLang="en-US" sz="1400" dirty="0" err="1"/>
                        <a:t>파라미터</a:t>
                      </a:r>
                      <a:r>
                        <a:rPr lang="ko-KR" altLang="en-US" sz="1400" dirty="0"/>
                        <a:t> 변수를 </a:t>
                      </a:r>
                      <a:r>
                        <a:rPr lang="en-US" altLang="ko-KR" sz="1400" dirty="0" err="1"/>
                        <a:t>java.util.Enumeration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타입으로 리턴 한다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변수가 가진 객체들을 </a:t>
                      </a:r>
                      <a:r>
                        <a:rPr lang="ko-KR" altLang="en-US" sz="1400" dirty="0" smtClean="0"/>
                        <a:t>저장해야 하기 </a:t>
                      </a:r>
                      <a:r>
                        <a:rPr lang="ko-KR" altLang="en-US" sz="1400" dirty="0"/>
                        <a:t>때문에 컬렉션인 </a:t>
                      </a:r>
                      <a:r>
                        <a:rPr lang="en-US" altLang="ko-KR" sz="1400" dirty="0"/>
                        <a:t>Enumeration </a:t>
                      </a:r>
                      <a:r>
                        <a:rPr lang="ko-KR" altLang="en-US" sz="1400" dirty="0"/>
                        <a:t>타입을 사용했다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400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 rotWithShape="1">
          <a:blip r:embed="rId2" cstate="print"/>
          <a:srcRect l="6803" t="48102" b="8861"/>
          <a:stretch/>
        </p:blipFill>
        <p:spPr bwMode="auto">
          <a:xfrm>
            <a:off x="755576" y="1422068"/>
            <a:ext cx="8099554" cy="23436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6842" t="50001" b="16221"/>
          <a:stretch/>
        </p:blipFill>
        <p:spPr bwMode="auto">
          <a:xfrm>
            <a:off x="770708" y="4429111"/>
            <a:ext cx="8049763" cy="22402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타원 9"/>
          <p:cNvSpPr/>
          <p:nvPr/>
        </p:nvSpPr>
        <p:spPr>
          <a:xfrm>
            <a:off x="5914026" y="2237360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041818" y="2525392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394840" y="5475352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779912" y="5877272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55576" y="1052736"/>
            <a:ext cx="8099554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inputForm.jsp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42513" y="4059779"/>
            <a:ext cx="8099554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getParamTest.jsp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2" idx="0"/>
            <a:endCxn id="10" idx="4"/>
          </p:cNvCxnSpPr>
          <p:nvPr/>
        </p:nvCxnSpPr>
        <p:spPr>
          <a:xfrm flipV="1">
            <a:off x="4610864" y="2669408"/>
            <a:ext cx="1519186" cy="280594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3" idx="1"/>
            <a:endCxn id="11" idx="4"/>
          </p:cNvCxnSpPr>
          <p:nvPr/>
        </p:nvCxnSpPr>
        <p:spPr>
          <a:xfrm flipV="1">
            <a:off x="3917001" y="2957440"/>
            <a:ext cx="592869" cy="298310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683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내장 객체</a:t>
            </a:r>
            <a:r>
              <a:rPr lang="en-US" altLang="ko-KR" dirty="0"/>
              <a:t>-request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객체의 웹 브라우저</a:t>
            </a:r>
            <a:r>
              <a:rPr lang="en-US" altLang="ko-KR" dirty="0"/>
              <a:t>, </a:t>
            </a:r>
            <a:r>
              <a:rPr lang="ko-KR" altLang="en-US" dirty="0"/>
              <a:t>웹 서버 및 요청 헤더의 정보를 가져올 때 사용되는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898638"/>
              </p:ext>
            </p:extLst>
          </p:nvPr>
        </p:nvGraphicFramePr>
        <p:xfrm>
          <a:off x="1259632" y="2060848"/>
          <a:ext cx="6768752" cy="389415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6768752"/>
              </a:tblGrid>
              <a:tr h="1809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/>
                        <a:t>메소드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 err="1"/>
                        <a:t>리턴타입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1585" marR="11585" marT="11585" marB="11585" anchor="ctr">
                    <a:solidFill>
                      <a:schemeClr val="accent2"/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/>
                        <a:t>getProtocol</a:t>
                      </a:r>
                      <a:r>
                        <a:rPr lang="en-US" altLang="ko-KR" sz="1400" dirty="0"/>
                        <a:t>() : String </a:t>
                      </a:r>
                      <a:endParaRPr lang="ko-KR" altLang="en-US" sz="1400" dirty="0"/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웹 서버로 요청 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사용 중인 프로토콜을 리턴 한다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1585" marR="11585" marT="11585" marB="11585" anchor="ctr"/>
                </a:tc>
              </a:tr>
              <a:tr h="3386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/>
                        <a:t>getServerName</a:t>
                      </a:r>
                      <a:r>
                        <a:rPr lang="en-US" altLang="ko-KR" sz="1400" dirty="0"/>
                        <a:t>()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: String </a:t>
                      </a:r>
                      <a:endParaRPr lang="ko-KR" altLang="en-US" sz="1400" dirty="0"/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웹 서버로 요청 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서버의 도메인 이름을 리턴 한다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1585" marR="11585" marT="11585" marB="11585" anchor="ctr"/>
                </a:tc>
              </a:tr>
              <a:tr h="3386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/>
                        <a:t>getMethod</a:t>
                      </a:r>
                      <a:r>
                        <a:rPr lang="en-US" altLang="ko-KR" sz="1400" dirty="0"/>
                        <a:t>()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: String </a:t>
                      </a:r>
                      <a:endParaRPr lang="ko-KR" altLang="en-US" sz="1400" dirty="0"/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웹 서버로 요청 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요청에 사용된 요청 방식</a:t>
                      </a:r>
                      <a:r>
                        <a:rPr lang="en-US" altLang="ko-KR" sz="1400" dirty="0"/>
                        <a:t>(GET, POST, PUT</a:t>
                      </a:r>
                      <a:r>
                        <a:rPr lang="ko-KR" altLang="en-US" sz="1400" dirty="0"/>
                        <a:t>등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을 리턴 한다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1585" marR="11585" marT="11585" marB="11585" anchor="ctr"/>
                </a:tc>
              </a:tr>
              <a:tr h="3386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/>
                        <a:t>getQueryString</a:t>
                      </a:r>
                      <a:r>
                        <a:rPr lang="en-US" altLang="ko-KR" sz="1400" dirty="0"/>
                        <a:t>()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: String </a:t>
                      </a:r>
                      <a:endParaRPr lang="ko-KR" altLang="en-US" sz="1400" dirty="0"/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웹 서버로 요청 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요청에 사용된 </a:t>
                      </a:r>
                      <a:r>
                        <a:rPr lang="en-US" altLang="ko-KR" sz="1400" dirty="0" err="1"/>
                        <a:t>QueryString</a:t>
                      </a:r>
                      <a:r>
                        <a:rPr lang="ko-KR" altLang="en-US" sz="1400" dirty="0"/>
                        <a:t>을 리턴 한다</a:t>
                      </a:r>
                      <a:r>
                        <a:rPr lang="en-US" altLang="ko-KR" sz="1400" dirty="0"/>
                        <a:t>. 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1585" marR="11585" marT="11585" marB="11585" anchor="ctr"/>
                </a:tc>
              </a:tr>
              <a:tr h="3386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/>
                        <a:t>getRequestURI</a:t>
                      </a:r>
                      <a:r>
                        <a:rPr lang="en-US" altLang="ko-KR" sz="1400" dirty="0"/>
                        <a:t>()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: String </a:t>
                      </a:r>
                      <a:endParaRPr lang="ko-KR" altLang="en-US" sz="1400" dirty="0"/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웹 서버로 요청 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요청에 사용된 </a:t>
                      </a:r>
                      <a:r>
                        <a:rPr lang="en-US" altLang="ko-KR" sz="1400" dirty="0"/>
                        <a:t>URL</a:t>
                      </a:r>
                      <a:r>
                        <a:rPr lang="ko-KR" altLang="en-US" sz="1400" dirty="0"/>
                        <a:t>로부터 </a:t>
                      </a:r>
                      <a:r>
                        <a:rPr lang="en-US" altLang="ko-KR" sz="1400" dirty="0"/>
                        <a:t>URI</a:t>
                      </a:r>
                      <a:r>
                        <a:rPr lang="ko-KR" altLang="en-US" sz="1400" dirty="0"/>
                        <a:t>값을 리턴 한다</a:t>
                      </a:r>
                      <a:r>
                        <a:rPr lang="en-US" altLang="ko-KR" sz="1400" dirty="0"/>
                        <a:t>. 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1585" marR="11585" marT="11585" marB="1158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0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ko-KR" altLang="en-US" dirty="0"/>
              <a:t> 내장 객체</a:t>
            </a:r>
            <a:r>
              <a:rPr lang="en-US" altLang="ko-KR" dirty="0"/>
              <a:t>-request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482894"/>
              </p:ext>
            </p:extLst>
          </p:nvPr>
        </p:nvGraphicFramePr>
        <p:xfrm>
          <a:off x="827584" y="1484784"/>
          <a:ext cx="7668000" cy="4499999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7668000"/>
              </a:tblGrid>
              <a:tr h="356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/>
                        <a:t>메소드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 err="1"/>
                        <a:t>리턴타입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</a:tr>
              <a:tr h="6905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/>
                        <a:t>getRemoteHost</a:t>
                      </a:r>
                      <a:r>
                        <a:rPr lang="en-US" altLang="ko-KR" sz="1400" dirty="0"/>
                        <a:t>() : String </a:t>
                      </a:r>
                      <a:endParaRPr lang="ko-KR" altLang="en-US" sz="1400" dirty="0"/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웹 서버로 정보를 요청한 웹 브라우저의 호스트 이름을 리턴 한다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0" marR="0" marT="0" marB="0"/>
                </a:tc>
              </a:tr>
              <a:tr h="6905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/>
                        <a:t>getRemoteAddr</a:t>
                      </a:r>
                      <a:r>
                        <a:rPr lang="en-US" altLang="ko-KR" sz="1400" dirty="0"/>
                        <a:t>()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: String </a:t>
                      </a:r>
                      <a:endParaRPr lang="ko-KR" altLang="en-US" sz="1400" dirty="0"/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웹 서버로 정보를 요청한 웹 브라우저의 </a:t>
                      </a:r>
                      <a:r>
                        <a:rPr lang="en-US" altLang="ko-KR" sz="1400" dirty="0"/>
                        <a:t>IP</a:t>
                      </a:r>
                      <a:r>
                        <a:rPr lang="ko-KR" altLang="en-US" sz="1400" dirty="0"/>
                        <a:t>주소를 리턴 한다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0" marR="0" marT="0" marB="0"/>
                </a:tc>
              </a:tr>
              <a:tr h="6905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/>
                        <a:t>getServerPort</a:t>
                      </a:r>
                      <a:r>
                        <a:rPr lang="en-US" altLang="ko-KR" sz="1400" dirty="0"/>
                        <a:t>()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: </a:t>
                      </a:r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 </a:t>
                      </a:r>
                      <a:endParaRPr lang="ko-KR" altLang="en-US" sz="1400" dirty="0"/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웹 서버로 요청 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서버의 </a:t>
                      </a:r>
                      <a:r>
                        <a:rPr lang="en-US" altLang="ko-KR" sz="1400" dirty="0"/>
                        <a:t>Port</a:t>
                      </a:r>
                      <a:r>
                        <a:rPr lang="ko-KR" altLang="en-US" sz="1400" dirty="0"/>
                        <a:t>번호를 리턴 한다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0" marR="0" marT="0" marB="0"/>
                </a:tc>
              </a:tr>
              <a:tr h="6905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/>
                        <a:t>getContextPath</a:t>
                      </a:r>
                      <a:r>
                        <a:rPr lang="en-US" altLang="ko-KR" sz="1400" dirty="0"/>
                        <a:t>() : String </a:t>
                      </a:r>
                      <a:endParaRPr lang="ko-KR" altLang="en-US" sz="1400" dirty="0"/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해당 </a:t>
                      </a:r>
                      <a:r>
                        <a:rPr lang="en-US" altLang="ko-KR" sz="1400" dirty="0"/>
                        <a:t>JSP</a:t>
                      </a:r>
                      <a:r>
                        <a:rPr lang="ko-KR" altLang="en-US" sz="1400" dirty="0"/>
                        <a:t>페이지가 속한 웹 </a:t>
                      </a:r>
                      <a:r>
                        <a:rPr lang="ko-KR" altLang="en-US" sz="1400" dirty="0" smtClean="0"/>
                        <a:t>애플리케이션의 </a:t>
                      </a:r>
                      <a:r>
                        <a:rPr lang="ko-KR" altLang="en-US" sz="1400" dirty="0" err="1"/>
                        <a:t>컨텍스트</a:t>
                      </a:r>
                      <a:r>
                        <a:rPr lang="ko-KR" altLang="en-US" sz="1400" dirty="0"/>
                        <a:t> 경로를 리턴 한다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0" marR="0" marT="0" marB="0"/>
                </a:tc>
              </a:tr>
              <a:tr h="6905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/>
                        <a:t>getHeader</a:t>
                      </a:r>
                      <a:r>
                        <a:rPr lang="en-US" altLang="ko-KR" sz="1400" dirty="0"/>
                        <a:t>(name)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: String </a:t>
                      </a:r>
                      <a:endParaRPr lang="ko-KR" altLang="en-US" sz="1400" dirty="0"/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웹 서버로 요청 시</a:t>
                      </a:r>
                      <a:r>
                        <a:rPr lang="en-US" altLang="ko-KR" sz="1400" dirty="0"/>
                        <a:t>, HTTP</a:t>
                      </a:r>
                      <a:r>
                        <a:rPr lang="ko-KR" altLang="en-US" sz="1400" dirty="0"/>
                        <a:t>　요청 헤더</a:t>
                      </a:r>
                      <a:r>
                        <a:rPr lang="en-US" altLang="ko-KR" sz="1400" dirty="0"/>
                        <a:t>(header) </a:t>
                      </a:r>
                      <a:r>
                        <a:rPr lang="ko-KR" altLang="en-US" sz="1400" dirty="0"/>
                        <a:t>헤더이름 </a:t>
                      </a:r>
                      <a:r>
                        <a:rPr lang="en-US" altLang="ko-KR" sz="1400" dirty="0"/>
                        <a:t>name</a:t>
                      </a:r>
                      <a:r>
                        <a:rPr lang="ko-KR" altLang="en-US" sz="1400" dirty="0"/>
                        <a:t>에 해당하는 속성 값을 </a:t>
                      </a:r>
                      <a:r>
                        <a:rPr lang="ko-KR" altLang="en-US" sz="1400" dirty="0" smtClean="0"/>
                        <a:t>리턴 한다</a:t>
                      </a:r>
                      <a:r>
                        <a:rPr lang="en-US" altLang="ko-KR" sz="1400" dirty="0"/>
                        <a:t>. 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0" marR="0" marT="0" marB="0"/>
                </a:tc>
              </a:tr>
              <a:tr h="6905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/>
                        <a:t>getHeaderNames</a:t>
                      </a:r>
                      <a:r>
                        <a:rPr lang="en-US" altLang="ko-KR" sz="1400" dirty="0"/>
                        <a:t>()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: Enumeration </a:t>
                      </a:r>
                      <a:endParaRPr lang="ko-KR" altLang="en-US" sz="1400" dirty="0"/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웹 서버로 요청 시</a:t>
                      </a:r>
                      <a:r>
                        <a:rPr lang="en-US" altLang="ko-KR" sz="1400" dirty="0"/>
                        <a:t>, HTTP</a:t>
                      </a:r>
                      <a:r>
                        <a:rPr lang="ko-KR" altLang="en-US" sz="1400" dirty="0"/>
                        <a:t>　요청 헤더</a:t>
                      </a:r>
                      <a:r>
                        <a:rPr lang="en-US" altLang="ko-KR" sz="1400" dirty="0"/>
                        <a:t>(header)</a:t>
                      </a:r>
                      <a:r>
                        <a:rPr lang="ko-KR" altLang="en-US" sz="1400" dirty="0"/>
                        <a:t>에 있는 모든 헤더이름을 리턴 한다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02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내장 </a:t>
            </a:r>
            <a:r>
              <a:rPr lang="ko-KR" altLang="en-US" dirty="0" smtClean="0"/>
              <a:t>객체</a:t>
            </a:r>
            <a:r>
              <a:rPr lang="en-US" altLang="ko-KR" dirty="0"/>
              <a:t>-</a:t>
            </a:r>
            <a:r>
              <a:rPr lang="en-US" altLang="ko-KR" dirty="0" smtClean="0"/>
              <a:t>response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response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웹 </a:t>
            </a:r>
            <a:r>
              <a:rPr lang="ko-KR" altLang="en-US" dirty="0"/>
              <a:t>브라우저의 요청에 대한 응답 정보를 저장하고 있는 객체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웹 브라우저로 응답할 응답 정보를 가짐</a:t>
            </a:r>
            <a:r>
              <a:rPr lang="en-US" altLang="ko-KR" dirty="0"/>
              <a:t>. 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응답 정보와 관련하여 주로 헤더 정보 입력</a:t>
            </a:r>
            <a:r>
              <a:rPr lang="en-US" altLang="ko-KR" dirty="0"/>
              <a:t>, </a:t>
            </a:r>
            <a:r>
              <a:rPr lang="ko-KR" altLang="en-US" dirty="0" err="1"/>
              <a:t>리다이렉트</a:t>
            </a:r>
            <a:r>
              <a:rPr lang="ko-KR" altLang="en-US" dirty="0"/>
              <a:t> 등의 기능을 제공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095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ko-KR" altLang="en-US" dirty="0"/>
              <a:t> 내장 객체</a:t>
            </a:r>
            <a:r>
              <a:rPr lang="en-US" altLang="ko-KR" dirty="0"/>
              <a:t>-response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response </a:t>
            </a:r>
            <a:r>
              <a:rPr lang="ko-KR" altLang="en-US" dirty="0"/>
              <a:t>객체에서 자주 사용되는 헤더 정보 입력과 </a:t>
            </a:r>
            <a:r>
              <a:rPr lang="ko-KR" altLang="en-US" dirty="0" err="1"/>
              <a:t>리다이렉트에</a:t>
            </a:r>
            <a:r>
              <a:rPr lang="ko-KR" altLang="en-US" dirty="0"/>
              <a:t> 관련된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46118"/>
              </p:ext>
            </p:extLst>
          </p:nvPr>
        </p:nvGraphicFramePr>
        <p:xfrm>
          <a:off x="827584" y="2204863"/>
          <a:ext cx="7488832" cy="2874264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592288"/>
                <a:gridCol w="4896544"/>
              </a:tblGrid>
              <a:tr h="3809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 smtClean="0"/>
                        <a:t>메소드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/>
                        <a:t>설명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7131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void </a:t>
                      </a:r>
                      <a:r>
                        <a:rPr lang="en-US" sz="1600" dirty="0" err="1"/>
                        <a:t>setHeader</a:t>
                      </a:r>
                      <a:r>
                        <a:rPr lang="en-US" sz="1600" dirty="0"/>
                        <a:t>(name, value)</a:t>
                      </a:r>
                      <a:endParaRPr 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/>
                        <a:t>헤더정보의 값을 수정하는 메소드로</a:t>
                      </a:r>
                      <a:r>
                        <a:rPr lang="en-US" altLang="ko-KR" sz="1600"/>
                        <a:t>, name</a:t>
                      </a:r>
                      <a:r>
                        <a:rPr lang="ko-KR" altLang="en-US" sz="1600"/>
                        <a:t>에 해당하는 헤더정보를 </a:t>
                      </a:r>
                      <a:r>
                        <a:rPr lang="en-US" altLang="ko-KR" sz="1600"/>
                        <a:t>value</a:t>
                      </a:r>
                      <a:r>
                        <a:rPr lang="ko-KR" altLang="en-US" sz="1600"/>
                        <a:t>값으로 설정한다</a:t>
                      </a:r>
                      <a:r>
                        <a:rPr lang="en-US" altLang="ko-KR" sz="1600"/>
                        <a:t>.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/>
                </a:tc>
              </a:tr>
              <a:tr h="7131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void setContentType(type)</a:t>
                      </a:r>
                      <a:endParaRPr lang="en-US" sz="16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/>
                        <a:t>웹 브라우저의 요청의 결과로 보일 페이지의 </a:t>
                      </a:r>
                      <a:r>
                        <a:rPr lang="en-US" altLang="ko-KR" sz="1600"/>
                        <a:t>contentType</a:t>
                      </a:r>
                      <a:r>
                        <a:rPr lang="ko-KR" altLang="en-US" sz="1600"/>
                        <a:t>을 설정한다</a:t>
                      </a:r>
                      <a:r>
                        <a:rPr lang="en-US" altLang="ko-KR" sz="1600"/>
                        <a:t>.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/>
                </a:tc>
              </a:tr>
              <a:tr h="7131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void sendRedirect(url)</a:t>
                      </a:r>
                      <a:endParaRPr lang="en-US" sz="16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/>
                        <a:t>페이지를 이동시키는 </a:t>
                      </a:r>
                      <a:r>
                        <a:rPr lang="ko-KR" altLang="en-US" sz="1600" dirty="0" err="1"/>
                        <a:t>메소드로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url</a:t>
                      </a:r>
                      <a:r>
                        <a:rPr lang="ko-KR" altLang="en-US" sz="1600" dirty="0"/>
                        <a:t>로 주어진 페이지로 제어가 이동한다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73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페이지의 스크립트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ko-KR" altLang="en-US" sz="2000" dirty="0"/>
              <a:t>선언문</a:t>
            </a:r>
            <a:r>
              <a:rPr lang="en-US" altLang="ko-KR" sz="2000" dirty="0"/>
              <a:t>(Declaration)-&lt;%! </a:t>
            </a:r>
            <a:r>
              <a:rPr lang="en-US" altLang="ko-KR" sz="2000" dirty="0" smtClean="0"/>
              <a:t>%&gt;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ko-KR" altLang="en-US" sz="2000" dirty="0" smtClean="0"/>
              <a:t>전역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변수 선언 및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선언</a:t>
            </a:r>
            <a:endParaRPr lang="en-US" altLang="ko-KR" sz="2000" dirty="0" smtClean="0"/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endParaRPr lang="en-US" altLang="ko-KR" sz="2000" dirty="0"/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endParaRPr lang="en-US" altLang="ko-KR" sz="2000" dirty="0" smtClean="0"/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endParaRPr lang="en-US" altLang="ko-KR" sz="2000" dirty="0"/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endParaRPr lang="en-US" altLang="ko-KR" sz="2000" dirty="0" smtClean="0"/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endParaRPr lang="en-US" altLang="ko-KR" sz="2000" dirty="0"/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endParaRPr lang="en-US" altLang="ko-KR" sz="2000" dirty="0" smtClean="0"/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endParaRPr lang="en-US" altLang="ko-KR" sz="2000" dirty="0" smtClean="0"/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ko-KR" altLang="en-US" sz="2000" dirty="0" err="1"/>
              <a:t>표현식</a:t>
            </a:r>
            <a:r>
              <a:rPr lang="en-US" altLang="ko-KR" sz="2000" dirty="0"/>
              <a:t>(Expression)-&lt;%= %&gt;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ko-KR" altLang="en-US" sz="2000" dirty="0" smtClean="0"/>
              <a:t>화면에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출력할 내용 기술</a:t>
            </a:r>
            <a:endParaRPr lang="en-US" altLang="ko-KR" sz="2000" dirty="0"/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endParaRPr lang="en-US" altLang="ko-KR" sz="2000" dirty="0" smtClean="0"/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endParaRPr lang="en-US" altLang="ko-KR" sz="2000" dirty="0"/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endParaRPr lang="en-US" altLang="ko-KR" sz="2000" dirty="0" smtClean="0"/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endParaRPr lang="en-US" altLang="ko-KR" sz="2000" dirty="0"/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endParaRPr lang="en-US" altLang="ko-KR" sz="2000" dirty="0" smtClean="0"/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endParaRPr lang="en-US" altLang="ko-KR" sz="2000" dirty="0"/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endParaRPr lang="en-US" altLang="ko-KR" sz="2000" dirty="0" smtClean="0"/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2204864"/>
            <a:ext cx="4104456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pPr marL="180975" lvl="2" fontAlgn="base">
              <a:buNone/>
            </a:pPr>
            <a:r>
              <a:rPr lang="en-US" altLang="ko-KR" sz="2400" dirty="0" smtClean="0"/>
              <a:t>&lt;%!</a:t>
            </a:r>
          </a:p>
          <a:p>
            <a:pPr marL="180975" lvl="2" fontAlgn="base">
              <a:buNone/>
            </a:pPr>
            <a:r>
              <a:rPr lang="en-US" altLang="ko-KR" sz="2400" dirty="0" smtClean="0"/>
              <a:t>  private String id=</a:t>
            </a:r>
          </a:p>
          <a:p>
            <a:pPr marL="0" lvl="2" fontAlgn="base">
              <a:buNone/>
            </a:pPr>
            <a:r>
              <a:rPr lang="en-US" altLang="ko-KR" sz="2400" dirty="0" smtClean="0"/>
              <a:t>                   "</a:t>
            </a:r>
            <a:r>
              <a:rPr lang="en-US" altLang="ko-KR" sz="2400" dirty="0" err="1" smtClean="0"/>
              <a:t>Kingdora</a:t>
            </a:r>
            <a:r>
              <a:rPr lang="en-US" altLang="ko-KR" sz="2400" dirty="0" smtClean="0"/>
              <a:t>"; </a:t>
            </a:r>
          </a:p>
          <a:p>
            <a:pPr marL="180975" lvl="2" fontAlgn="base">
              <a:buNone/>
            </a:pPr>
            <a:r>
              <a:rPr lang="en-US" altLang="ko-KR" sz="2400" dirty="0" smtClean="0"/>
              <a:t>%&gt;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4716016" y="2204864"/>
            <a:ext cx="3960000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180975" lvl="2" fontAlgn="base">
              <a:buNone/>
            </a:pPr>
            <a:r>
              <a:rPr lang="en-US" altLang="ko-KR" sz="2400" dirty="0" smtClean="0"/>
              <a:t>&lt;%!</a:t>
            </a:r>
          </a:p>
          <a:p>
            <a:pPr marL="180975" lvl="2" fontAlgn="base">
              <a:buNone/>
            </a:pPr>
            <a:r>
              <a:rPr lang="en-US" altLang="ko-KR" sz="2400" dirty="0" smtClean="0"/>
              <a:t>  public String </a:t>
            </a:r>
            <a:r>
              <a:rPr lang="en-US" altLang="ko-KR" sz="2400" dirty="0" err="1" smtClean="0"/>
              <a:t>getId</a:t>
            </a:r>
            <a:r>
              <a:rPr lang="en-US" altLang="ko-KR" sz="2400" dirty="0" smtClean="0"/>
              <a:t>( ) {</a:t>
            </a:r>
          </a:p>
          <a:p>
            <a:pPr marL="0" lvl="2" fontAlgn="base">
              <a:buNone/>
            </a:pPr>
            <a:r>
              <a:rPr lang="en-US" altLang="ko-KR" sz="2400" dirty="0" smtClean="0"/>
              <a:t>      return id;</a:t>
            </a:r>
          </a:p>
          <a:p>
            <a:pPr marL="0" lvl="2" fontAlgn="base">
              <a:buNone/>
            </a:pPr>
            <a:r>
              <a:rPr lang="en-US" altLang="ko-KR" sz="2400" dirty="0" smtClean="0"/>
              <a:t>    } </a:t>
            </a:r>
          </a:p>
          <a:p>
            <a:pPr marL="180975" lvl="2" fontAlgn="base">
              <a:buNone/>
            </a:pPr>
            <a:r>
              <a:rPr lang="en-US" altLang="ko-KR" sz="2400" dirty="0" smtClean="0"/>
              <a:t>%&gt;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5422439"/>
            <a:ext cx="6912768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&lt;%= </a:t>
            </a:r>
            <a:r>
              <a:rPr lang="ko-KR" altLang="en-US" dirty="0"/>
              <a:t>변수 </a:t>
            </a:r>
            <a:r>
              <a:rPr lang="en-US" altLang="ko-KR" dirty="0"/>
              <a:t>%&gt;</a:t>
            </a:r>
          </a:p>
          <a:p>
            <a:r>
              <a:rPr lang="en-US" altLang="ko-KR" dirty="0"/>
              <a:t>&lt;%= </a:t>
            </a:r>
            <a:r>
              <a:rPr lang="ko-KR" altLang="en-US" dirty="0"/>
              <a:t>수식 </a:t>
            </a:r>
            <a:r>
              <a:rPr lang="en-US" altLang="ko-KR" dirty="0"/>
              <a:t>%&gt;</a:t>
            </a:r>
          </a:p>
          <a:p>
            <a:r>
              <a:rPr lang="en-US" altLang="ko-KR" dirty="0"/>
              <a:t>&lt;%= </a:t>
            </a:r>
            <a:r>
              <a:rPr lang="ko-KR" altLang="en-US" dirty="0" err="1"/>
              <a:t>메소드</a:t>
            </a:r>
            <a:r>
              <a:rPr lang="ko-KR" altLang="en-US" dirty="0"/>
              <a:t> 호출 </a:t>
            </a:r>
            <a:r>
              <a:rPr lang="en-US" altLang="ko-KR" dirty="0"/>
              <a:t>%&gt;</a:t>
            </a:r>
          </a:p>
        </p:txBody>
      </p:sp>
    </p:spTree>
    <p:extLst>
      <p:ext uri="{BB962C8B-B14F-4D97-AF65-F5344CB8AC3E}">
        <p14:creationId xmlns:p14="http://schemas.microsoft.com/office/powerpoint/2010/main" val="3067403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ko-KR" altLang="en-US" dirty="0"/>
              <a:t> 내장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-out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out </a:t>
            </a:r>
            <a:r>
              <a:rPr lang="ko-KR" altLang="en-US" dirty="0"/>
              <a:t>내장 객체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페이지가 생성한 결과를 웹 브라우저에 전송해 주는 출력 </a:t>
            </a:r>
            <a:r>
              <a:rPr lang="ko-KR" altLang="en-US" dirty="0" err="1"/>
              <a:t>스트림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페이지가 웹 브라우저에게 보내는 모든 정보는 </a:t>
            </a:r>
            <a:r>
              <a:rPr lang="en-US" altLang="ko-KR" dirty="0"/>
              <a:t>out </a:t>
            </a:r>
            <a:r>
              <a:rPr lang="ko-KR" altLang="en-US" dirty="0" smtClean="0"/>
              <a:t>객체</a:t>
            </a:r>
            <a:r>
              <a:rPr lang="ko-KR" altLang="en-US" dirty="0"/>
              <a:t>를</a:t>
            </a:r>
            <a:r>
              <a:rPr lang="ko-KR" altLang="en-US" dirty="0" smtClean="0"/>
              <a:t> </a:t>
            </a:r>
            <a:r>
              <a:rPr lang="ko-KR" altLang="en-US" dirty="0"/>
              <a:t>통해서 </a:t>
            </a:r>
            <a:r>
              <a:rPr lang="ko-KR" altLang="en-US" dirty="0" smtClean="0"/>
              <a:t>전송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여기서 모든 정보는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스크립트요소 뿐만 아니라 비 스크립트요소인 </a:t>
            </a:r>
            <a:r>
              <a:rPr lang="en-US" altLang="ko-KR" dirty="0"/>
              <a:t>HTML, </a:t>
            </a:r>
            <a:r>
              <a:rPr lang="ko-KR" altLang="en-US" dirty="0"/>
              <a:t>일반텍스트도 모두 포함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out</a:t>
            </a:r>
            <a:r>
              <a:rPr lang="ko-KR" altLang="en-US" dirty="0"/>
              <a:t>객체는 </a:t>
            </a:r>
            <a:r>
              <a:rPr lang="en-US" altLang="ko-KR" dirty="0" err="1"/>
              <a:t>javax.servlet.jsp.JspWriter</a:t>
            </a:r>
            <a:r>
              <a:rPr lang="en-US" altLang="ko-KR" dirty="0"/>
              <a:t> </a:t>
            </a:r>
            <a:r>
              <a:rPr lang="ko-KR" altLang="en-US" dirty="0"/>
              <a:t>클래스 타입으로 </a:t>
            </a:r>
            <a:r>
              <a:rPr lang="en-US" altLang="ko-KR" dirty="0" err="1"/>
              <a:t>JSP</a:t>
            </a:r>
            <a:r>
              <a:rPr lang="ko-KR" altLang="en-US" dirty="0"/>
              <a:t>에서는 </a:t>
            </a:r>
            <a:r>
              <a:rPr lang="en-US" altLang="ko-KR" dirty="0"/>
              <a:t>out </a:t>
            </a:r>
            <a:r>
              <a:rPr lang="ko-KR" altLang="en-US" dirty="0"/>
              <a:t>객체로 사용</a:t>
            </a:r>
            <a:r>
              <a:rPr lang="en-US" altLang="ko-KR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주로 많이 사용되는 </a:t>
            </a:r>
            <a:r>
              <a:rPr lang="ko-KR" altLang="en-US" dirty="0" err="1"/>
              <a:t>메소드는</a:t>
            </a:r>
            <a:r>
              <a:rPr lang="ko-KR" altLang="en-US" dirty="0"/>
              <a:t> 웹 브라우저에 출력을 하기 위한 </a:t>
            </a:r>
            <a:r>
              <a:rPr lang="en-US" altLang="ko-KR" dirty="0" err="1"/>
              <a:t>println</a:t>
            </a:r>
            <a:r>
              <a:rPr lang="en-US" altLang="ko-KR" dirty="0"/>
              <a:t>( ) </a:t>
            </a:r>
            <a:r>
              <a:rPr lang="ko-KR" altLang="en-US" dirty="0" err="1" smtClean="0"/>
              <a:t>메소드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773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ko-KR" altLang="en-US" dirty="0"/>
              <a:t> 내장 객체</a:t>
            </a:r>
            <a:r>
              <a:rPr lang="en-US" altLang="ko-KR" dirty="0"/>
              <a:t>-out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out </a:t>
            </a:r>
            <a:r>
              <a:rPr lang="ko-KR" altLang="en-US" dirty="0"/>
              <a:t>내장 객체의 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418441"/>
              </p:ext>
            </p:extLst>
          </p:nvPr>
        </p:nvGraphicFramePr>
        <p:xfrm>
          <a:off x="461918" y="1916832"/>
          <a:ext cx="8208912" cy="3672405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8208912"/>
              </a:tblGrid>
              <a:tr h="4321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 smtClean="0"/>
                        <a:t>메소드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- </a:t>
                      </a:r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47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/>
                        <a:t>isAutoFlush</a:t>
                      </a:r>
                      <a:r>
                        <a:rPr lang="en-US" sz="1600" dirty="0" smtClean="0"/>
                        <a:t>()  : </a:t>
                      </a:r>
                      <a:r>
                        <a:rPr lang="en-US" altLang="ko-KR" sz="1600" dirty="0" err="1" smtClean="0"/>
                        <a:t>boolean</a:t>
                      </a:r>
                      <a:r>
                        <a:rPr lang="en-US" altLang="ko-KR" sz="1600" dirty="0" smtClean="0"/>
                        <a:t>  - </a:t>
                      </a:r>
                      <a:r>
                        <a:rPr lang="ko-KR" altLang="en-US" sz="1400" dirty="0" smtClean="0"/>
                        <a:t>출력 </a:t>
                      </a:r>
                      <a:r>
                        <a:rPr lang="ko-KR" altLang="en-US" sz="1400" dirty="0"/>
                        <a:t>버퍼가 다 찼을 때 처리여부를 결정하는 것으로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자동으로 </a:t>
                      </a:r>
                      <a:r>
                        <a:rPr lang="ko-KR" altLang="en-US" sz="1400" dirty="0" err="1"/>
                        <a:t>플러시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출력해서 비우기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할 경우에는 </a:t>
                      </a:r>
                      <a:r>
                        <a:rPr lang="en-US" altLang="ko-KR" sz="1400" dirty="0"/>
                        <a:t>true</a:t>
                      </a:r>
                      <a:r>
                        <a:rPr lang="ko-KR" altLang="en-US" sz="1400" dirty="0"/>
                        <a:t>를 </a:t>
                      </a:r>
                      <a:r>
                        <a:rPr lang="ko-KR" altLang="en-US" sz="1400" dirty="0" err="1"/>
                        <a:t>리턴하고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그렇지 않을 경우 </a:t>
                      </a:r>
                      <a:r>
                        <a:rPr lang="en-US" altLang="ko-KR" sz="1400" dirty="0"/>
                        <a:t>false</a:t>
                      </a:r>
                      <a:r>
                        <a:rPr lang="ko-KR" altLang="en-US" sz="1400" dirty="0"/>
                        <a:t>를 리턴 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/>
                </a:tc>
              </a:tr>
              <a:tr h="4321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/>
                        <a:t>getBufferSize</a:t>
                      </a:r>
                      <a:r>
                        <a:rPr lang="en-US" sz="1600" dirty="0" smtClean="0"/>
                        <a:t>() : </a:t>
                      </a:r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    - </a:t>
                      </a:r>
                      <a:r>
                        <a:rPr lang="ko-KR" altLang="en-US" sz="1400" dirty="0" smtClean="0"/>
                        <a:t>출력 </a:t>
                      </a:r>
                      <a:r>
                        <a:rPr lang="ko-KR" altLang="en-US" sz="1400" dirty="0"/>
                        <a:t>버퍼의 전체 크기를 리턴 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/>
                </a:tc>
              </a:tr>
              <a:tr h="4321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/>
                        <a:t>getRemaining</a:t>
                      </a:r>
                      <a:r>
                        <a:rPr lang="en-US" sz="1600" dirty="0" smtClean="0"/>
                        <a:t>() : </a:t>
                      </a:r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 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현재 </a:t>
                      </a:r>
                      <a:r>
                        <a:rPr lang="ko-KR" altLang="en-US" sz="1400" dirty="0"/>
                        <a:t>남아 있는 출력 버퍼의 크기를 리턴 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/>
                </a:tc>
              </a:tr>
              <a:tr h="4321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/>
                        <a:t>clearBuffer</a:t>
                      </a:r>
                      <a:r>
                        <a:rPr lang="en-US" sz="1600" dirty="0" smtClean="0"/>
                        <a:t>() : </a:t>
                      </a:r>
                      <a:r>
                        <a:rPr lang="en-US" altLang="ko-KR" sz="1600" dirty="0" smtClean="0"/>
                        <a:t>void 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현재 </a:t>
                      </a:r>
                      <a:r>
                        <a:rPr lang="ko-KR" altLang="en-US" sz="1400" dirty="0"/>
                        <a:t>출력 버퍼에 저장되어 있는 내용을 웹 브라우저에 전송하지 않고 비운다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/>
                </a:tc>
              </a:tr>
              <a:tr h="4321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/>
                        <a:t>println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str</a:t>
                      </a:r>
                      <a:r>
                        <a:rPr lang="en-US" sz="1600" dirty="0" smtClean="0"/>
                        <a:t>) : </a:t>
                      </a:r>
                      <a:r>
                        <a:rPr lang="en-US" altLang="ko-KR" sz="1600" dirty="0" smtClean="0"/>
                        <a:t>String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주어진 </a:t>
                      </a:r>
                      <a:r>
                        <a:rPr lang="en-US" altLang="ko-KR" sz="1400" dirty="0" err="1"/>
                        <a:t>str</a:t>
                      </a:r>
                      <a:r>
                        <a:rPr lang="ko-KR" altLang="en-US" sz="1400" dirty="0"/>
                        <a:t>값을 웹 브라우저에 출력한다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이때 줄 바꿈은 적용되지 않는다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/>
                </a:tc>
              </a:tr>
              <a:tr h="4321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flush() : </a:t>
                      </a:r>
                      <a:r>
                        <a:rPr lang="en-US" altLang="ko-KR" sz="1600" dirty="0" smtClean="0"/>
                        <a:t>void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현재 </a:t>
                      </a:r>
                      <a:r>
                        <a:rPr lang="ko-KR" altLang="en-US" sz="1400" dirty="0"/>
                        <a:t>출력 버퍼에 저장되어 있는 내용을 웹 브라우저에 전송하고 비운다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/>
                </a:tc>
              </a:tr>
              <a:tr h="4321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close() : </a:t>
                      </a:r>
                      <a:r>
                        <a:rPr lang="en-US" altLang="ko-KR" sz="1600" dirty="0" smtClean="0"/>
                        <a:t>void </a:t>
                      </a:r>
                      <a:r>
                        <a:rPr lang="en-US" altLang="ko-KR" sz="1400" dirty="0" smtClean="0"/>
                        <a:t>-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현재 </a:t>
                      </a:r>
                      <a:r>
                        <a:rPr lang="ko-KR" altLang="en-US" sz="1400" dirty="0"/>
                        <a:t>출력 버퍼에 저장되어 있는 내용을 웹 브라우저에 전송하고 </a:t>
                      </a:r>
                      <a:r>
                        <a:rPr lang="ko-KR" altLang="en-US" sz="1400" dirty="0" err="1"/>
                        <a:t>출력스트림을</a:t>
                      </a:r>
                      <a:r>
                        <a:rPr lang="ko-KR" altLang="en-US" sz="1400" dirty="0"/>
                        <a:t> 닫는다</a:t>
                      </a:r>
                      <a:r>
                        <a:rPr lang="en-US" altLang="ko-KR" sz="1400" dirty="0"/>
                        <a:t>.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493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ko-KR" altLang="en-US" dirty="0"/>
              <a:t> 내장 객체</a:t>
            </a:r>
            <a:r>
              <a:rPr lang="en-US" altLang="ko-KR" dirty="0"/>
              <a:t>-</a:t>
            </a:r>
            <a:r>
              <a:rPr lang="en-US" altLang="ko-KR" dirty="0" err="1"/>
              <a:t>pageContext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pageContext</a:t>
            </a:r>
            <a:r>
              <a:rPr lang="en-US" altLang="ko-KR" dirty="0"/>
              <a:t> </a:t>
            </a:r>
            <a:r>
              <a:rPr lang="ko-KR" altLang="en-US" dirty="0"/>
              <a:t>내장객체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pageContext</a:t>
            </a:r>
            <a:r>
              <a:rPr lang="en-US" altLang="ko-KR" dirty="0"/>
              <a:t> </a:t>
            </a:r>
            <a:r>
              <a:rPr lang="ko-KR" altLang="en-US" dirty="0"/>
              <a:t>객체는 현재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페이지의 </a:t>
            </a:r>
            <a:r>
              <a:rPr lang="ko-KR" altLang="en-US" dirty="0" err="1"/>
              <a:t>컨텍스트</a:t>
            </a:r>
            <a:r>
              <a:rPr lang="en-US" altLang="ko-KR" dirty="0"/>
              <a:t>(Context)</a:t>
            </a:r>
            <a:r>
              <a:rPr lang="ko-KR" altLang="en-US" dirty="0"/>
              <a:t>를 나타내며</a:t>
            </a:r>
            <a:r>
              <a:rPr lang="en-US" altLang="ko-KR" dirty="0"/>
              <a:t>, </a:t>
            </a:r>
            <a:r>
              <a:rPr lang="ko-KR" altLang="en-US" dirty="0"/>
              <a:t>주로 다른 내장객체를 구하거나</a:t>
            </a:r>
            <a:r>
              <a:rPr lang="en-US" altLang="ko-KR" dirty="0"/>
              <a:t>, </a:t>
            </a:r>
            <a:r>
              <a:rPr lang="ko-KR" altLang="en-US" dirty="0"/>
              <a:t>페이지의 흐름제어 그리고 에러데이터를 얻어낼 때 사용</a:t>
            </a:r>
            <a:r>
              <a:rPr lang="en-US" altLang="ko-KR" dirty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javax.servlet.jsp.PageContext</a:t>
            </a:r>
            <a:r>
              <a:rPr lang="ko-KR" altLang="en-US" dirty="0"/>
              <a:t>객체 타입으로</a:t>
            </a:r>
            <a:r>
              <a:rPr lang="en-US" altLang="ko-KR" dirty="0"/>
              <a:t>, </a:t>
            </a:r>
            <a:r>
              <a:rPr lang="en-US" altLang="ko-KR" dirty="0" err="1"/>
              <a:t>JSP</a:t>
            </a:r>
            <a:r>
              <a:rPr lang="ko-KR" altLang="en-US" dirty="0"/>
              <a:t>에서는 </a:t>
            </a:r>
            <a:r>
              <a:rPr lang="en-US" altLang="ko-KR" dirty="0" err="1"/>
              <a:t>pageContext</a:t>
            </a:r>
            <a:r>
              <a:rPr lang="ko-KR" altLang="en-US" dirty="0"/>
              <a:t>객체로 사용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534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ko-KR" altLang="en-US" dirty="0"/>
              <a:t> 내장 객체</a:t>
            </a:r>
            <a:r>
              <a:rPr lang="en-US" altLang="ko-KR" dirty="0"/>
              <a:t>-</a:t>
            </a:r>
            <a:r>
              <a:rPr lang="en-US" altLang="ko-KR" dirty="0" err="1"/>
              <a:t>pageContext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pageContext</a:t>
            </a:r>
            <a:r>
              <a:rPr lang="en-US" altLang="ko-KR" dirty="0"/>
              <a:t> </a:t>
            </a:r>
            <a:r>
              <a:rPr lang="ko-KR" altLang="en-US" dirty="0"/>
              <a:t>내장 객체의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944552"/>
              </p:ext>
            </p:extLst>
          </p:nvPr>
        </p:nvGraphicFramePr>
        <p:xfrm>
          <a:off x="1034982" y="1701111"/>
          <a:ext cx="7056784" cy="3714064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7056784"/>
              </a:tblGrid>
              <a:tr h="2550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/>
                        <a:t>메소드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800" dirty="0"/>
                        <a:t>리턴</a:t>
                      </a:r>
                      <a:r>
                        <a:rPr lang="ko-KR" altLang="en-US" sz="1600" dirty="0"/>
                        <a:t> 타입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5400" marR="15400" marT="15400" marB="15400" anchor="ctr">
                    <a:solidFill>
                      <a:schemeClr val="accent2"/>
                    </a:solidFill>
                  </a:tcPr>
                </a:tc>
              </a:tr>
              <a:tr h="5226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/>
                        <a:t>getRequest</a:t>
                      </a:r>
                      <a:r>
                        <a:rPr lang="en-US" altLang="ko-KR" sz="1600" dirty="0"/>
                        <a:t>()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: </a:t>
                      </a:r>
                      <a:r>
                        <a:rPr lang="en-US" altLang="ko-KR" sz="1600" dirty="0" err="1"/>
                        <a:t>ServletRequest</a:t>
                      </a:r>
                      <a:r>
                        <a:rPr lang="en-US" altLang="ko-KR" sz="1600" dirty="0"/>
                        <a:t>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/>
                        <a:t>페이지 요청 정보를 가지고 있는 </a:t>
                      </a:r>
                      <a:r>
                        <a:rPr lang="en-US" altLang="ko-KR" sz="1600" dirty="0"/>
                        <a:t>request </a:t>
                      </a:r>
                      <a:r>
                        <a:rPr lang="ko-KR" altLang="en-US" sz="1600" dirty="0"/>
                        <a:t>내장 객체를 리턴 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5400" marR="15400" marT="15400" marB="15400" anchor="ctr"/>
                </a:tc>
              </a:tr>
              <a:tr h="5226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/>
                        <a:t>getResopnse()</a:t>
                      </a:r>
                      <a:r>
                        <a:rPr lang="ko-KR" altLang="en-US" sz="1600"/>
                        <a:t> </a:t>
                      </a:r>
                      <a:r>
                        <a:rPr lang="en-US" altLang="ko-KR" sz="1600"/>
                        <a:t>: ServletResponse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/>
                        <a:t>페이지 요청에 대한 응답 정보를 가지고 있는 </a:t>
                      </a:r>
                      <a:r>
                        <a:rPr lang="en-US" altLang="ko-KR" sz="1600"/>
                        <a:t>response </a:t>
                      </a:r>
                      <a:r>
                        <a:rPr lang="ko-KR" altLang="en-US" sz="1600"/>
                        <a:t>내장 객체를 리턴 한다</a:t>
                      </a:r>
                      <a:r>
                        <a:rPr lang="en-US" altLang="ko-KR" sz="1600"/>
                        <a:t>.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5400" marR="15400" marT="15400" marB="15400" anchor="ctr"/>
                </a:tc>
              </a:tr>
              <a:tr h="5226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/>
                        <a:t>getOut()</a:t>
                      </a:r>
                      <a:r>
                        <a:rPr lang="ko-KR" altLang="en-US" sz="1600"/>
                        <a:t> </a:t>
                      </a:r>
                      <a:r>
                        <a:rPr lang="en-US" altLang="ko-KR" sz="1600"/>
                        <a:t>: JspWriter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/>
                        <a:t>페이지 요청에 대한 출력 스트림인 </a:t>
                      </a:r>
                      <a:r>
                        <a:rPr lang="en-US" altLang="ko-KR" sz="1600"/>
                        <a:t>out </a:t>
                      </a:r>
                      <a:r>
                        <a:rPr lang="ko-KR" altLang="en-US" sz="1600"/>
                        <a:t>내장 객체를 리턴 한다</a:t>
                      </a:r>
                      <a:r>
                        <a:rPr lang="en-US" altLang="ko-KR" sz="1600"/>
                        <a:t>.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5400" marR="15400" marT="15400" marB="15400" anchor="ctr"/>
                </a:tc>
              </a:tr>
              <a:tr h="5226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/>
                        <a:t>getSession</a:t>
                      </a:r>
                      <a:r>
                        <a:rPr lang="en-US" altLang="ko-KR" sz="1600" dirty="0"/>
                        <a:t>()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: </a:t>
                      </a:r>
                      <a:r>
                        <a:rPr lang="en-US" altLang="ko-KR" sz="1600" dirty="0" err="1"/>
                        <a:t>HttpSession</a:t>
                      </a:r>
                      <a:r>
                        <a:rPr lang="en-US" altLang="ko-KR" sz="1600" dirty="0"/>
                        <a:t>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/>
                        <a:t>요청한 웹 브라우저의 세션 정보를 담고 있는 </a:t>
                      </a:r>
                      <a:r>
                        <a:rPr lang="en-US" altLang="ko-KR" sz="1600" dirty="0"/>
                        <a:t>session </a:t>
                      </a:r>
                      <a:r>
                        <a:rPr lang="ko-KR" altLang="en-US" sz="1600" dirty="0"/>
                        <a:t>내장 객체를 리턴 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5400" marR="15400" marT="15400" marB="154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302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ko-KR" altLang="en-US" dirty="0"/>
              <a:t> 내장 객체</a:t>
            </a:r>
            <a:r>
              <a:rPr lang="en-US" altLang="ko-KR" dirty="0"/>
              <a:t>-</a:t>
            </a:r>
            <a:r>
              <a:rPr lang="en-US" altLang="ko-KR" dirty="0" err="1"/>
              <a:t>pageContext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pageContext</a:t>
            </a:r>
            <a:r>
              <a:rPr lang="en-US" altLang="ko-KR" dirty="0"/>
              <a:t> </a:t>
            </a:r>
            <a:r>
              <a:rPr lang="ko-KR" altLang="en-US" dirty="0"/>
              <a:t>내장 객체의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984551"/>
              </p:ext>
            </p:extLst>
          </p:nvPr>
        </p:nvGraphicFramePr>
        <p:xfrm>
          <a:off x="827584" y="1701111"/>
          <a:ext cx="7632848" cy="410420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7632848"/>
              </a:tblGrid>
              <a:tr h="2550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/>
                        <a:t>메소드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800" dirty="0"/>
                        <a:t>리턴</a:t>
                      </a:r>
                      <a:r>
                        <a:rPr lang="ko-KR" altLang="en-US" sz="1600" dirty="0"/>
                        <a:t> 타입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5400" marR="15400" marT="15400" marB="15400" anchor="ctr">
                    <a:solidFill>
                      <a:schemeClr val="accent2"/>
                    </a:solidFill>
                  </a:tcPr>
                </a:tc>
              </a:tr>
              <a:tr h="5226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/>
                        <a:t>getServletContext</a:t>
                      </a:r>
                      <a:r>
                        <a:rPr lang="en-US" altLang="ko-KR" sz="1600" dirty="0"/>
                        <a:t>()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: </a:t>
                      </a:r>
                      <a:r>
                        <a:rPr lang="en-US" altLang="ko-KR" sz="1600" dirty="0" err="1"/>
                        <a:t>ServletContext</a:t>
                      </a:r>
                      <a:r>
                        <a:rPr lang="en-US" altLang="ko-KR" sz="1600" dirty="0"/>
                        <a:t>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/>
                        <a:t>페이지에 대한 </a:t>
                      </a:r>
                      <a:r>
                        <a:rPr lang="ko-KR" altLang="en-US" sz="1600" dirty="0" err="1"/>
                        <a:t>서블릿</a:t>
                      </a:r>
                      <a:r>
                        <a:rPr lang="ko-KR" altLang="en-US" sz="1600" dirty="0"/>
                        <a:t> 실행 환경 정보를 담고 있는 </a:t>
                      </a:r>
                      <a:r>
                        <a:rPr lang="en-US" altLang="ko-KR" sz="1600" dirty="0"/>
                        <a:t>application </a:t>
                      </a:r>
                      <a:r>
                        <a:rPr lang="ko-KR" altLang="en-US" sz="1600" dirty="0"/>
                        <a:t>내장 객체를 리턴 한다</a:t>
                      </a:r>
                      <a:r>
                        <a:rPr lang="en-US" altLang="ko-KR" sz="1600" dirty="0"/>
                        <a:t>. 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5400" marR="15400" marT="15400" marB="15400" anchor="ctr"/>
                </a:tc>
              </a:tr>
              <a:tr h="5226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getPage() : Object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page </a:t>
                      </a:r>
                      <a:r>
                        <a:rPr lang="ko-KR" altLang="en-US" sz="1600"/>
                        <a:t>내장 객체를 리턴 한다</a:t>
                      </a:r>
                      <a:r>
                        <a:rPr lang="en-US" altLang="ko-KR" sz="1600"/>
                        <a:t>.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5400" marR="15400" marT="15400" marB="15400" anchor="ctr"/>
                </a:tc>
              </a:tr>
              <a:tr h="5226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/>
                        <a:t>getServletConfig()</a:t>
                      </a:r>
                      <a:r>
                        <a:rPr lang="ko-KR" altLang="en-US" sz="1600"/>
                        <a:t> </a:t>
                      </a:r>
                      <a:r>
                        <a:rPr lang="en-US" altLang="ko-KR" sz="1600"/>
                        <a:t>: ServletConfig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/>
                        <a:t>해당 페이지의 서블릿 초기 정보 설정 정보를 담고 있는 </a:t>
                      </a:r>
                      <a:r>
                        <a:rPr lang="en-US" altLang="ko-KR" sz="1600"/>
                        <a:t>config </a:t>
                      </a:r>
                      <a:r>
                        <a:rPr lang="ko-KR" altLang="en-US" sz="1600"/>
                        <a:t>내장 객체를 리턴 한다</a:t>
                      </a:r>
                      <a:r>
                        <a:rPr lang="en-US" altLang="ko-KR" sz="1600"/>
                        <a:t>.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5400" marR="15400" marT="15400" marB="15400" anchor="ctr"/>
                </a:tc>
              </a:tr>
              <a:tr h="5504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err="1"/>
                        <a:t>getException</a:t>
                      </a:r>
                      <a:r>
                        <a:rPr lang="en-US" altLang="ko-KR" sz="1600" dirty="0"/>
                        <a:t>()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: Exception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/>
                        <a:t>페이지 실행 중에 발생되는 에러 페이지에 대한 예외정보를 갖고 있는 </a:t>
                      </a:r>
                      <a:r>
                        <a:rPr lang="en-US" altLang="ko-KR" sz="1600" dirty="0"/>
                        <a:t>exception </a:t>
                      </a:r>
                      <a:r>
                        <a:rPr lang="ko-KR" altLang="en-US" sz="1600" dirty="0"/>
                        <a:t>내장 객체를 리턴 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5400" marR="15400" marT="15400" marB="154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1877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ko-KR" altLang="en-US" dirty="0"/>
              <a:t> 내장 객체</a:t>
            </a:r>
            <a:r>
              <a:rPr lang="en-US" altLang="ko-KR" dirty="0"/>
              <a:t>-session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session </a:t>
            </a:r>
            <a:r>
              <a:rPr lang="ko-KR" altLang="en-US" dirty="0"/>
              <a:t>내장객체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요청한 웹 브라우저에 관한 정보를 저장하고 관리하는 내장객체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javax.servlet.http.HttpSession</a:t>
            </a:r>
            <a:r>
              <a:rPr lang="en-US" altLang="ko-KR" dirty="0" smtClean="0"/>
              <a:t> </a:t>
            </a:r>
            <a:r>
              <a:rPr lang="ko-KR" altLang="en-US" dirty="0"/>
              <a:t>객체 타입으로</a:t>
            </a:r>
            <a:r>
              <a:rPr lang="en-US" altLang="ko-KR" dirty="0"/>
              <a:t>, </a:t>
            </a:r>
            <a:r>
              <a:rPr lang="en-US" altLang="ko-KR" dirty="0" err="1"/>
              <a:t>JSP</a:t>
            </a:r>
            <a:r>
              <a:rPr lang="ko-KR" altLang="en-US" dirty="0"/>
              <a:t>에서는 </a:t>
            </a:r>
            <a:r>
              <a:rPr lang="en-US" altLang="ko-KR" dirty="0"/>
              <a:t>session </a:t>
            </a:r>
            <a:r>
              <a:rPr lang="ko-KR" altLang="en-US" dirty="0"/>
              <a:t>객체로 사용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session </a:t>
            </a:r>
            <a:r>
              <a:rPr lang="ko-KR" altLang="en-US" dirty="0"/>
              <a:t>객체는 웹 브라우저</a:t>
            </a:r>
            <a:r>
              <a:rPr lang="en-US" altLang="ko-KR" dirty="0"/>
              <a:t>(</a:t>
            </a:r>
            <a:r>
              <a:rPr lang="ko-KR" altLang="en-US" dirty="0"/>
              <a:t>클라이언트</a:t>
            </a:r>
            <a:r>
              <a:rPr lang="en-US" altLang="ko-KR" dirty="0"/>
              <a:t>)</a:t>
            </a:r>
            <a:r>
              <a:rPr lang="ko-KR" altLang="en-US" dirty="0"/>
              <a:t>당 </a:t>
            </a:r>
            <a:r>
              <a:rPr lang="en-US" altLang="ko-KR" dirty="0"/>
              <a:t>1</a:t>
            </a:r>
            <a:r>
              <a:rPr lang="ko-KR" altLang="en-US" dirty="0"/>
              <a:t>개가 할당</a:t>
            </a:r>
            <a:r>
              <a:rPr lang="en-US" altLang="ko-KR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따라서 주로 회원관리 시스템에서 사용자 인증에 관련된 작업을 수행할 때 사용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424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ko-KR" altLang="en-US" dirty="0"/>
              <a:t> 내장 객체</a:t>
            </a:r>
            <a:r>
              <a:rPr lang="en-US" altLang="ko-KR" dirty="0"/>
              <a:t>-session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session </a:t>
            </a:r>
            <a:r>
              <a:rPr lang="ko-KR" altLang="en-US" dirty="0"/>
              <a:t>내장 객체의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695886"/>
              </p:ext>
            </p:extLst>
          </p:nvPr>
        </p:nvGraphicFramePr>
        <p:xfrm>
          <a:off x="755575" y="1628800"/>
          <a:ext cx="7632848" cy="539772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632848"/>
              </a:tblGrid>
              <a:tr h="2792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/>
                        <a:t>메소드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리턴 타입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318" marR="17318" marT="17318" marB="17318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5709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/>
                        <a:t>getId()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:</a:t>
                      </a:r>
                      <a:r>
                        <a:rPr lang="ko-KR" altLang="en-US" sz="1400"/>
                        <a:t>　</a:t>
                      </a:r>
                      <a:r>
                        <a:rPr lang="en-US" altLang="ko-KR" sz="1400"/>
                        <a:t>String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/>
                        <a:t>해당 웹 브라우저에 대한 고유한 세션 </a:t>
                      </a:r>
                      <a:r>
                        <a:rPr lang="en-US" altLang="ko-KR" sz="1400"/>
                        <a:t>ID</a:t>
                      </a:r>
                      <a:r>
                        <a:rPr lang="ko-KR" altLang="en-US" sz="1400"/>
                        <a:t>를 리턴 한다</a:t>
                      </a:r>
                      <a:r>
                        <a:rPr lang="en-US" altLang="ko-KR" sz="1400"/>
                        <a:t>. 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318" marR="17318" marT="17318" marB="17318" anchor="ctr"/>
                </a:tc>
              </a:tr>
              <a:tr h="5709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/>
                        <a:t>getCreationTime</a:t>
                      </a:r>
                      <a:r>
                        <a:rPr lang="en-US" altLang="ko-KR" sz="1400" dirty="0"/>
                        <a:t>()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: long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해당 세션이 생성된 시간을 리턴 한다</a:t>
                      </a:r>
                      <a:r>
                        <a:rPr lang="en-US" altLang="ko-KR" sz="1400" dirty="0"/>
                        <a:t>.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318" marR="17318" marT="17318" marB="17318" anchor="ctr"/>
                </a:tc>
              </a:tr>
              <a:tr h="5709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/>
                        <a:t>getLastAccessedTime()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: long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/>
                        <a:t>웹 브라우저의 요청이 시도된 마지막 접근시간을 리턴 한다</a:t>
                      </a:r>
                      <a:r>
                        <a:rPr lang="en-US" altLang="ko-KR" sz="1400"/>
                        <a:t>. 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318" marR="17318" marT="17318" marB="17318" anchor="ctr"/>
                </a:tc>
              </a:tr>
              <a:tr h="5709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>
                          <a:effectLst/>
                        </a:rPr>
                        <a:t>setMaxInactiveInterval</a:t>
                      </a:r>
                      <a:r>
                        <a:rPr lang="en-US" altLang="ko-KR" sz="1400" dirty="0">
                          <a:effectLst/>
                        </a:rPr>
                        <a:t>(time)</a:t>
                      </a:r>
                      <a:r>
                        <a:rPr lang="ko-KR" altLang="en-US" sz="1400" dirty="0">
                          <a:effectLst/>
                        </a:rPr>
                        <a:t> </a:t>
                      </a:r>
                      <a:r>
                        <a:rPr lang="en-US" altLang="ko-KR" sz="1400" dirty="0">
                          <a:effectLst/>
                        </a:rPr>
                        <a:t>: </a:t>
                      </a:r>
                      <a:r>
                        <a:rPr lang="en-US" altLang="ko-KR" sz="1400" dirty="0"/>
                        <a:t>void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해당 세션을 유지할 시간을 초단위로 설정한다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318" marR="17318" marT="17318" marB="17318" anchor="ctr"/>
                </a:tc>
              </a:tr>
              <a:tr h="5709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getMaxInactiveInterval</a:t>
                      </a:r>
                      <a:r>
                        <a:rPr lang="en-US" sz="1400" dirty="0"/>
                        <a:t>() : 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effectLst/>
                        </a:rPr>
                        <a:t>기본 값은 </a:t>
                      </a:r>
                      <a:r>
                        <a:rPr lang="en-US" altLang="ko-KR" sz="1400" dirty="0">
                          <a:effectLst/>
                        </a:rPr>
                        <a:t>30</a:t>
                      </a:r>
                      <a:r>
                        <a:rPr lang="ko-KR" altLang="en-US" sz="1400" dirty="0">
                          <a:effectLst/>
                        </a:rPr>
                        <a:t>분으로 </a:t>
                      </a:r>
                      <a:r>
                        <a:rPr lang="en-US" sz="1400" dirty="0" err="1">
                          <a:effectLst/>
                        </a:rPr>
                        <a:t>setMaxInactiveInterval</a:t>
                      </a:r>
                      <a:r>
                        <a:rPr lang="en-US" sz="1400" dirty="0">
                          <a:effectLst/>
                        </a:rPr>
                        <a:t>(time) </a:t>
                      </a:r>
                      <a:r>
                        <a:rPr lang="ko-KR" altLang="en-US" sz="1400" dirty="0">
                          <a:effectLst/>
                        </a:rPr>
                        <a:t>로 지정된 값을 리턴 한다</a:t>
                      </a:r>
                      <a:r>
                        <a:rPr lang="en-US" altLang="ko-KR" sz="1400" dirty="0">
                          <a:effectLst/>
                        </a:rPr>
                        <a:t>.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17318" marR="17318" marT="17318" marB="17318" anchor="ctr"/>
                </a:tc>
              </a:tr>
              <a:tr h="5709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/>
                        <a:t>isNew()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: boolean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/>
                        <a:t>현재의 웹 브라우저가 새로 불려진 즉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새로 생성된 세션의 경우 </a:t>
                      </a:r>
                      <a:r>
                        <a:rPr lang="en-US" altLang="ko-KR" sz="1400"/>
                        <a:t>true </a:t>
                      </a:r>
                      <a:r>
                        <a:rPr lang="ko-KR" altLang="en-US" sz="1400"/>
                        <a:t>값을 리턴 한다</a:t>
                      </a:r>
                      <a:r>
                        <a:rPr lang="en-US" altLang="ko-KR" sz="1400"/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318" marR="17318" marT="17318" marB="17318" anchor="ctr"/>
                </a:tc>
              </a:tr>
              <a:tr h="5787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/>
                        <a:t>invalidate()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: void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현재 정보의 유지로 설정된 세션의 속성 값을 모두 제거한다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주로 세션을 무효화시킬 때 사용된다</a:t>
                      </a:r>
                      <a:r>
                        <a:rPr lang="en-US" altLang="ko-KR" sz="1400" dirty="0"/>
                        <a:t>.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318" marR="17318" marT="17318" marB="1731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016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ko-KR" altLang="en-US" dirty="0"/>
              <a:t> 내장 객체</a:t>
            </a:r>
            <a:r>
              <a:rPr lang="en-US" altLang="ko-KR" dirty="0"/>
              <a:t>-application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application </a:t>
            </a:r>
            <a:r>
              <a:rPr lang="ko-KR" altLang="en-US" dirty="0"/>
              <a:t>내장객체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웹 애플리케이션의 설정정보를 갖는 </a:t>
            </a:r>
            <a:r>
              <a:rPr lang="en-US" altLang="ko-KR" dirty="0"/>
              <a:t>context</a:t>
            </a:r>
            <a:r>
              <a:rPr lang="ko-KR" altLang="en-US" dirty="0"/>
              <a:t>와 관련이 있는 객체로 웹 애플리케이션과 연관됨</a:t>
            </a:r>
            <a:r>
              <a:rPr lang="en-US" altLang="ko-KR" dirty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application </a:t>
            </a:r>
            <a:r>
              <a:rPr lang="ko-KR" altLang="en-US" dirty="0"/>
              <a:t>객체는 웹 애플리케이션이 실행되는 서버 의 설정 정보 및 자원에 대한 정보를 얻어내거나</a:t>
            </a:r>
            <a:r>
              <a:rPr lang="en-US" altLang="ko-KR" dirty="0"/>
              <a:t>, </a:t>
            </a:r>
            <a:r>
              <a:rPr lang="ko-KR" altLang="en-US" dirty="0"/>
              <a:t>애플리케이션이 실행되고 있는 동안에 발생할 수 있는 이벤트 로그 정보와 관련된 기능들을 제공</a:t>
            </a:r>
            <a:r>
              <a:rPr lang="en-US" altLang="ko-KR" dirty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application </a:t>
            </a:r>
            <a:r>
              <a:rPr lang="ko-KR" altLang="en-US" dirty="0"/>
              <a:t>기본 객체는 웹 애플리케이션 당 </a:t>
            </a:r>
            <a:r>
              <a:rPr lang="en-US" altLang="ko-KR" dirty="0"/>
              <a:t>1</a:t>
            </a:r>
            <a:r>
              <a:rPr lang="ko-KR" altLang="en-US" dirty="0"/>
              <a:t>개의 객체가 생성</a:t>
            </a:r>
            <a:r>
              <a:rPr lang="en-US" altLang="ko-KR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하나의 웹 애플리케이션에서 공유하는 변수로 사용된다</a:t>
            </a:r>
            <a:r>
              <a:rPr lang="en-US" altLang="ko-KR" dirty="0"/>
              <a:t>. </a:t>
            </a:r>
            <a:r>
              <a:rPr lang="ko-KR" altLang="en-US" dirty="0"/>
              <a:t>웹 사이트의 방문자 기록을 카운트할 때 사용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application </a:t>
            </a:r>
            <a:r>
              <a:rPr lang="ko-KR" altLang="en-US" dirty="0"/>
              <a:t>객체는 </a:t>
            </a:r>
            <a:r>
              <a:rPr lang="en-US" altLang="ko-KR" dirty="0" err="1"/>
              <a:t>javax.servlet.ServletContext</a:t>
            </a:r>
            <a:r>
              <a:rPr lang="en-US" altLang="ko-KR" dirty="0"/>
              <a:t> </a:t>
            </a:r>
            <a:r>
              <a:rPr lang="ko-KR" altLang="en-US" dirty="0"/>
              <a:t>객체 타입으로 제공하고 </a:t>
            </a:r>
            <a:r>
              <a:rPr lang="en-US" altLang="ko-KR" dirty="0"/>
              <a:t>application </a:t>
            </a:r>
            <a:r>
              <a:rPr lang="ko-KR" altLang="en-US" dirty="0"/>
              <a:t>객체 형태로 사용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794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내장 객체</a:t>
            </a:r>
            <a:r>
              <a:rPr lang="en-US" altLang="ko-KR" dirty="0"/>
              <a:t>-application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application </a:t>
            </a:r>
            <a:r>
              <a:rPr lang="ko-KR" altLang="en-US" dirty="0"/>
              <a:t>객체 관련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689386"/>
              </p:ext>
            </p:extLst>
          </p:nvPr>
        </p:nvGraphicFramePr>
        <p:xfrm>
          <a:off x="1348892" y="1916832"/>
          <a:ext cx="6408712" cy="325145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6408712"/>
              </a:tblGrid>
              <a:tr h="3633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/>
                        <a:t>메소드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리턴 타입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6472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/>
                        <a:t>getServerInfo()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: String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/>
                        <a:t>웹 컨테이너의 이름과 버전을 리턴 한다</a:t>
                      </a:r>
                      <a:r>
                        <a:rPr lang="en-US" altLang="ko-KR" sz="1400"/>
                        <a:t>. 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/>
                </a:tc>
              </a:tr>
              <a:tr h="6472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/>
                        <a:t>getMimeType(fileName)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: String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/>
                        <a:t>지정한 파일의 </a:t>
                      </a:r>
                      <a:r>
                        <a:rPr lang="en-US" altLang="ko-KR" sz="1400"/>
                        <a:t>MIME </a:t>
                      </a:r>
                      <a:r>
                        <a:rPr lang="ko-KR" altLang="en-US" sz="1400"/>
                        <a:t>타입을 리턴 한다</a:t>
                      </a:r>
                      <a:r>
                        <a:rPr lang="en-US" altLang="ko-KR" sz="1400"/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/>
                </a:tc>
              </a:tr>
              <a:tr h="6472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/>
                        <a:t>RealPath(path)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: String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/>
                        <a:t>지정한 경로를 웹 </a:t>
                      </a:r>
                      <a:r>
                        <a:rPr lang="ko-KR" altLang="en-US" sz="1400" smtClean="0"/>
                        <a:t>애플리케이션 </a:t>
                      </a:r>
                      <a:r>
                        <a:rPr lang="ko-KR" altLang="en-US" sz="1400"/>
                        <a:t>시스템상의 경로로 변경하여 리턴 한다</a:t>
                      </a:r>
                      <a:r>
                        <a:rPr lang="en-US" altLang="ko-KR" sz="1400"/>
                        <a:t>. 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/>
                </a:tc>
              </a:tr>
              <a:tr h="6472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log(message) : void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로그 파일에 </a:t>
                      </a:r>
                      <a:r>
                        <a:rPr lang="en-US" sz="1400" dirty="0"/>
                        <a:t>message</a:t>
                      </a:r>
                      <a:r>
                        <a:rPr lang="ko-KR" altLang="en-US" sz="1400" dirty="0"/>
                        <a:t>를 기록한다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7949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ko-KR" altLang="en-US" dirty="0"/>
              <a:t> 내장 객체</a:t>
            </a:r>
            <a:r>
              <a:rPr lang="en-US" altLang="ko-KR" dirty="0"/>
              <a:t>-</a:t>
            </a: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ko-KR" altLang="en-US" dirty="0"/>
              <a:t>내장객체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ko-KR" altLang="en-US" dirty="0"/>
              <a:t>내장객체는 </a:t>
            </a:r>
            <a:r>
              <a:rPr lang="en-US" altLang="ko-KR" dirty="0" err="1"/>
              <a:t>javax.sevlet.ServletConfig</a:t>
            </a:r>
            <a:r>
              <a:rPr lang="en-US" altLang="ko-KR" dirty="0"/>
              <a:t> </a:t>
            </a:r>
            <a:r>
              <a:rPr lang="ko-KR" altLang="en-US" dirty="0"/>
              <a:t>객체 타입</a:t>
            </a:r>
            <a:r>
              <a:rPr lang="en-US" altLang="ko-KR" dirty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ServletConfig</a:t>
            </a:r>
            <a:r>
              <a:rPr lang="en-US" altLang="ko-KR" dirty="0"/>
              <a:t> </a:t>
            </a:r>
            <a:r>
              <a:rPr lang="ko-KR" altLang="en-US" dirty="0"/>
              <a:t>객체는 </a:t>
            </a:r>
            <a:r>
              <a:rPr lang="ko-KR" altLang="en-US" dirty="0" err="1"/>
              <a:t>서블릿이</a:t>
            </a:r>
            <a:r>
              <a:rPr lang="ko-KR" altLang="en-US" dirty="0"/>
              <a:t> 초기화되는 동안 참조해야 할 정보를 전달해 주는 역할을 함</a:t>
            </a:r>
            <a:r>
              <a:rPr lang="en-US" altLang="ko-KR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서블릿이</a:t>
            </a:r>
            <a:r>
              <a:rPr lang="ko-KR" altLang="en-US" dirty="0"/>
              <a:t> 초기화될 때 참조해야 하는 정보를 가지고 있다가 전달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ko-KR" altLang="en-US" dirty="0"/>
              <a:t>내장 객체는 컨테이너당 </a:t>
            </a:r>
            <a:r>
              <a:rPr lang="en-US" altLang="ko-KR" dirty="0"/>
              <a:t>1</a:t>
            </a:r>
            <a:r>
              <a:rPr lang="ko-KR" altLang="en-US" dirty="0"/>
              <a:t>개의 객체가 생성</a:t>
            </a:r>
            <a:r>
              <a:rPr lang="en-US" altLang="ko-KR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같은 컨테이너에서 서비스되는 모든 페이지는 같은 객체를 공유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82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ea"/>
              </a:rPr>
              <a:t>JSP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페이지의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기본데이터타입</a:t>
            </a:r>
            <a:r>
              <a:rPr lang="en-US" altLang="ko-KR" dirty="0"/>
              <a:t>(primitive data type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667775"/>
              </p:ext>
            </p:extLst>
          </p:nvPr>
        </p:nvGraphicFramePr>
        <p:xfrm>
          <a:off x="1331640" y="1772816"/>
          <a:ext cx="6912768" cy="4418838"/>
        </p:xfrm>
        <a:graphic>
          <a:graphicData uri="http://schemas.openxmlformats.org/drawingml/2006/table">
            <a:tbl>
              <a:tblPr/>
              <a:tblGrid>
                <a:gridCol w="1340881"/>
                <a:gridCol w="1421775"/>
                <a:gridCol w="3267631"/>
                <a:gridCol w="882481"/>
              </a:tblGrid>
              <a:tr h="291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타입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크기</a:t>
                      </a: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byte)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자료범위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기본값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1559"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byte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1byte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-128 ~ +127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0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1559"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short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2byte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-32,768 ~ +32,767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0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1559"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int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4byte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-2,147,243,648 ~ +2,147,243,647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0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3093"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long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8byte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-9,223,372,036,854,775,808 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~ +9,223,372,036,854,775,807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0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3093"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float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4byte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-3.40292347E+38 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~ +3.40292347E+38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0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3093"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double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8byte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-1.79769313486231570E+308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~ +1.79769313486231570E+308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0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1559"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char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2byte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'\u0000' ~ '\uFFFF'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0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1559"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boolean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1bit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true or false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false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6343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ko-KR" altLang="en-US" dirty="0"/>
              <a:t> 내장 객체</a:t>
            </a:r>
            <a:r>
              <a:rPr lang="en-US" altLang="ko-KR" dirty="0"/>
              <a:t>-</a:t>
            </a: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ko-KR" altLang="en-US" dirty="0"/>
              <a:t>내장 객체의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282531"/>
              </p:ext>
            </p:extLst>
          </p:nvPr>
        </p:nvGraphicFramePr>
        <p:xfrm>
          <a:off x="1279884" y="1916832"/>
          <a:ext cx="6552728" cy="345638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6552728"/>
              </a:tblGrid>
              <a:tr h="4072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/>
                        <a:t>메소드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리턴 타입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solidFill>
                      <a:schemeClr val="accent1"/>
                    </a:solidFill>
                  </a:tcPr>
                </a:tc>
              </a:tr>
              <a:tr h="7622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/>
                        <a:t>getInitParameterNames()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: Enumeration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/>
                        <a:t>모든 초기화 파라미터 이름을 리턴 한다</a:t>
                      </a:r>
                      <a:r>
                        <a:rPr lang="en-US" altLang="ko-KR" sz="1400"/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/>
                </a:tc>
              </a:tr>
              <a:tr h="7622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/>
                        <a:t>getInitParameter(name)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: String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/>
                        <a:t>이름이 </a:t>
                      </a:r>
                      <a:r>
                        <a:rPr lang="en-US" altLang="ko-KR" sz="1400"/>
                        <a:t>name</a:t>
                      </a:r>
                      <a:r>
                        <a:rPr lang="ko-KR" altLang="en-US" sz="1400"/>
                        <a:t>인 초기화 파라미터의 값을 리턴 한다</a:t>
                      </a:r>
                      <a:r>
                        <a:rPr lang="en-US" altLang="ko-KR" sz="1400"/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/>
                </a:tc>
              </a:tr>
              <a:tr h="7622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/>
                        <a:t>getServletName()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: String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/>
                        <a:t>서블릿의 이름을 리턴 한다</a:t>
                      </a:r>
                      <a:r>
                        <a:rPr lang="en-US" altLang="ko-KR" sz="1400"/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/>
                </a:tc>
              </a:tr>
              <a:tr h="7622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getServletContext</a:t>
                      </a:r>
                      <a:r>
                        <a:rPr lang="en-US" sz="1400" dirty="0"/>
                        <a:t>() : </a:t>
                      </a:r>
                      <a:r>
                        <a:rPr lang="en-US" sz="1400" dirty="0" err="1"/>
                        <a:t>ServletContext</a:t>
                      </a:r>
                      <a:r>
                        <a:rPr lang="en-US" sz="1400" dirty="0"/>
                        <a:t>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실행하는 </a:t>
                      </a:r>
                      <a:r>
                        <a:rPr lang="ko-KR" altLang="en-US" sz="1400" dirty="0" err="1"/>
                        <a:t>서블릿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sz="1400" dirty="0" err="1"/>
                        <a:t>ServletContext</a:t>
                      </a:r>
                      <a:r>
                        <a:rPr lang="en-US" sz="1400" dirty="0"/>
                        <a:t> </a:t>
                      </a:r>
                      <a:r>
                        <a:rPr lang="ko-KR" altLang="en-US" sz="1400" dirty="0"/>
                        <a:t>객체를 리턴 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1579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ko-KR" altLang="en-US" dirty="0"/>
              <a:t> 내장 객체</a:t>
            </a:r>
            <a:r>
              <a:rPr lang="en-US" altLang="ko-KR" dirty="0"/>
              <a:t>-page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/>
              <a:t>내장 객체</a:t>
            </a:r>
          </a:p>
          <a:p>
            <a:pPr lvl="1"/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 그 자체를 나타내는 객체</a:t>
            </a:r>
          </a:p>
          <a:p>
            <a:pPr lvl="1"/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 내에서 </a:t>
            </a:r>
            <a:r>
              <a:rPr lang="en-US" altLang="ko-KR" dirty="0"/>
              <a:t>page </a:t>
            </a:r>
            <a:r>
              <a:rPr lang="ko-KR" altLang="en-US" dirty="0"/>
              <a:t>객체는 </a:t>
            </a:r>
            <a:r>
              <a:rPr lang="en-US" altLang="ko-KR" dirty="0"/>
              <a:t>this </a:t>
            </a:r>
            <a:r>
              <a:rPr lang="ko-KR" altLang="en-US" dirty="0"/>
              <a:t>키워드</a:t>
            </a:r>
            <a:r>
              <a:rPr lang="en-US" altLang="ko-KR" dirty="0"/>
              <a:t>(this : </a:t>
            </a:r>
            <a:r>
              <a:rPr lang="ko-KR" altLang="en-US" dirty="0"/>
              <a:t>자바에서 자기 자신을 가리키는 </a:t>
            </a:r>
            <a:r>
              <a:rPr lang="ko-KR" altLang="en-US" dirty="0" err="1"/>
              <a:t>레퍼런스</a:t>
            </a:r>
            <a:r>
              <a:rPr lang="en-US" altLang="ko-KR" dirty="0"/>
              <a:t>)</a:t>
            </a:r>
            <a:r>
              <a:rPr lang="ko-KR" altLang="en-US" dirty="0"/>
              <a:t>로 자기 자신을 참조할 수 가 있음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page </a:t>
            </a:r>
            <a:r>
              <a:rPr lang="ko-KR" altLang="en-US" dirty="0"/>
              <a:t>객체는 </a:t>
            </a:r>
            <a:r>
              <a:rPr lang="en-US" altLang="ko-KR" dirty="0" err="1"/>
              <a:t>javax.servlet.jsp.HttpJspPage</a:t>
            </a:r>
            <a:r>
              <a:rPr lang="en-US" altLang="ko-KR" dirty="0"/>
              <a:t> </a:t>
            </a:r>
            <a:r>
              <a:rPr lang="ko-KR" altLang="en-US" dirty="0" smtClean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웹 컨테이너는 자바만을 스크립트 언어로 지원하기 때문에 </a:t>
            </a:r>
            <a:r>
              <a:rPr lang="en-US" altLang="ko-KR" dirty="0"/>
              <a:t>page </a:t>
            </a:r>
            <a:r>
              <a:rPr lang="ko-KR" altLang="en-US" dirty="0"/>
              <a:t>객체는 현재 거의 사용 되지 않는 내장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exception </a:t>
            </a:r>
            <a:r>
              <a:rPr lang="ko-KR" altLang="en-US" dirty="0"/>
              <a:t>내장객체 </a:t>
            </a:r>
          </a:p>
          <a:p>
            <a:pPr lvl="1"/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페이지에서 예외가 발생하였을 경우</a:t>
            </a:r>
            <a:r>
              <a:rPr lang="en-US" altLang="ko-KR" dirty="0"/>
              <a:t>, </a:t>
            </a:r>
            <a:r>
              <a:rPr lang="ko-KR" altLang="en-US" dirty="0"/>
              <a:t>예외를 처리할 페이지에 전달되는 객체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exception </a:t>
            </a:r>
            <a:r>
              <a:rPr lang="ko-KR" altLang="en-US" dirty="0"/>
              <a:t>객체는 </a:t>
            </a:r>
            <a:r>
              <a:rPr lang="en-US" altLang="ko-KR" dirty="0"/>
              <a:t>page </a:t>
            </a:r>
            <a:r>
              <a:rPr lang="ko-KR" altLang="en-US" dirty="0" err="1"/>
              <a:t>디렉티브의</a:t>
            </a:r>
            <a:r>
              <a:rPr lang="ko-KR" altLang="en-US" dirty="0"/>
              <a:t> </a:t>
            </a:r>
            <a:r>
              <a:rPr lang="en-US" altLang="ko-KR" dirty="0" err="1"/>
              <a:t>isErrorPage</a:t>
            </a:r>
            <a:r>
              <a:rPr lang="en-US" altLang="ko-KR" dirty="0"/>
              <a:t> </a:t>
            </a:r>
            <a:r>
              <a:rPr lang="ko-KR" altLang="en-US" dirty="0"/>
              <a:t>속성을 </a:t>
            </a:r>
            <a:r>
              <a:rPr lang="en-US" altLang="ko-KR" dirty="0"/>
              <a:t>true</a:t>
            </a:r>
            <a:r>
              <a:rPr lang="ko-KR" altLang="en-US" dirty="0"/>
              <a:t>로 지정한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페이지에서만 사용 가능한 내장 객체로</a:t>
            </a:r>
            <a:r>
              <a:rPr lang="en-US" altLang="ko-KR" dirty="0"/>
              <a:t>, </a:t>
            </a:r>
            <a:r>
              <a:rPr lang="en-US" altLang="ko-KR" dirty="0" err="1"/>
              <a:t>java.lang.Throwable</a:t>
            </a:r>
            <a:r>
              <a:rPr lang="en-US" altLang="ko-KR" dirty="0"/>
              <a:t> </a:t>
            </a:r>
            <a:r>
              <a:rPr lang="ko-KR" altLang="en-US" dirty="0"/>
              <a:t>객체 타입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1879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ko-KR" altLang="en-US" dirty="0"/>
              <a:t> 내장 객체</a:t>
            </a:r>
            <a:r>
              <a:rPr lang="en-US" altLang="ko-KR" dirty="0"/>
              <a:t>-exception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exception </a:t>
            </a:r>
            <a:r>
              <a:rPr lang="ko-KR" altLang="en-US" dirty="0"/>
              <a:t>내장 객체의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246998"/>
              </p:ext>
            </p:extLst>
          </p:nvPr>
        </p:nvGraphicFramePr>
        <p:xfrm>
          <a:off x="1187624" y="1772816"/>
          <a:ext cx="6912768" cy="295232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6912768"/>
              </a:tblGrid>
              <a:tr h="411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/>
                        <a:t>메소드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리턴 타입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7331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/>
                        <a:t>getMessage()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: String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/>
                        <a:t>발생된 예외의 메시지를 리턴 한다</a:t>
                      </a:r>
                      <a:r>
                        <a:rPr lang="en-US" altLang="ko-KR" sz="1400"/>
                        <a:t>. 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/>
                </a:tc>
              </a:tr>
              <a:tr h="7331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/>
                        <a:t>toString()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: String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/>
                        <a:t>발생된 예외 클래스명과 메시지 리턴 한다</a:t>
                      </a:r>
                      <a:r>
                        <a:rPr lang="en-US" altLang="ko-KR" sz="1400"/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/>
                </a:tc>
              </a:tr>
              <a:tr h="10745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/>
                        <a:t>printStackTrace</a:t>
                      </a:r>
                      <a:r>
                        <a:rPr lang="en-US" altLang="ko-KR" sz="1400" dirty="0"/>
                        <a:t>()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: String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/>
                        <a:t>발생된 예외를 역추적하기 위해 표준 예외 </a:t>
                      </a:r>
                      <a:r>
                        <a:rPr lang="ko-KR" altLang="en-US" sz="1400" dirty="0" err="1"/>
                        <a:t>스트림을</a:t>
                      </a:r>
                      <a:r>
                        <a:rPr lang="ko-KR" altLang="en-US" sz="1400" dirty="0"/>
                        <a:t> 출력한다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예외발생시 예외가 발생한 곳을 알아낼 때 주로 사용된다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0512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내장객체의 영역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웹 애플리케이션은 </a:t>
            </a:r>
            <a:r>
              <a:rPr lang="en-US" altLang="ko-KR" dirty="0"/>
              <a:t>page, request, session, application </a:t>
            </a:r>
            <a:r>
              <a:rPr lang="ko-KR" altLang="en-US" dirty="0"/>
              <a:t>이라는 </a:t>
            </a:r>
            <a:r>
              <a:rPr lang="en-US" altLang="ko-KR" dirty="0"/>
              <a:t>4</a:t>
            </a:r>
            <a:r>
              <a:rPr lang="ko-KR" altLang="en-US" dirty="0"/>
              <a:t>개의 영역을 가지고 있음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내장 객체의 영역은 객체의 유효기간이라고도 불리며</a:t>
            </a:r>
            <a:r>
              <a:rPr lang="en-US" altLang="ko-KR" dirty="0"/>
              <a:t>, </a:t>
            </a:r>
            <a:r>
              <a:rPr lang="ko-KR" altLang="en-US" dirty="0"/>
              <a:t>객체 공유 범위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page</a:t>
            </a:r>
            <a:r>
              <a:rPr lang="ko-KR" altLang="en-US" dirty="0"/>
              <a:t>영역</a:t>
            </a:r>
          </a:p>
          <a:p>
            <a:pPr lvl="1"/>
            <a:r>
              <a:rPr lang="ko-KR" altLang="en-US" dirty="0"/>
              <a:t>한 번의 웹 브라우저</a:t>
            </a:r>
            <a:r>
              <a:rPr lang="en-US" altLang="ko-KR" dirty="0"/>
              <a:t>(</a:t>
            </a:r>
            <a:r>
              <a:rPr lang="ko-KR" altLang="en-US" dirty="0"/>
              <a:t>클라이언트</a:t>
            </a:r>
            <a:r>
              <a:rPr lang="en-US" altLang="ko-KR" dirty="0"/>
              <a:t>)</a:t>
            </a:r>
            <a:r>
              <a:rPr lang="ko-KR" altLang="en-US" dirty="0"/>
              <a:t>의 요청에 대해 하나의 </a:t>
            </a:r>
            <a:r>
              <a:rPr lang="en-US" altLang="ko-KR" dirty="0" err="1"/>
              <a:t>JSP</a:t>
            </a:r>
            <a:r>
              <a:rPr lang="ko-KR" altLang="en-US" dirty="0"/>
              <a:t>페이지가 호출</a:t>
            </a:r>
            <a:r>
              <a:rPr lang="en-US" altLang="ko-KR" dirty="0"/>
              <a:t>. </a:t>
            </a:r>
            <a:r>
              <a:rPr lang="ko-KR" altLang="en-US" dirty="0"/>
              <a:t>웹 브라우저의 요청이 들어오면 이때 단 한 개의 페이지만 대응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page</a:t>
            </a:r>
            <a:r>
              <a:rPr lang="ko-KR" altLang="en-US" dirty="0"/>
              <a:t>영역은 객체를 하나의 페이지 내에서만 공유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page</a:t>
            </a:r>
            <a:r>
              <a:rPr lang="ko-KR" altLang="en-US" dirty="0"/>
              <a:t>영역은 </a:t>
            </a:r>
            <a:r>
              <a:rPr lang="en-US" altLang="ko-KR" dirty="0" err="1"/>
              <a:t>pageContext</a:t>
            </a:r>
            <a:r>
              <a:rPr lang="ko-KR" altLang="en-US" dirty="0"/>
              <a:t>내장 객체를 사용한다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500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내장객체의 영역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request</a:t>
            </a:r>
            <a:r>
              <a:rPr lang="ko-KR" altLang="en-US" dirty="0"/>
              <a:t>영역</a:t>
            </a:r>
          </a:p>
          <a:p>
            <a:pPr lvl="1"/>
            <a:r>
              <a:rPr lang="ko-KR" altLang="en-US" dirty="0"/>
              <a:t>한 번의 웹 브라우저</a:t>
            </a:r>
            <a:r>
              <a:rPr lang="en-US" altLang="ko-KR" dirty="0"/>
              <a:t>(</a:t>
            </a:r>
            <a:r>
              <a:rPr lang="ko-KR" altLang="en-US" dirty="0"/>
              <a:t>클라이언트</a:t>
            </a:r>
            <a:r>
              <a:rPr lang="en-US" altLang="ko-KR" dirty="0"/>
              <a:t>)</a:t>
            </a:r>
            <a:r>
              <a:rPr lang="ko-KR" altLang="en-US" dirty="0"/>
              <a:t>의 요청에 대해 같은 요청을 공유하는 페이지가 대응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웹 브라우저의 한 번의 요청에 단지 한 개의 페이지만 요청될 수 있고</a:t>
            </a:r>
            <a:r>
              <a:rPr lang="en-US" altLang="ko-KR" dirty="0"/>
              <a:t>, </a:t>
            </a:r>
            <a:r>
              <a:rPr lang="ko-KR" altLang="en-US" dirty="0"/>
              <a:t>때에 따라 같은 </a:t>
            </a:r>
            <a:r>
              <a:rPr lang="en-US" altLang="ko-KR" dirty="0"/>
              <a:t>request</a:t>
            </a:r>
            <a:r>
              <a:rPr lang="ko-KR" altLang="en-US" dirty="0"/>
              <a:t>영역이면 </a:t>
            </a:r>
            <a:r>
              <a:rPr lang="ko-KR" altLang="en-US" dirty="0" err="1"/>
              <a:t>두개의</a:t>
            </a:r>
            <a:r>
              <a:rPr lang="ko-KR" altLang="en-US" dirty="0"/>
              <a:t> 페이지가 같은 요청을 공유할 수 있음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request</a:t>
            </a:r>
            <a:r>
              <a:rPr lang="ko-KR" altLang="en-US" dirty="0"/>
              <a:t>영역은 객체를 하나 또는 두 개의 페이지 내에서 공유할 수 있음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include </a:t>
            </a:r>
            <a:r>
              <a:rPr lang="ko-KR" altLang="en-US" dirty="0"/>
              <a:t>액션 태그</a:t>
            </a:r>
            <a:r>
              <a:rPr lang="en-US" altLang="ko-KR" dirty="0"/>
              <a:t>, forward </a:t>
            </a:r>
            <a:r>
              <a:rPr lang="ko-KR" altLang="en-US" dirty="0"/>
              <a:t>액션 태그를 사용하면 </a:t>
            </a:r>
            <a:r>
              <a:rPr lang="en-US" altLang="ko-KR" dirty="0"/>
              <a:t>request </a:t>
            </a:r>
            <a:r>
              <a:rPr lang="ko-KR" altLang="en-US" dirty="0"/>
              <a:t>기본객체를 공유하게 되어서 같은 </a:t>
            </a:r>
            <a:r>
              <a:rPr lang="en-US" altLang="ko-KR" dirty="0"/>
              <a:t>request</a:t>
            </a:r>
            <a:r>
              <a:rPr lang="ko-KR" altLang="en-US" dirty="0"/>
              <a:t>영역이 됨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주로 페이지 모듈화에 사용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request</a:t>
            </a:r>
            <a:r>
              <a:rPr lang="ko-KR" altLang="en-US" dirty="0"/>
              <a:t>영역은 </a:t>
            </a:r>
            <a:r>
              <a:rPr lang="en-US" altLang="ko-KR" dirty="0"/>
              <a:t>request </a:t>
            </a:r>
            <a:r>
              <a:rPr lang="ko-KR" altLang="en-US" dirty="0"/>
              <a:t>기본 객체를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985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내장객체의 영역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session</a:t>
            </a:r>
            <a:r>
              <a:rPr lang="ko-KR" altLang="en-US" dirty="0"/>
              <a:t>영역</a:t>
            </a:r>
          </a:p>
          <a:p>
            <a:pPr lvl="1"/>
            <a:r>
              <a:rPr lang="ko-KR" altLang="en-US" dirty="0"/>
              <a:t>웹 브라우저 당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session</a:t>
            </a:r>
            <a:r>
              <a:rPr lang="ko-KR" altLang="en-US" dirty="0"/>
              <a:t>객체가 생성 </a:t>
            </a:r>
          </a:p>
          <a:p>
            <a:pPr lvl="1"/>
            <a:r>
              <a:rPr lang="ko-KR" altLang="en-US" dirty="0"/>
              <a:t>같은 웹 브라우저 내에서는 요청되는 페이지 들은 같은 객체를 공유</a:t>
            </a:r>
          </a:p>
          <a:p>
            <a:pPr lvl="1"/>
            <a:r>
              <a:rPr lang="ko-KR" altLang="en-US" dirty="0"/>
              <a:t>주로 회원관리에서 회원인증에 사용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session</a:t>
            </a:r>
            <a:r>
              <a:rPr lang="ko-KR" altLang="en-US" dirty="0"/>
              <a:t>영역은 </a:t>
            </a:r>
            <a:r>
              <a:rPr lang="en-US" altLang="ko-KR" dirty="0"/>
              <a:t>session </a:t>
            </a:r>
            <a:r>
              <a:rPr lang="ko-KR" altLang="en-US" dirty="0"/>
              <a:t>내장 객체를 사용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en-US" altLang="ko-KR" dirty="0"/>
              <a:t>application</a:t>
            </a:r>
            <a:r>
              <a:rPr lang="ko-KR" altLang="en-US" dirty="0"/>
              <a:t>영역</a:t>
            </a:r>
          </a:p>
          <a:p>
            <a:pPr lvl="1"/>
            <a:r>
              <a:rPr lang="ko-KR" altLang="en-US" dirty="0"/>
              <a:t>하나의 웹 애플리케이션 당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application </a:t>
            </a:r>
            <a:r>
              <a:rPr lang="ko-KR" altLang="en-US" dirty="0"/>
              <a:t>객체가 생성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같은 웹 애플리케이션에 요청되는 페이지들은 같은 객체를 공유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application</a:t>
            </a:r>
            <a:r>
              <a:rPr lang="ko-KR" altLang="en-US" dirty="0"/>
              <a:t>영역은 </a:t>
            </a:r>
            <a:r>
              <a:rPr lang="en-US" altLang="ko-KR" dirty="0"/>
              <a:t>application </a:t>
            </a:r>
            <a:r>
              <a:rPr lang="ko-KR" altLang="en-US" dirty="0"/>
              <a:t>기본 객체를 사용한다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64757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</a:t>
            </a:r>
            <a:r>
              <a:rPr lang="ko-KR" altLang="en-US" dirty="0" smtClean="0"/>
              <a:t>내장객체의 영역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55"/>
          <p:cNvGraphicFramePr/>
          <p:nvPr>
            <p:extLst>
              <p:ext uri="{D42A27DB-BD31-4B8C-83A1-F6EECF244321}">
                <p14:modId xmlns:p14="http://schemas.microsoft.com/office/powerpoint/2010/main" val="2024820235"/>
              </p:ext>
            </p:extLst>
          </p:nvPr>
        </p:nvGraphicFramePr>
        <p:xfrm>
          <a:off x="539552" y="2339213"/>
          <a:ext cx="7992886" cy="2895600"/>
        </p:xfrm>
        <a:graphic>
          <a:graphicData uri="http://schemas.openxmlformats.org/drawingml/2006/table">
            <a:tbl>
              <a:tblPr/>
              <a:tblGrid>
                <a:gridCol w="1431204"/>
                <a:gridCol w="4644943"/>
                <a:gridCol w="1916739"/>
              </a:tblGrid>
              <a:tr h="57912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/>
                        <a:t>영 역</a:t>
                      </a:r>
                    </a:p>
                  </a:txBody>
                  <a:tcPr marL="45720" marR="4572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/>
                        <a:t>설 명</a:t>
                      </a:r>
                    </a:p>
                  </a:txBody>
                  <a:tcPr marL="45720" marR="4572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  <a:defRPr sz="1800" b="0">
                          <a:uFillTx/>
                        </a:defRPr>
                      </a:pPr>
                      <a:r>
                        <a:rPr sz="1600" b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내장 객체명</a:t>
                      </a:r>
                    </a:p>
                  </a:txBody>
                  <a:tcPr marL="45720" marR="4572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solidFill>
                      <a:srgbClr val="DCDEE0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6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page</a:t>
                      </a:r>
                    </a:p>
                  </a:txBody>
                  <a:tcPr marL="45720" marR="4572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6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하나의 JSP 페이지를 처리할 때 사용되는 영역</a:t>
                      </a:r>
                    </a:p>
                  </a:txBody>
                  <a:tcPr marL="45720" marR="4572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 b="0">
                          <a:uFillTx/>
                        </a:defRPr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pageContext</a:t>
                      </a:r>
                    </a:p>
                  </a:txBody>
                  <a:tcPr marL="45720" marR="4572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6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request</a:t>
                      </a:r>
                    </a:p>
                  </a:txBody>
                  <a:tcPr marL="45720" marR="4572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6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하나의 요청을 처리할 때 사용되는 영역</a:t>
                      </a:r>
                    </a:p>
                  </a:txBody>
                  <a:tcPr marL="45720" marR="4572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 b="0">
                          <a:uFillTx/>
                        </a:defRPr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request</a:t>
                      </a:r>
                    </a:p>
                  </a:txBody>
                  <a:tcPr marL="45720" marR="4572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6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session</a:t>
                      </a:r>
                    </a:p>
                  </a:txBody>
                  <a:tcPr marL="45720" marR="4572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6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하나의 브라우저와 관련된 영역</a:t>
                      </a:r>
                    </a:p>
                  </a:txBody>
                  <a:tcPr marL="45720" marR="4572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 b="0">
                          <a:uFillTx/>
                        </a:defRPr>
                      </a:pPr>
                      <a:r>
                        <a:rPr sz="160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session</a:t>
                      </a:r>
                    </a:p>
                  </a:txBody>
                  <a:tcPr marL="45720" marR="4572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6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application</a:t>
                      </a:r>
                    </a:p>
                  </a:txBody>
                  <a:tcPr marL="45720" marR="4572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6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하나의 웹 애플리케이션과 관련된 영역</a:t>
                      </a:r>
                    </a:p>
                  </a:txBody>
                  <a:tcPr marL="45720" marR="4572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defRPr sz="1800" b="0">
                          <a:uFillTx/>
                        </a:defRPr>
                      </a:pPr>
                      <a:r>
                        <a:rPr sz="1600" dirty="0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application</a:t>
                      </a:r>
                    </a:p>
                  </a:txBody>
                  <a:tcPr marL="45720" marR="4572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7847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  <a:r>
              <a:rPr lang="ko-KR" altLang="en-US" dirty="0"/>
              <a:t>내장객체의 영역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89"/>
          <p:cNvGrpSpPr/>
          <p:nvPr/>
        </p:nvGrpSpPr>
        <p:grpSpPr>
          <a:xfrm>
            <a:off x="1043608" y="1842042"/>
            <a:ext cx="6984776" cy="4037426"/>
            <a:chOff x="0" y="0"/>
            <a:chExt cx="6984775" cy="4037424"/>
          </a:xfrm>
        </p:grpSpPr>
        <p:sp>
          <p:nvSpPr>
            <p:cNvPr id="5" name="Shape 360"/>
            <p:cNvSpPr/>
            <p:nvPr/>
          </p:nvSpPr>
          <p:spPr>
            <a:xfrm>
              <a:off x="279822" y="217958"/>
              <a:ext cx="6140451" cy="2563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793"/>
                  </a:moveTo>
                  <a:lnTo>
                    <a:pt x="11" y="10232"/>
                  </a:lnTo>
                  <a:lnTo>
                    <a:pt x="28" y="9964"/>
                  </a:lnTo>
                  <a:lnTo>
                    <a:pt x="56" y="9683"/>
                  </a:lnTo>
                  <a:lnTo>
                    <a:pt x="84" y="9416"/>
                  </a:lnTo>
                  <a:lnTo>
                    <a:pt x="123" y="9148"/>
                  </a:lnTo>
                  <a:lnTo>
                    <a:pt x="168" y="8881"/>
                  </a:lnTo>
                  <a:lnTo>
                    <a:pt x="218" y="8613"/>
                  </a:lnTo>
                  <a:lnTo>
                    <a:pt x="279" y="8346"/>
                  </a:lnTo>
                  <a:lnTo>
                    <a:pt x="341" y="8092"/>
                  </a:lnTo>
                  <a:lnTo>
                    <a:pt x="408" y="7838"/>
                  </a:lnTo>
                  <a:lnTo>
                    <a:pt x="480" y="7570"/>
                  </a:lnTo>
                  <a:lnTo>
                    <a:pt x="570" y="7316"/>
                  </a:lnTo>
                  <a:lnTo>
                    <a:pt x="653" y="7089"/>
                  </a:lnTo>
                  <a:lnTo>
                    <a:pt x="748" y="6834"/>
                  </a:lnTo>
                  <a:lnTo>
                    <a:pt x="955" y="6340"/>
                  </a:lnTo>
                  <a:lnTo>
                    <a:pt x="1067" y="6099"/>
                  </a:lnTo>
                  <a:lnTo>
                    <a:pt x="1184" y="5885"/>
                  </a:lnTo>
                  <a:lnTo>
                    <a:pt x="1307" y="5644"/>
                  </a:lnTo>
                  <a:lnTo>
                    <a:pt x="1430" y="5417"/>
                  </a:lnTo>
                  <a:lnTo>
                    <a:pt x="1564" y="5189"/>
                  </a:lnTo>
                  <a:lnTo>
                    <a:pt x="1843" y="4761"/>
                  </a:lnTo>
                  <a:lnTo>
                    <a:pt x="1994" y="4547"/>
                  </a:lnTo>
                  <a:lnTo>
                    <a:pt x="2150" y="4320"/>
                  </a:lnTo>
                  <a:lnTo>
                    <a:pt x="2301" y="4133"/>
                  </a:lnTo>
                  <a:lnTo>
                    <a:pt x="2463" y="3932"/>
                  </a:lnTo>
                  <a:lnTo>
                    <a:pt x="2630" y="3732"/>
                  </a:lnTo>
                  <a:lnTo>
                    <a:pt x="2803" y="3531"/>
                  </a:lnTo>
                  <a:lnTo>
                    <a:pt x="3161" y="3156"/>
                  </a:lnTo>
                  <a:lnTo>
                    <a:pt x="3351" y="2983"/>
                  </a:lnTo>
                  <a:lnTo>
                    <a:pt x="3540" y="2795"/>
                  </a:lnTo>
                  <a:lnTo>
                    <a:pt x="3730" y="2621"/>
                  </a:lnTo>
                  <a:lnTo>
                    <a:pt x="3931" y="2461"/>
                  </a:lnTo>
                  <a:lnTo>
                    <a:pt x="4339" y="2153"/>
                  </a:lnTo>
                  <a:lnTo>
                    <a:pt x="4758" y="1832"/>
                  </a:lnTo>
                  <a:lnTo>
                    <a:pt x="5199" y="1551"/>
                  </a:lnTo>
                  <a:lnTo>
                    <a:pt x="5651" y="1297"/>
                  </a:lnTo>
                  <a:lnTo>
                    <a:pt x="6115" y="1070"/>
                  </a:lnTo>
                  <a:lnTo>
                    <a:pt x="6601" y="843"/>
                  </a:lnTo>
                  <a:lnTo>
                    <a:pt x="7086" y="655"/>
                  </a:lnTo>
                  <a:lnTo>
                    <a:pt x="7589" y="481"/>
                  </a:lnTo>
                  <a:lnTo>
                    <a:pt x="8103" y="334"/>
                  </a:lnTo>
                  <a:lnTo>
                    <a:pt x="8622" y="214"/>
                  </a:lnTo>
                  <a:lnTo>
                    <a:pt x="9158" y="120"/>
                  </a:lnTo>
                  <a:lnTo>
                    <a:pt x="9700" y="53"/>
                  </a:lnTo>
                  <a:lnTo>
                    <a:pt x="10247" y="13"/>
                  </a:lnTo>
                  <a:lnTo>
                    <a:pt x="10800" y="0"/>
                  </a:lnTo>
                  <a:lnTo>
                    <a:pt x="11358" y="13"/>
                  </a:lnTo>
                  <a:lnTo>
                    <a:pt x="11906" y="53"/>
                  </a:lnTo>
                  <a:lnTo>
                    <a:pt x="12447" y="120"/>
                  </a:lnTo>
                  <a:lnTo>
                    <a:pt x="12978" y="214"/>
                  </a:lnTo>
                  <a:lnTo>
                    <a:pt x="13503" y="334"/>
                  </a:lnTo>
                  <a:lnTo>
                    <a:pt x="14017" y="481"/>
                  </a:lnTo>
                  <a:lnTo>
                    <a:pt x="14519" y="655"/>
                  </a:lnTo>
                  <a:lnTo>
                    <a:pt x="15005" y="843"/>
                  </a:lnTo>
                  <a:lnTo>
                    <a:pt x="15485" y="1070"/>
                  </a:lnTo>
                  <a:lnTo>
                    <a:pt x="15949" y="1297"/>
                  </a:lnTo>
                  <a:lnTo>
                    <a:pt x="16401" y="1551"/>
                  </a:lnTo>
                  <a:lnTo>
                    <a:pt x="16837" y="1832"/>
                  </a:lnTo>
                  <a:lnTo>
                    <a:pt x="17261" y="2153"/>
                  </a:lnTo>
                  <a:lnTo>
                    <a:pt x="17669" y="2461"/>
                  </a:lnTo>
                  <a:lnTo>
                    <a:pt x="17864" y="2621"/>
                  </a:lnTo>
                  <a:lnTo>
                    <a:pt x="18065" y="2795"/>
                  </a:lnTo>
                  <a:lnTo>
                    <a:pt x="18249" y="2983"/>
                  </a:lnTo>
                  <a:lnTo>
                    <a:pt x="18434" y="3156"/>
                  </a:lnTo>
                  <a:lnTo>
                    <a:pt x="18618" y="3344"/>
                  </a:lnTo>
                  <a:lnTo>
                    <a:pt x="18797" y="3531"/>
                  </a:lnTo>
                  <a:lnTo>
                    <a:pt x="18970" y="3732"/>
                  </a:lnTo>
                  <a:lnTo>
                    <a:pt x="19137" y="3932"/>
                  </a:lnTo>
                  <a:lnTo>
                    <a:pt x="19294" y="4133"/>
                  </a:lnTo>
                  <a:lnTo>
                    <a:pt x="19450" y="4320"/>
                  </a:lnTo>
                  <a:lnTo>
                    <a:pt x="19606" y="4547"/>
                  </a:lnTo>
                  <a:lnTo>
                    <a:pt x="19897" y="4975"/>
                  </a:lnTo>
                  <a:lnTo>
                    <a:pt x="20031" y="5189"/>
                  </a:lnTo>
                  <a:lnTo>
                    <a:pt x="20170" y="5417"/>
                  </a:lnTo>
                  <a:lnTo>
                    <a:pt x="20293" y="5644"/>
                  </a:lnTo>
                  <a:lnTo>
                    <a:pt x="20416" y="5885"/>
                  </a:lnTo>
                  <a:lnTo>
                    <a:pt x="20533" y="6099"/>
                  </a:lnTo>
                  <a:lnTo>
                    <a:pt x="20645" y="6340"/>
                  </a:lnTo>
                  <a:lnTo>
                    <a:pt x="20852" y="6834"/>
                  </a:lnTo>
                  <a:lnTo>
                    <a:pt x="20941" y="7089"/>
                  </a:lnTo>
                  <a:lnTo>
                    <a:pt x="21030" y="7316"/>
                  </a:lnTo>
                  <a:lnTo>
                    <a:pt x="21114" y="7570"/>
                  </a:lnTo>
                  <a:lnTo>
                    <a:pt x="21192" y="7838"/>
                  </a:lnTo>
                  <a:lnTo>
                    <a:pt x="21259" y="8092"/>
                  </a:lnTo>
                  <a:lnTo>
                    <a:pt x="21321" y="8346"/>
                  </a:lnTo>
                  <a:lnTo>
                    <a:pt x="21432" y="8881"/>
                  </a:lnTo>
                  <a:lnTo>
                    <a:pt x="21477" y="9148"/>
                  </a:lnTo>
                  <a:lnTo>
                    <a:pt x="21544" y="9683"/>
                  </a:lnTo>
                  <a:lnTo>
                    <a:pt x="21566" y="9964"/>
                  </a:lnTo>
                  <a:lnTo>
                    <a:pt x="21589" y="10232"/>
                  </a:lnTo>
                  <a:lnTo>
                    <a:pt x="21600" y="10793"/>
                  </a:lnTo>
                  <a:lnTo>
                    <a:pt x="21594" y="11074"/>
                  </a:lnTo>
                  <a:lnTo>
                    <a:pt x="21589" y="11342"/>
                  </a:lnTo>
                  <a:lnTo>
                    <a:pt x="21566" y="11623"/>
                  </a:lnTo>
                  <a:lnTo>
                    <a:pt x="21544" y="11890"/>
                  </a:lnTo>
                  <a:lnTo>
                    <a:pt x="21511" y="12171"/>
                  </a:lnTo>
                  <a:lnTo>
                    <a:pt x="21477" y="12438"/>
                  </a:lnTo>
                  <a:lnTo>
                    <a:pt x="21432" y="12706"/>
                  </a:lnTo>
                  <a:lnTo>
                    <a:pt x="21321" y="13241"/>
                  </a:lnTo>
                  <a:lnTo>
                    <a:pt x="21259" y="13482"/>
                  </a:lnTo>
                  <a:lnTo>
                    <a:pt x="21192" y="13749"/>
                  </a:lnTo>
                  <a:lnTo>
                    <a:pt x="21114" y="14003"/>
                  </a:lnTo>
                  <a:lnTo>
                    <a:pt x="21030" y="14257"/>
                  </a:lnTo>
                  <a:lnTo>
                    <a:pt x="20941" y="14511"/>
                  </a:lnTo>
                  <a:lnTo>
                    <a:pt x="20852" y="14752"/>
                  </a:lnTo>
                  <a:lnTo>
                    <a:pt x="20751" y="14993"/>
                  </a:lnTo>
                  <a:lnTo>
                    <a:pt x="20645" y="15234"/>
                  </a:lnTo>
                  <a:lnTo>
                    <a:pt x="20533" y="15474"/>
                  </a:lnTo>
                  <a:lnTo>
                    <a:pt x="20416" y="15715"/>
                  </a:lnTo>
                  <a:lnTo>
                    <a:pt x="20293" y="15929"/>
                  </a:lnTo>
                  <a:lnTo>
                    <a:pt x="20170" y="16170"/>
                  </a:lnTo>
                  <a:lnTo>
                    <a:pt x="20031" y="16397"/>
                  </a:lnTo>
                  <a:lnTo>
                    <a:pt x="19897" y="16611"/>
                  </a:lnTo>
                  <a:lnTo>
                    <a:pt x="19752" y="16839"/>
                  </a:lnTo>
                  <a:lnTo>
                    <a:pt x="19606" y="17039"/>
                  </a:lnTo>
                  <a:lnTo>
                    <a:pt x="19450" y="17253"/>
                  </a:lnTo>
                  <a:lnTo>
                    <a:pt x="19294" y="17454"/>
                  </a:lnTo>
                  <a:lnTo>
                    <a:pt x="19137" y="17668"/>
                  </a:lnTo>
                  <a:lnTo>
                    <a:pt x="18970" y="17855"/>
                  </a:lnTo>
                  <a:lnTo>
                    <a:pt x="18797" y="18056"/>
                  </a:lnTo>
                  <a:lnTo>
                    <a:pt x="18618" y="18243"/>
                  </a:lnTo>
                  <a:lnTo>
                    <a:pt x="18249" y="18617"/>
                  </a:lnTo>
                  <a:lnTo>
                    <a:pt x="18065" y="18778"/>
                  </a:lnTo>
                  <a:lnTo>
                    <a:pt x="17864" y="18952"/>
                  </a:lnTo>
                  <a:lnTo>
                    <a:pt x="17669" y="19126"/>
                  </a:lnTo>
                  <a:lnTo>
                    <a:pt x="17261" y="19447"/>
                  </a:lnTo>
                  <a:lnTo>
                    <a:pt x="16837" y="19741"/>
                  </a:lnTo>
                  <a:lnTo>
                    <a:pt x="16401" y="20022"/>
                  </a:lnTo>
                  <a:lnTo>
                    <a:pt x="15949" y="20289"/>
                  </a:lnTo>
                  <a:lnTo>
                    <a:pt x="15485" y="20530"/>
                  </a:lnTo>
                  <a:lnTo>
                    <a:pt x="15005" y="20731"/>
                  </a:lnTo>
                  <a:lnTo>
                    <a:pt x="14519" y="20945"/>
                  </a:lnTo>
                  <a:lnTo>
                    <a:pt x="14017" y="21105"/>
                  </a:lnTo>
                  <a:lnTo>
                    <a:pt x="13503" y="21252"/>
                  </a:lnTo>
                  <a:lnTo>
                    <a:pt x="12978" y="21373"/>
                  </a:lnTo>
                  <a:lnTo>
                    <a:pt x="12447" y="21466"/>
                  </a:lnTo>
                  <a:lnTo>
                    <a:pt x="11906" y="21533"/>
                  </a:lnTo>
                  <a:lnTo>
                    <a:pt x="11358" y="21587"/>
                  </a:lnTo>
                  <a:lnTo>
                    <a:pt x="10800" y="21600"/>
                  </a:lnTo>
                  <a:lnTo>
                    <a:pt x="10247" y="21587"/>
                  </a:lnTo>
                  <a:lnTo>
                    <a:pt x="9700" y="21533"/>
                  </a:lnTo>
                  <a:lnTo>
                    <a:pt x="9158" y="21466"/>
                  </a:lnTo>
                  <a:lnTo>
                    <a:pt x="8622" y="21373"/>
                  </a:lnTo>
                  <a:lnTo>
                    <a:pt x="8103" y="21252"/>
                  </a:lnTo>
                  <a:lnTo>
                    <a:pt x="7589" y="21105"/>
                  </a:lnTo>
                  <a:lnTo>
                    <a:pt x="7086" y="20945"/>
                  </a:lnTo>
                  <a:lnTo>
                    <a:pt x="6601" y="20731"/>
                  </a:lnTo>
                  <a:lnTo>
                    <a:pt x="6115" y="20530"/>
                  </a:lnTo>
                  <a:lnTo>
                    <a:pt x="5651" y="20289"/>
                  </a:lnTo>
                  <a:lnTo>
                    <a:pt x="5199" y="20022"/>
                  </a:lnTo>
                  <a:lnTo>
                    <a:pt x="4758" y="19741"/>
                  </a:lnTo>
                  <a:lnTo>
                    <a:pt x="4339" y="19447"/>
                  </a:lnTo>
                  <a:lnTo>
                    <a:pt x="3931" y="19126"/>
                  </a:lnTo>
                  <a:lnTo>
                    <a:pt x="3730" y="18952"/>
                  </a:lnTo>
                  <a:lnTo>
                    <a:pt x="3540" y="18778"/>
                  </a:lnTo>
                  <a:lnTo>
                    <a:pt x="3351" y="18617"/>
                  </a:lnTo>
                  <a:lnTo>
                    <a:pt x="3161" y="18430"/>
                  </a:lnTo>
                  <a:lnTo>
                    <a:pt x="2803" y="18056"/>
                  </a:lnTo>
                  <a:lnTo>
                    <a:pt x="2630" y="17855"/>
                  </a:lnTo>
                  <a:lnTo>
                    <a:pt x="2463" y="17668"/>
                  </a:lnTo>
                  <a:lnTo>
                    <a:pt x="2301" y="17454"/>
                  </a:lnTo>
                  <a:lnTo>
                    <a:pt x="2150" y="17253"/>
                  </a:lnTo>
                  <a:lnTo>
                    <a:pt x="1994" y="17039"/>
                  </a:lnTo>
                  <a:lnTo>
                    <a:pt x="1843" y="16839"/>
                  </a:lnTo>
                  <a:lnTo>
                    <a:pt x="1703" y="16611"/>
                  </a:lnTo>
                  <a:lnTo>
                    <a:pt x="1564" y="16397"/>
                  </a:lnTo>
                  <a:lnTo>
                    <a:pt x="1430" y="16170"/>
                  </a:lnTo>
                  <a:lnTo>
                    <a:pt x="1307" y="15929"/>
                  </a:lnTo>
                  <a:lnTo>
                    <a:pt x="1184" y="15715"/>
                  </a:lnTo>
                  <a:lnTo>
                    <a:pt x="1067" y="15474"/>
                  </a:lnTo>
                  <a:lnTo>
                    <a:pt x="955" y="15234"/>
                  </a:lnTo>
                  <a:lnTo>
                    <a:pt x="849" y="14993"/>
                  </a:lnTo>
                  <a:lnTo>
                    <a:pt x="748" y="14752"/>
                  </a:lnTo>
                  <a:lnTo>
                    <a:pt x="653" y="14511"/>
                  </a:lnTo>
                  <a:lnTo>
                    <a:pt x="570" y="14257"/>
                  </a:lnTo>
                  <a:lnTo>
                    <a:pt x="480" y="14003"/>
                  </a:lnTo>
                  <a:lnTo>
                    <a:pt x="408" y="13749"/>
                  </a:lnTo>
                  <a:lnTo>
                    <a:pt x="341" y="13482"/>
                  </a:lnTo>
                  <a:lnTo>
                    <a:pt x="279" y="13241"/>
                  </a:lnTo>
                  <a:lnTo>
                    <a:pt x="218" y="12973"/>
                  </a:lnTo>
                  <a:lnTo>
                    <a:pt x="168" y="12706"/>
                  </a:lnTo>
                  <a:lnTo>
                    <a:pt x="123" y="12438"/>
                  </a:lnTo>
                  <a:lnTo>
                    <a:pt x="84" y="12171"/>
                  </a:lnTo>
                  <a:lnTo>
                    <a:pt x="56" y="11890"/>
                  </a:lnTo>
                  <a:lnTo>
                    <a:pt x="28" y="11623"/>
                  </a:lnTo>
                  <a:lnTo>
                    <a:pt x="11" y="11342"/>
                  </a:lnTo>
                  <a:lnTo>
                    <a:pt x="6" y="11074"/>
                  </a:lnTo>
                  <a:lnTo>
                    <a:pt x="0" y="10793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6" name="Shape 361"/>
            <p:cNvSpPr/>
            <p:nvPr/>
          </p:nvSpPr>
          <p:spPr>
            <a:xfrm>
              <a:off x="413172" y="540221"/>
              <a:ext cx="4673601" cy="2039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8"/>
                  </a:moveTo>
                  <a:lnTo>
                    <a:pt x="0" y="10523"/>
                  </a:lnTo>
                  <a:lnTo>
                    <a:pt x="15" y="10237"/>
                  </a:lnTo>
                  <a:lnTo>
                    <a:pt x="59" y="9699"/>
                  </a:lnTo>
                  <a:lnTo>
                    <a:pt x="88" y="9413"/>
                  </a:lnTo>
                  <a:lnTo>
                    <a:pt x="125" y="9161"/>
                  </a:lnTo>
                  <a:lnTo>
                    <a:pt x="169" y="8875"/>
                  </a:lnTo>
                  <a:lnTo>
                    <a:pt x="220" y="8623"/>
                  </a:lnTo>
                  <a:lnTo>
                    <a:pt x="279" y="8354"/>
                  </a:lnTo>
                  <a:lnTo>
                    <a:pt x="345" y="8102"/>
                  </a:lnTo>
                  <a:lnTo>
                    <a:pt x="411" y="7833"/>
                  </a:lnTo>
                  <a:lnTo>
                    <a:pt x="492" y="7598"/>
                  </a:lnTo>
                  <a:lnTo>
                    <a:pt x="572" y="7329"/>
                  </a:lnTo>
                  <a:lnTo>
                    <a:pt x="660" y="7094"/>
                  </a:lnTo>
                  <a:lnTo>
                    <a:pt x="748" y="6825"/>
                  </a:lnTo>
                  <a:lnTo>
                    <a:pt x="844" y="6589"/>
                  </a:lnTo>
                  <a:lnTo>
                    <a:pt x="1064" y="6119"/>
                  </a:lnTo>
                  <a:lnTo>
                    <a:pt x="1181" y="5883"/>
                  </a:lnTo>
                  <a:lnTo>
                    <a:pt x="1306" y="5665"/>
                  </a:lnTo>
                  <a:lnTo>
                    <a:pt x="1563" y="5194"/>
                  </a:lnTo>
                  <a:lnTo>
                    <a:pt x="1849" y="4757"/>
                  </a:lnTo>
                  <a:lnTo>
                    <a:pt x="2150" y="4337"/>
                  </a:lnTo>
                  <a:lnTo>
                    <a:pt x="2465" y="3933"/>
                  </a:lnTo>
                  <a:lnTo>
                    <a:pt x="2810" y="3530"/>
                  </a:lnTo>
                  <a:lnTo>
                    <a:pt x="3162" y="3160"/>
                  </a:lnTo>
                  <a:lnTo>
                    <a:pt x="3536" y="2807"/>
                  </a:lnTo>
                  <a:lnTo>
                    <a:pt x="3933" y="2454"/>
                  </a:lnTo>
                  <a:lnTo>
                    <a:pt x="4336" y="2135"/>
                  </a:lnTo>
                  <a:lnTo>
                    <a:pt x="4762" y="1832"/>
                  </a:lnTo>
                  <a:lnTo>
                    <a:pt x="5202" y="1563"/>
                  </a:lnTo>
                  <a:lnTo>
                    <a:pt x="5657" y="1294"/>
                  </a:lnTo>
                  <a:lnTo>
                    <a:pt x="6119" y="1059"/>
                  </a:lnTo>
                  <a:lnTo>
                    <a:pt x="6596" y="857"/>
                  </a:lnTo>
                  <a:lnTo>
                    <a:pt x="7088" y="639"/>
                  </a:lnTo>
                  <a:lnTo>
                    <a:pt x="7586" y="471"/>
                  </a:lnTo>
                  <a:lnTo>
                    <a:pt x="8100" y="336"/>
                  </a:lnTo>
                  <a:lnTo>
                    <a:pt x="8621" y="219"/>
                  </a:lnTo>
                  <a:lnTo>
                    <a:pt x="9157" y="118"/>
                  </a:lnTo>
                  <a:lnTo>
                    <a:pt x="9699" y="50"/>
                  </a:lnTo>
                  <a:lnTo>
                    <a:pt x="10250" y="17"/>
                  </a:lnTo>
                  <a:lnTo>
                    <a:pt x="10800" y="0"/>
                  </a:lnTo>
                  <a:lnTo>
                    <a:pt x="11358" y="17"/>
                  </a:lnTo>
                  <a:lnTo>
                    <a:pt x="11908" y="50"/>
                  </a:lnTo>
                  <a:lnTo>
                    <a:pt x="12443" y="118"/>
                  </a:lnTo>
                  <a:lnTo>
                    <a:pt x="12972" y="219"/>
                  </a:lnTo>
                  <a:lnTo>
                    <a:pt x="13500" y="336"/>
                  </a:lnTo>
                  <a:lnTo>
                    <a:pt x="14014" y="471"/>
                  </a:lnTo>
                  <a:lnTo>
                    <a:pt x="14512" y="639"/>
                  </a:lnTo>
                  <a:lnTo>
                    <a:pt x="15011" y="857"/>
                  </a:lnTo>
                  <a:lnTo>
                    <a:pt x="15481" y="1059"/>
                  </a:lnTo>
                  <a:lnTo>
                    <a:pt x="15951" y="1294"/>
                  </a:lnTo>
                  <a:lnTo>
                    <a:pt x="16398" y="1563"/>
                  </a:lnTo>
                  <a:lnTo>
                    <a:pt x="16838" y="1832"/>
                  </a:lnTo>
                  <a:lnTo>
                    <a:pt x="17264" y="2135"/>
                  </a:lnTo>
                  <a:lnTo>
                    <a:pt x="17667" y="2454"/>
                  </a:lnTo>
                  <a:lnTo>
                    <a:pt x="18056" y="2807"/>
                  </a:lnTo>
                  <a:lnTo>
                    <a:pt x="18430" y="3160"/>
                  </a:lnTo>
                  <a:lnTo>
                    <a:pt x="18790" y="3530"/>
                  </a:lnTo>
                  <a:lnTo>
                    <a:pt x="19135" y="3933"/>
                  </a:lnTo>
                  <a:lnTo>
                    <a:pt x="19450" y="4337"/>
                  </a:lnTo>
                  <a:lnTo>
                    <a:pt x="19751" y="4757"/>
                  </a:lnTo>
                  <a:lnTo>
                    <a:pt x="20037" y="5194"/>
                  </a:lnTo>
                  <a:lnTo>
                    <a:pt x="20294" y="5665"/>
                  </a:lnTo>
                  <a:lnTo>
                    <a:pt x="20419" y="5883"/>
                  </a:lnTo>
                  <a:lnTo>
                    <a:pt x="20529" y="6119"/>
                  </a:lnTo>
                  <a:lnTo>
                    <a:pt x="20646" y="6354"/>
                  </a:lnTo>
                  <a:lnTo>
                    <a:pt x="20852" y="6825"/>
                  </a:lnTo>
                  <a:lnTo>
                    <a:pt x="20940" y="7094"/>
                  </a:lnTo>
                  <a:lnTo>
                    <a:pt x="21028" y="7329"/>
                  </a:lnTo>
                  <a:lnTo>
                    <a:pt x="21108" y="7598"/>
                  </a:lnTo>
                  <a:lnTo>
                    <a:pt x="21189" y="7833"/>
                  </a:lnTo>
                  <a:lnTo>
                    <a:pt x="21255" y="8102"/>
                  </a:lnTo>
                  <a:lnTo>
                    <a:pt x="21321" y="8354"/>
                  </a:lnTo>
                  <a:lnTo>
                    <a:pt x="21380" y="8623"/>
                  </a:lnTo>
                  <a:lnTo>
                    <a:pt x="21424" y="8875"/>
                  </a:lnTo>
                  <a:lnTo>
                    <a:pt x="21475" y="9161"/>
                  </a:lnTo>
                  <a:lnTo>
                    <a:pt x="21505" y="9413"/>
                  </a:lnTo>
                  <a:lnTo>
                    <a:pt x="21541" y="9699"/>
                  </a:lnTo>
                  <a:lnTo>
                    <a:pt x="21563" y="9968"/>
                  </a:lnTo>
                  <a:lnTo>
                    <a:pt x="21578" y="10237"/>
                  </a:lnTo>
                  <a:lnTo>
                    <a:pt x="21600" y="10523"/>
                  </a:lnTo>
                  <a:lnTo>
                    <a:pt x="21600" y="11077"/>
                  </a:lnTo>
                  <a:lnTo>
                    <a:pt x="21578" y="11363"/>
                  </a:lnTo>
                  <a:lnTo>
                    <a:pt x="21563" y="11615"/>
                  </a:lnTo>
                  <a:lnTo>
                    <a:pt x="21541" y="11901"/>
                  </a:lnTo>
                  <a:lnTo>
                    <a:pt x="21505" y="12187"/>
                  </a:lnTo>
                  <a:lnTo>
                    <a:pt x="21475" y="12439"/>
                  </a:lnTo>
                  <a:lnTo>
                    <a:pt x="21424" y="12708"/>
                  </a:lnTo>
                  <a:lnTo>
                    <a:pt x="21380" y="12977"/>
                  </a:lnTo>
                  <a:lnTo>
                    <a:pt x="21321" y="13246"/>
                  </a:lnTo>
                  <a:lnTo>
                    <a:pt x="21189" y="13750"/>
                  </a:lnTo>
                  <a:lnTo>
                    <a:pt x="21108" y="14002"/>
                  </a:lnTo>
                  <a:lnTo>
                    <a:pt x="21028" y="14271"/>
                  </a:lnTo>
                  <a:lnTo>
                    <a:pt x="20852" y="14742"/>
                  </a:lnTo>
                  <a:lnTo>
                    <a:pt x="20749" y="14994"/>
                  </a:lnTo>
                  <a:lnTo>
                    <a:pt x="20646" y="15229"/>
                  </a:lnTo>
                  <a:lnTo>
                    <a:pt x="20529" y="15481"/>
                  </a:lnTo>
                  <a:lnTo>
                    <a:pt x="20419" y="15717"/>
                  </a:lnTo>
                  <a:lnTo>
                    <a:pt x="20294" y="15935"/>
                  </a:lnTo>
                  <a:lnTo>
                    <a:pt x="20037" y="16389"/>
                  </a:lnTo>
                  <a:lnTo>
                    <a:pt x="19751" y="16843"/>
                  </a:lnTo>
                  <a:lnTo>
                    <a:pt x="19450" y="17263"/>
                  </a:lnTo>
                  <a:lnTo>
                    <a:pt x="19135" y="17667"/>
                  </a:lnTo>
                  <a:lnTo>
                    <a:pt x="18790" y="18070"/>
                  </a:lnTo>
                  <a:lnTo>
                    <a:pt x="18430" y="18440"/>
                  </a:lnTo>
                  <a:lnTo>
                    <a:pt x="18056" y="18793"/>
                  </a:lnTo>
                  <a:lnTo>
                    <a:pt x="17667" y="19129"/>
                  </a:lnTo>
                  <a:lnTo>
                    <a:pt x="17264" y="19448"/>
                  </a:lnTo>
                  <a:lnTo>
                    <a:pt x="16838" y="19768"/>
                  </a:lnTo>
                  <a:lnTo>
                    <a:pt x="16398" y="20037"/>
                  </a:lnTo>
                  <a:lnTo>
                    <a:pt x="15951" y="20306"/>
                  </a:lnTo>
                  <a:lnTo>
                    <a:pt x="15011" y="20743"/>
                  </a:lnTo>
                  <a:lnTo>
                    <a:pt x="14512" y="20928"/>
                  </a:lnTo>
                  <a:lnTo>
                    <a:pt x="14014" y="21129"/>
                  </a:lnTo>
                  <a:lnTo>
                    <a:pt x="13500" y="21247"/>
                  </a:lnTo>
                  <a:lnTo>
                    <a:pt x="12972" y="21381"/>
                  </a:lnTo>
                  <a:lnTo>
                    <a:pt x="12443" y="21482"/>
                  </a:lnTo>
                  <a:lnTo>
                    <a:pt x="11908" y="21550"/>
                  </a:lnTo>
                  <a:lnTo>
                    <a:pt x="11358" y="21583"/>
                  </a:lnTo>
                  <a:lnTo>
                    <a:pt x="10800" y="21600"/>
                  </a:lnTo>
                  <a:lnTo>
                    <a:pt x="10250" y="21583"/>
                  </a:lnTo>
                  <a:lnTo>
                    <a:pt x="9699" y="21550"/>
                  </a:lnTo>
                  <a:lnTo>
                    <a:pt x="9157" y="21482"/>
                  </a:lnTo>
                  <a:lnTo>
                    <a:pt x="8621" y="21381"/>
                  </a:lnTo>
                  <a:lnTo>
                    <a:pt x="8100" y="21247"/>
                  </a:lnTo>
                  <a:lnTo>
                    <a:pt x="7586" y="21129"/>
                  </a:lnTo>
                  <a:lnTo>
                    <a:pt x="7088" y="20928"/>
                  </a:lnTo>
                  <a:lnTo>
                    <a:pt x="6596" y="20743"/>
                  </a:lnTo>
                  <a:lnTo>
                    <a:pt x="6119" y="20524"/>
                  </a:lnTo>
                  <a:lnTo>
                    <a:pt x="5657" y="20306"/>
                  </a:lnTo>
                  <a:lnTo>
                    <a:pt x="5202" y="20037"/>
                  </a:lnTo>
                  <a:lnTo>
                    <a:pt x="4762" y="19768"/>
                  </a:lnTo>
                  <a:lnTo>
                    <a:pt x="4336" y="19448"/>
                  </a:lnTo>
                  <a:lnTo>
                    <a:pt x="3933" y="19129"/>
                  </a:lnTo>
                  <a:lnTo>
                    <a:pt x="3536" y="18793"/>
                  </a:lnTo>
                  <a:lnTo>
                    <a:pt x="3162" y="18440"/>
                  </a:lnTo>
                  <a:lnTo>
                    <a:pt x="2810" y="18070"/>
                  </a:lnTo>
                  <a:lnTo>
                    <a:pt x="2465" y="17667"/>
                  </a:lnTo>
                  <a:lnTo>
                    <a:pt x="2150" y="17263"/>
                  </a:lnTo>
                  <a:lnTo>
                    <a:pt x="1849" y="16843"/>
                  </a:lnTo>
                  <a:lnTo>
                    <a:pt x="1563" y="16389"/>
                  </a:lnTo>
                  <a:lnTo>
                    <a:pt x="1306" y="15935"/>
                  </a:lnTo>
                  <a:lnTo>
                    <a:pt x="1181" y="15717"/>
                  </a:lnTo>
                  <a:lnTo>
                    <a:pt x="1064" y="15481"/>
                  </a:lnTo>
                  <a:lnTo>
                    <a:pt x="954" y="15229"/>
                  </a:lnTo>
                  <a:lnTo>
                    <a:pt x="844" y="14994"/>
                  </a:lnTo>
                  <a:lnTo>
                    <a:pt x="748" y="14742"/>
                  </a:lnTo>
                  <a:lnTo>
                    <a:pt x="572" y="14271"/>
                  </a:lnTo>
                  <a:lnTo>
                    <a:pt x="492" y="14002"/>
                  </a:lnTo>
                  <a:lnTo>
                    <a:pt x="411" y="13750"/>
                  </a:lnTo>
                  <a:lnTo>
                    <a:pt x="279" y="13246"/>
                  </a:lnTo>
                  <a:lnTo>
                    <a:pt x="220" y="12977"/>
                  </a:lnTo>
                  <a:lnTo>
                    <a:pt x="169" y="12708"/>
                  </a:lnTo>
                  <a:lnTo>
                    <a:pt x="125" y="12439"/>
                  </a:lnTo>
                  <a:lnTo>
                    <a:pt x="88" y="12187"/>
                  </a:lnTo>
                  <a:lnTo>
                    <a:pt x="59" y="11901"/>
                  </a:lnTo>
                  <a:lnTo>
                    <a:pt x="37" y="11615"/>
                  </a:lnTo>
                  <a:lnTo>
                    <a:pt x="15" y="11363"/>
                  </a:lnTo>
                  <a:lnTo>
                    <a:pt x="0" y="11077"/>
                  </a:lnTo>
                  <a:lnTo>
                    <a:pt x="0" y="1080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7" name="Shape 362"/>
            <p:cNvSpPr/>
            <p:nvPr/>
          </p:nvSpPr>
          <p:spPr>
            <a:xfrm>
              <a:off x="413172" y="540221"/>
              <a:ext cx="4673601" cy="2039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8"/>
                  </a:moveTo>
                  <a:lnTo>
                    <a:pt x="0" y="10523"/>
                  </a:lnTo>
                  <a:lnTo>
                    <a:pt x="15" y="10237"/>
                  </a:lnTo>
                  <a:lnTo>
                    <a:pt x="59" y="9699"/>
                  </a:lnTo>
                  <a:lnTo>
                    <a:pt x="88" y="9413"/>
                  </a:lnTo>
                  <a:lnTo>
                    <a:pt x="125" y="9161"/>
                  </a:lnTo>
                  <a:lnTo>
                    <a:pt x="169" y="8875"/>
                  </a:lnTo>
                  <a:lnTo>
                    <a:pt x="220" y="8623"/>
                  </a:lnTo>
                  <a:lnTo>
                    <a:pt x="279" y="8354"/>
                  </a:lnTo>
                  <a:lnTo>
                    <a:pt x="345" y="8102"/>
                  </a:lnTo>
                  <a:lnTo>
                    <a:pt x="411" y="7833"/>
                  </a:lnTo>
                  <a:lnTo>
                    <a:pt x="492" y="7598"/>
                  </a:lnTo>
                  <a:lnTo>
                    <a:pt x="572" y="7329"/>
                  </a:lnTo>
                  <a:lnTo>
                    <a:pt x="660" y="7094"/>
                  </a:lnTo>
                  <a:lnTo>
                    <a:pt x="748" y="6825"/>
                  </a:lnTo>
                  <a:lnTo>
                    <a:pt x="844" y="6589"/>
                  </a:lnTo>
                  <a:lnTo>
                    <a:pt x="1064" y="6119"/>
                  </a:lnTo>
                  <a:lnTo>
                    <a:pt x="1181" y="5883"/>
                  </a:lnTo>
                  <a:lnTo>
                    <a:pt x="1306" y="5665"/>
                  </a:lnTo>
                  <a:lnTo>
                    <a:pt x="1563" y="5194"/>
                  </a:lnTo>
                  <a:lnTo>
                    <a:pt x="1849" y="4757"/>
                  </a:lnTo>
                  <a:lnTo>
                    <a:pt x="2150" y="4337"/>
                  </a:lnTo>
                  <a:lnTo>
                    <a:pt x="2465" y="3933"/>
                  </a:lnTo>
                  <a:lnTo>
                    <a:pt x="2810" y="3530"/>
                  </a:lnTo>
                  <a:lnTo>
                    <a:pt x="3162" y="3160"/>
                  </a:lnTo>
                  <a:lnTo>
                    <a:pt x="3536" y="2807"/>
                  </a:lnTo>
                  <a:lnTo>
                    <a:pt x="3933" y="2454"/>
                  </a:lnTo>
                  <a:lnTo>
                    <a:pt x="4336" y="2135"/>
                  </a:lnTo>
                  <a:lnTo>
                    <a:pt x="4762" y="1832"/>
                  </a:lnTo>
                  <a:lnTo>
                    <a:pt x="5202" y="1563"/>
                  </a:lnTo>
                  <a:lnTo>
                    <a:pt x="5657" y="1294"/>
                  </a:lnTo>
                  <a:lnTo>
                    <a:pt x="6119" y="1059"/>
                  </a:lnTo>
                  <a:lnTo>
                    <a:pt x="6596" y="857"/>
                  </a:lnTo>
                  <a:lnTo>
                    <a:pt x="7088" y="639"/>
                  </a:lnTo>
                  <a:lnTo>
                    <a:pt x="7586" y="471"/>
                  </a:lnTo>
                  <a:lnTo>
                    <a:pt x="8100" y="336"/>
                  </a:lnTo>
                  <a:lnTo>
                    <a:pt x="8621" y="219"/>
                  </a:lnTo>
                  <a:lnTo>
                    <a:pt x="9157" y="118"/>
                  </a:lnTo>
                  <a:lnTo>
                    <a:pt x="9699" y="50"/>
                  </a:lnTo>
                  <a:lnTo>
                    <a:pt x="10250" y="17"/>
                  </a:lnTo>
                  <a:lnTo>
                    <a:pt x="10800" y="0"/>
                  </a:lnTo>
                  <a:lnTo>
                    <a:pt x="11358" y="17"/>
                  </a:lnTo>
                  <a:lnTo>
                    <a:pt x="11908" y="50"/>
                  </a:lnTo>
                  <a:lnTo>
                    <a:pt x="12443" y="118"/>
                  </a:lnTo>
                  <a:lnTo>
                    <a:pt x="12972" y="219"/>
                  </a:lnTo>
                  <a:lnTo>
                    <a:pt x="13500" y="336"/>
                  </a:lnTo>
                  <a:lnTo>
                    <a:pt x="14014" y="471"/>
                  </a:lnTo>
                  <a:lnTo>
                    <a:pt x="14512" y="639"/>
                  </a:lnTo>
                  <a:lnTo>
                    <a:pt x="15011" y="857"/>
                  </a:lnTo>
                  <a:lnTo>
                    <a:pt x="15481" y="1059"/>
                  </a:lnTo>
                  <a:lnTo>
                    <a:pt x="15951" y="1294"/>
                  </a:lnTo>
                  <a:lnTo>
                    <a:pt x="16398" y="1563"/>
                  </a:lnTo>
                  <a:lnTo>
                    <a:pt x="16838" y="1832"/>
                  </a:lnTo>
                  <a:lnTo>
                    <a:pt x="17264" y="2135"/>
                  </a:lnTo>
                  <a:lnTo>
                    <a:pt x="17667" y="2454"/>
                  </a:lnTo>
                  <a:lnTo>
                    <a:pt x="18056" y="2807"/>
                  </a:lnTo>
                  <a:lnTo>
                    <a:pt x="18430" y="3160"/>
                  </a:lnTo>
                  <a:lnTo>
                    <a:pt x="18790" y="3530"/>
                  </a:lnTo>
                  <a:lnTo>
                    <a:pt x="19135" y="3933"/>
                  </a:lnTo>
                  <a:lnTo>
                    <a:pt x="19450" y="4337"/>
                  </a:lnTo>
                  <a:lnTo>
                    <a:pt x="19751" y="4757"/>
                  </a:lnTo>
                  <a:lnTo>
                    <a:pt x="20037" y="5194"/>
                  </a:lnTo>
                  <a:lnTo>
                    <a:pt x="20294" y="5665"/>
                  </a:lnTo>
                  <a:lnTo>
                    <a:pt x="20419" y="5883"/>
                  </a:lnTo>
                  <a:lnTo>
                    <a:pt x="20529" y="6119"/>
                  </a:lnTo>
                  <a:lnTo>
                    <a:pt x="20646" y="6354"/>
                  </a:lnTo>
                  <a:lnTo>
                    <a:pt x="20852" y="6825"/>
                  </a:lnTo>
                  <a:lnTo>
                    <a:pt x="20940" y="7094"/>
                  </a:lnTo>
                  <a:lnTo>
                    <a:pt x="21028" y="7329"/>
                  </a:lnTo>
                  <a:lnTo>
                    <a:pt x="21108" y="7598"/>
                  </a:lnTo>
                  <a:lnTo>
                    <a:pt x="21189" y="7833"/>
                  </a:lnTo>
                  <a:lnTo>
                    <a:pt x="21255" y="8102"/>
                  </a:lnTo>
                  <a:lnTo>
                    <a:pt x="21321" y="8354"/>
                  </a:lnTo>
                  <a:lnTo>
                    <a:pt x="21380" y="8623"/>
                  </a:lnTo>
                  <a:lnTo>
                    <a:pt x="21424" y="8875"/>
                  </a:lnTo>
                  <a:lnTo>
                    <a:pt x="21475" y="9161"/>
                  </a:lnTo>
                  <a:lnTo>
                    <a:pt x="21505" y="9413"/>
                  </a:lnTo>
                  <a:lnTo>
                    <a:pt x="21541" y="9699"/>
                  </a:lnTo>
                  <a:lnTo>
                    <a:pt x="21563" y="9968"/>
                  </a:lnTo>
                  <a:lnTo>
                    <a:pt x="21578" y="10237"/>
                  </a:lnTo>
                  <a:lnTo>
                    <a:pt x="21600" y="10523"/>
                  </a:lnTo>
                  <a:lnTo>
                    <a:pt x="21600" y="11077"/>
                  </a:lnTo>
                  <a:lnTo>
                    <a:pt x="21578" y="11363"/>
                  </a:lnTo>
                  <a:lnTo>
                    <a:pt x="21563" y="11615"/>
                  </a:lnTo>
                  <a:lnTo>
                    <a:pt x="21541" y="11901"/>
                  </a:lnTo>
                  <a:lnTo>
                    <a:pt x="21505" y="12187"/>
                  </a:lnTo>
                  <a:lnTo>
                    <a:pt x="21475" y="12439"/>
                  </a:lnTo>
                  <a:lnTo>
                    <a:pt x="21424" y="12708"/>
                  </a:lnTo>
                  <a:lnTo>
                    <a:pt x="21380" y="12977"/>
                  </a:lnTo>
                  <a:lnTo>
                    <a:pt x="21321" y="13246"/>
                  </a:lnTo>
                  <a:lnTo>
                    <a:pt x="21189" y="13750"/>
                  </a:lnTo>
                  <a:lnTo>
                    <a:pt x="21108" y="14002"/>
                  </a:lnTo>
                  <a:lnTo>
                    <a:pt x="21028" y="14271"/>
                  </a:lnTo>
                  <a:lnTo>
                    <a:pt x="20852" y="14742"/>
                  </a:lnTo>
                  <a:lnTo>
                    <a:pt x="20749" y="14994"/>
                  </a:lnTo>
                  <a:lnTo>
                    <a:pt x="20646" y="15229"/>
                  </a:lnTo>
                  <a:lnTo>
                    <a:pt x="20529" y="15481"/>
                  </a:lnTo>
                  <a:lnTo>
                    <a:pt x="20419" y="15717"/>
                  </a:lnTo>
                  <a:lnTo>
                    <a:pt x="20294" y="15935"/>
                  </a:lnTo>
                  <a:lnTo>
                    <a:pt x="20037" y="16389"/>
                  </a:lnTo>
                  <a:lnTo>
                    <a:pt x="19751" y="16843"/>
                  </a:lnTo>
                  <a:lnTo>
                    <a:pt x="19450" y="17263"/>
                  </a:lnTo>
                  <a:lnTo>
                    <a:pt x="19135" y="17667"/>
                  </a:lnTo>
                  <a:lnTo>
                    <a:pt x="18790" y="18070"/>
                  </a:lnTo>
                  <a:lnTo>
                    <a:pt x="18430" y="18440"/>
                  </a:lnTo>
                  <a:lnTo>
                    <a:pt x="18056" y="18793"/>
                  </a:lnTo>
                  <a:lnTo>
                    <a:pt x="17667" y="19129"/>
                  </a:lnTo>
                  <a:lnTo>
                    <a:pt x="17264" y="19448"/>
                  </a:lnTo>
                  <a:lnTo>
                    <a:pt x="16838" y="19768"/>
                  </a:lnTo>
                  <a:lnTo>
                    <a:pt x="16398" y="20037"/>
                  </a:lnTo>
                  <a:lnTo>
                    <a:pt x="15951" y="20306"/>
                  </a:lnTo>
                  <a:lnTo>
                    <a:pt x="15011" y="20743"/>
                  </a:lnTo>
                  <a:lnTo>
                    <a:pt x="14512" y="20928"/>
                  </a:lnTo>
                  <a:lnTo>
                    <a:pt x="14014" y="21129"/>
                  </a:lnTo>
                  <a:lnTo>
                    <a:pt x="13500" y="21247"/>
                  </a:lnTo>
                  <a:lnTo>
                    <a:pt x="12972" y="21381"/>
                  </a:lnTo>
                  <a:lnTo>
                    <a:pt x="12443" y="21482"/>
                  </a:lnTo>
                  <a:lnTo>
                    <a:pt x="11908" y="21550"/>
                  </a:lnTo>
                  <a:lnTo>
                    <a:pt x="11358" y="21583"/>
                  </a:lnTo>
                  <a:lnTo>
                    <a:pt x="10800" y="21600"/>
                  </a:lnTo>
                  <a:lnTo>
                    <a:pt x="10250" y="21583"/>
                  </a:lnTo>
                  <a:lnTo>
                    <a:pt x="9699" y="21550"/>
                  </a:lnTo>
                  <a:lnTo>
                    <a:pt x="9157" y="21482"/>
                  </a:lnTo>
                  <a:lnTo>
                    <a:pt x="8621" y="21381"/>
                  </a:lnTo>
                  <a:lnTo>
                    <a:pt x="8100" y="21247"/>
                  </a:lnTo>
                  <a:lnTo>
                    <a:pt x="7586" y="21129"/>
                  </a:lnTo>
                  <a:lnTo>
                    <a:pt x="7088" y="20928"/>
                  </a:lnTo>
                  <a:lnTo>
                    <a:pt x="6596" y="20743"/>
                  </a:lnTo>
                  <a:lnTo>
                    <a:pt x="6119" y="20524"/>
                  </a:lnTo>
                  <a:lnTo>
                    <a:pt x="5657" y="20306"/>
                  </a:lnTo>
                  <a:lnTo>
                    <a:pt x="5202" y="20037"/>
                  </a:lnTo>
                  <a:lnTo>
                    <a:pt x="4762" y="19768"/>
                  </a:lnTo>
                  <a:lnTo>
                    <a:pt x="4336" y="19448"/>
                  </a:lnTo>
                  <a:lnTo>
                    <a:pt x="3933" y="19129"/>
                  </a:lnTo>
                  <a:lnTo>
                    <a:pt x="3536" y="18793"/>
                  </a:lnTo>
                  <a:lnTo>
                    <a:pt x="3162" y="18440"/>
                  </a:lnTo>
                  <a:lnTo>
                    <a:pt x="2810" y="18070"/>
                  </a:lnTo>
                  <a:lnTo>
                    <a:pt x="2465" y="17667"/>
                  </a:lnTo>
                  <a:lnTo>
                    <a:pt x="2150" y="17263"/>
                  </a:lnTo>
                  <a:lnTo>
                    <a:pt x="1849" y="16843"/>
                  </a:lnTo>
                  <a:lnTo>
                    <a:pt x="1563" y="16389"/>
                  </a:lnTo>
                  <a:lnTo>
                    <a:pt x="1306" y="15935"/>
                  </a:lnTo>
                  <a:lnTo>
                    <a:pt x="1181" y="15717"/>
                  </a:lnTo>
                  <a:lnTo>
                    <a:pt x="1064" y="15481"/>
                  </a:lnTo>
                  <a:lnTo>
                    <a:pt x="954" y="15229"/>
                  </a:lnTo>
                  <a:lnTo>
                    <a:pt x="844" y="14994"/>
                  </a:lnTo>
                  <a:lnTo>
                    <a:pt x="748" y="14742"/>
                  </a:lnTo>
                  <a:lnTo>
                    <a:pt x="572" y="14271"/>
                  </a:lnTo>
                  <a:lnTo>
                    <a:pt x="492" y="14002"/>
                  </a:lnTo>
                  <a:lnTo>
                    <a:pt x="411" y="13750"/>
                  </a:lnTo>
                  <a:lnTo>
                    <a:pt x="279" y="13246"/>
                  </a:lnTo>
                  <a:lnTo>
                    <a:pt x="220" y="12977"/>
                  </a:lnTo>
                  <a:lnTo>
                    <a:pt x="169" y="12708"/>
                  </a:lnTo>
                  <a:lnTo>
                    <a:pt x="125" y="12439"/>
                  </a:lnTo>
                  <a:lnTo>
                    <a:pt x="88" y="12187"/>
                  </a:lnTo>
                  <a:lnTo>
                    <a:pt x="59" y="11901"/>
                  </a:lnTo>
                  <a:lnTo>
                    <a:pt x="37" y="11615"/>
                  </a:lnTo>
                  <a:lnTo>
                    <a:pt x="15" y="11363"/>
                  </a:lnTo>
                  <a:lnTo>
                    <a:pt x="0" y="11077"/>
                  </a:lnTo>
                  <a:lnTo>
                    <a:pt x="0" y="10808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grpSp>
          <p:nvGrpSpPr>
            <p:cNvPr id="8" name="Group 365"/>
            <p:cNvGrpSpPr/>
            <p:nvPr/>
          </p:nvGrpSpPr>
          <p:grpSpPr>
            <a:xfrm>
              <a:off x="5286797" y="2892897"/>
              <a:ext cx="1697979" cy="843797"/>
              <a:chOff x="0" y="0"/>
              <a:chExt cx="1697977" cy="843796"/>
            </a:xfrm>
          </p:grpSpPr>
          <p:sp>
            <p:nvSpPr>
              <p:cNvPr id="32" name="Shape 363"/>
              <p:cNvSpPr/>
              <p:nvPr/>
            </p:nvSpPr>
            <p:spPr>
              <a:xfrm>
                <a:off x="0" y="0"/>
                <a:ext cx="1697978" cy="6991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spcBef>
                    <a:spcPts val="0"/>
                  </a:spcBef>
                  <a:buClrTx/>
                  <a:buFontTx/>
                  <a:defRPr sz="1600"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endParaRPr/>
              </a:p>
            </p:txBody>
          </p:sp>
          <p:sp>
            <p:nvSpPr>
              <p:cNvPr id="33" name="Shape 364"/>
              <p:cNvSpPr/>
              <p:nvPr/>
            </p:nvSpPr>
            <p:spPr>
              <a:xfrm>
                <a:off x="0" y="0"/>
                <a:ext cx="1697978" cy="8437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spcBef>
                    <a:spcPts val="0"/>
                  </a:spcBef>
                  <a:buClrTx/>
                  <a:buFontTx/>
                  <a:defRPr sz="1600"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lvl1pPr>
              </a:lstStyle>
              <a:p>
                <a:pPr>
                  <a:defRPr sz="1800"/>
                </a:pPr>
                <a:r>
                  <a:rPr sz="1600"/>
                  <a:t>하나의 브라우저와 관련된 영역</a:t>
                </a:r>
              </a:p>
            </p:txBody>
          </p:sp>
        </p:grpSp>
        <p:sp>
          <p:nvSpPr>
            <p:cNvPr id="9" name="Shape 366"/>
            <p:cNvSpPr/>
            <p:nvPr/>
          </p:nvSpPr>
          <p:spPr>
            <a:xfrm>
              <a:off x="4731171" y="1849909"/>
              <a:ext cx="1689102" cy="1042988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spcBef>
                  <a:spcPts val="0"/>
                </a:spcBef>
                <a:buClrTx/>
                <a:buFontTx/>
                <a:defRPr sz="1200">
                  <a:uFillTx/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" name="Shape 367"/>
            <p:cNvSpPr/>
            <p:nvPr/>
          </p:nvSpPr>
          <p:spPr>
            <a:xfrm>
              <a:off x="5256584" y="2892897"/>
              <a:ext cx="1656185" cy="563488"/>
            </a:xfrm>
            <a:prstGeom prst="rect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11" name="Shape 368"/>
            <p:cNvSpPr/>
            <p:nvPr/>
          </p:nvSpPr>
          <p:spPr>
            <a:xfrm>
              <a:off x="4618459" y="1781647"/>
              <a:ext cx="149226" cy="115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47" y="21600"/>
                  </a:moveTo>
                  <a:lnTo>
                    <a:pt x="0" y="0"/>
                  </a:lnTo>
                  <a:lnTo>
                    <a:pt x="21600" y="6510"/>
                  </a:lnTo>
                  <a:lnTo>
                    <a:pt x="14247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12" name="Shape 369"/>
            <p:cNvSpPr/>
            <p:nvPr/>
          </p:nvSpPr>
          <p:spPr>
            <a:xfrm>
              <a:off x="5112568" y="9997"/>
              <a:ext cx="1800201" cy="561321"/>
            </a:xfrm>
            <a:prstGeom prst="rect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grpSp>
          <p:nvGrpSpPr>
            <p:cNvPr id="13" name="Group 372"/>
            <p:cNvGrpSpPr/>
            <p:nvPr/>
          </p:nvGrpSpPr>
          <p:grpSpPr>
            <a:xfrm>
              <a:off x="5575722" y="571315"/>
              <a:ext cx="640010" cy="887554"/>
              <a:chOff x="0" y="0"/>
              <a:chExt cx="640009" cy="887552"/>
            </a:xfrm>
          </p:grpSpPr>
          <p:sp>
            <p:nvSpPr>
              <p:cNvPr id="30" name="Shape 370"/>
              <p:cNvSpPr/>
              <p:nvPr/>
            </p:nvSpPr>
            <p:spPr>
              <a:xfrm flipV="1">
                <a:off x="81302" y="0"/>
                <a:ext cx="558708" cy="764389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spcBef>
                    <a:spcPts val="0"/>
                  </a:spcBef>
                  <a:buClrTx/>
                  <a:buFontTx/>
                  <a:defRPr sz="1200">
                    <a:uFillTx/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1" name="Shape 371"/>
              <p:cNvSpPr/>
              <p:nvPr/>
            </p:nvSpPr>
            <p:spPr>
              <a:xfrm>
                <a:off x="-1" y="718914"/>
                <a:ext cx="127535" cy="168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8737"/>
                    </a:moveTo>
                    <a:lnTo>
                      <a:pt x="0" y="21600"/>
                    </a:lnTo>
                    <a:lnTo>
                      <a:pt x="8640" y="0"/>
                    </a:lnTo>
                    <a:lnTo>
                      <a:pt x="21600" y="8737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spcBef>
                    <a:spcPts val="0"/>
                  </a:spcBef>
                  <a:buClrTx/>
                  <a:buFontTx/>
                  <a:defRPr sz="1800"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endParaRPr/>
              </a:p>
            </p:txBody>
          </p:sp>
        </p:grpSp>
        <p:sp>
          <p:nvSpPr>
            <p:cNvPr id="14" name="Shape 373"/>
            <p:cNvSpPr/>
            <p:nvPr/>
          </p:nvSpPr>
          <p:spPr>
            <a:xfrm>
              <a:off x="446509" y="784696"/>
              <a:ext cx="3005139" cy="153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1" y="10217"/>
                  </a:lnTo>
                  <a:lnTo>
                    <a:pt x="57" y="9680"/>
                  </a:lnTo>
                  <a:lnTo>
                    <a:pt x="126" y="9142"/>
                  </a:lnTo>
                  <a:lnTo>
                    <a:pt x="217" y="8604"/>
                  </a:lnTo>
                  <a:lnTo>
                    <a:pt x="342" y="8089"/>
                  </a:lnTo>
                  <a:lnTo>
                    <a:pt x="479" y="7573"/>
                  </a:lnTo>
                  <a:lnTo>
                    <a:pt x="662" y="7080"/>
                  </a:lnTo>
                  <a:lnTo>
                    <a:pt x="844" y="6565"/>
                  </a:lnTo>
                  <a:lnTo>
                    <a:pt x="1061" y="6095"/>
                  </a:lnTo>
                  <a:lnTo>
                    <a:pt x="1301" y="5624"/>
                  </a:lnTo>
                  <a:lnTo>
                    <a:pt x="1848" y="4728"/>
                  </a:lnTo>
                  <a:lnTo>
                    <a:pt x="2465" y="3921"/>
                  </a:lnTo>
                  <a:lnTo>
                    <a:pt x="2807" y="3518"/>
                  </a:lnTo>
                  <a:lnTo>
                    <a:pt x="3161" y="3137"/>
                  </a:lnTo>
                  <a:lnTo>
                    <a:pt x="3549" y="2801"/>
                  </a:lnTo>
                  <a:lnTo>
                    <a:pt x="3925" y="2442"/>
                  </a:lnTo>
                  <a:lnTo>
                    <a:pt x="4336" y="2129"/>
                  </a:lnTo>
                  <a:lnTo>
                    <a:pt x="4758" y="1837"/>
                  </a:lnTo>
                  <a:lnTo>
                    <a:pt x="5203" y="1568"/>
                  </a:lnTo>
                  <a:lnTo>
                    <a:pt x="5648" y="1277"/>
                  </a:lnTo>
                  <a:lnTo>
                    <a:pt x="6116" y="1053"/>
                  </a:lnTo>
                  <a:lnTo>
                    <a:pt x="6595" y="829"/>
                  </a:lnTo>
                  <a:lnTo>
                    <a:pt x="7577" y="471"/>
                  </a:lnTo>
                  <a:lnTo>
                    <a:pt x="8101" y="336"/>
                  </a:lnTo>
                  <a:lnTo>
                    <a:pt x="8615" y="224"/>
                  </a:lnTo>
                  <a:lnTo>
                    <a:pt x="9151" y="112"/>
                  </a:lnTo>
                  <a:lnTo>
                    <a:pt x="9687" y="45"/>
                  </a:lnTo>
                  <a:lnTo>
                    <a:pt x="10235" y="22"/>
                  </a:lnTo>
                  <a:lnTo>
                    <a:pt x="10794" y="0"/>
                  </a:lnTo>
                  <a:lnTo>
                    <a:pt x="11353" y="22"/>
                  </a:lnTo>
                  <a:lnTo>
                    <a:pt x="11890" y="45"/>
                  </a:lnTo>
                  <a:lnTo>
                    <a:pt x="12437" y="112"/>
                  </a:lnTo>
                  <a:lnTo>
                    <a:pt x="12974" y="224"/>
                  </a:lnTo>
                  <a:lnTo>
                    <a:pt x="13499" y="336"/>
                  </a:lnTo>
                  <a:lnTo>
                    <a:pt x="14001" y="471"/>
                  </a:lnTo>
                  <a:lnTo>
                    <a:pt x="14514" y="650"/>
                  </a:lnTo>
                  <a:lnTo>
                    <a:pt x="15005" y="829"/>
                  </a:lnTo>
                  <a:lnTo>
                    <a:pt x="15940" y="1277"/>
                  </a:lnTo>
                  <a:lnTo>
                    <a:pt x="16397" y="1568"/>
                  </a:lnTo>
                  <a:lnTo>
                    <a:pt x="16842" y="1837"/>
                  </a:lnTo>
                  <a:lnTo>
                    <a:pt x="17253" y="2129"/>
                  </a:lnTo>
                  <a:lnTo>
                    <a:pt x="17663" y="2442"/>
                  </a:lnTo>
                  <a:lnTo>
                    <a:pt x="18051" y="2801"/>
                  </a:lnTo>
                  <a:lnTo>
                    <a:pt x="18428" y="3137"/>
                  </a:lnTo>
                  <a:lnTo>
                    <a:pt x="18782" y="3518"/>
                  </a:lnTo>
                  <a:lnTo>
                    <a:pt x="19124" y="3921"/>
                  </a:lnTo>
                  <a:lnTo>
                    <a:pt x="19443" y="4324"/>
                  </a:lnTo>
                  <a:lnTo>
                    <a:pt x="19752" y="4728"/>
                  </a:lnTo>
                  <a:lnTo>
                    <a:pt x="20025" y="5176"/>
                  </a:lnTo>
                  <a:lnTo>
                    <a:pt x="20288" y="5624"/>
                  </a:lnTo>
                  <a:lnTo>
                    <a:pt x="20527" y="6095"/>
                  </a:lnTo>
                  <a:lnTo>
                    <a:pt x="20744" y="6565"/>
                  </a:lnTo>
                  <a:lnTo>
                    <a:pt x="20938" y="7080"/>
                  </a:lnTo>
                  <a:lnTo>
                    <a:pt x="21109" y="7573"/>
                  </a:lnTo>
                  <a:lnTo>
                    <a:pt x="21258" y="8089"/>
                  </a:lnTo>
                  <a:lnTo>
                    <a:pt x="21383" y="8604"/>
                  </a:lnTo>
                  <a:lnTo>
                    <a:pt x="21474" y="9142"/>
                  </a:lnTo>
                  <a:lnTo>
                    <a:pt x="21543" y="9680"/>
                  </a:lnTo>
                  <a:lnTo>
                    <a:pt x="21577" y="10217"/>
                  </a:lnTo>
                  <a:lnTo>
                    <a:pt x="21600" y="10800"/>
                  </a:lnTo>
                  <a:lnTo>
                    <a:pt x="21577" y="11338"/>
                  </a:lnTo>
                  <a:lnTo>
                    <a:pt x="21543" y="11898"/>
                  </a:lnTo>
                  <a:lnTo>
                    <a:pt x="21474" y="12436"/>
                  </a:lnTo>
                  <a:lnTo>
                    <a:pt x="21383" y="12951"/>
                  </a:lnTo>
                  <a:lnTo>
                    <a:pt x="21258" y="13489"/>
                  </a:lnTo>
                  <a:lnTo>
                    <a:pt x="21109" y="14004"/>
                  </a:lnTo>
                  <a:lnTo>
                    <a:pt x="20938" y="14497"/>
                  </a:lnTo>
                  <a:lnTo>
                    <a:pt x="20744" y="14990"/>
                  </a:lnTo>
                  <a:lnTo>
                    <a:pt x="20527" y="15461"/>
                  </a:lnTo>
                  <a:lnTo>
                    <a:pt x="20288" y="15931"/>
                  </a:lnTo>
                  <a:lnTo>
                    <a:pt x="20025" y="16379"/>
                  </a:lnTo>
                  <a:lnTo>
                    <a:pt x="19752" y="16827"/>
                  </a:lnTo>
                  <a:lnTo>
                    <a:pt x="19443" y="17253"/>
                  </a:lnTo>
                  <a:lnTo>
                    <a:pt x="19124" y="17656"/>
                  </a:lnTo>
                  <a:lnTo>
                    <a:pt x="18782" y="18060"/>
                  </a:lnTo>
                  <a:lnTo>
                    <a:pt x="18428" y="18418"/>
                  </a:lnTo>
                  <a:lnTo>
                    <a:pt x="18051" y="18799"/>
                  </a:lnTo>
                  <a:lnTo>
                    <a:pt x="17663" y="19113"/>
                  </a:lnTo>
                  <a:lnTo>
                    <a:pt x="17253" y="19449"/>
                  </a:lnTo>
                  <a:lnTo>
                    <a:pt x="16842" y="19740"/>
                  </a:lnTo>
                  <a:lnTo>
                    <a:pt x="16397" y="20032"/>
                  </a:lnTo>
                  <a:lnTo>
                    <a:pt x="15940" y="20278"/>
                  </a:lnTo>
                  <a:lnTo>
                    <a:pt x="15473" y="20524"/>
                  </a:lnTo>
                  <a:lnTo>
                    <a:pt x="15005" y="20749"/>
                  </a:lnTo>
                  <a:lnTo>
                    <a:pt x="14514" y="20928"/>
                  </a:lnTo>
                  <a:lnTo>
                    <a:pt x="14001" y="21107"/>
                  </a:lnTo>
                  <a:lnTo>
                    <a:pt x="13499" y="21241"/>
                  </a:lnTo>
                  <a:lnTo>
                    <a:pt x="12974" y="21376"/>
                  </a:lnTo>
                  <a:lnTo>
                    <a:pt x="12437" y="21466"/>
                  </a:lnTo>
                  <a:lnTo>
                    <a:pt x="11890" y="21533"/>
                  </a:lnTo>
                  <a:lnTo>
                    <a:pt x="11353" y="21578"/>
                  </a:lnTo>
                  <a:lnTo>
                    <a:pt x="10794" y="21600"/>
                  </a:lnTo>
                  <a:lnTo>
                    <a:pt x="10235" y="21578"/>
                  </a:lnTo>
                  <a:lnTo>
                    <a:pt x="9687" y="21533"/>
                  </a:lnTo>
                  <a:lnTo>
                    <a:pt x="9151" y="21466"/>
                  </a:lnTo>
                  <a:lnTo>
                    <a:pt x="8615" y="21376"/>
                  </a:lnTo>
                  <a:lnTo>
                    <a:pt x="8101" y="21241"/>
                  </a:lnTo>
                  <a:lnTo>
                    <a:pt x="7577" y="21107"/>
                  </a:lnTo>
                  <a:lnTo>
                    <a:pt x="6595" y="20749"/>
                  </a:lnTo>
                  <a:lnTo>
                    <a:pt x="6116" y="20524"/>
                  </a:lnTo>
                  <a:lnTo>
                    <a:pt x="5648" y="20278"/>
                  </a:lnTo>
                  <a:lnTo>
                    <a:pt x="5203" y="20032"/>
                  </a:lnTo>
                  <a:lnTo>
                    <a:pt x="4758" y="19740"/>
                  </a:lnTo>
                  <a:lnTo>
                    <a:pt x="4336" y="19449"/>
                  </a:lnTo>
                  <a:lnTo>
                    <a:pt x="3925" y="19113"/>
                  </a:lnTo>
                  <a:lnTo>
                    <a:pt x="3549" y="18799"/>
                  </a:lnTo>
                  <a:lnTo>
                    <a:pt x="3161" y="18418"/>
                  </a:lnTo>
                  <a:lnTo>
                    <a:pt x="2807" y="18060"/>
                  </a:lnTo>
                  <a:lnTo>
                    <a:pt x="2465" y="17656"/>
                  </a:lnTo>
                  <a:lnTo>
                    <a:pt x="2157" y="17253"/>
                  </a:lnTo>
                  <a:lnTo>
                    <a:pt x="1848" y="16827"/>
                  </a:lnTo>
                  <a:lnTo>
                    <a:pt x="1301" y="15931"/>
                  </a:lnTo>
                  <a:lnTo>
                    <a:pt x="1061" y="15461"/>
                  </a:lnTo>
                  <a:lnTo>
                    <a:pt x="844" y="14990"/>
                  </a:lnTo>
                  <a:lnTo>
                    <a:pt x="479" y="14004"/>
                  </a:lnTo>
                  <a:lnTo>
                    <a:pt x="342" y="13489"/>
                  </a:lnTo>
                  <a:lnTo>
                    <a:pt x="217" y="12951"/>
                  </a:lnTo>
                  <a:lnTo>
                    <a:pt x="126" y="12436"/>
                  </a:lnTo>
                  <a:lnTo>
                    <a:pt x="57" y="11898"/>
                  </a:lnTo>
                  <a:lnTo>
                    <a:pt x="11" y="11338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15" name="Shape 374"/>
            <p:cNvSpPr/>
            <p:nvPr/>
          </p:nvSpPr>
          <p:spPr>
            <a:xfrm>
              <a:off x="446509" y="784696"/>
              <a:ext cx="3005139" cy="153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1" y="10217"/>
                  </a:lnTo>
                  <a:lnTo>
                    <a:pt x="57" y="9680"/>
                  </a:lnTo>
                  <a:lnTo>
                    <a:pt x="126" y="9142"/>
                  </a:lnTo>
                  <a:lnTo>
                    <a:pt x="217" y="8604"/>
                  </a:lnTo>
                  <a:lnTo>
                    <a:pt x="342" y="8089"/>
                  </a:lnTo>
                  <a:lnTo>
                    <a:pt x="479" y="7573"/>
                  </a:lnTo>
                  <a:lnTo>
                    <a:pt x="662" y="7080"/>
                  </a:lnTo>
                  <a:lnTo>
                    <a:pt x="844" y="6565"/>
                  </a:lnTo>
                  <a:lnTo>
                    <a:pt x="1061" y="6095"/>
                  </a:lnTo>
                  <a:lnTo>
                    <a:pt x="1301" y="5624"/>
                  </a:lnTo>
                  <a:lnTo>
                    <a:pt x="1848" y="4728"/>
                  </a:lnTo>
                  <a:lnTo>
                    <a:pt x="2465" y="3921"/>
                  </a:lnTo>
                  <a:lnTo>
                    <a:pt x="2807" y="3518"/>
                  </a:lnTo>
                  <a:lnTo>
                    <a:pt x="3161" y="3137"/>
                  </a:lnTo>
                  <a:lnTo>
                    <a:pt x="3549" y="2801"/>
                  </a:lnTo>
                  <a:lnTo>
                    <a:pt x="3925" y="2442"/>
                  </a:lnTo>
                  <a:lnTo>
                    <a:pt x="4336" y="2129"/>
                  </a:lnTo>
                  <a:lnTo>
                    <a:pt x="4758" y="1837"/>
                  </a:lnTo>
                  <a:lnTo>
                    <a:pt x="5203" y="1568"/>
                  </a:lnTo>
                  <a:lnTo>
                    <a:pt x="5648" y="1277"/>
                  </a:lnTo>
                  <a:lnTo>
                    <a:pt x="6116" y="1053"/>
                  </a:lnTo>
                  <a:lnTo>
                    <a:pt x="6595" y="829"/>
                  </a:lnTo>
                  <a:lnTo>
                    <a:pt x="7577" y="471"/>
                  </a:lnTo>
                  <a:lnTo>
                    <a:pt x="8101" y="336"/>
                  </a:lnTo>
                  <a:lnTo>
                    <a:pt x="8615" y="224"/>
                  </a:lnTo>
                  <a:lnTo>
                    <a:pt x="9151" y="112"/>
                  </a:lnTo>
                  <a:lnTo>
                    <a:pt x="9687" y="45"/>
                  </a:lnTo>
                  <a:lnTo>
                    <a:pt x="10235" y="22"/>
                  </a:lnTo>
                  <a:lnTo>
                    <a:pt x="10794" y="0"/>
                  </a:lnTo>
                  <a:lnTo>
                    <a:pt x="11353" y="22"/>
                  </a:lnTo>
                  <a:lnTo>
                    <a:pt x="11890" y="45"/>
                  </a:lnTo>
                  <a:lnTo>
                    <a:pt x="12437" y="112"/>
                  </a:lnTo>
                  <a:lnTo>
                    <a:pt x="12974" y="224"/>
                  </a:lnTo>
                  <a:lnTo>
                    <a:pt x="13499" y="336"/>
                  </a:lnTo>
                  <a:lnTo>
                    <a:pt x="14001" y="471"/>
                  </a:lnTo>
                  <a:lnTo>
                    <a:pt x="14514" y="650"/>
                  </a:lnTo>
                  <a:lnTo>
                    <a:pt x="15005" y="829"/>
                  </a:lnTo>
                  <a:lnTo>
                    <a:pt x="15940" y="1277"/>
                  </a:lnTo>
                  <a:lnTo>
                    <a:pt x="16397" y="1568"/>
                  </a:lnTo>
                  <a:lnTo>
                    <a:pt x="16842" y="1837"/>
                  </a:lnTo>
                  <a:lnTo>
                    <a:pt x="17253" y="2129"/>
                  </a:lnTo>
                  <a:lnTo>
                    <a:pt x="17663" y="2442"/>
                  </a:lnTo>
                  <a:lnTo>
                    <a:pt x="18051" y="2801"/>
                  </a:lnTo>
                  <a:lnTo>
                    <a:pt x="18428" y="3137"/>
                  </a:lnTo>
                  <a:lnTo>
                    <a:pt x="18782" y="3518"/>
                  </a:lnTo>
                  <a:lnTo>
                    <a:pt x="19124" y="3921"/>
                  </a:lnTo>
                  <a:lnTo>
                    <a:pt x="19443" y="4324"/>
                  </a:lnTo>
                  <a:lnTo>
                    <a:pt x="19752" y="4728"/>
                  </a:lnTo>
                  <a:lnTo>
                    <a:pt x="20025" y="5176"/>
                  </a:lnTo>
                  <a:lnTo>
                    <a:pt x="20288" y="5624"/>
                  </a:lnTo>
                  <a:lnTo>
                    <a:pt x="20527" y="6095"/>
                  </a:lnTo>
                  <a:lnTo>
                    <a:pt x="20744" y="6565"/>
                  </a:lnTo>
                  <a:lnTo>
                    <a:pt x="20938" y="7080"/>
                  </a:lnTo>
                  <a:lnTo>
                    <a:pt x="21109" y="7573"/>
                  </a:lnTo>
                  <a:lnTo>
                    <a:pt x="21258" y="8089"/>
                  </a:lnTo>
                  <a:lnTo>
                    <a:pt x="21383" y="8604"/>
                  </a:lnTo>
                  <a:lnTo>
                    <a:pt x="21474" y="9142"/>
                  </a:lnTo>
                  <a:lnTo>
                    <a:pt x="21543" y="9680"/>
                  </a:lnTo>
                  <a:lnTo>
                    <a:pt x="21577" y="10217"/>
                  </a:lnTo>
                  <a:lnTo>
                    <a:pt x="21600" y="10800"/>
                  </a:lnTo>
                  <a:lnTo>
                    <a:pt x="21577" y="11338"/>
                  </a:lnTo>
                  <a:lnTo>
                    <a:pt x="21543" y="11898"/>
                  </a:lnTo>
                  <a:lnTo>
                    <a:pt x="21474" y="12436"/>
                  </a:lnTo>
                  <a:lnTo>
                    <a:pt x="21383" y="12951"/>
                  </a:lnTo>
                  <a:lnTo>
                    <a:pt x="21258" y="13489"/>
                  </a:lnTo>
                  <a:lnTo>
                    <a:pt x="21109" y="14004"/>
                  </a:lnTo>
                  <a:lnTo>
                    <a:pt x="20938" y="14497"/>
                  </a:lnTo>
                  <a:lnTo>
                    <a:pt x="20744" y="14990"/>
                  </a:lnTo>
                  <a:lnTo>
                    <a:pt x="20527" y="15461"/>
                  </a:lnTo>
                  <a:lnTo>
                    <a:pt x="20288" y="15931"/>
                  </a:lnTo>
                  <a:lnTo>
                    <a:pt x="20025" y="16379"/>
                  </a:lnTo>
                  <a:lnTo>
                    <a:pt x="19752" y="16827"/>
                  </a:lnTo>
                  <a:lnTo>
                    <a:pt x="19443" y="17253"/>
                  </a:lnTo>
                  <a:lnTo>
                    <a:pt x="19124" y="17656"/>
                  </a:lnTo>
                  <a:lnTo>
                    <a:pt x="18782" y="18060"/>
                  </a:lnTo>
                  <a:lnTo>
                    <a:pt x="18428" y="18418"/>
                  </a:lnTo>
                  <a:lnTo>
                    <a:pt x="18051" y="18799"/>
                  </a:lnTo>
                  <a:lnTo>
                    <a:pt x="17663" y="19113"/>
                  </a:lnTo>
                  <a:lnTo>
                    <a:pt x="17253" y="19449"/>
                  </a:lnTo>
                  <a:lnTo>
                    <a:pt x="16842" y="19740"/>
                  </a:lnTo>
                  <a:lnTo>
                    <a:pt x="16397" y="20032"/>
                  </a:lnTo>
                  <a:lnTo>
                    <a:pt x="15940" y="20278"/>
                  </a:lnTo>
                  <a:lnTo>
                    <a:pt x="15473" y="20524"/>
                  </a:lnTo>
                  <a:lnTo>
                    <a:pt x="15005" y="20749"/>
                  </a:lnTo>
                  <a:lnTo>
                    <a:pt x="14514" y="20928"/>
                  </a:lnTo>
                  <a:lnTo>
                    <a:pt x="14001" y="21107"/>
                  </a:lnTo>
                  <a:lnTo>
                    <a:pt x="13499" y="21241"/>
                  </a:lnTo>
                  <a:lnTo>
                    <a:pt x="12974" y="21376"/>
                  </a:lnTo>
                  <a:lnTo>
                    <a:pt x="12437" y="21466"/>
                  </a:lnTo>
                  <a:lnTo>
                    <a:pt x="11890" y="21533"/>
                  </a:lnTo>
                  <a:lnTo>
                    <a:pt x="11353" y="21578"/>
                  </a:lnTo>
                  <a:lnTo>
                    <a:pt x="10794" y="21600"/>
                  </a:lnTo>
                  <a:lnTo>
                    <a:pt x="10235" y="21578"/>
                  </a:lnTo>
                  <a:lnTo>
                    <a:pt x="9687" y="21533"/>
                  </a:lnTo>
                  <a:lnTo>
                    <a:pt x="9151" y="21466"/>
                  </a:lnTo>
                  <a:lnTo>
                    <a:pt x="8615" y="21376"/>
                  </a:lnTo>
                  <a:lnTo>
                    <a:pt x="8101" y="21241"/>
                  </a:lnTo>
                  <a:lnTo>
                    <a:pt x="7577" y="21107"/>
                  </a:lnTo>
                  <a:lnTo>
                    <a:pt x="6595" y="20749"/>
                  </a:lnTo>
                  <a:lnTo>
                    <a:pt x="6116" y="20524"/>
                  </a:lnTo>
                  <a:lnTo>
                    <a:pt x="5648" y="20278"/>
                  </a:lnTo>
                  <a:lnTo>
                    <a:pt x="5203" y="20032"/>
                  </a:lnTo>
                  <a:lnTo>
                    <a:pt x="4758" y="19740"/>
                  </a:lnTo>
                  <a:lnTo>
                    <a:pt x="4336" y="19449"/>
                  </a:lnTo>
                  <a:lnTo>
                    <a:pt x="3925" y="19113"/>
                  </a:lnTo>
                  <a:lnTo>
                    <a:pt x="3549" y="18799"/>
                  </a:lnTo>
                  <a:lnTo>
                    <a:pt x="3161" y="18418"/>
                  </a:lnTo>
                  <a:lnTo>
                    <a:pt x="2807" y="18060"/>
                  </a:lnTo>
                  <a:lnTo>
                    <a:pt x="2465" y="17656"/>
                  </a:lnTo>
                  <a:lnTo>
                    <a:pt x="2157" y="17253"/>
                  </a:lnTo>
                  <a:lnTo>
                    <a:pt x="1848" y="16827"/>
                  </a:lnTo>
                  <a:lnTo>
                    <a:pt x="1301" y="15931"/>
                  </a:lnTo>
                  <a:lnTo>
                    <a:pt x="1061" y="15461"/>
                  </a:lnTo>
                  <a:lnTo>
                    <a:pt x="844" y="14990"/>
                  </a:lnTo>
                  <a:lnTo>
                    <a:pt x="479" y="14004"/>
                  </a:lnTo>
                  <a:lnTo>
                    <a:pt x="342" y="13489"/>
                  </a:lnTo>
                  <a:lnTo>
                    <a:pt x="217" y="12951"/>
                  </a:lnTo>
                  <a:lnTo>
                    <a:pt x="126" y="12436"/>
                  </a:lnTo>
                  <a:lnTo>
                    <a:pt x="57" y="11898"/>
                  </a:lnTo>
                  <a:lnTo>
                    <a:pt x="11" y="11338"/>
                  </a:lnTo>
                  <a:lnTo>
                    <a:pt x="0" y="10800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16" name="Shape 375"/>
            <p:cNvSpPr/>
            <p:nvPr/>
          </p:nvSpPr>
          <p:spPr>
            <a:xfrm>
              <a:off x="513184" y="1016471"/>
              <a:ext cx="1535114" cy="966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782"/>
                  </a:moveTo>
                  <a:lnTo>
                    <a:pt x="0" y="10499"/>
                  </a:lnTo>
                  <a:lnTo>
                    <a:pt x="22" y="10215"/>
                  </a:lnTo>
                  <a:lnTo>
                    <a:pt x="22" y="9931"/>
                  </a:lnTo>
                  <a:lnTo>
                    <a:pt x="67" y="9683"/>
                  </a:lnTo>
                  <a:lnTo>
                    <a:pt x="112" y="9399"/>
                  </a:lnTo>
                  <a:lnTo>
                    <a:pt x="134" y="9115"/>
                  </a:lnTo>
                  <a:lnTo>
                    <a:pt x="179" y="8832"/>
                  </a:lnTo>
                  <a:lnTo>
                    <a:pt x="223" y="8619"/>
                  </a:lnTo>
                  <a:lnTo>
                    <a:pt x="357" y="8051"/>
                  </a:lnTo>
                  <a:lnTo>
                    <a:pt x="424" y="7838"/>
                  </a:lnTo>
                  <a:lnTo>
                    <a:pt x="491" y="7555"/>
                  </a:lnTo>
                  <a:lnTo>
                    <a:pt x="648" y="7094"/>
                  </a:lnTo>
                  <a:lnTo>
                    <a:pt x="849" y="6562"/>
                  </a:lnTo>
                  <a:lnTo>
                    <a:pt x="1072" y="6100"/>
                  </a:lnTo>
                  <a:lnTo>
                    <a:pt x="1564" y="5178"/>
                  </a:lnTo>
                  <a:lnTo>
                    <a:pt x="1832" y="4753"/>
                  </a:lnTo>
                  <a:lnTo>
                    <a:pt x="2167" y="4327"/>
                  </a:lnTo>
                  <a:lnTo>
                    <a:pt x="2479" y="3937"/>
                  </a:lnTo>
                  <a:lnTo>
                    <a:pt x="2814" y="3547"/>
                  </a:lnTo>
                  <a:lnTo>
                    <a:pt x="3172" y="3157"/>
                  </a:lnTo>
                  <a:lnTo>
                    <a:pt x="3552" y="2802"/>
                  </a:lnTo>
                  <a:lnTo>
                    <a:pt x="3954" y="2483"/>
                  </a:lnTo>
                  <a:lnTo>
                    <a:pt x="4333" y="2128"/>
                  </a:lnTo>
                  <a:lnTo>
                    <a:pt x="4758" y="1844"/>
                  </a:lnTo>
                  <a:lnTo>
                    <a:pt x="5205" y="1561"/>
                  </a:lnTo>
                  <a:lnTo>
                    <a:pt x="5651" y="1312"/>
                  </a:lnTo>
                  <a:lnTo>
                    <a:pt x="6589" y="816"/>
                  </a:lnTo>
                  <a:lnTo>
                    <a:pt x="7081" y="674"/>
                  </a:lnTo>
                  <a:lnTo>
                    <a:pt x="7595" y="461"/>
                  </a:lnTo>
                  <a:lnTo>
                    <a:pt x="8108" y="355"/>
                  </a:lnTo>
                  <a:lnTo>
                    <a:pt x="8622" y="213"/>
                  </a:lnTo>
                  <a:lnTo>
                    <a:pt x="9136" y="106"/>
                  </a:lnTo>
                  <a:lnTo>
                    <a:pt x="9694" y="35"/>
                  </a:lnTo>
                  <a:lnTo>
                    <a:pt x="10230" y="0"/>
                  </a:lnTo>
                  <a:lnTo>
                    <a:pt x="11347" y="0"/>
                  </a:lnTo>
                  <a:lnTo>
                    <a:pt x="11928" y="35"/>
                  </a:lnTo>
                  <a:lnTo>
                    <a:pt x="12442" y="106"/>
                  </a:lnTo>
                  <a:lnTo>
                    <a:pt x="12978" y="213"/>
                  </a:lnTo>
                  <a:lnTo>
                    <a:pt x="13514" y="355"/>
                  </a:lnTo>
                  <a:lnTo>
                    <a:pt x="14028" y="461"/>
                  </a:lnTo>
                  <a:lnTo>
                    <a:pt x="14519" y="674"/>
                  </a:lnTo>
                  <a:lnTo>
                    <a:pt x="15011" y="816"/>
                  </a:lnTo>
                  <a:lnTo>
                    <a:pt x="15949" y="1312"/>
                  </a:lnTo>
                  <a:lnTo>
                    <a:pt x="16395" y="1561"/>
                  </a:lnTo>
                  <a:lnTo>
                    <a:pt x="16842" y="1844"/>
                  </a:lnTo>
                  <a:lnTo>
                    <a:pt x="17267" y="2128"/>
                  </a:lnTo>
                  <a:lnTo>
                    <a:pt x="17669" y="2483"/>
                  </a:lnTo>
                  <a:lnTo>
                    <a:pt x="18048" y="2802"/>
                  </a:lnTo>
                  <a:lnTo>
                    <a:pt x="18428" y="3157"/>
                  </a:lnTo>
                  <a:lnTo>
                    <a:pt x="18808" y="3547"/>
                  </a:lnTo>
                  <a:lnTo>
                    <a:pt x="19143" y="3937"/>
                  </a:lnTo>
                  <a:lnTo>
                    <a:pt x="19456" y="4327"/>
                  </a:lnTo>
                  <a:lnTo>
                    <a:pt x="19768" y="4753"/>
                  </a:lnTo>
                  <a:lnTo>
                    <a:pt x="20036" y="5178"/>
                  </a:lnTo>
                  <a:lnTo>
                    <a:pt x="20528" y="6100"/>
                  </a:lnTo>
                  <a:lnTo>
                    <a:pt x="20751" y="6562"/>
                  </a:lnTo>
                  <a:lnTo>
                    <a:pt x="20952" y="7094"/>
                  </a:lnTo>
                  <a:lnTo>
                    <a:pt x="21109" y="7590"/>
                  </a:lnTo>
                  <a:lnTo>
                    <a:pt x="21176" y="7838"/>
                  </a:lnTo>
                  <a:lnTo>
                    <a:pt x="21265" y="8051"/>
                  </a:lnTo>
                  <a:lnTo>
                    <a:pt x="21332" y="8335"/>
                  </a:lnTo>
                  <a:lnTo>
                    <a:pt x="21377" y="8619"/>
                  </a:lnTo>
                  <a:lnTo>
                    <a:pt x="21421" y="8832"/>
                  </a:lnTo>
                  <a:lnTo>
                    <a:pt x="21466" y="9115"/>
                  </a:lnTo>
                  <a:lnTo>
                    <a:pt x="21533" y="9399"/>
                  </a:lnTo>
                  <a:lnTo>
                    <a:pt x="21555" y="9683"/>
                  </a:lnTo>
                  <a:lnTo>
                    <a:pt x="21578" y="9931"/>
                  </a:lnTo>
                  <a:lnTo>
                    <a:pt x="21578" y="10215"/>
                  </a:lnTo>
                  <a:lnTo>
                    <a:pt x="21600" y="10499"/>
                  </a:lnTo>
                  <a:lnTo>
                    <a:pt x="21600" y="11031"/>
                  </a:lnTo>
                  <a:lnTo>
                    <a:pt x="21578" y="11314"/>
                  </a:lnTo>
                  <a:lnTo>
                    <a:pt x="21578" y="11598"/>
                  </a:lnTo>
                  <a:lnTo>
                    <a:pt x="21533" y="12166"/>
                  </a:lnTo>
                  <a:lnTo>
                    <a:pt x="21466" y="12414"/>
                  </a:lnTo>
                  <a:lnTo>
                    <a:pt x="21421" y="12698"/>
                  </a:lnTo>
                  <a:lnTo>
                    <a:pt x="21332" y="13194"/>
                  </a:lnTo>
                  <a:lnTo>
                    <a:pt x="21265" y="13478"/>
                  </a:lnTo>
                  <a:lnTo>
                    <a:pt x="21176" y="13726"/>
                  </a:lnTo>
                  <a:lnTo>
                    <a:pt x="21109" y="14010"/>
                  </a:lnTo>
                  <a:lnTo>
                    <a:pt x="20952" y="14471"/>
                  </a:lnTo>
                  <a:lnTo>
                    <a:pt x="20751" y="14967"/>
                  </a:lnTo>
                  <a:lnTo>
                    <a:pt x="20528" y="15464"/>
                  </a:lnTo>
                  <a:lnTo>
                    <a:pt x="20282" y="15925"/>
                  </a:lnTo>
                  <a:lnTo>
                    <a:pt x="20036" y="16351"/>
                  </a:lnTo>
                  <a:lnTo>
                    <a:pt x="19768" y="16812"/>
                  </a:lnTo>
                  <a:lnTo>
                    <a:pt x="19456" y="17202"/>
                  </a:lnTo>
                  <a:lnTo>
                    <a:pt x="19143" y="17663"/>
                  </a:lnTo>
                  <a:lnTo>
                    <a:pt x="18808" y="18053"/>
                  </a:lnTo>
                  <a:lnTo>
                    <a:pt x="17669" y="19117"/>
                  </a:lnTo>
                  <a:lnTo>
                    <a:pt x="17267" y="19436"/>
                  </a:lnTo>
                  <a:lnTo>
                    <a:pt x="16842" y="19720"/>
                  </a:lnTo>
                  <a:lnTo>
                    <a:pt x="15949" y="20288"/>
                  </a:lnTo>
                  <a:lnTo>
                    <a:pt x="15480" y="20536"/>
                  </a:lnTo>
                  <a:lnTo>
                    <a:pt x="15011" y="20713"/>
                  </a:lnTo>
                  <a:lnTo>
                    <a:pt x="14519" y="20926"/>
                  </a:lnTo>
                  <a:lnTo>
                    <a:pt x="14028" y="21068"/>
                  </a:lnTo>
                  <a:lnTo>
                    <a:pt x="13514" y="21245"/>
                  </a:lnTo>
                  <a:lnTo>
                    <a:pt x="12442" y="21458"/>
                  </a:lnTo>
                  <a:lnTo>
                    <a:pt x="11928" y="21494"/>
                  </a:lnTo>
                  <a:lnTo>
                    <a:pt x="11347" y="21529"/>
                  </a:lnTo>
                  <a:lnTo>
                    <a:pt x="10811" y="21600"/>
                  </a:lnTo>
                  <a:lnTo>
                    <a:pt x="10253" y="21529"/>
                  </a:lnTo>
                  <a:lnTo>
                    <a:pt x="9694" y="21494"/>
                  </a:lnTo>
                  <a:lnTo>
                    <a:pt x="9181" y="21458"/>
                  </a:lnTo>
                  <a:lnTo>
                    <a:pt x="8622" y="21352"/>
                  </a:lnTo>
                  <a:lnTo>
                    <a:pt x="8108" y="21245"/>
                  </a:lnTo>
                  <a:lnTo>
                    <a:pt x="7595" y="21068"/>
                  </a:lnTo>
                  <a:lnTo>
                    <a:pt x="7081" y="20926"/>
                  </a:lnTo>
                  <a:lnTo>
                    <a:pt x="6589" y="20713"/>
                  </a:lnTo>
                  <a:lnTo>
                    <a:pt x="6120" y="20536"/>
                  </a:lnTo>
                  <a:lnTo>
                    <a:pt x="5651" y="20288"/>
                  </a:lnTo>
                  <a:lnTo>
                    <a:pt x="4758" y="19720"/>
                  </a:lnTo>
                  <a:lnTo>
                    <a:pt x="4333" y="19436"/>
                  </a:lnTo>
                  <a:lnTo>
                    <a:pt x="3954" y="19117"/>
                  </a:lnTo>
                  <a:lnTo>
                    <a:pt x="3552" y="18763"/>
                  </a:lnTo>
                  <a:lnTo>
                    <a:pt x="3172" y="18408"/>
                  </a:lnTo>
                  <a:lnTo>
                    <a:pt x="2814" y="18053"/>
                  </a:lnTo>
                  <a:lnTo>
                    <a:pt x="2479" y="17663"/>
                  </a:lnTo>
                  <a:lnTo>
                    <a:pt x="2167" y="17202"/>
                  </a:lnTo>
                  <a:lnTo>
                    <a:pt x="1832" y="16812"/>
                  </a:lnTo>
                  <a:lnTo>
                    <a:pt x="1564" y="16351"/>
                  </a:lnTo>
                  <a:lnTo>
                    <a:pt x="1318" y="15925"/>
                  </a:lnTo>
                  <a:lnTo>
                    <a:pt x="1072" y="15464"/>
                  </a:lnTo>
                  <a:lnTo>
                    <a:pt x="849" y="14967"/>
                  </a:lnTo>
                  <a:lnTo>
                    <a:pt x="648" y="14471"/>
                  </a:lnTo>
                  <a:lnTo>
                    <a:pt x="491" y="14010"/>
                  </a:lnTo>
                  <a:lnTo>
                    <a:pt x="424" y="13726"/>
                  </a:lnTo>
                  <a:lnTo>
                    <a:pt x="357" y="13478"/>
                  </a:lnTo>
                  <a:lnTo>
                    <a:pt x="290" y="13194"/>
                  </a:lnTo>
                  <a:lnTo>
                    <a:pt x="223" y="12946"/>
                  </a:lnTo>
                  <a:lnTo>
                    <a:pt x="179" y="12698"/>
                  </a:lnTo>
                  <a:lnTo>
                    <a:pt x="134" y="12414"/>
                  </a:lnTo>
                  <a:lnTo>
                    <a:pt x="112" y="12166"/>
                  </a:lnTo>
                  <a:lnTo>
                    <a:pt x="22" y="11598"/>
                  </a:lnTo>
                  <a:lnTo>
                    <a:pt x="22" y="11314"/>
                  </a:lnTo>
                  <a:lnTo>
                    <a:pt x="0" y="11031"/>
                  </a:lnTo>
                  <a:lnTo>
                    <a:pt x="0" y="10782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17" name="Shape 376"/>
            <p:cNvSpPr/>
            <p:nvPr/>
          </p:nvSpPr>
          <p:spPr>
            <a:xfrm>
              <a:off x="2722636" y="1893862"/>
              <a:ext cx="1093789" cy="1089025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spcBef>
                  <a:spcPts val="0"/>
                </a:spcBef>
                <a:buClrTx/>
                <a:buFontTx/>
                <a:defRPr sz="1200">
                  <a:uFillTx/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8" name="Shape 377"/>
            <p:cNvSpPr/>
            <p:nvPr/>
          </p:nvSpPr>
          <p:spPr>
            <a:xfrm>
              <a:off x="2483272" y="3024336"/>
              <a:ext cx="2073276" cy="531923"/>
            </a:xfrm>
            <a:prstGeom prst="rect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19" name="Shape 378"/>
            <p:cNvSpPr/>
            <p:nvPr/>
          </p:nvSpPr>
          <p:spPr>
            <a:xfrm>
              <a:off x="2630561" y="1800200"/>
              <a:ext cx="136526" cy="136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0" y="0"/>
                  </a:lnTo>
                  <a:lnTo>
                    <a:pt x="21600" y="11051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20" name="Shape 379"/>
            <p:cNvSpPr/>
            <p:nvPr/>
          </p:nvSpPr>
          <p:spPr>
            <a:xfrm>
              <a:off x="1152128" y="1781646"/>
              <a:ext cx="1589" cy="1166814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spcBef>
                  <a:spcPts val="0"/>
                </a:spcBef>
                <a:buClrTx/>
                <a:buFontTx/>
                <a:defRPr sz="1200">
                  <a:uFillTx/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21" name="Group 382"/>
            <p:cNvGrpSpPr/>
            <p:nvPr/>
          </p:nvGrpSpPr>
          <p:grpSpPr>
            <a:xfrm>
              <a:off x="0" y="2952328"/>
              <a:ext cx="2304257" cy="1085097"/>
              <a:chOff x="0" y="0"/>
              <a:chExt cx="2304256" cy="1085096"/>
            </a:xfrm>
          </p:grpSpPr>
          <p:sp>
            <p:nvSpPr>
              <p:cNvPr id="28" name="Shape 380"/>
              <p:cNvSpPr/>
              <p:nvPr/>
            </p:nvSpPr>
            <p:spPr>
              <a:xfrm>
                <a:off x="0" y="0"/>
                <a:ext cx="2304257" cy="639764"/>
              </a:xfrm>
              <a:prstGeom prst="rect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spcBef>
                    <a:spcPts val="0"/>
                  </a:spcBef>
                  <a:buClrTx/>
                  <a:buFontTx/>
                  <a:defRPr sz="1600"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endParaRPr/>
              </a:p>
            </p:txBody>
          </p:sp>
          <p:sp>
            <p:nvSpPr>
              <p:cNvPr id="29" name="Shape 381"/>
              <p:cNvSpPr/>
              <p:nvPr/>
            </p:nvSpPr>
            <p:spPr>
              <a:xfrm>
                <a:off x="0" y="0"/>
                <a:ext cx="2304257" cy="10850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spcBef>
                    <a:spcPts val="0"/>
                  </a:spcBef>
                  <a:buClrTx/>
                  <a:buFontTx/>
                  <a:defRPr sz="1800"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r>
                  <a:rPr sz="1600"/>
                  <a:t>하나의 페이지를 처리할 때 사용되는 영역</a:t>
                </a:r>
              </a:p>
              <a:p>
                <a:pPr>
                  <a:spcBef>
                    <a:spcPts val="0"/>
                  </a:spcBef>
                  <a:buClrTx/>
                  <a:buFontTx/>
                  <a:defRPr sz="1800"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r>
                  <a:rPr sz="1600"/>
                  <a:t> </a:t>
                </a:r>
              </a:p>
            </p:txBody>
          </p:sp>
        </p:grpSp>
        <p:sp>
          <p:nvSpPr>
            <p:cNvPr id="22" name="Shape 383"/>
            <p:cNvSpPr/>
            <p:nvPr/>
          </p:nvSpPr>
          <p:spPr>
            <a:xfrm>
              <a:off x="2232248" y="1334170"/>
              <a:ext cx="99615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lvl1pPr>
            </a:lstStyle>
            <a:p>
              <a:r>
                <a:t>request</a:t>
              </a:r>
            </a:p>
          </p:txBody>
        </p:sp>
        <p:sp>
          <p:nvSpPr>
            <p:cNvPr id="23" name="Shape 384"/>
            <p:cNvSpPr/>
            <p:nvPr/>
          </p:nvSpPr>
          <p:spPr>
            <a:xfrm>
              <a:off x="5146352" y="0"/>
              <a:ext cx="1766416" cy="54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0"/>
                </a:spcBef>
                <a:buClrTx/>
                <a:buFontTx/>
                <a:defRPr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lvl1pPr>
            </a:lstStyle>
            <a:p>
              <a:pPr>
                <a:defRPr sz="1800"/>
              </a:pPr>
              <a:r>
                <a:rPr sz="1400"/>
                <a:t>하나의 웹 애플리케이션과 관련된 영역</a:t>
              </a:r>
            </a:p>
          </p:txBody>
        </p:sp>
        <p:sp>
          <p:nvSpPr>
            <p:cNvPr id="24" name="Shape 385"/>
            <p:cNvSpPr/>
            <p:nvPr/>
          </p:nvSpPr>
          <p:spPr>
            <a:xfrm>
              <a:off x="929554" y="1274202"/>
              <a:ext cx="61268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lvl1pPr>
            </a:lstStyle>
            <a:p>
              <a:r>
                <a:t>page</a:t>
              </a:r>
            </a:p>
          </p:txBody>
        </p:sp>
        <p:sp>
          <p:nvSpPr>
            <p:cNvPr id="25" name="Shape 386"/>
            <p:cNvSpPr/>
            <p:nvPr/>
          </p:nvSpPr>
          <p:spPr>
            <a:xfrm>
              <a:off x="2568996" y="3015625"/>
              <a:ext cx="1560338" cy="6024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sz="1600"/>
                <a:t>요청을 처리할 때 </a:t>
              </a:r>
            </a:p>
            <a:p>
              <a:pPr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sz="1600"/>
                <a:t>사용되는 영역</a:t>
              </a:r>
            </a:p>
          </p:txBody>
        </p:sp>
        <p:sp>
          <p:nvSpPr>
            <p:cNvPr id="26" name="Shape 387"/>
            <p:cNvSpPr/>
            <p:nvPr/>
          </p:nvSpPr>
          <p:spPr>
            <a:xfrm>
              <a:off x="3834415" y="1365205"/>
              <a:ext cx="87923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lvl1pPr>
            </a:lstStyle>
            <a:p>
              <a:r>
                <a:t>session</a:t>
              </a:r>
            </a:p>
          </p:txBody>
        </p:sp>
        <p:sp>
          <p:nvSpPr>
            <p:cNvPr id="27" name="Shape 388"/>
            <p:cNvSpPr/>
            <p:nvPr/>
          </p:nvSpPr>
          <p:spPr>
            <a:xfrm>
              <a:off x="5169879" y="1365205"/>
              <a:ext cx="119713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lvl1pPr>
            </a:lstStyle>
            <a:p>
              <a:r>
                <a:t>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83929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  <a:r>
              <a:rPr lang="ko-KR" altLang="en-US" dirty="0"/>
              <a:t>내장객체의 영역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442"/>
          <p:cNvGrpSpPr/>
          <p:nvPr/>
        </p:nvGrpSpPr>
        <p:grpSpPr>
          <a:xfrm>
            <a:off x="755576" y="1769689"/>
            <a:ext cx="7632849" cy="4034650"/>
            <a:chOff x="0" y="0"/>
            <a:chExt cx="7632848" cy="4034648"/>
          </a:xfrm>
        </p:grpSpPr>
        <p:grpSp>
          <p:nvGrpSpPr>
            <p:cNvPr id="5" name="Group 395"/>
            <p:cNvGrpSpPr/>
            <p:nvPr/>
          </p:nvGrpSpPr>
          <p:grpSpPr>
            <a:xfrm>
              <a:off x="827583" y="1150731"/>
              <a:ext cx="648073" cy="1656185"/>
              <a:chOff x="0" y="0"/>
              <a:chExt cx="648072" cy="1656183"/>
            </a:xfrm>
          </p:grpSpPr>
          <p:sp>
            <p:nvSpPr>
              <p:cNvPr id="52" name="Shape 393"/>
              <p:cNvSpPr/>
              <p:nvPr/>
            </p:nvSpPr>
            <p:spPr>
              <a:xfrm>
                <a:off x="-1" y="0"/>
                <a:ext cx="648074" cy="1656184"/>
              </a:xfrm>
              <a:prstGeom prst="rect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buClrTx/>
                  <a:buFontTx/>
                  <a:defRPr sz="1800"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endParaRPr/>
              </a:p>
            </p:txBody>
          </p:sp>
          <p:sp>
            <p:nvSpPr>
              <p:cNvPr id="53" name="Shape 394"/>
              <p:cNvSpPr/>
              <p:nvPr/>
            </p:nvSpPr>
            <p:spPr>
              <a:xfrm>
                <a:off x="-1" y="248971"/>
                <a:ext cx="648074" cy="1158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spcBef>
                    <a:spcPts val="0"/>
                  </a:spcBef>
                  <a:buClrTx/>
                  <a:buFontTx/>
                  <a:defRPr sz="1800">
                    <a:solidFill>
                      <a:srgbClr val="FFFFFF"/>
                    </a:solidFill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r>
                  <a:rPr>
                    <a:solidFill>
                      <a:srgbClr val="000000"/>
                    </a:solidFill>
                  </a:rPr>
                  <a:t>브</a:t>
                </a:r>
              </a:p>
              <a:p>
                <a:pPr algn="ctr">
                  <a:spcBef>
                    <a:spcPts val="0"/>
                  </a:spcBef>
                  <a:buClrTx/>
                  <a:buFontTx/>
                  <a:defRPr sz="1800">
                    <a:solidFill>
                      <a:srgbClr val="FFFFFF"/>
                    </a:solidFill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r>
                  <a:rPr>
                    <a:solidFill>
                      <a:srgbClr val="000000"/>
                    </a:solidFill>
                  </a:rPr>
                  <a:t>라</a:t>
                </a:r>
              </a:p>
              <a:p>
                <a:pPr algn="ctr">
                  <a:spcBef>
                    <a:spcPts val="0"/>
                  </a:spcBef>
                  <a:buClrTx/>
                  <a:buFontTx/>
                  <a:defRPr sz="1800">
                    <a:solidFill>
                      <a:srgbClr val="FFFFFF"/>
                    </a:solidFill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r>
                  <a:rPr>
                    <a:solidFill>
                      <a:srgbClr val="000000"/>
                    </a:solidFill>
                  </a:rPr>
                  <a:t>우</a:t>
                </a:r>
              </a:p>
              <a:p>
                <a:pPr algn="ctr">
                  <a:spcBef>
                    <a:spcPts val="0"/>
                  </a:spcBef>
                  <a:buClrTx/>
                  <a:buFontTx/>
                  <a:defRPr sz="1800">
                    <a:solidFill>
                      <a:srgbClr val="FFFFFF"/>
                    </a:solidFill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r>
                  <a:rPr>
                    <a:solidFill>
                      <a:srgbClr val="000000"/>
                    </a:solidFill>
                  </a:rPr>
                  <a:t>저</a:t>
                </a:r>
              </a:p>
            </p:txBody>
          </p:sp>
        </p:grpSp>
        <p:sp>
          <p:nvSpPr>
            <p:cNvPr id="6" name="Shape 396"/>
            <p:cNvSpPr/>
            <p:nvPr/>
          </p:nvSpPr>
          <p:spPr>
            <a:xfrm>
              <a:off x="11097" y="3752708"/>
              <a:ext cx="1535918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sz="1200" b="1"/>
                <a:t>[클라이언트 측(사용자)]</a:t>
              </a:r>
            </a:p>
          </p:txBody>
        </p:sp>
        <p:sp>
          <p:nvSpPr>
            <p:cNvPr id="7" name="Shape 397"/>
            <p:cNvSpPr/>
            <p:nvPr/>
          </p:nvSpPr>
          <p:spPr>
            <a:xfrm>
              <a:off x="2502024" y="3752708"/>
              <a:ext cx="3312369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sz="1200" b="1"/>
                <a:t>[서            버           측]</a:t>
              </a:r>
            </a:p>
          </p:txBody>
        </p:sp>
        <p:sp>
          <p:nvSpPr>
            <p:cNvPr id="8" name="Shape 398"/>
            <p:cNvSpPr/>
            <p:nvPr/>
          </p:nvSpPr>
          <p:spPr>
            <a:xfrm>
              <a:off x="1584175" y="1460618"/>
              <a:ext cx="2285479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spcBef>
                  <a:spcPts val="0"/>
                </a:spcBef>
                <a:buClrTx/>
                <a:buFontTx/>
                <a:defRPr sz="1200">
                  <a:uFillTx/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" name="Shape 399"/>
            <p:cNvSpPr/>
            <p:nvPr/>
          </p:nvSpPr>
          <p:spPr>
            <a:xfrm flipH="1" flipV="1">
              <a:off x="1512168" y="2520153"/>
              <a:ext cx="252028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spcBef>
                  <a:spcPts val="0"/>
                </a:spcBef>
                <a:buClrTx/>
                <a:buFontTx/>
                <a:defRPr sz="1200">
                  <a:uFillTx/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0" name="Group 405"/>
            <p:cNvGrpSpPr/>
            <p:nvPr/>
          </p:nvGrpSpPr>
          <p:grpSpPr>
            <a:xfrm>
              <a:off x="4175243" y="-1"/>
              <a:ext cx="1442071" cy="636813"/>
              <a:chOff x="0" y="0"/>
              <a:chExt cx="1442069" cy="636811"/>
            </a:xfrm>
          </p:grpSpPr>
          <p:sp>
            <p:nvSpPr>
              <p:cNvPr id="47" name="Shape 400"/>
              <p:cNvSpPr/>
              <p:nvPr/>
            </p:nvSpPr>
            <p:spPr>
              <a:xfrm>
                <a:off x="-1" y="-1"/>
                <a:ext cx="1442071" cy="4328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extrusionOk="0">
                    <a:moveTo>
                      <a:pt x="1901" y="6800"/>
                    </a:moveTo>
                    <a:lnTo>
                      <a:pt x="1901" y="6800"/>
                    </a:ln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lnTo>
                      <a:pt x="6778" y="2419"/>
                    </a:ln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lnTo>
                      <a:pt x="14418" y="1119"/>
                    </a:ln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lnTo>
                      <a:pt x="20203" y="7321"/>
                    </a:ln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lnTo>
                      <a:pt x="13801" y="17556"/>
                    </a:ln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lnTo>
                      <a:pt x="7973" y="18727"/>
                    </a:ln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close/>
                  </a:path>
                </a:pathLst>
              </a:custGeom>
              <a:solidFill>
                <a:srgbClr val="F2F2F2"/>
              </a:solidFill>
              <a:ln w="25400" cap="flat">
                <a:solidFill>
                  <a:srgbClr val="3A5E8A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buClrTx/>
                  <a:buFontTx/>
                  <a:defRPr sz="1800">
                    <a:solidFill>
                      <a:srgbClr val="FFFFFF"/>
                    </a:solidFill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endParaRPr/>
              </a:p>
            </p:txBody>
          </p:sp>
          <p:sp>
            <p:nvSpPr>
              <p:cNvPr id="48" name="Shape 401"/>
              <p:cNvSpPr/>
              <p:nvPr/>
            </p:nvSpPr>
            <p:spPr>
              <a:xfrm>
                <a:off x="714270" y="451338"/>
                <a:ext cx="72009" cy="72009"/>
              </a:xfrm>
              <a:prstGeom prst="ellipse">
                <a:avLst/>
              </a:prstGeom>
              <a:solidFill>
                <a:srgbClr val="F2F2F2"/>
              </a:solidFill>
              <a:ln w="25400" cap="flat">
                <a:solidFill>
                  <a:srgbClr val="3A5E8A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buClrTx/>
                  <a:buFontTx/>
                  <a:defRPr sz="1800">
                    <a:solidFill>
                      <a:srgbClr val="FFFFFF"/>
                    </a:solidFill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endParaRPr/>
              </a:p>
            </p:txBody>
          </p:sp>
          <p:sp>
            <p:nvSpPr>
              <p:cNvPr id="49" name="Shape 402"/>
              <p:cNvSpPr/>
              <p:nvPr/>
            </p:nvSpPr>
            <p:spPr>
              <a:xfrm>
                <a:off x="734841" y="544007"/>
                <a:ext cx="48007" cy="48007"/>
              </a:xfrm>
              <a:prstGeom prst="ellipse">
                <a:avLst/>
              </a:prstGeom>
              <a:solidFill>
                <a:srgbClr val="F2F2F2"/>
              </a:solidFill>
              <a:ln w="25400" cap="flat">
                <a:solidFill>
                  <a:srgbClr val="3A5E8A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buClrTx/>
                  <a:buFontTx/>
                  <a:defRPr sz="1800">
                    <a:solidFill>
                      <a:srgbClr val="FFFFFF"/>
                    </a:solidFill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endParaRPr/>
              </a:p>
            </p:txBody>
          </p:sp>
          <p:sp>
            <p:nvSpPr>
              <p:cNvPr id="50" name="Shape 403"/>
              <p:cNvSpPr/>
              <p:nvPr/>
            </p:nvSpPr>
            <p:spPr>
              <a:xfrm>
                <a:off x="752879" y="612809"/>
                <a:ext cx="24003" cy="24003"/>
              </a:xfrm>
              <a:prstGeom prst="ellipse">
                <a:avLst/>
              </a:prstGeom>
              <a:solidFill>
                <a:srgbClr val="F2F2F2"/>
              </a:solidFill>
              <a:ln w="25400" cap="flat">
                <a:solidFill>
                  <a:srgbClr val="3A5E8A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buClrTx/>
                  <a:buFontTx/>
                  <a:defRPr sz="1800">
                    <a:solidFill>
                      <a:srgbClr val="FFFFFF"/>
                    </a:solidFill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endParaRPr/>
              </a:p>
            </p:txBody>
          </p:sp>
          <p:sp>
            <p:nvSpPr>
              <p:cNvPr id="51" name="Shape 404"/>
              <p:cNvSpPr/>
              <p:nvPr/>
            </p:nvSpPr>
            <p:spPr>
              <a:xfrm>
                <a:off x="73225" y="22011"/>
                <a:ext cx="1321418" cy="3675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80" y="14010"/>
                    </a:moveTo>
                    <a:lnTo>
                      <a:pt x="1380" y="14010"/>
                    </a:lnTo>
                    <a:cubicBezTo>
                      <a:pt x="899" y="14066"/>
                      <a:pt x="417" y="13902"/>
                      <a:pt x="0" y="13542"/>
                    </a:cubicBezTo>
                    <a:moveTo>
                      <a:pt x="2598" y="19137"/>
                    </a:moveTo>
                    <a:lnTo>
                      <a:pt x="2598" y="19137"/>
                    </a:lnTo>
                    <a:cubicBezTo>
                      <a:pt x="2405" y="19250"/>
                      <a:pt x="2202" y="19325"/>
                      <a:pt x="1994" y="19361"/>
                    </a:cubicBezTo>
                    <a:moveTo>
                      <a:pt x="7802" y="21600"/>
                    </a:moveTo>
                    <a:lnTo>
                      <a:pt x="7802" y="21600"/>
                    </a:lnTo>
                    <a:cubicBezTo>
                      <a:pt x="7657" y="21279"/>
                      <a:pt x="7535" y="20936"/>
                      <a:pt x="7438" y="20577"/>
                    </a:cubicBezTo>
                    <a:moveTo>
                      <a:pt x="14532" y="19050"/>
                    </a:moveTo>
                    <a:lnTo>
                      <a:pt x="14532" y="19050"/>
                    </a:lnTo>
                    <a:cubicBezTo>
                      <a:pt x="14510" y="19430"/>
                      <a:pt x="14462" y="19806"/>
                      <a:pt x="14386" y="20172"/>
                    </a:cubicBezTo>
                    <a:moveTo>
                      <a:pt x="17421" y="12116"/>
                    </a:moveTo>
                    <a:lnTo>
                      <a:pt x="17421" y="12116"/>
                    </a:lnTo>
                    <a:cubicBezTo>
                      <a:pt x="18505" y="12890"/>
                      <a:pt x="19193" y="14504"/>
                      <a:pt x="19193" y="16273"/>
                    </a:cubicBezTo>
                    <a:moveTo>
                      <a:pt x="21600" y="7649"/>
                    </a:moveTo>
                    <a:lnTo>
                      <a:pt x="21600" y="7649"/>
                    </a:lnTo>
                    <a:cubicBezTo>
                      <a:pt x="21423" y="8256"/>
                      <a:pt x="21153" y="8794"/>
                      <a:pt x="20811" y="9222"/>
                    </a:cubicBezTo>
                    <a:moveTo>
                      <a:pt x="19707" y="1814"/>
                    </a:moveTo>
                    <a:lnTo>
                      <a:pt x="19707" y="1814"/>
                    </a:lnTo>
                    <a:cubicBezTo>
                      <a:pt x="19737" y="2059"/>
                      <a:pt x="19751" y="2307"/>
                      <a:pt x="19749" y="2556"/>
                    </a:cubicBezTo>
                    <a:moveTo>
                      <a:pt x="14668" y="947"/>
                    </a:moveTo>
                    <a:lnTo>
                      <a:pt x="14668" y="947"/>
                    </a:lnTo>
                    <a:cubicBezTo>
                      <a:pt x="14771" y="605"/>
                      <a:pt x="14907" y="286"/>
                      <a:pt x="15073" y="0"/>
                    </a:cubicBezTo>
                    <a:moveTo>
                      <a:pt x="10888" y="1399"/>
                    </a:moveTo>
                    <a:lnTo>
                      <a:pt x="10888" y="1399"/>
                    </a:lnTo>
                    <a:cubicBezTo>
                      <a:pt x="10930" y="1115"/>
                      <a:pt x="10996" y="841"/>
                      <a:pt x="11084" y="582"/>
                    </a:cubicBezTo>
                    <a:moveTo>
                      <a:pt x="6452" y="1676"/>
                    </a:moveTo>
                    <a:lnTo>
                      <a:pt x="6452" y="1676"/>
                    </a:lnTo>
                    <a:cubicBezTo>
                      <a:pt x="6709" y="1897"/>
                      <a:pt x="6947" y="2163"/>
                      <a:pt x="7160" y="2469"/>
                    </a:cubicBezTo>
                    <a:moveTo>
                      <a:pt x="1072" y="7905"/>
                    </a:moveTo>
                    <a:lnTo>
                      <a:pt x="1072" y="7905"/>
                    </a:lnTo>
                    <a:cubicBezTo>
                      <a:pt x="1016" y="7632"/>
                      <a:pt x="974" y="7353"/>
                      <a:pt x="948" y="7071"/>
                    </a:cubicBezTo>
                  </a:path>
                </a:pathLst>
              </a:custGeom>
              <a:noFill/>
              <a:ln w="25400" cap="flat">
                <a:solidFill>
                  <a:srgbClr val="3A5E8A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buClrTx/>
                  <a:buFontTx/>
                  <a:defRPr sz="1800">
                    <a:solidFill>
                      <a:srgbClr val="FFFFFF"/>
                    </a:solidFill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endParaRPr/>
              </a:p>
            </p:txBody>
          </p:sp>
        </p:grpSp>
        <p:sp>
          <p:nvSpPr>
            <p:cNvPr id="11" name="Shape 406"/>
            <p:cNvSpPr/>
            <p:nvPr/>
          </p:nvSpPr>
          <p:spPr>
            <a:xfrm>
              <a:off x="4320480" y="70611"/>
              <a:ext cx="1285083" cy="31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0"/>
                </a:spcBef>
                <a:buClrTx/>
                <a:buFontTx/>
                <a:defRPr b="1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lvl1pPr>
            </a:lstStyle>
            <a:p>
              <a:pPr>
                <a:defRPr sz="1800" b="0"/>
              </a:pPr>
              <a:r>
                <a:rPr sz="1400" b="1"/>
                <a:t>웹 컨테이너</a:t>
              </a:r>
            </a:p>
          </p:txBody>
        </p:sp>
        <p:pic>
          <p:nvPicPr>
            <p:cNvPr id="12" name="image30.pdf" descr="C:\Program Files\Microsoft Office\MEDIA\CAGCAT10\j0292020.wm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449796"/>
              <a:ext cx="831689" cy="8640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" name="Shape 408"/>
            <p:cNvSpPr/>
            <p:nvPr/>
          </p:nvSpPr>
          <p:spPr>
            <a:xfrm>
              <a:off x="0" y="2385900"/>
              <a:ext cx="626718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sz="1200"/>
                <a:t>사용자 1</a:t>
              </a:r>
            </a:p>
          </p:txBody>
        </p:sp>
        <p:sp>
          <p:nvSpPr>
            <p:cNvPr id="14" name="Shape 409"/>
            <p:cNvSpPr/>
            <p:nvPr/>
          </p:nvSpPr>
          <p:spPr>
            <a:xfrm>
              <a:off x="2448271" y="646675"/>
              <a:ext cx="3456385" cy="2784757"/>
            </a:xfrm>
            <a:prstGeom prst="rect">
              <a:avLst/>
            </a:prstGeom>
            <a:noFill/>
            <a:ln w="28575" cap="flat">
              <a:solidFill>
                <a:srgbClr val="FF0000"/>
              </a:solidFill>
              <a:prstDash val="dash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15" name="Shape 410"/>
            <p:cNvSpPr/>
            <p:nvPr/>
          </p:nvSpPr>
          <p:spPr>
            <a:xfrm>
              <a:off x="2808313" y="1030389"/>
              <a:ext cx="2736304" cy="2016225"/>
            </a:xfrm>
            <a:prstGeom prst="rect">
              <a:avLst/>
            </a:prstGeom>
            <a:noFill/>
            <a:ln w="9525" cap="flat">
              <a:solidFill>
                <a:srgbClr val="FF0000"/>
              </a:solidFill>
              <a:prstDash val="dash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16" name="Shape 411"/>
            <p:cNvSpPr/>
            <p:nvPr/>
          </p:nvSpPr>
          <p:spPr>
            <a:xfrm>
              <a:off x="3096343" y="790691"/>
              <a:ext cx="1512170" cy="3197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sz="1400"/>
                <a:t>application 영역</a:t>
              </a:r>
            </a:p>
          </p:txBody>
        </p:sp>
        <p:sp>
          <p:nvSpPr>
            <p:cNvPr id="17" name="Shape 412"/>
            <p:cNvSpPr/>
            <p:nvPr/>
          </p:nvSpPr>
          <p:spPr>
            <a:xfrm>
              <a:off x="6120680" y="842954"/>
              <a:ext cx="1512169" cy="3197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sz="1400">
                  <a:solidFill>
                    <a:srgbClr val="FF0000"/>
                  </a:solidFill>
                </a:rPr>
                <a:t>A 애플리케이션</a:t>
              </a:r>
            </a:p>
          </p:txBody>
        </p:sp>
        <p:grpSp>
          <p:nvGrpSpPr>
            <p:cNvPr id="18" name="Group 417"/>
            <p:cNvGrpSpPr/>
            <p:nvPr/>
          </p:nvGrpSpPr>
          <p:grpSpPr>
            <a:xfrm>
              <a:off x="6316958" y="1222738"/>
              <a:ext cx="1152126" cy="452398"/>
              <a:chOff x="0" y="0"/>
              <a:chExt cx="1152124" cy="452396"/>
            </a:xfrm>
          </p:grpSpPr>
          <p:grpSp>
            <p:nvGrpSpPr>
              <p:cNvPr id="43" name="Group 415"/>
              <p:cNvGrpSpPr/>
              <p:nvPr/>
            </p:nvGrpSpPr>
            <p:grpSpPr>
              <a:xfrm>
                <a:off x="-1" y="-1"/>
                <a:ext cx="357705" cy="249106"/>
                <a:chOff x="0" y="0"/>
                <a:chExt cx="357703" cy="249104"/>
              </a:xfrm>
            </p:grpSpPr>
            <p:sp>
              <p:nvSpPr>
                <p:cNvPr id="45" name="Shape 413"/>
                <p:cNvSpPr/>
                <p:nvPr/>
              </p:nvSpPr>
              <p:spPr>
                <a:xfrm flipH="1">
                  <a:off x="-1" y="0"/>
                  <a:ext cx="2" cy="249104"/>
                </a:xfrm>
                <a:prstGeom prst="line">
                  <a:avLst/>
                </a:prstGeom>
                <a:noFill/>
                <a:ln w="9525" cap="flat">
                  <a:solidFill>
                    <a:srgbClr val="4A7EBB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spcBef>
                      <a:spcPts val="0"/>
                    </a:spcBef>
                    <a:buClrTx/>
                    <a:buFontTx/>
                    <a:defRPr sz="1200">
                      <a:uFillTx/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46" name="Shape 414"/>
                <p:cNvSpPr/>
                <p:nvPr/>
              </p:nvSpPr>
              <p:spPr>
                <a:xfrm>
                  <a:off x="0" y="249104"/>
                  <a:ext cx="357704" cy="1"/>
                </a:xfrm>
                <a:prstGeom prst="line">
                  <a:avLst/>
                </a:prstGeom>
                <a:noFill/>
                <a:ln w="9525" cap="flat">
                  <a:solidFill>
                    <a:srgbClr val="4A7EBB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spcBef>
                      <a:spcPts val="0"/>
                    </a:spcBef>
                    <a:buClrTx/>
                    <a:buFontTx/>
                    <a:defRPr sz="1200">
                      <a:uFillTx/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44" name="Shape 416"/>
              <p:cNvSpPr/>
              <p:nvPr/>
            </p:nvSpPr>
            <p:spPr>
              <a:xfrm>
                <a:off x="268274" y="145056"/>
                <a:ext cx="883851" cy="30734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spcBef>
                    <a:spcPts val="0"/>
                  </a:spcBef>
                  <a:buClrTx/>
                  <a:buFontTx/>
                  <a:defRPr>
                    <a:solidFill>
                      <a:srgbClr val="FF0000"/>
                    </a:solidFill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</a:defRPr>
                </a:pPr>
                <a:r>
                  <a:rPr sz="1400">
                    <a:solidFill>
                      <a:srgbClr val="FF0000"/>
                    </a:solidFill>
                  </a:rPr>
                  <a:t>a1.jsp</a:t>
                </a:r>
              </a:p>
            </p:txBody>
          </p:sp>
        </p:grpSp>
        <p:grpSp>
          <p:nvGrpSpPr>
            <p:cNvPr id="19" name="Group 422"/>
            <p:cNvGrpSpPr/>
            <p:nvPr/>
          </p:nvGrpSpPr>
          <p:grpSpPr>
            <a:xfrm>
              <a:off x="6316953" y="1437350"/>
              <a:ext cx="1171879" cy="601704"/>
              <a:chOff x="0" y="0"/>
              <a:chExt cx="1171878" cy="601702"/>
            </a:xfrm>
          </p:grpSpPr>
          <p:grpSp>
            <p:nvGrpSpPr>
              <p:cNvPr id="39" name="Group 420"/>
              <p:cNvGrpSpPr/>
              <p:nvPr/>
            </p:nvGrpSpPr>
            <p:grpSpPr>
              <a:xfrm>
                <a:off x="0" y="0"/>
                <a:ext cx="357705" cy="494928"/>
                <a:chOff x="0" y="0"/>
                <a:chExt cx="357704" cy="494927"/>
              </a:xfrm>
            </p:grpSpPr>
            <p:sp>
              <p:nvSpPr>
                <p:cNvPr id="41" name="Shape 418"/>
                <p:cNvSpPr/>
                <p:nvPr/>
              </p:nvSpPr>
              <p:spPr>
                <a:xfrm flipH="1">
                  <a:off x="-1" y="0"/>
                  <a:ext cx="2" cy="494928"/>
                </a:xfrm>
                <a:prstGeom prst="line">
                  <a:avLst/>
                </a:prstGeom>
                <a:noFill/>
                <a:ln w="9525" cap="flat">
                  <a:solidFill>
                    <a:srgbClr val="4A7EBB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spcBef>
                      <a:spcPts val="0"/>
                    </a:spcBef>
                    <a:buClrTx/>
                    <a:buFontTx/>
                    <a:defRPr sz="1200">
                      <a:uFillTx/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42" name="Shape 419"/>
                <p:cNvSpPr/>
                <p:nvPr/>
              </p:nvSpPr>
              <p:spPr>
                <a:xfrm>
                  <a:off x="-1" y="494927"/>
                  <a:ext cx="357706" cy="1"/>
                </a:xfrm>
                <a:prstGeom prst="line">
                  <a:avLst/>
                </a:prstGeom>
                <a:noFill/>
                <a:ln w="9525" cap="flat">
                  <a:solidFill>
                    <a:srgbClr val="4A7EBB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spcBef>
                      <a:spcPts val="0"/>
                    </a:spcBef>
                    <a:buClrTx/>
                    <a:buFontTx/>
                    <a:defRPr sz="1200">
                      <a:uFillTx/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40" name="Shape 421"/>
              <p:cNvSpPr/>
              <p:nvPr/>
            </p:nvSpPr>
            <p:spPr>
              <a:xfrm>
                <a:off x="288029" y="294362"/>
                <a:ext cx="883850" cy="30734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spcBef>
                    <a:spcPts val="0"/>
                  </a:spcBef>
                  <a:buClrTx/>
                  <a:buFontTx/>
                  <a:defRPr>
                    <a:solidFill>
                      <a:srgbClr val="FF0000"/>
                    </a:solidFill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</a:defRPr>
                </a:pPr>
                <a:r>
                  <a:rPr sz="1400">
                    <a:solidFill>
                      <a:srgbClr val="FF0000"/>
                    </a:solidFill>
                  </a:rPr>
                  <a:t>a2.jsp</a:t>
                </a:r>
              </a:p>
            </p:txBody>
          </p:sp>
        </p:grpSp>
        <p:grpSp>
          <p:nvGrpSpPr>
            <p:cNvPr id="20" name="Group 427"/>
            <p:cNvGrpSpPr/>
            <p:nvPr/>
          </p:nvGrpSpPr>
          <p:grpSpPr>
            <a:xfrm>
              <a:off x="6316953" y="1674710"/>
              <a:ext cx="1152122" cy="900551"/>
              <a:chOff x="0" y="0"/>
              <a:chExt cx="1152121" cy="900549"/>
            </a:xfrm>
          </p:grpSpPr>
          <p:grpSp>
            <p:nvGrpSpPr>
              <p:cNvPr id="35" name="Group 425"/>
              <p:cNvGrpSpPr/>
              <p:nvPr/>
            </p:nvGrpSpPr>
            <p:grpSpPr>
              <a:xfrm>
                <a:off x="0" y="0"/>
                <a:ext cx="357705" cy="841685"/>
                <a:chOff x="0" y="0"/>
                <a:chExt cx="357704" cy="841683"/>
              </a:xfrm>
            </p:grpSpPr>
            <p:sp>
              <p:nvSpPr>
                <p:cNvPr id="37" name="Shape 423"/>
                <p:cNvSpPr/>
                <p:nvPr/>
              </p:nvSpPr>
              <p:spPr>
                <a:xfrm flipH="1">
                  <a:off x="-1" y="0"/>
                  <a:ext cx="2" cy="841683"/>
                </a:xfrm>
                <a:prstGeom prst="line">
                  <a:avLst/>
                </a:prstGeom>
                <a:noFill/>
                <a:ln w="9525" cap="flat">
                  <a:solidFill>
                    <a:srgbClr val="4A7EBB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spcBef>
                      <a:spcPts val="0"/>
                    </a:spcBef>
                    <a:buClrTx/>
                    <a:buFontTx/>
                    <a:defRPr sz="1200">
                      <a:uFillTx/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8" name="Shape 424"/>
                <p:cNvSpPr/>
                <p:nvPr/>
              </p:nvSpPr>
              <p:spPr>
                <a:xfrm>
                  <a:off x="-1" y="841683"/>
                  <a:ext cx="357706" cy="1"/>
                </a:xfrm>
                <a:prstGeom prst="line">
                  <a:avLst/>
                </a:prstGeom>
                <a:noFill/>
                <a:ln w="9525" cap="flat">
                  <a:solidFill>
                    <a:srgbClr val="4A7EBB"/>
                  </a:solidFill>
                  <a:prstDash val="solid"/>
                  <a:bevel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spcBef>
                      <a:spcPts val="0"/>
                    </a:spcBef>
                    <a:buClrTx/>
                    <a:buFontTx/>
                    <a:defRPr sz="1200">
                      <a:uFillTx/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36" name="Shape 426"/>
              <p:cNvSpPr/>
              <p:nvPr/>
            </p:nvSpPr>
            <p:spPr>
              <a:xfrm>
                <a:off x="268272" y="593209"/>
                <a:ext cx="883850" cy="30734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spcBef>
                    <a:spcPts val="0"/>
                  </a:spcBef>
                  <a:buClrTx/>
                  <a:buFontTx/>
                  <a:defRPr>
                    <a:solidFill>
                      <a:srgbClr val="FF0000"/>
                    </a:solidFill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</a:defRPr>
                </a:pPr>
                <a:r>
                  <a:rPr sz="1400">
                    <a:solidFill>
                      <a:srgbClr val="FF0000"/>
                    </a:solidFill>
                  </a:rPr>
                  <a:t>a3.jsp</a:t>
                </a:r>
              </a:p>
            </p:txBody>
          </p:sp>
        </p:grpSp>
        <p:sp>
          <p:nvSpPr>
            <p:cNvPr id="21" name="Shape 428"/>
            <p:cNvSpPr/>
            <p:nvPr/>
          </p:nvSpPr>
          <p:spPr>
            <a:xfrm>
              <a:off x="2861542" y="1151051"/>
              <a:ext cx="720081" cy="6692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lnSpc>
                  <a:spcPts val="900"/>
                </a:lnSpc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sz="1000"/>
                <a:t>request </a:t>
              </a:r>
            </a:p>
            <a:p>
              <a:pPr algn="ctr">
                <a:lnSpc>
                  <a:spcPts val="900"/>
                </a:lnSpc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sz="1000"/>
                <a:t>request</a:t>
              </a:r>
            </a:p>
            <a:p>
              <a:pPr algn="ctr">
                <a:lnSpc>
                  <a:spcPts val="900"/>
                </a:lnSpc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sz="1000"/>
                <a:t> </a:t>
              </a:r>
            </a:p>
            <a:p>
              <a:pPr algn="ctr">
                <a:lnSpc>
                  <a:spcPts val="900"/>
                </a:lnSpc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sz="1000"/>
                <a:t>request</a:t>
              </a:r>
            </a:p>
            <a:p>
              <a:pPr algn="ctr">
                <a:lnSpc>
                  <a:spcPts val="900"/>
                </a:lnSpc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sz="1000"/>
                <a:t>……</a:t>
              </a:r>
            </a:p>
          </p:txBody>
        </p:sp>
        <p:sp>
          <p:nvSpPr>
            <p:cNvPr id="22" name="Shape 429"/>
            <p:cNvSpPr/>
            <p:nvPr/>
          </p:nvSpPr>
          <p:spPr>
            <a:xfrm>
              <a:off x="2808311" y="2159485"/>
              <a:ext cx="864097" cy="7230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lnSpc>
                  <a:spcPts val="1000"/>
                </a:lnSpc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sz="1000"/>
                <a:t>response</a:t>
              </a:r>
            </a:p>
            <a:p>
              <a:pPr algn="ctr">
                <a:lnSpc>
                  <a:spcPts val="1000"/>
                </a:lnSpc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sz="1000"/>
                <a:t>response</a:t>
              </a:r>
            </a:p>
            <a:p>
              <a:pPr algn="ctr">
                <a:lnSpc>
                  <a:spcPts val="1000"/>
                </a:lnSpc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 sz="1000"/>
            </a:p>
            <a:p>
              <a:pPr algn="ctr">
                <a:lnSpc>
                  <a:spcPts val="1000"/>
                </a:lnSpc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sz="1000"/>
                <a:t>response</a:t>
              </a:r>
            </a:p>
            <a:p>
              <a:pPr algn="ctr">
                <a:lnSpc>
                  <a:spcPts val="1000"/>
                </a:lnSpc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sz="800" b="1">
                  <a:latin typeface="Times New Roman"/>
                  <a:ea typeface="Times New Roman"/>
                  <a:cs typeface="Times New Roman"/>
                  <a:sym typeface="Times New Roman"/>
                </a:rPr>
                <a:t>…</a:t>
              </a:r>
            </a:p>
          </p:txBody>
        </p:sp>
        <p:sp>
          <p:nvSpPr>
            <p:cNvPr id="23" name="Shape 430"/>
            <p:cNvSpPr/>
            <p:nvPr/>
          </p:nvSpPr>
          <p:spPr>
            <a:xfrm>
              <a:off x="1512167" y="1267671"/>
              <a:ext cx="1008113" cy="1209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sz="900">
                  <a:latin typeface="굴림"/>
                  <a:ea typeface="굴림"/>
                  <a:cs typeface="굴림"/>
                  <a:sym typeface="굴림"/>
                </a:rPr>
                <a:t>요청</a:t>
              </a:r>
              <a:endParaRPr sz="900">
                <a:latin typeface="Tahoma"/>
                <a:ea typeface="Tahoma"/>
                <a:cs typeface="Tahoma"/>
                <a:sym typeface="Tahoma"/>
              </a:endParaRPr>
            </a:p>
            <a:p>
              <a:pPr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 sz="900">
                <a:latin typeface="Tahoma"/>
                <a:ea typeface="Tahoma"/>
                <a:cs typeface="Tahoma"/>
                <a:sym typeface="Tahoma"/>
              </a:endParaRPr>
            </a:p>
            <a:p>
              <a:pPr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 sz="900">
                <a:latin typeface="Tahoma"/>
                <a:ea typeface="Tahoma"/>
                <a:cs typeface="Tahoma"/>
                <a:sym typeface="Tahoma"/>
              </a:endParaRPr>
            </a:p>
            <a:p>
              <a:pPr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 sz="900">
                <a:latin typeface="Tahoma"/>
                <a:ea typeface="Tahoma"/>
                <a:cs typeface="Tahoma"/>
                <a:sym typeface="Tahoma"/>
              </a:endParaRPr>
            </a:p>
            <a:p>
              <a:pPr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 sz="900">
                <a:latin typeface="Tahoma"/>
                <a:ea typeface="Tahoma"/>
                <a:cs typeface="Tahoma"/>
                <a:sym typeface="Tahoma"/>
              </a:endParaRPr>
            </a:p>
            <a:p>
              <a:pPr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 sz="900">
                <a:latin typeface="Tahoma"/>
                <a:ea typeface="Tahoma"/>
                <a:cs typeface="Tahoma"/>
                <a:sym typeface="Tahoma"/>
              </a:endParaRPr>
            </a:p>
            <a:p>
              <a:pPr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 sz="900">
                <a:latin typeface="Tahoma"/>
                <a:ea typeface="Tahoma"/>
                <a:cs typeface="Tahoma"/>
                <a:sym typeface="Tahoma"/>
              </a:endParaRPr>
            </a:p>
            <a:p>
              <a:pPr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sz="900">
                  <a:latin typeface="굴림"/>
                  <a:ea typeface="굴림"/>
                  <a:cs typeface="굴림"/>
                  <a:sym typeface="굴림"/>
                </a:rPr>
                <a:t>응답</a:t>
              </a:r>
            </a:p>
          </p:txBody>
        </p:sp>
        <p:sp>
          <p:nvSpPr>
            <p:cNvPr id="24" name="Shape 431"/>
            <p:cNvSpPr/>
            <p:nvPr/>
          </p:nvSpPr>
          <p:spPr>
            <a:xfrm flipH="1">
              <a:off x="5492358" y="996843"/>
              <a:ext cx="628322" cy="9873"/>
            </a:xfrm>
            <a:prstGeom prst="line">
              <a:avLst/>
            </a:prstGeom>
            <a:noFill/>
            <a:ln w="25400" cap="flat">
              <a:solidFill>
                <a:srgbClr val="8064A2"/>
              </a:solidFill>
              <a:prstDash val="solid"/>
              <a:bevel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spcBef>
                  <a:spcPts val="0"/>
                </a:spcBef>
                <a:buClrTx/>
                <a:buFontTx/>
                <a:defRPr sz="1200">
                  <a:uFillTx/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" name="Shape 432"/>
            <p:cNvSpPr/>
            <p:nvPr/>
          </p:nvSpPr>
          <p:spPr>
            <a:xfrm flipH="1" flipV="1">
              <a:off x="4968552" y="1438763"/>
              <a:ext cx="1296145" cy="2"/>
            </a:xfrm>
            <a:prstGeom prst="line">
              <a:avLst/>
            </a:prstGeom>
            <a:noFill/>
            <a:ln w="25400" cap="flat">
              <a:solidFill>
                <a:srgbClr val="8064A2"/>
              </a:solidFill>
              <a:prstDash val="solid"/>
              <a:bevel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spcBef>
                  <a:spcPts val="0"/>
                </a:spcBef>
                <a:buClrTx/>
                <a:buFontTx/>
                <a:defRPr sz="1200">
                  <a:uFillTx/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6" name="Shape 433"/>
            <p:cNvSpPr/>
            <p:nvPr/>
          </p:nvSpPr>
          <p:spPr>
            <a:xfrm flipH="1">
              <a:off x="4968552" y="1942819"/>
              <a:ext cx="1296145" cy="1"/>
            </a:xfrm>
            <a:prstGeom prst="line">
              <a:avLst/>
            </a:prstGeom>
            <a:noFill/>
            <a:ln w="25400" cap="flat">
              <a:solidFill>
                <a:srgbClr val="8064A2"/>
              </a:solidFill>
              <a:prstDash val="solid"/>
              <a:bevel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spcBef>
                  <a:spcPts val="0"/>
                </a:spcBef>
                <a:buClrTx/>
                <a:buFontTx/>
                <a:defRPr sz="1200">
                  <a:uFillTx/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7" name="Shape 434"/>
            <p:cNvSpPr/>
            <p:nvPr/>
          </p:nvSpPr>
          <p:spPr>
            <a:xfrm flipH="1">
              <a:off x="4988302" y="2518883"/>
              <a:ext cx="1276395" cy="1"/>
            </a:xfrm>
            <a:prstGeom prst="line">
              <a:avLst/>
            </a:prstGeom>
            <a:noFill/>
            <a:ln w="25400" cap="flat">
              <a:solidFill>
                <a:srgbClr val="8064A2"/>
              </a:solidFill>
              <a:prstDash val="solid"/>
              <a:bevel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spcBef>
                  <a:spcPts val="0"/>
                </a:spcBef>
                <a:buClrTx/>
                <a:buFontTx/>
                <a:defRPr sz="1200">
                  <a:uFillTx/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28" name="Group 437"/>
            <p:cNvGrpSpPr/>
            <p:nvPr/>
          </p:nvGrpSpPr>
          <p:grpSpPr>
            <a:xfrm>
              <a:off x="4104456" y="1285093"/>
              <a:ext cx="914401" cy="307341"/>
              <a:chOff x="0" y="0"/>
              <a:chExt cx="914400" cy="307340"/>
            </a:xfrm>
          </p:grpSpPr>
          <p:sp>
            <p:nvSpPr>
              <p:cNvPr id="33" name="Shape 435"/>
              <p:cNvSpPr/>
              <p:nvPr/>
            </p:nvSpPr>
            <p:spPr>
              <a:xfrm>
                <a:off x="0" y="9653"/>
                <a:ext cx="914400" cy="28803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8064A2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buClrTx/>
                  <a:buFontTx/>
                  <a:defRPr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endParaRPr/>
              </a:p>
            </p:txBody>
          </p:sp>
          <p:sp>
            <p:nvSpPr>
              <p:cNvPr id="34" name="Shape 436"/>
              <p:cNvSpPr/>
              <p:nvPr/>
            </p:nvSpPr>
            <p:spPr>
              <a:xfrm>
                <a:off x="133910" y="-1"/>
                <a:ext cx="646580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spcBef>
                    <a:spcPts val="0"/>
                  </a:spcBef>
                  <a:buClrTx/>
                  <a:buFontTx/>
                  <a:defRPr>
                    <a:uFillTx/>
                    <a:latin typeface="맑은 고딕"/>
                    <a:ea typeface="맑은 고딕"/>
                    <a:cs typeface="맑은 고딕"/>
                    <a:sym typeface="맑은 고딕"/>
                  </a:defRPr>
                </a:lvl1pPr>
              </a:lstStyle>
              <a:p>
                <a:pPr>
                  <a:defRPr sz="1800"/>
                </a:pPr>
                <a:r>
                  <a:rPr sz="1400"/>
                  <a:t>page</a:t>
                </a:r>
              </a:p>
            </p:txBody>
          </p:sp>
        </p:grpSp>
        <p:sp>
          <p:nvSpPr>
            <p:cNvPr id="29" name="Shape 438"/>
            <p:cNvSpPr/>
            <p:nvPr/>
          </p:nvSpPr>
          <p:spPr>
            <a:xfrm>
              <a:off x="4104456" y="1942819"/>
              <a:ext cx="914401" cy="288033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8064A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30" name="Shape 439"/>
            <p:cNvSpPr/>
            <p:nvPr/>
          </p:nvSpPr>
          <p:spPr>
            <a:xfrm>
              <a:off x="4104456" y="2374867"/>
              <a:ext cx="914401" cy="288033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8064A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0"/>
                </a:spcBef>
                <a:buClrTx/>
                <a:buFontTx/>
                <a:defRPr sz="1800"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31" name="Shape 440"/>
            <p:cNvSpPr/>
            <p:nvPr/>
          </p:nvSpPr>
          <p:spPr>
            <a:xfrm>
              <a:off x="4291663" y="2374867"/>
              <a:ext cx="499676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spcBef>
                  <a:spcPts val="0"/>
                </a:spcBef>
                <a:buClrTx/>
                <a:buFontTx/>
                <a:defRPr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lvl1pPr>
            </a:lstStyle>
            <a:p>
              <a:pPr>
                <a:defRPr sz="1800"/>
              </a:pPr>
              <a:r>
                <a:rPr sz="1400"/>
                <a:t>page</a:t>
              </a:r>
            </a:p>
          </p:txBody>
        </p:sp>
        <p:sp>
          <p:nvSpPr>
            <p:cNvPr id="32" name="Shape 441"/>
            <p:cNvSpPr/>
            <p:nvPr/>
          </p:nvSpPr>
          <p:spPr>
            <a:xfrm>
              <a:off x="4291663" y="1942819"/>
              <a:ext cx="499676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spcBef>
                  <a:spcPts val="0"/>
                </a:spcBef>
                <a:buClrTx/>
                <a:buFontTx/>
                <a:defRPr>
                  <a:uFillTx/>
                  <a:latin typeface="맑은 고딕"/>
                  <a:ea typeface="맑은 고딕"/>
                  <a:cs typeface="맑은 고딕"/>
                  <a:sym typeface="맑은 고딕"/>
                </a:defRPr>
              </a:lvl1pPr>
            </a:lstStyle>
            <a:p>
              <a:pPr>
                <a:defRPr sz="1800"/>
              </a:pPr>
              <a:r>
                <a:rPr sz="1400"/>
                <a:t>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18019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  <a:r>
              <a:rPr lang="ko-KR" altLang="en-US" dirty="0"/>
              <a:t>내장객체의 영역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그림 3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7557" y="3557646"/>
            <a:ext cx="2282677" cy="1766651"/>
          </a:xfrm>
          <a:prstGeom prst="rect">
            <a:avLst/>
          </a:prstGeom>
        </p:spPr>
      </p:pic>
      <p:pic>
        <p:nvPicPr>
          <p:cNvPr id="5" name="스크린샷 2015-04-10 오후 9.58.3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544" y="1800425"/>
            <a:ext cx="3947745" cy="1766672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스크린샷 2015-04-10 오후 9.58.4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24369" y="4050427"/>
            <a:ext cx="3886629" cy="17666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9623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ea"/>
              </a:rPr>
              <a:t>JSP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페이지의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  <a:r>
              <a:rPr lang="en-US" altLang="ko-KR" dirty="0"/>
              <a:t>(Operator)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105394"/>
              </p:ext>
            </p:extLst>
          </p:nvPr>
        </p:nvGraphicFramePr>
        <p:xfrm>
          <a:off x="1043608" y="1844824"/>
          <a:ext cx="5904656" cy="3156966"/>
        </p:xfrm>
        <a:graphic>
          <a:graphicData uri="http://schemas.openxmlformats.org/drawingml/2006/table">
            <a:tbl>
              <a:tblPr/>
              <a:tblGrid>
                <a:gridCol w="5904656"/>
              </a:tblGrid>
              <a:tr h="2808312">
                <a:tc>
                  <a:txBody>
                    <a:bodyPr/>
                    <a:lstStyle/>
                    <a:p>
                      <a:pPr marL="285750" marR="0" indent="-2857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산술연산자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: * , / , % , + , - </a:t>
                      </a:r>
                    </a:p>
                    <a:p>
                      <a:pPr marL="285750" marR="0" indent="-2857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관계연산자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: &lt; , &gt;, &lt;= , &gt;=</a:t>
                      </a:r>
                    </a:p>
                    <a:p>
                      <a:pPr marL="285750" marR="0" indent="-2857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논리연산자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: &amp;&amp;, || , !</a:t>
                      </a:r>
                    </a:p>
                    <a:p>
                      <a:pPr marL="285750" marR="0" indent="-2857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비트연산자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: &amp; , | , ^</a:t>
                      </a:r>
                    </a:p>
                    <a:p>
                      <a:pPr marL="285750" marR="0" indent="-2857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shift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연산자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: &lt;&lt; , &gt;&gt; , &gt;&gt;&gt;</a:t>
                      </a:r>
                    </a:p>
                    <a:p>
                      <a:pPr marL="285750" marR="0" indent="-2857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증감연산자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: ++ , --</a:t>
                      </a:r>
                    </a:p>
                    <a:p>
                      <a:pPr marL="285750" marR="0" indent="-2857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조건연산자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: ?:</a:t>
                      </a:r>
                    </a:p>
                    <a:p>
                      <a:pPr marL="285750" marR="0" indent="-2857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대입연산자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: = , += , -= , *= , /= , %=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509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_x107587768" descr="image06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1587" y="1988840"/>
            <a:ext cx="1792620" cy="158417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ko-KR" altLang="en-US" dirty="0"/>
              <a:t>의 </a:t>
            </a:r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r>
              <a:rPr lang="en-US" altLang="ko-KR" dirty="0" smtClean="0"/>
              <a:t>/if-else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292238"/>
              </p:ext>
            </p:extLst>
          </p:nvPr>
        </p:nvGraphicFramePr>
        <p:xfrm>
          <a:off x="971600" y="1628800"/>
          <a:ext cx="7560840" cy="4744824"/>
        </p:xfrm>
        <a:graphic>
          <a:graphicData uri="http://schemas.openxmlformats.org/drawingml/2006/table">
            <a:tbl>
              <a:tblPr/>
              <a:tblGrid>
                <a:gridCol w="2716665"/>
                <a:gridCol w="4844175"/>
              </a:tblGrid>
              <a:tr h="2880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문법</a:t>
                      </a:r>
                    </a:p>
                  </a:txBody>
                  <a:tcPr marL="0" marR="0" marT="0" marB="0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순서도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Flowchart)</a:t>
                      </a:r>
                    </a:p>
                  </a:txBody>
                  <a:tcPr marL="0" marR="0" marT="0" marB="0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3526">
                <a:tc>
                  <a:txBody>
                    <a:bodyPr/>
                    <a:lstStyle/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if(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조건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){</a:t>
                      </a:r>
                      <a:endParaRPr lang="ko-KR" altLang="en-US" sz="1400" dirty="0" smtClean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statement1;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9922">
                <a:tc>
                  <a:txBody>
                    <a:bodyPr/>
                    <a:lstStyle/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if(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조건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1){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statement1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}else if(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조건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2){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statement2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 else{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statement3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_x107398280" descr="image06-0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7878" y="3616257"/>
            <a:ext cx="2613025" cy="2613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571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ko-KR" altLang="en-US" dirty="0"/>
              <a:t>의 </a:t>
            </a:r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switch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404294"/>
              </p:ext>
            </p:extLst>
          </p:nvPr>
        </p:nvGraphicFramePr>
        <p:xfrm>
          <a:off x="1168539" y="1772816"/>
          <a:ext cx="6120463" cy="4168140"/>
        </p:xfrm>
        <a:graphic>
          <a:graphicData uri="http://schemas.openxmlformats.org/drawingml/2006/table">
            <a:tbl>
              <a:tblPr/>
              <a:tblGrid>
                <a:gridCol w="2647377"/>
                <a:gridCol w="3473086"/>
              </a:tblGrid>
              <a:tr h="354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문법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순서도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</a:rPr>
                        <a:t>Flowchart)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8321">
                <a:tc>
                  <a:txBody>
                    <a:bodyPr/>
                    <a:lstStyle/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switch(expression){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case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value1: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statement1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break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case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value2: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statement2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break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default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statement3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break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_x107287256" descr="image06-0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564904"/>
            <a:ext cx="2795771" cy="28216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345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ko-KR" altLang="en-US" dirty="0"/>
              <a:t>의 </a:t>
            </a:r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848155"/>
              </p:ext>
            </p:extLst>
          </p:nvPr>
        </p:nvGraphicFramePr>
        <p:xfrm>
          <a:off x="1187624" y="1988840"/>
          <a:ext cx="5832432" cy="2661638"/>
        </p:xfrm>
        <a:graphic>
          <a:graphicData uri="http://schemas.openxmlformats.org/drawingml/2006/table">
            <a:tbl>
              <a:tblPr/>
              <a:tblGrid>
                <a:gridCol w="2664296"/>
                <a:gridCol w="3168136"/>
              </a:tblGrid>
              <a:tr h="5766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문법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순서도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Flowchart)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50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for(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초기값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조건문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증감값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){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statement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_x108346176" descr="image06-0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2778270"/>
            <a:ext cx="2583569" cy="1440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7701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ko-KR" altLang="en-US" dirty="0"/>
              <a:t>의 </a:t>
            </a:r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877318"/>
              </p:ext>
            </p:extLst>
          </p:nvPr>
        </p:nvGraphicFramePr>
        <p:xfrm>
          <a:off x="1187624" y="1916832"/>
          <a:ext cx="6120680" cy="2952328"/>
        </p:xfrm>
        <a:graphic>
          <a:graphicData uri="http://schemas.openxmlformats.org/drawingml/2006/table">
            <a:tbl>
              <a:tblPr/>
              <a:tblGrid>
                <a:gridCol w="3060340"/>
                <a:gridCol w="3060340"/>
              </a:tblGrid>
              <a:tr h="5379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문법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순서도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</a:rPr>
                        <a:t>Flowchart)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43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while(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조건문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){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statement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count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증감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_x108346496" descr="image06-0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2780928"/>
            <a:ext cx="2801925" cy="16561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2532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4693</TotalTime>
  <Words>3118</Words>
  <Application>Microsoft Office PowerPoint</Application>
  <PresentationFormat>화면 슬라이드 쇼(4:3)</PresentationFormat>
  <Paragraphs>629</Paragraphs>
  <Slides>49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0" baseType="lpstr">
      <vt:lpstr>원본</vt:lpstr>
      <vt:lpstr>패턴기반 SW개발</vt:lpstr>
      <vt:lpstr>JSP 페이지의 스크립트 요소</vt:lpstr>
      <vt:lpstr>JSP 페이지의 스크립트 요소</vt:lpstr>
      <vt:lpstr>JSP 페이지의 연산자</vt:lpstr>
      <vt:lpstr>JSP 페이지의 연산자</vt:lpstr>
      <vt:lpstr>JSP의 제어문 </vt:lpstr>
      <vt:lpstr>JSP의 제어문 </vt:lpstr>
      <vt:lpstr>JSP의 제어문 </vt:lpstr>
      <vt:lpstr>JSP의 제어문 </vt:lpstr>
      <vt:lpstr>JSP 페이지의 스크립트 요소</vt:lpstr>
      <vt:lpstr>JSP 페이지의 스크립트 요소</vt:lpstr>
      <vt:lpstr>JSP 페이지의 스크립트 요소</vt:lpstr>
      <vt:lpstr>JSP 페이지의 스크립트 요소</vt:lpstr>
      <vt:lpstr>JSP 페이지의 스크립트 요소</vt:lpstr>
      <vt:lpstr>PowerPoint 프레젠테이션</vt:lpstr>
      <vt:lpstr>JSP 페이지의 스크립트 요소</vt:lpstr>
      <vt:lpstr>JSP 페이지의 스크립트 요소</vt:lpstr>
      <vt:lpstr>톰캣 기반에서 JSP 페이지의 한글 처리</vt:lpstr>
      <vt:lpstr>톰캣 기반에서 JSP 페이지의 한글 처리</vt:lpstr>
      <vt:lpstr>JSP 내장 객체</vt:lpstr>
      <vt:lpstr>JSP 내장 객체</vt:lpstr>
      <vt:lpstr>JSP 내장 객체</vt:lpstr>
      <vt:lpstr>JSP 내장 객체-request</vt:lpstr>
      <vt:lpstr>JSP 내장 객체-request</vt:lpstr>
      <vt:lpstr>PowerPoint 프레젠테이션</vt:lpstr>
      <vt:lpstr>JSP 내장 객체-request</vt:lpstr>
      <vt:lpstr>JSP 내장 객체-request</vt:lpstr>
      <vt:lpstr>JSP 내장 객체-response</vt:lpstr>
      <vt:lpstr>JSP 내장 객체-response</vt:lpstr>
      <vt:lpstr>JSP 내장 객체-out</vt:lpstr>
      <vt:lpstr>JSP 내장 객체-out</vt:lpstr>
      <vt:lpstr>JSP 내장 객체-pageContext </vt:lpstr>
      <vt:lpstr>JSP 내장 객체-pageContext </vt:lpstr>
      <vt:lpstr>JSP 내장 객체-pageContext </vt:lpstr>
      <vt:lpstr>JSP 내장 객체-session</vt:lpstr>
      <vt:lpstr>JSP 내장 객체-session</vt:lpstr>
      <vt:lpstr>JSP 내장 객체-application </vt:lpstr>
      <vt:lpstr>JSP 내장 객체-application </vt:lpstr>
      <vt:lpstr>JSP 내장 객체-config </vt:lpstr>
      <vt:lpstr>JSP 내장 객체-config </vt:lpstr>
      <vt:lpstr>JSP 내장 객체-page </vt:lpstr>
      <vt:lpstr>JSP 내장 객체-exception </vt:lpstr>
      <vt:lpstr>내장객체의 영역</vt:lpstr>
      <vt:lpstr>내장객체의 영역</vt:lpstr>
      <vt:lpstr>내장객체의 영역</vt:lpstr>
      <vt:lpstr>JSP내장객체의 영역</vt:lpstr>
      <vt:lpstr>JSP내장객체의 영역</vt:lpstr>
      <vt:lpstr>JSP내장객체의 영역</vt:lpstr>
      <vt:lpstr>JSP내장객체의 영역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83</cp:revision>
  <dcterms:created xsi:type="dcterms:W3CDTF">2016-02-28T12:56:40Z</dcterms:created>
  <dcterms:modified xsi:type="dcterms:W3CDTF">2017-03-21T18:38:14Z</dcterms:modified>
</cp:coreProperties>
</file>