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6" r:id="rId3"/>
    <p:sldId id="341" r:id="rId4"/>
    <p:sldId id="342" r:id="rId5"/>
    <p:sldId id="335" r:id="rId6"/>
    <p:sldId id="337" r:id="rId7"/>
    <p:sldId id="343" r:id="rId8"/>
    <p:sldId id="338" r:id="rId9"/>
    <p:sldId id="339" r:id="rId10"/>
    <p:sldId id="340" r:id="rId11"/>
    <p:sldId id="344" r:id="rId12"/>
    <p:sldId id="345" r:id="rId13"/>
    <p:sldId id="347" r:id="rId14"/>
    <p:sldId id="34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액션태그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각각 상단</a:t>
            </a:r>
            <a:r>
              <a:rPr lang="en-US" altLang="ko-KR" dirty="0"/>
              <a:t>, </a:t>
            </a:r>
            <a:r>
              <a:rPr lang="ko-KR" altLang="en-US" dirty="0"/>
              <a:t>좌측</a:t>
            </a:r>
            <a:r>
              <a:rPr lang="en-US" altLang="ko-KR" dirty="0"/>
              <a:t>, </a:t>
            </a:r>
            <a:r>
              <a:rPr lang="ko-KR" altLang="en-US" dirty="0"/>
              <a:t>하단은 같은 페이지를 유지하고 중앙의 내용만 </a:t>
            </a:r>
            <a:r>
              <a:rPr lang="ko-KR" altLang="en-US" dirty="0" smtClean="0"/>
              <a:t>바뀌는 부분을 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</a:t>
            </a:r>
            <a:r>
              <a:rPr lang="ko-KR" altLang="en-US" dirty="0"/>
              <a:t>액션 태그를 사용</a:t>
            </a:r>
          </a:p>
          <a:p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72067" y="1700808"/>
            <a:ext cx="7408333" cy="3450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0827"/>
              </p:ext>
            </p:extLst>
          </p:nvPr>
        </p:nvGraphicFramePr>
        <p:xfrm>
          <a:off x="683568" y="2205296"/>
          <a:ext cx="3924000" cy="3888000"/>
        </p:xfrm>
        <a:graphic>
          <a:graphicData uri="http://schemas.openxmlformats.org/drawingml/2006/table">
            <a:tbl>
              <a:tblPr/>
              <a:tblGrid>
                <a:gridCol w="3924000"/>
              </a:tblGrid>
              <a:tr h="3888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colspan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="2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page="top.jsp" flush="false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"/&gt;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page="left.jsp" flush="false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"/&gt;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page="&lt;%=content%&gt;"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 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colspan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="2"&gt;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page="bottom.jsp"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 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8754"/>
              </p:ext>
            </p:extLst>
          </p:nvPr>
        </p:nvGraphicFramePr>
        <p:xfrm>
          <a:off x="4788024" y="2204864"/>
          <a:ext cx="3924000" cy="3888432"/>
        </p:xfrm>
        <a:graphic>
          <a:graphicData uri="http://schemas.openxmlformats.org/drawingml/2006/table">
            <a:tbl>
              <a:tblPr/>
              <a:tblGrid>
                <a:gridCol w="3924000"/>
              </a:tblGrid>
              <a:tr h="38884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&lt;header&gt;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&lt;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nav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"&gt;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top.jsp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flush="false"/&gt;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nav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&lt;/header&gt;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&lt;div id="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leftMenu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"&gt;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left.jsp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flush="false"/&gt;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div&gt;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&lt;section id="content"&gt; 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&lt;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page="&lt;%=content%&gt;" flush="false"/&gt;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section&gt;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&lt;footer&gt;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baseline="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bottom.jsp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flush="false"/&gt;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footer&gt;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에서의 에러는 하나의 코드에서 에러가 발생하더라도 웹 브라우저의 전체 화면에 에러 메시지가 표시됨</a:t>
            </a:r>
          </a:p>
          <a:p>
            <a:endParaRPr lang="ko-KR" altLang="en-US" dirty="0"/>
          </a:p>
          <a:p>
            <a:r>
              <a:rPr lang="ko-KR" altLang="en-US" dirty="0"/>
              <a:t>에러가 어떠한 경로로 발생하게 되었는지 </a:t>
            </a:r>
            <a:r>
              <a:rPr lang="ko-KR" altLang="en-US" dirty="0" err="1"/>
              <a:t>스택을</a:t>
            </a:r>
            <a:r>
              <a:rPr lang="ko-KR" altLang="en-US" dirty="0"/>
              <a:t> 뒤집어서 그 경로를 추적해서 표시</a:t>
            </a:r>
          </a:p>
          <a:p>
            <a:endParaRPr lang="ko-KR" altLang="en-US" dirty="0"/>
          </a:p>
          <a:p>
            <a:r>
              <a:rPr lang="ko-KR" altLang="en-US" dirty="0"/>
              <a:t>사이트의 사용자들이 보기에는 부적합</a:t>
            </a:r>
          </a:p>
          <a:p>
            <a:endParaRPr lang="ko-KR" altLang="en-US" dirty="0"/>
          </a:p>
          <a:p>
            <a:r>
              <a:rPr lang="ko-KR" altLang="en-US" dirty="0"/>
              <a:t>좀더 완곡하게 표현된 것이 필요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35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</a:t>
            </a:r>
            <a:r>
              <a:rPr lang="ko-KR" altLang="en-US" dirty="0" err="1"/>
              <a:t>코드별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대표적인 에러 코드</a:t>
            </a:r>
            <a:endParaRPr lang="en-US" altLang="ko-KR" dirty="0" smtClean="0"/>
          </a:p>
          <a:p>
            <a:pPr lvl="1"/>
            <a:r>
              <a:rPr lang="en-US" altLang="ko-KR" dirty="0"/>
              <a:t>404</a:t>
            </a:r>
          </a:p>
          <a:p>
            <a:pPr lvl="2"/>
            <a:r>
              <a:rPr lang="en-US" altLang="ko-KR" dirty="0" smtClean="0"/>
              <a:t>Not </a:t>
            </a:r>
            <a:r>
              <a:rPr lang="en-US" altLang="ko-KR" dirty="0"/>
              <a:t>Found, </a:t>
            </a:r>
            <a:r>
              <a:rPr lang="ko-KR" altLang="en-US" dirty="0"/>
              <a:t>문서를 찾을 수 없음</a:t>
            </a:r>
            <a:r>
              <a:rPr lang="en-US" altLang="ko-KR" dirty="0"/>
              <a:t>. </a:t>
            </a:r>
            <a:r>
              <a:rPr lang="ko-KR" altLang="en-US" dirty="0"/>
              <a:t>이 에러는 </a:t>
            </a:r>
            <a:r>
              <a:rPr lang="ko-KR" altLang="en-US" dirty="0" err="1"/>
              <a:t>클라이어트가</a:t>
            </a:r>
            <a:r>
              <a:rPr lang="ko-KR" altLang="en-US" dirty="0"/>
              <a:t> 요청한 문서를 찾지 못한 경우에 발생</a:t>
            </a:r>
          </a:p>
          <a:p>
            <a:pPr lvl="1"/>
            <a:endParaRPr lang="ko-KR" altLang="en-US" dirty="0"/>
          </a:p>
          <a:p>
            <a:pPr marL="274320" lvl="1" indent="0">
              <a:buNone/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888" y="2780928"/>
            <a:ext cx="4848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582373" y="5872361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AEEF"/>
                </a:solidFill>
              </a:rPr>
              <a:t>▲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 404 </a:t>
            </a:r>
            <a:r>
              <a:rPr lang="ko-KR" altLang="en-US" dirty="0" smtClean="0"/>
              <a:t>에러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39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</a:t>
            </a:r>
            <a:r>
              <a:rPr lang="ko-KR" altLang="en-US" dirty="0" err="1"/>
              <a:t>코드별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대표적인 에러 코드</a:t>
            </a:r>
            <a:endParaRPr lang="en-US" altLang="ko-KR" dirty="0" smtClean="0"/>
          </a:p>
          <a:p>
            <a:pPr lvl="1"/>
            <a:r>
              <a:rPr lang="en-US" altLang="ko-KR" dirty="0"/>
              <a:t>500</a:t>
            </a:r>
          </a:p>
          <a:p>
            <a:pPr lvl="2"/>
            <a:r>
              <a:rPr lang="en-US" altLang="ko-KR" dirty="0" smtClean="0"/>
              <a:t>Internal </a:t>
            </a:r>
            <a:r>
              <a:rPr lang="en-US" altLang="ko-KR" dirty="0"/>
              <a:t>Server Error,</a:t>
            </a:r>
            <a:br>
              <a:rPr lang="en-US" altLang="ko-KR" dirty="0"/>
            </a:br>
            <a:r>
              <a:rPr lang="ko-KR" altLang="en-US" dirty="0"/>
              <a:t>서버 내부 오류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/>
              <a:t>서버가 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ko-KR" altLang="en-US" dirty="0" smtClean="0"/>
              <a:t>   요청 사항 을 </a:t>
            </a:r>
            <a:r>
              <a:rPr lang="ko-KR" altLang="en-US" dirty="0"/>
              <a:t>수행할 수 없을 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경우 발생</a:t>
            </a:r>
            <a:endParaRPr lang="ko-KR" altLang="en-US" dirty="0"/>
          </a:p>
          <a:p>
            <a:pPr lvl="1"/>
            <a:endParaRPr lang="ko-KR" altLang="en-US" dirty="0"/>
          </a:p>
          <a:p>
            <a:pPr marL="274320" lvl="1" indent="0"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387189"/>
            <a:ext cx="4104456" cy="482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394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</a:t>
            </a:r>
            <a:r>
              <a:rPr lang="ko-KR" altLang="en-US" dirty="0" err="1"/>
              <a:t>코드별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web.xml</a:t>
            </a:r>
            <a:r>
              <a:rPr lang="ko-KR" altLang="en-US" dirty="0"/>
              <a:t>에 </a:t>
            </a:r>
            <a:r>
              <a:rPr lang="en-US" altLang="ko-KR" dirty="0"/>
              <a:t>&lt;error-page&gt; </a:t>
            </a:r>
            <a:r>
              <a:rPr lang="ko-KR" altLang="en-US" dirty="0" err="1"/>
              <a:t>엘리먼트를</a:t>
            </a:r>
            <a:r>
              <a:rPr lang="ko-KR" altLang="en-US" dirty="0"/>
              <a:t> 사용해서 에러 제어</a:t>
            </a:r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/>
              <a:t>프로젝트</a:t>
            </a:r>
            <a:r>
              <a:rPr lang="en-US" altLang="ko-KR" sz="1600" dirty="0"/>
              <a:t>]-[</a:t>
            </a:r>
            <a:r>
              <a:rPr lang="en-US" altLang="ko-KR" sz="1600" dirty="0" err="1"/>
              <a:t>Webcontent</a:t>
            </a:r>
            <a:r>
              <a:rPr lang="en-US" altLang="ko-KR" sz="1600" dirty="0"/>
              <a:t>]-[WEB-INF]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web.xml</a:t>
            </a:r>
            <a:r>
              <a:rPr lang="ko-KR" altLang="en-US" sz="1600" dirty="0"/>
              <a:t>에 </a:t>
            </a:r>
            <a:r>
              <a:rPr lang="en-US" altLang="ko-KR" sz="1600" dirty="0"/>
              <a:t>404</a:t>
            </a:r>
            <a:r>
              <a:rPr lang="ko-KR" altLang="en-US" sz="1600" dirty="0"/>
              <a:t>와 </a:t>
            </a:r>
            <a:r>
              <a:rPr lang="en-US" altLang="ko-KR" sz="1600" dirty="0"/>
              <a:t>500 </a:t>
            </a:r>
            <a:r>
              <a:rPr lang="ko-KR" altLang="en-US" sz="1600" dirty="0"/>
              <a:t>에러를 제어할 </a:t>
            </a:r>
            <a:r>
              <a:rPr lang="en-US" altLang="ko-KR" sz="1600" dirty="0"/>
              <a:t>&lt;error-page&gt;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각각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에러가 발생 시 표시할 페이지를 작성</a:t>
            </a:r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/>
              <a:t>프로젝트</a:t>
            </a:r>
            <a:r>
              <a:rPr lang="en-US" altLang="ko-KR" sz="1600" dirty="0"/>
              <a:t>]-[</a:t>
            </a:r>
            <a:r>
              <a:rPr lang="en-US" altLang="ko-KR" sz="1600" dirty="0" err="1"/>
              <a:t>WebContent</a:t>
            </a:r>
            <a:r>
              <a:rPr lang="en-US" altLang="ko-KR" sz="1600" dirty="0"/>
              <a:t>]-[error] </a:t>
            </a:r>
            <a:r>
              <a:rPr lang="ko-KR" altLang="en-US" sz="1600" dirty="0"/>
              <a:t>폴더에 </a:t>
            </a:r>
            <a:r>
              <a:rPr lang="en-US" altLang="ko-KR" sz="1600" dirty="0"/>
              <a:t>404code.jsp</a:t>
            </a:r>
            <a:r>
              <a:rPr lang="ko-KR" altLang="en-US" sz="1600" dirty="0"/>
              <a:t>와 </a:t>
            </a:r>
            <a:r>
              <a:rPr lang="en-US" altLang="ko-KR" sz="1600" dirty="0"/>
              <a:t>500code.jsp </a:t>
            </a:r>
            <a:r>
              <a:rPr lang="ko-KR" altLang="en-US" sz="1600" dirty="0"/>
              <a:t>페이지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404code.jsp</a:t>
            </a:r>
            <a:r>
              <a:rPr lang="ko-KR" altLang="en-US" sz="1600" dirty="0"/>
              <a:t>와 </a:t>
            </a:r>
            <a:r>
              <a:rPr lang="en-US" altLang="ko-KR" sz="1600" dirty="0"/>
              <a:t>500code.jsp</a:t>
            </a:r>
            <a:r>
              <a:rPr lang="ko-KR" altLang="en-US" sz="1600" dirty="0"/>
              <a:t>의 소스 코드에 현재 페이지가 정상적으로 응답되는 페이지임을 지정하는 코드를 </a:t>
            </a:r>
            <a:r>
              <a:rPr lang="ko-KR" altLang="en-US" sz="1600" dirty="0" smtClean="0"/>
              <a:t>기술</a:t>
            </a:r>
            <a:endParaRPr lang="ko-KR" altLang="en-US" sz="1600" dirty="0"/>
          </a:p>
          <a:p>
            <a:pPr lvl="1"/>
            <a:r>
              <a:rPr lang="en-US" altLang="ko-KR" sz="1600" dirty="0"/>
              <a:t>&lt;%</a:t>
            </a:r>
            <a:r>
              <a:rPr lang="en-US" altLang="ko-KR" sz="1600" dirty="0" err="1"/>
              <a:t>response.setStatus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HttpServletResponse.SC_OK</a:t>
            </a:r>
            <a:r>
              <a:rPr lang="en-US" altLang="ko-KR" sz="1600" dirty="0"/>
              <a:t>);%&gt; </a:t>
            </a:r>
            <a:r>
              <a:rPr lang="ko-KR" altLang="en-US" sz="1600" dirty="0" smtClean="0"/>
              <a:t>추가</a:t>
            </a:r>
            <a:endParaRPr lang="ko-KR" altLang="en-US" sz="1600" dirty="0"/>
          </a:p>
          <a:p>
            <a:pPr lvl="1"/>
            <a:r>
              <a:rPr lang="ko-KR" altLang="en-US" sz="1600" dirty="0"/>
              <a:t>이 코드를 생략 시</a:t>
            </a:r>
            <a:r>
              <a:rPr lang="en-US" altLang="ko-KR" sz="1600" dirty="0"/>
              <a:t>, </a:t>
            </a:r>
            <a:r>
              <a:rPr lang="ko-KR" altLang="en-US" sz="1600" dirty="0"/>
              <a:t>웹 브라우저는 자체적으로 제공하는 에러 페이지를 </a:t>
            </a:r>
            <a:r>
              <a:rPr lang="ko-KR" altLang="en-US" sz="1600" dirty="0" smtClean="0"/>
              <a:t>표시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327176"/>
            <a:ext cx="3338543" cy="203132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404 </a:t>
            </a:r>
            <a:r>
              <a:rPr lang="ko-KR" altLang="en-US" dirty="0"/>
              <a:t>에러 코드 처리 </a:t>
            </a:r>
          </a:p>
          <a:p>
            <a:r>
              <a:rPr lang="en-US" altLang="ko-KR" dirty="0"/>
              <a:t>&lt;error-page&gt;&lt;!--404</a:t>
            </a:r>
            <a:r>
              <a:rPr lang="ko-KR" altLang="en-US" dirty="0"/>
              <a:t>에러처리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&lt;error-code&gt;404&lt;/error-code&gt;</a:t>
            </a:r>
          </a:p>
          <a:p>
            <a:r>
              <a:rPr lang="en-US" altLang="ko-KR" dirty="0"/>
              <a:t>  &lt;location&gt;</a:t>
            </a:r>
          </a:p>
          <a:p>
            <a:r>
              <a:rPr lang="en-US" altLang="ko-KR" dirty="0"/>
              <a:t>      /error/404code.jsp</a:t>
            </a:r>
          </a:p>
          <a:p>
            <a:r>
              <a:rPr lang="en-US" altLang="ko-KR" dirty="0"/>
              <a:t>  &lt;/location&gt;</a:t>
            </a:r>
          </a:p>
          <a:p>
            <a:r>
              <a:rPr lang="en-US" altLang="ko-KR" dirty="0"/>
              <a:t>&lt;/error-page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860031" y="2327176"/>
            <a:ext cx="3338543" cy="203132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500 </a:t>
            </a:r>
            <a:r>
              <a:rPr lang="ko-KR" altLang="en-US" dirty="0"/>
              <a:t>에러 코드 처리 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error-page&gt;&lt;!--500</a:t>
            </a:r>
            <a:r>
              <a:rPr lang="ko-KR" altLang="en-US" dirty="0"/>
              <a:t>에러처리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&lt;error-code&gt;500&lt;/error-code&gt;</a:t>
            </a:r>
          </a:p>
          <a:p>
            <a:r>
              <a:rPr lang="en-US" altLang="ko-KR" dirty="0"/>
              <a:t>  &lt;location&gt;</a:t>
            </a:r>
          </a:p>
          <a:p>
            <a:r>
              <a:rPr lang="en-US" altLang="ko-KR" dirty="0"/>
              <a:t>      /error/500code.jsp</a:t>
            </a:r>
          </a:p>
          <a:p>
            <a:r>
              <a:rPr lang="en-US" altLang="ko-KR" dirty="0"/>
              <a:t>  &lt;/location&gt;</a:t>
            </a:r>
          </a:p>
          <a:p>
            <a:r>
              <a:rPr lang="en-US" altLang="ko-KR" dirty="0"/>
              <a:t>&lt;/error-page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00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액션태그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ko-KR" altLang="en-US" dirty="0"/>
              <a:t>액션 태그는 페이지와 페이지 사이의 제어를 이동시킬 수도 있고</a:t>
            </a:r>
            <a:r>
              <a:rPr lang="en-US" altLang="ko-KR" dirty="0"/>
              <a:t>, </a:t>
            </a:r>
            <a:r>
              <a:rPr lang="ko-KR" altLang="en-US" dirty="0"/>
              <a:t>다른 페이지의 실행결과를 현재의 페이지에 포함시킬 수 있음</a:t>
            </a:r>
            <a:r>
              <a:rPr lang="en-US" altLang="ko-KR" dirty="0"/>
              <a:t>. </a:t>
            </a:r>
          </a:p>
          <a:p>
            <a:r>
              <a:rPr lang="en-US" altLang="ko-KR" dirty="0" err="1" smtClean="0"/>
              <a:t>JSP</a:t>
            </a:r>
            <a:r>
              <a:rPr lang="ko-KR" altLang="en-US" dirty="0"/>
              <a:t>페이지에서 </a:t>
            </a:r>
            <a:r>
              <a:rPr lang="ko-KR" altLang="en-US" dirty="0" err="1" smtClean="0"/>
              <a:t>자바빈을</a:t>
            </a:r>
            <a:r>
              <a:rPr lang="ko-KR" altLang="en-US" dirty="0" smtClean="0"/>
              <a:t> 사용하거나 웹 </a:t>
            </a:r>
            <a:r>
              <a:rPr lang="ko-KR" altLang="en-US" dirty="0"/>
              <a:t>브라우저에서 자바 애플릿을 실행시킬 수 있도록 지원하는 기능도 있음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Table 471"/>
          <p:cNvGraphicFramePr/>
          <p:nvPr>
            <p:extLst>
              <p:ext uri="{D42A27DB-BD31-4B8C-83A1-F6EECF244321}">
                <p14:modId xmlns:p14="http://schemas.microsoft.com/office/powerpoint/2010/main" val="3334280196"/>
              </p:ext>
            </p:extLst>
          </p:nvPr>
        </p:nvGraphicFramePr>
        <p:xfrm>
          <a:off x="544816" y="3068960"/>
          <a:ext cx="8203648" cy="298927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71015"/>
                <a:gridCol w="6232633"/>
              </a:tblGrid>
              <a:tr h="461719"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 dirty="0" err="1"/>
                        <a:t>태그의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종류</a:t>
                      </a:r>
                      <a:endParaRPr sz="1600" dirty="0"/>
                    </a:p>
                  </a:txBody>
                  <a:tcPr marL="45720" marR="4572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 dirty="0" err="1"/>
                        <a:t>설명</a:t>
                      </a:r>
                      <a:endParaRPr sz="1600" dirty="0"/>
                    </a:p>
                  </a:txBody>
                  <a:tcPr marL="45720" marR="45720" anchor="ctr" horzOverflow="overflow">
                    <a:solidFill>
                      <a:schemeClr val="accent2"/>
                    </a:solidFill>
                  </a:tcPr>
                </a:tc>
              </a:tr>
              <a:tr h="842518">
                <a:tc>
                  <a:txBody>
                    <a:bodyPr/>
                    <a:lstStyle/>
                    <a:p>
                      <a:pPr algn="just"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 dirty="0"/>
                        <a:t>&lt;</a:t>
                      </a:r>
                      <a:r>
                        <a:rPr sz="1600" dirty="0" err="1"/>
                        <a:t>jsp:forward</a:t>
                      </a:r>
                      <a:r>
                        <a:rPr sz="1600" dirty="0"/>
                        <a:t>&gt;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 dirty="0" err="1"/>
                        <a:t>다른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사이트로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이동할</a:t>
                      </a:r>
                      <a:r>
                        <a:rPr sz="1600" dirty="0"/>
                        <a:t> 때 </a:t>
                      </a:r>
                      <a:r>
                        <a:rPr sz="1600" dirty="0" err="1"/>
                        <a:t>사용한다</a:t>
                      </a:r>
                      <a:r>
                        <a:rPr sz="1600" dirty="0"/>
                        <a:t>. </a:t>
                      </a:r>
                    </a:p>
                    <a:p>
                      <a:pPr algn="just">
                        <a:lnSpc>
                          <a:spcPct val="150000"/>
                        </a:lnSpc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 dirty="0" err="1"/>
                        <a:t>페이지의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흐름을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제어할</a:t>
                      </a:r>
                      <a:r>
                        <a:rPr sz="1600" dirty="0"/>
                        <a:t> 때 </a:t>
                      </a:r>
                      <a:r>
                        <a:rPr sz="1600" dirty="0" err="1"/>
                        <a:t>사용한다</a:t>
                      </a:r>
                      <a:r>
                        <a:rPr sz="1600" dirty="0"/>
                        <a:t>. </a:t>
                      </a:r>
                    </a:p>
                  </a:txBody>
                  <a:tcPr marL="45720" marR="45720" anchor="ctr" horzOverflow="overflow"/>
                </a:tc>
              </a:tr>
              <a:tr h="842518">
                <a:tc>
                  <a:txBody>
                    <a:bodyPr/>
                    <a:lstStyle/>
                    <a:p>
                      <a:pPr algn="just"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 dirty="0"/>
                        <a:t>&lt;</a:t>
                      </a:r>
                      <a:r>
                        <a:rPr sz="1600" dirty="0" err="1"/>
                        <a:t>jsp:include</a:t>
                      </a:r>
                      <a:r>
                        <a:rPr sz="1600" dirty="0"/>
                        <a:t>&gt;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 dirty="0" err="1"/>
                        <a:t>정적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혹은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동적인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자원을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현재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페이지의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내용에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포함시킨다</a:t>
                      </a:r>
                      <a:r>
                        <a:rPr sz="1600" dirty="0"/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 dirty="0" err="1"/>
                        <a:t>페이지를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모듈화할</a:t>
                      </a:r>
                      <a:r>
                        <a:rPr sz="1600" dirty="0"/>
                        <a:t> 때 </a:t>
                      </a:r>
                      <a:r>
                        <a:rPr sz="1600" dirty="0" err="1"/>
                        <a:t>사용한다</a:t>
                      </a:r>
                      <a:r>
                        <a:rPr sz="1600" dirty="0"/>
                        <a:t>. 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842518">
                <a:tc>
                  <a:txBody>
                    <a:bodyPr/>
                    <a:lstStyle/>
                    <a:p>
                      <a:pPr algn="just"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/>
                        <a:t>&lt;jsp:param&gt;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600" dirty="0"/>
                        <a:t>&lt;</a:t>
                      </a:r>
                      <a:r>
                        <a:rPr sz="1600" dirty="0" err="1"/>
                        <a:t>jsp:forward</a:t>
                      </a:r>
                      <a:r>
                        <a:rPr sz="1600" dirty="0"/>
                        <a:t>&gt;, &lt;</a:t>
                      </a:r>
                      <a:r>
                        <a:rPr sz="1600" dirty="0" err="1"/>
                        <a:t>jsp:include</a:t>
                      </a:r>
                      <a:r>
                        <a:rPr sz="1600" dirty="0"/>
                        <a:t>&gt;, &lt;</a:t>
                      </a:r>
                      <a:r>
                        <a:rPr sz="1600" dirty="0" err="1"/>
                        <a:t>jsp:plugin</a:t>
                      </a:r>
                      <a:r>
                        <a:rPr sz="1600" dirty="0"/>
                        <a:t>&gt; 과 </a:t>
                      </a:r>
                      <a:r>
                        <a:rPr sz="1600" dirty="0" err="1"/>
                        <a:t>같이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사용되어</a:t>
                      </a:r>
                      <a:r>
                        <a:rPr sz="1600" dirty="0"/>
                        <a:t> </a:t>
                      </a:r>
                      <a:br>
                        <a:rPr sz="1600" dirty="0"/>
                      </a:br>
                      <a:r>
                        <a:rPr lang="ko-KR" altLang="en-US" sz="1600" dirty="0" err="1" smtClean="0"/>
                        <a:t>파라미터</a:t>
                      </a:r>
                      <a:r>
                        <a:rPr sz="1600" dirty="0" smtClean="0"/>
                        <a:t>를 </a:t>
                      </a:r>
                      <a:r>
                        <a:rPr sz="1600" dirty="0" err="1"/>
                        <a:t>추가할</a:t>
                      </a:r>
                      <a:r>
                        <a:rPr sz="1600" dirty="0"/>
                        <a:t> 때 </a:t>
                      </a:r>
                      <a:r>
                        <a:rPr sz="1600" dirty="0" err="1"/>
                        <a:t>사용한다</a:t>
                      </a:r>
                      <a:r>
                        <a:rPr sz="1600" dirty="0"/>
                        <a:t>. </a:t>
                      </a:r>
                    </a:p>
                  </a:txBody>
                  <a:tcPr marL="45720" marR="4572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07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액션태그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400" dirty="0"/>
              <a:t>forward </a:t>
            </a:r>
            <a:r>
              <a:rPr lang="ko-KR" altLang="en-US" sz="2400" dirty="0"/>
              <a:t>액션태그</a:t>
            </a:r>
            <a:endParaRPr lang="en-US" altLang="ko-KR" sz="2200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forward </a:t>
            </a:r>
            <a:r>
              <a:rPr lang="ko-KR" altLang="en-US" dirty="0"/>
              <a:t>액션태그</a:t>
            </a:r>
            <a:r>
              <a:rPr lang="en-US" altLang="ko-KR" dirty="0"/>
              <a:t>(&lt;</a:t>
            </a:r>
            <a:r>
              <a:rPr lang="en-US" altLang="ko-KR" dirty="0" err="1"/>
              <a:t>jsp:forward</a:t>
            </a:r>
            <a:r>
              <a:rPr lang="en-US" altLang="ko-KR" dirty="0"/>
              <a:t>&gt;) </a:t>
            </a:r>
            <a:r>
              <a:rPr lang="ko-KR" altLang="en-US" dirty="0"/>
              <a:t>는 다른 페이지로 프로그램의 제어를 이동할 때 사용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JSP </a:t>
            </a:r>
            <a:r>
              <a:rPr lang="ko-KR" altLang="en-US" dirty="0"/>
              <a:t>페이지 내에 </a:t>
            </a:r>
            <a:r>
              <a:rPr lang="en-US" altLang="ko-KR" dirty="0"/>
              <a:t>forward </a:t>
            </a:r>
            <a:r>
              <a:rPr lang="ko-KR" altLang="en-US" dirty="0"/>
              <a:t>액션태그를 만나게 되면</a:t>
            </a:r>
            <a:r>
              <a:rPr lang="en-US" altLang="ko-KR" dirty="0"/>
              <a:t>, </a:t>
            </a:r>
            <a:r>
              <a:rPr lang="ko-KR" altLang="en-US" dirty="0"/>
              <a:t>그전까지 출력버퍼에 저장되어 있던 내용을 제거하고</a:t>
            </a:r>
            <a:r>
              <a:rPr lang="en-US" altLang="ko-KR" dirty="0"/>
              <a:t>, forward </a:t>
            </a:r>
            <a:r>
              <a:rPr lang="ko-KR" altLang="en-US" dirty="0"/>
              <a:t>액션태그가 지정하는 페이지로 이동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사용자가 입력한 값에 따라 여러 페이지로 이동해야 할 경우에 사용하면 좋음</a:t>
            </a:r>
            <a:r>
              <a:rPr lang="en-US" altLang="ko-KR" dirty="0" smtClean="0"/>
              <a:t>.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altLang="ko-KR" dirty="0" smtClean="0"/>
              <a:t>	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</a:t>
            </a:r>
            <a:r>
              <a:rPr lang="ko-KR" altLang="en-US" dirty="0"/>
              <a:t>이동할 페이지명</a:t>
            </a:r>
            <a:r>
              <a:rPr lang="en-US" altLang="ko-KR" dirty="0"/>
              <a:t>"/&gt;</a:t>
            </a:r>
            <a:endParaRPr lang="ko-KR" altLang="en-US" dirty="0"/>
          </a:p>
          <a:p>
            <a:pPr lvl="1">
              <a:buNone/>
            </a:pPr>
            <a:r>
              <a:rPr lang="en-US" altLang="ko-KR" dirty="0" smtClean="0"/>
              <a:t>		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</a:t>
            </a:r>
            <a:r>
              <a:rPr lang="ko-KR" altLang="en-US" dirty="0"/>
              <a:t>이동할 페이지명</a:t>
            </a:r>
            <a:r>
              <a:rPr lang="en-US" altLang="ko-KR" dirty="0"/>
              <a:t>"&gt;&lt;/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</a:p>
          <a:p>
            <a:pPr lvl="1">
              <a:buNone/>
            </a:pPr>
            <a:r>
              <a:rPr lang="en-US" altLang="ko-KR" dirty="0" smtClean="0"/>
              <a:t>		&lt;</a:t>
            </a:r>
            <a:r>
              <a:rPr lang="en-US" altLang="ko-KR" dirty="0" err="1"/>
              <a:t>jsp:forward</a:t>
            </a:r>
            <a:r>
              <a:rPr lang="en-US" altLang="ko-KR" dirty="0"/>
              <a:t> page='&lt;%=expression + ".</a:t>
            </a:r>
            <a:r>
              <a:rPr lang="en-US" altLang="ko-KR" dirty="0" err="1"/>
              <a:t>jsp</a:t>
            </a:r>
            <a:r>
              <a:rPr lang="en-US" altLang="ko-KR" dirty="0"/>
              <a:t>"%&gt;'/&gt;</a:t>
            </a:r>
          </a:p>
          <a:p>
            <a:pPr lvl="3"/>
            <a:r>
              <a:rPr lang="en-US" altLang="ko-KR" dirty="0" err="1"/>
              <a:t>page속성</a:t>
            </a:r>
            <a:r>
              <a:rPr lang="en-US" altLang="ko-KR" dirty="0"/>
              <a:t>: </a:t>
            </a:r>
            <a:r>
              <a:rPr lang="en-US" altLang="ko-KR" dirty="0" err="1"/>
              <a:t>이동할</a:t>
            </a:r>
            <a:r>
              <a:rPr lang="en-US" altLang="ko-KR" dirty="0"/>
              <a:t> </a:t>
            </a:r>
            <a:r>
              <a:rPr lang="en-US" altLang="ko-KR" dirty="0" err="1"/>
              <a:t>페이지</a:t>
            </a:r>
            <a:r>
              <a:rPr lang="en-US" altLang="ko-KR" dirty="0"/>
              <a:t> </a:t>
            </a:r>
            <a:r>
              <a:rPr lang="en-US" altLang="ko-KR" dirty="0" err="1"/>
              <a:t>명을</a:t>
            </a:r>
            <a:r>
              <a:rPr lang="en-US" altLang="ko-KR" dirty="0"/>
              <a:t> </a:t>
            </a:r>
            <a:r>
              <a:rPr lang="en-US" altLang="ko-KR" dirty="0" err="1"/>
              <a:t>기술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액션태그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890" y="4077072"/>
            <a:ext cx="516259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r>
              <a:rPr lang="ko-KR" altLang="en-US" dirty="0"/>
              <a:t>액션태그의 처리과정</a:t>
            </a:r>
          </a:p>
          <a:p>
            <a:pPr marL="274320" lvl="1" indent="0">
              <a:buNone/>
            </a:pPr>
            <a:r>
              <a:rPr lang="ko-KR" altLang="en-US" dirty="0" smtClean="0"/>
              <a:t>① </a:t>
            </a:r>
            <a:r>
              <a:rPr lang="ko-KR" altLang="en-US" dirty="0"/>
              <a:t>웹 브라우저에서 웹 서버로 </a:t>
            </a:r>
            <a:r>
              <a:rPr lang="en-US" altLang="ko-KR" dirty="0" err="1"/>
              <a:t>a.jsp</a:t>
            </a:r>
            <a:r>
              <a:rPr lang="ko-KR" altLang="en-US" dirty="0"/>
              <a:t>페이지를 요청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② </a:t>
            </a:r>
            <a:r>
              <a:rPr lang="ko-KR" altLang="en-US" dirty="0"/>
              <a:t>요청된 </a:t>
            </a:r>
            <a:r>
              <a:rPr lang="en-US" altLang="ko-KR" dirty="0" err="1"/>
              <a:t>a.jsp</a:t>
            </a:r>
            <a:r>
              <a:rPr lang="ko-KR" altLang="en-US" dirty="0"/>
              <a:t>페이지를 수행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③ </a:t>
            </a:r>
            <a:r>
              <a:rPr lang="en-US" altLang="ko-KR" dirty="0" err="1"/>
              <a:t>a.jsp</a:t>
            </a:r>
            <a:r>
              <a:rPr lang="ko-KR" altLang="en-US" dirty="0"/>
              <a:t>페이지를 수행하다가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액션 태그를 만나면 이제까지 저장되어있는 출력버퍼의 내용을 제거하고 프로그램제어를 </a:t>
            </a:r>
            <a:r>
              <a:rPr lang="en-US" altLang="ko-KR" dirty="0"/>
              <a:t>page</a:t>
            </a:r>
            <a:r>
              <a:rPr lang="ko-KR" altLang="en-US" dirty="0"/>
              <a:t>속성에서 지정한 </a:t>
            </a:r>
            <a:r>
              <a:rPr lang="en-US" altLang="ko-KR" dirty="0" err="1"/>
              <a:t>b.jsp</a:t>
            </a:r>
            <a:r>
              <a:rPr lang="ko-KR" altLang="en-US" dirty="0"/>
              <a:t>로 이동</a:t>
            </a:r>
            <a:r>
              <a:rPr lang="en-US" altLang="ko-KR" dirty="0"/>
              <a:t>. </a:t>
            </a:r>
          </a:p>
          <a:p>
            <a:pPr marL="274320" lvl="1" indent="0">
              <a:buNone/>
            </a:pPr>
            <a:r>
              <a:rPr lang="en-US" altLang="ko-KR" dirty="0"/>
              <a:t>④ </a:t>
            </a:r>
            <a:r>
              <a:rPr lang="en-US" altLang="ko-KR" dirty="0" err="1"/>
              <a:t>b,jsp</a:t>
            </a:r>
            <a:r>
              <a:rPr lang="ko-KR" altLang="en-US" dirty="0"/>
              <a:t>페이지를 수행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⑤ </a:t>
            </a:r>
            <a:r>
              <a:rPr lang="en-US" altLang="ko-KR" dirty="0" err="1"/>
              <a:t>b,jsp</a:t>
            </a:r>
            <a:r>
              <a:rPr lang="ko-KR" altLang="en-US" dirty="0"/>
              <a:t>페이지를 수행한 결과를 웹 브라우저에게 응답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 smtClean="0"/>
              <a:t>a.Jsp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b.jsp</a:t>
            </a:r>
            <a:r>
              <a:rPr lang="ko-KR" altLang="en-US" dirty="0" smtClean="0"/>
              <a:t>는 같은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객체 공유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액션태그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482"/>
          <p:cNvSpPr/>
          <p:nvPr/>
        </p:nvSpPr>
        <p:spPr>
          <a:xfrm>
            <a:off x="600415" y="1946853"/>
            <a:ext cx="7932025" cy="1287532"/>
          </a:xfrm>
          <a:prstGeom prst="rect">
            <a:avLst/>
          </a:prstGeom>
          <a:ln>
            <a:solidFill>
              <a:srgbClr val="FF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dirty="0">
                <a:latin typeface="+mn-ea"/>
              </a:rPr>
              <a:t>&lt;</a:t>
            </a:r>
            <a:r>
              <a:rPr dirty="0" err="1">
                <a:latin typeface="+mn-ea"/>
              </a:rPr>
              <a:t>jsp:forward</a:t>
            </a:r>
            <a:r>
              <a:rPr dirty="0">
                <a:latin typeface="+mn-ea"/>
              </a:rPr>
              <a:t> </a:t>
            </a:r>
            <a:r>
              <a:rPr dirty="0">
                <a:solidFill>
                  <a:srgbClr val="0433FF"/>
                </a:solidFill>
                <a:latin typeface="+mn-ea"/>
              </a:rPr>
              <a:t>page</a:t>
            </a:r>
            <a:r>
              <a:rPr dirty="0">
                <a:latin typeface="+mn-ea"/>
              </a:rPr>
              <a:t>=“</a:t>
            </a:r>
            <a:r>
              <a:rPr dirty="0" err="1">
                <a:latin typeface="+mn-ea"/>
              </a:rPr>
              <a:t>이동할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페이지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경로</a:t>
            </a:r>
            <a:r>
              <a:rPr dirty="0">
                <a:latin typeface="+mn-ea"/>
              </a:rPr>
              <a:t>”&gt;</a:t>
            </a:r>
          </a:p>
          <a:p>
            <a:pPr lvl="1" indent="457200"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dirty="0">
                <a:latin typeface="+mn-ea"/>
              </a:rPr>
              <a:t>&lt;</a:t>
            </a:r>
            <a:r>
              <a:rPr dirty="0" err="1">
                <a:latin typeface="+mn-ea"/>
              </a:rPr>
              <a:t>jsp:param</a:t>
            </a:r>
            <a:r>
              <a:rPr dirty="0">
                <a:latin typeface="+mn-ea"/>
              </a:rPr>
              <a:t> name=“</a:t>
            </a:r>
            <a:r>
              <a:rPr dirty="0" err="1">
                <a:latin typeface="+mn-ea"/>
              </a:rPr>
              <a:t>파라미터</a:t>
            </a:r>
            <a:r>
              <a:rPr dirty="0">
                <a:latin typeface="+mn-ea"/>
              </a:rPr>
              <a:t>” value=“</a:t>
            </a:r>
            <a:r>
              <a:rPr dirty="0" err="1">
                <a:latin typeface="+mn-ea"/>
              </a:rPr>
              <a:t>파라미터값</a:t>
            </a:r>
            <a:r>
              <a:rPr dirty="0">
                <a:latin typeface="+mn-ea"/>
              </a:rPr>
              <a:t>” /&gt;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dirty="0">
                <a:latin typeface="+mn-ea"/>
              </a:rPr>
              <a:t>&lt;/</a:t>
            </a:r>
            <a:r>
              <a:rPr dirty="0" err="1">
                <a:latin typeface="+mn-ea"/>
              </a:rPr>
              <a:t>jsp:forward</a:t>
            </a:r>
            <a:r>
              <a:rPr dirty="0">
                <a:latin typeface="+mn-ea"/>
              </a:rPr>
              <a:t>&gt;</a:t>
            </a:r>
          </a:p>
        </p:txBody>
      </p:sp>
      <p:sp>
        <p:nvSpPr>
          <p:cNvPr id="5" name="Shape 483"/>
          <p:cNvSpPr/>
          <p:nvPr/>
        </p:nvSpPr>
        <p:spPr>
          <a:xfrm>
            <a:off x="618455" y="4073297"/>
            <a:ext cx="7913986" cy="454099"/>
          </a:xfrm>
          <a:prstGeom prst="rect">
            <a:avLst/>
          </a:prstGeom>
          <a:ln>
            <a:solidFill>
              <a:srgbClr val="FF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>
                <a:latin typeface="+mn-ea"/>
              </a:rPr>
              <a:t>&lt;jsp:forward </a:t>
            </a:r>
            <a:r>
              <a:rPr>
                <a:solidFill>
                  <a:srgbClr val="0433FF"/>
                </a:solidFill>
                <a:latin typeface="+mn-ea"/>
              </a:rPr>
              <a:t>page</a:t>
            </a:r>
            <a:r>
              <a:rPr>
                <a:latin typeface="+mn-ea"/>
              </a:rPr>
              <a:t>=“이동할 페이지 경로” /&gt;</a:t>
            </a:r>
          </a:p>
        </p:txBody>
      </p:sp>
      <p:sp>
        <p:nvSpPr>
          <p:cNvPr id="6" name="Shape 484"/>
          <p:cNvSpPr/>
          <p:nvPr/>
        </p:nvSpPr>
        <p:spPr>
          <a:xfrm>
            <a:off x="569815" y="1517294"/>
            <a:ext cx="383438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rPr sz="1800" dirty="0">
                <a:solidFill>
                  <a:schemeClr val="tx2"/>
                </a:solidFill>
                <a:latin typeface="+mn-ea"/>
              </a:rPr>
              <a:t>&lt;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jsp:forward</a:t>
            </a:r>
            <a:r>
              <a:rPr sz="1800" dirty="0">
                <a:solidFill>
                  <a:schemeClr val="tx2"/>
                </a:solidFill>
                <a:latin typeface="+mn-ea"/>
              </a:rPr>
              <a:t>&gt; 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액션</a:t>
            </a:r>
            <a:r>
              <a:rPr sz="1800" dirty="0">
                <a:solidFill>
                  <a:schemeClr val="tx2"/>
                </a:solidFill>
                <a:latin typeface="+mn-ea"/>
              </a:rPr>
              <a:t> 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태그의</a:t>
            </a:r>
            <a:r>
              <a:rPr sz="1800" dirty="0">
                <a:solidFill>
                  <a:schemeClr val="tx2"/>
                </a:solidFill>
                <a:latin typeface="+mn-ea"/>
              </a:rPr>
              <a:t> 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기본</a:t>
            </a:r>
            <a:r>
              <a:rPr sz="1800" dirty="0">
                <a:solidFill>
                  <a:schemeClr val="tx2"/>
                </a:solidFill>
                <a:latin typeface="+mn-ea"/>
              </a:rPr>
              <a:t> 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형식</a:t>
            </a:r>
            <a:endParaRPr sz="18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Shape 485"/>
          <p:cNvSpPr/>
          <p:nvPr/>
        </p:nvSpPr>
        <p:spPr>
          <a:xfrm>
            <a:off x="569815" y="3646240"/>
            <a:ext cx="436016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rPr sz="1800" dirty="0">
                <a:solidFill>
                  <a:schemeClr val="tx2"/>
                </a:solidFill>
                <a:latin typeface="+mn-ea"/>
              </a:rPr>
              <a:t>&lt;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jsp:forward</a:t>
            </a:r>
            <a:r>
              <a:rPr sz="1800" dirty="0">
                <a:solidFill>
                  <a:schemeClr val="tx2"/>
                </a:solidFill>
                <a:latin typeface="+mn-ea"/>
              </a:rPr>
              <a:t>&gt; 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액션</a:t>
            </a:r>
            <a:r>
              <a:rPr sz="1800" dirty="0">
                <a:solidFill>
                  <a:schemeClr val="tx2"/>
                </a:solidFill>
                <a:latin typeface="+mn-ea"/>
              </a:rPr>
              <a:t> 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태그의</a:t>
            </a:r>
            <a:r>
              <a:rPr sz="1800" dirty="0">
                <a:solidFill>
                  <a:schemeClr val="tx2"/>
                </a:solidFill>
                <a:latin typeface="+mn-ea"/>
              </a:rPr>
              <a:t> 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내용</a:t>
            </a:r>
            <a:r>
              <a:rPr sz="1800" dirty="0">
                <a:solidFill>
                  <a:schemeClr val="tx2"/>
                </a:solidFill>
                <a:latin typeface="+mn-ea"/>
              </a:rPr>
              <a:t> 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없는</a:t>
            </a:r>
            <a:r>
              <a:rPr sz="1800" dirty="0">
                <a:solidFill>
                  <a:schemeClr val="tx2"/>
                </a:solidFill>
                <a:latin typeface="+mn-ea"/>
              </a:rPr>
              <a:t> </a:t>
            </a:r>
            <a:r>
              <a:rPr sz="1800" dirty="0" err="1">
                <a:solidFill>
                  <a:schemeClr val="tx2"/>
                </a:solidFill>
                <a:latin typeface="+mn-ea"/>
              </a:rPr>
              <a:t>형식</a:t>
            </a:r>
            <a:endParaRPr sz="18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58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액션태그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액션태그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ko-KR" altLang="en-US" dirty="0"/>
              <a:t>페이지의 모듈화에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템플릿 페이지를 작성할 때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include </a:t>
            </a:r>
            <a:r>
              <a:rPr lang="ko-KR" altLang="en-US" dirty="0" err="1"/>
              <a:t>디렉티브는</a:t>
            </a:r>
            <a:r>
              <a:rPr lang="ko-KR" altLang="en-US" dirty="0"/>
              <a:t> 주로 </a:t>
            </a:r>
            <a:r>
              <a:rPr lang="ko-KR" altLang="en-US" dirty="0" smtClean="0"/>
              <a:t>조각코드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공용변수</a:t>
            </a:r>
            <a:r>
              <a:rPr lang="en-US" altLang="ko-KR" dirty="0"/>
              <a:t>, </a:t>
            </a:r>
            <a:r>
              <a:rPr lang="ko-KR" altLang="en-US" dirty="0"/>
              <a:t>저작권 표시와 같은 중복 </a:t>
            </a:r>
            <a:r>
              <a:rPr lang="ko-KR" altLang="en-US" dirty="0" smtClean="0"/>
              <a:t>문장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삽입할 때 사용되고</a:t>
            </a:r>
            <a:r>
              <a:rPr lang="en-US" altLang="ko-KR" dirty="0"/>
              <a:t>, include </a:t>
            </a:r>
            <a:r>
              <a:rPr lang="ko-KR" altLang="en-US" dirty="0"/>
              <a:t>액션 태그는 페이지를 모듈화 할 때 사용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사용법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ko-KR" altLang="en-US" dirty="0"/>
              <a:t>포함될 페이지</a:t>
            </a:r>
            <a:r>
              <a:rPr lang="en-US" altLang="ko-KR" dirty="0"/>
              <a:t>" flush="true"/&gt;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속성</a:t>
            </a:r>
            <a:r>
              <a:rPr lang="en-US" altLang="ko-KR" dirty="0"/>
              <a:t>:</a:t>
            </a:r>
            <a:r>
              <a:rPr lang="ko-KR" altLang="en-US" dirty="0"/>
              <a:t> 현재 페이지에 결과가 포함될 페이지명</a:t>
            </a:r>
            <a:endParaRPr lang="en-US" altLang="ko-KR" dirty="0"/>
          </a:p>
          <a:p>
            <a:pPr lvl="2"/>
            <a:r>
              <a:rPr lang="en-US" altLang="ko-KR" dirty="0"/>
              <a:t>flush </a:t>
            </a:r>
            <a:r>
              <a:rPr lang="ko-KR" altLang="en-US" dirty="0"/>
              <a:t>속성</a:t>
            </a:r>
            <a:r>
              <a:rPr lang="en-US" altLang="ko-KR" dirty="0"/>
              <a:t>:</a:t>
            </a:r>
            <a:r>
              <a:rPr lang="ko-KR" altLang="en-US" dirty="0"/>
              <a:t> 포함될 페이지로 제어가 이동될 때</a:t>
            </a:r>
            <a:r>
              <a:rPr lang="en-US" altLang="ko-KR" dirty="0"/>
              <a:t>, </a:t>
            </a:r>
            <a:r>
              <a:rPr lang="ko-KR" altLang="en-US" dirty="0"/>
              <a:t>현재 포함하는 페이지가 지금까지 출력 버퍼에 저장한 결과를 처리하는 방법을 결정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/>
              <a:t>액션 태그의 권장 형태</a:t>
            </a:r>
          </a:p>
          <a:p>
            <a:pPr lvl="1">
              <a:buNone/>
            </a:pPr>
            <a:r>
              <a:rPr lang="en-US" altLang="ko-KR" dirty="0" smtClean="0"/>
              <a:t>	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ko-KR" altLang="en-US" dirty="0"/>
              <a:t>포함될 페이지</a:t>
            </a:r>
            <a:r>
              <a:rPr lang="en-US" altLang="ko-KR" dirty="0"/>
              <a:t>" flush="false"/&gt;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9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액션태그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568952" cy="4937760"/>
          </a:xfrm>
        </p:spPr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</a:t>
            </a:r>
            <a:r>
              <a:rPr lang="ko-KR" altLang="en-US" dirty="0" smtClean="0"/>
              <a:t>태그 처리과정</a:t>
            </a:r>
            <a:endParaRPr lang="en-US" altLang="ko-KR" dirty="0" smtClean="0"/>
          </a:p>
          <a:p>
            <a:pPr marL="266700" lvl="2" indent="0" fontAlgn="base">
              <a:spcBef>
                <a:spcPts val="400"/>
              </a:spcBef>
              <a:buNone/>
            </a:pPr>
            <a:r>
              <a:rPr lang="ko-KR" altLang="en-US" sz="1600" dirty="0">
                <a:latin typeface="+mn-ea"/>
              </a:rPr>
              <a:t>① 웹 브라우저가 </a:t>
            </a:r>
            <a:r>
              <a:rPr lang="en-US" altLang="ko-KR" sz="1600" dirty="0" err="1">
                <a:latin typeface="+mn-ea"/>
              </a:rPr>
              <a:t>a.jsp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페이지를 웹 서버에 </a:t>
            </a:r>
            <a:r>
              <a:rPr lang="ko-KR" altLang="en-US" sz="1600" dirty="0" smtClean="0">
                <a:latin typeface="+mn-ea"/>
              </a:rPr>
              <a:t>요청</a:t>
            </a:r>
            <a:endParaRPr lang="ko-KR" altLang="en-US" sz="1600" dirty="0">
              <a:latin typeface="+mn-ea"/>
            </a:endParaRPr>
          </a:p>
          <a:p>
            <a:pPr marL="266700" lvl="2" indent="0" fontAlgn="base">
              <a:spcBef>
                <a:spcPts val="400"/>
              </a:spcBef>
              <a:buNone/>
            </a:pPr>
            <a:r>
              <a:rPr lang="ko-KR" altLang="en-US" sz="1600" dirty="0">
                <a:latin typeface="+mn-ea"/>
              </a:rPr>
              <a:t>② 서버는 </a:t>
            </a:r>
            <a:r>
              <a:rPr lang="ko-KR" altLang="en-US" sz="1600" dirty="0" err="1">
                <a:latin typeface="+mn-ea"/>
              </a:rPr>
              <a:t>요청받은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a.jsp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페이지를 처리 → 출력 내용은 출력 버퍼에 </a:t>
            </a:r>
            <a:r>
              <a:rPr lang="ko-KR" altLang="en-US" sz="1600" dirty="0" smtClean="0">
                <a:latin typeface="+mn-ea"/>
              </a:rPr>
              <a:t>저장</a:t>
            </a:r>
            <a:endParaRPr lang="ko-KR" altLang="en-US" sz="1600" dirty="0">
              <a:latin typeface="+mn-ea"/>
            </a:endParaRPr>
          </a:p>
          <a:p>
            <a:pPr marL="266700" lvl="2" indent="0" fontAlgn="base">
              <a:spcBef>
                <a:spcPts val="400"/>
              </a:spcBef>
              <a:buNone/>
            </a:pPr>
            <a:r>
              <a:rPr lang="ko-KR" altLang="en-US" sz="1600" dirty="0">
                <a:latin typeface="+mn-ea"/>
              </a:rPr>
              <a:t>③ 프로그램제어를 </a:t>
            </a:r>
            <a:r>
              <a:rPr lang="en-US" altLang="ko-KR" sz="1600" dirty="0" err="1">
                <a:latin typeface="+mn-ea"/>
              </a:rPr>
              <a:t>b.jsp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페이지로 </a:t>
            </a:r>
            <a:r>
              <a:rPr lang="ko-KR" altLang="en-US" sz="1600" dirty="0" smtClean="0">
                <a:latin typeface="+mn-ea"/>
              </a:rPr>
              <a:t>이동</a:t>
            </a:r>
            <a:endParaRPr lang="ko-KR" altLang="en-US" sz="1600" dirty="0">
              <a:latin typeface="+mn-ea"/>
            </a:endParaRPr>
          </a:p>
          <a:p>
            <a:pPr marL="266700" lvl="2" indent="0" fontAlgn="base">
              <a:spcBef>
                <a:spcPts val="400"/>
              </a:spcBef>
              <a:buNone/>
            </a:pPr>
            <a:r>
              <a:rPr lang="ko-KR" altLang="en-US" sz="1600" dirty="0">
                <a:latin typeface="+mn-ea"/>
              </a:rPr>
              <a:t>④ </a:t>
            </a:r>
            <a:r>
              <a:rPr lang="en-US" altLang="ko-KR" sz="1600" dirty="0" err="1">
                <a:latin typeface="+mn-ea"/>
              </a:rPr>
              <a:t>b.jsp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페이지를 처리</a:t>
            </a:r>
            <a:r>
              <a:rPr lang="en-US" altLang="ko-KR" sz="1600" dirty="0">
                <a:latin typeface="+mn-ea"/>
              </a:rPr>
              <a:t>. </a:t>
            </a:r>
            <a:r>
              <a:rPr lang="en-US" altLang="ko-KR" sz="1600" dirty="0" err="1">
                <a:latin typeface="+mn-ea"/>
              </a:rPr>
              <a:t>b.jsp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페이지 내에 출력 내용을 출력 버퍼에 </a:t>
            </a:r>
            <a:r>
              <a:rPr lang="ko-KR" altLang="en-US" sz="1600" dirty="0" smtClean="0">
                <a:latin typeface="+mn-ea"/>
              </a:rPr>
              <a:t>저장</a:t>
            </a:r>
            <a:endParaRPr lang="en-US" altLang="ko-KR" sz="1600" dirty="0" smtClean="0">
              <a:latin typeface="+mn-ea"/>
            </a:endParaRPr>
          </a:p>
          <a:p>
            <a:pPr marL="266700" lvl="2" indent="0" fontAlgn="base">
              <a:spcBef>
                <a:spcPts val="400"/>
              </a:spcBef>
              <a:buNone/>
            </a:pPr>
            <a:r>
              <a:rPr lang="ko-KR" altLang="en-US" sz="1600" spc="-20" dirty="0">
                <a:latin typeface="+mn-ea"/>
              </a:rPr>
              <a:t>⑤ </a:t>
            </a:r>
            <a:r>
              <a:rPr lang="en-US" altLang="ko-KR" sz="1600" spc="-20" dirty="0" err="1">
                <a:latin typeface="+mn-ea"/>
              </a:rPr>
              <a:t>b.jsp</a:t>
            </a:r>
            <a:r>
              <a:rPr lang="en-US" altLang="ko-KR" sz="1600" spc="-20" dirty="0">
                <a:latin typeface="+mn-ea"/>
              </a:rPr>
              <a:t> </a:t>
            </a:r>
            <a:r>
              <a:rPr lang="ko-KR" altLang="en-US" sz="1600" spc="-20" dirty="0">
                <a:latin typeface="+mn-ea"/>
              </a:rPr>
              <a:t>페이지를 처리가 끝나면</a:t>
            </a:r>
            <a:r>
              <a:rPr lang="en-US" altLang="ko-KR" sz="1600" spc="-20" dirty="0">
                <a:latin typeface="+mn-ea"/>
              </a:rPr>
              <a:t>, </a:t>
            </a:r>
            <a:r>
              <a:rPr lang="ko-KR" altLang="en-US" sz="1600" spc="-20" dirty="0">
                <a:latin typeface="+mn-ea"/>
              </a:rPr>
              <a:t>다시 </a:t>
            </a:r>
            <a:r>
              <a:rPr lang="en-US" altLang="ko-KR" sz="1600" spc="-20" dirty="0" err="1">
                <a:latin typeface="+mn-ea"/>
              </a:rPr>
              <a:t>a.jsp</a:t>
            </a:r>
            <a:r>
              <a:rPr lang="en-US" altLang="ko-KR" sz="1600" spc="-20" dirty="0">
                <a:latin typeface="+mn-ea"/>
              </a:rPr>
              <a:t> </a:t>
            </a:r>
            <a:r>
              <a:rPr lang="ko-KR" altLang="en-US" sz="1600" spc="-20" dirty="0">
                <a:latin typeface="+mn-ea"/>
              </a:rPr>
              <a:t>페이지로 프로그램의 제어가 이동 → 이동 위치는 </a:t>
            </a:r>
            <a:r>
              <a:rPr lang="en-US" altLang="ko-KR" sz="1600" spc="-20" dirty="0">
                <a:latin typeface="+mn-ea"/>
              </a:rPr>
              <a:t>&lt;</a:t>
            </a:r>
            <a:r>
              <a:rPr lang="en-US" altLang="ko-KR" sz="1600" spc="-20" dirty="0" err="1">
                <a:latin typeface="+mn-ea"/>
              </a:rPr>
              <a:t>jsp:include</a:t>
            </a:r>
            <a:r>
              <a:rPr lang="en-US" altLang="ko-KR" sz="1600" spc="-20" dirty="0">
                <a:latin typeface="+mn-ea"/>
              </a:rPr>
              <a:t> page="</a:t>
            </a:r>
            <a:r>
              <a:rPr lang="en-US" altLang="ko-KR" sz="1600" spc="-20" dirty="0" err="1">
                <a:latin typeface="+mn-ea"/>
              </a:rPr>
              <a:t>b.jsp</a:t>
            </a:r>
            <a:r>
              <a:rPr lang="en-US" altLang="ko-KR" sz="1600" spc="-20" dirty="0">
                <a:latin typeface="+mn-ea"/>
              </a:rPr>
              <a:t>" flush="false"/&gt; </a:t>
            </a:r>
            <a:r>
              <a:rPr lang="ko-KR" altLang="en-US" sz="1600" spc="-20" dirty="0">
                <a:latin typeface="+mn-ea"/>
              </a:rPr>
              <a:t>문장 </a:t>
            </a:r>
            <a:r>
              <a:rPr lang="ko-KR" altLang="en-US" sz="1600" spc="-20" dirty="0" smtClean="0">
                <a:latin typeface="+mn-ea"/>
              </a:rPr>
              <a:t>다음</a:t>
            </a:r>
            <a:endParaRPr lang="ko-KR" altLang="en-US" sz="1600" spc="-20" dirty="0">
              <a:latin typeface="+mn-ea"/>
            </a:endParaRPr>
          </a:p>
          <a:p>
            <a:pPr marL="266700" lvl="2" indent="0" fontAlgn="base">
              <a:spcBef>
                <a:spcPts val="400"/>
              </a:spcBef>
              <a:buNone/>
            </a:pPr>
            <a:r>
              <a:rPr lang="ko-KR" altLang="en-US" sz="1600" spc="-20" dirty="0">
                <a:latin typeface="+mn-ea"/>
              </a:rPr>
              <a:t>⑥ </a:t>
            </a:r>
            <a:r>
              <a:rPr lang="en-US" altLang="ko-KR" sz="1600" spc="-20" dirty="0" err="1">
                <a:latin typeface="+mn-ea"/>
              </a:rPr>
              <a:t>a.jsp</a:t>
            </a:r>
            <a:r>
              <a:rPr lang="en-US" altLang="ko-KR" sz="1600" spc="-20" dirty="0">
                <a:latin typeface="+mn-ea"/>
              </a:rPr>
              <a:t> </a:t>
            </a:r>
            <a:r>
              <a:rPr lang="ko-KR" altLang="en-US" sz="1600" spc="-20" dirty="0">
                <a:latin typeface="+mn-ea"/>
              </a:rPr>
              <a:t>페이지의 나머지 부분을 처리</a:t>
            </a:r>
            <a:r>
              <a:rPr lang="en-US" altLang="ko-KR" sz="1600" spc="-20" dirty="0">
                <a:latin typeface="+mn-ea"/>
              </a:rPr>
              <a:t>, </a:t>
            </a:r>
            <a:r>
              <a:rPr lang="ko-KR" altLang="en-US" sz="1600" spc="-20" dirty="0">
                <a:latin typeface="+mn-ea"/>
              </a:rPr>
              <a:t>출력할 내용이 있으면 출력 버퍼에 </a:t>
            </a:r>
            <a:r>
              <a:rPr lang="ko-KR" altLang="en-US" sz="1600" spc="-20" dirty="0" smtClean="0">
                <a:latin typeface="+mn-ea"/>
              </a:rPr>
              <a:t>저장</a:t>
            </a:r>
            <a:endParaRPr lang="ko-KR" altLang="en-US" sz="1600" spc="-20" dirty="0">
              <a:latin typeface="+mn-ea"/>
            </a:endParaRPr>
          </a:p>
          <a:p>
            <a:pPr marL="266700" lvl="2" indent="0" fontAlgn="base">
              <a:spcBef>
                <a:spcPts val="400"/>
              </a:spcBef>
              <a:buNone/>
            </a:pPr>
            <a:r>
              <a:rPr lang="ko-KR" altLang="en-US" sz="1600" spc="-20" dirty="0">
                <a:latin typeface="+mn-ea"/>
              </a:rPr>
              <a:t>⑦ 출력 버퍼의 내용을 웹 브라우저로 응답</a:t>
            </a:r>
            <a:endParaRPr lang="en-US" altLang="ko-KR" sz="1600" spc="-20" dirty="0" smtClean="0">
              <a:latin typeface="+mn-ea"/>
            </a:endParaRPr>
          </a:p>
          <a:p>
            <a:pPr>
              <a:spcBef>
                <a:spcPts val="0"/>
              </a:spcBef>
            </a:pPr>
            <a:endParaRPr lang="ko-KR" altLang="en-US" sz="1400" dirty="0">
              <a:latin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08887"/>
            <a:ext cx="7455364" cy="230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415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액션태그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태그에서 포함되는 페이지에 값 전달하기</a:t>
            </a:r>
            <a:endParaRPr lang="en-US" altLang="ko-KR" dirty="0"/>
          </a:p>
          <a:p>
            <a:pPr lvl="1"/>
            <a:r>
              <a:rPr lang="ko-KR" altLang="en-US" dirty="0"/>
              <a:t>포함되는 </a:t>
            </a:r>
            <a:r>
              <a:rPr lang="en-US" altLang="ko-KR" dirty="0"/>
              <a:t>JSP </a:t>
            </a:r>
            <a:r>
              <a:rPr lang="ko-KR" altLang="en-US" dirty="0"/>
              <a:t>페이지에 값 전달은 요청 </a:t>
            </a:r>
            <a:r>
              <a:rPr lang="ko-KR" altLang="en-US" dirty="0" err="1"/>
              <a:t>파라미터를</a:t>
            </a:r>
            <a:r>
              <a:rPr lang="ko-KR" altLang="en-US" dirty="0"/>
              <a:t> 추가적으로 지정해서 사용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include</a:t>
            </a:r>
            <a:r>
              <a:rPr lang="ko-KR" altLang="en-US" dirty="0"/>
              <a:t>액션 태그의 바디</a:t>
            </a:r>
            <a:r>
              <a:rPr lang="en-US" altLang="ko-KR" dirty="0"/>
              <a:t>(body) </a:t>
            </a:r>
            <a:r>
              <a:rPr lang="ko-KR" altLang="en-US" dirty="0"/>
              <a:t>안에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r>
              <a:rPr lang="en-US" altLang="ko-KR" dirty="0"/>
              <a:t>(&lt;</a:t>
            </a:r>
            <a:r>
              <a:rPr lang="en-US" altLang="ko-KR" dirty="0" err="1"/>
              <a:t>jsp:param</a:t>
            </a:r>
            <a:r>
              <a:rPr lang="en-US" altLang="ko-KR" dirty="0"/>
              <a:t>&gt;)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name</a:t>
            </a:r>
            <a:r>
              <a:rPr lang="ko-KR" altLang="en-US" dirty="0"/>
              <a:t>속성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페이지에 전달할 </a:t>
            </a:r>
            <a:r>
              <a:rPr lang="ko-KR" altLang="en-US" dirty="0" err="1"/>
              <a:t>파라미터의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3"/>
            <a:r>
              <a:rPr lang="en-US" altLang="ko-KR" dirty="0" smtClean="0"/>
              <a:t>value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전달할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50726"/>
              </p:ext>
            </p:extLst>
          </p:nvPr>
        </p:nvGraphicFramePr>
        <p:xfrm>
          <a:off x="1763688" y="3933056"/>
          <a:ext cx="5328158" cy="1059942"/>
        </p:xfrm>
        <a:graphic>
          <a:graphicData uri="http://schemas.openxmlformats.org/drawingml/2006/table">
            <a:tbl>
              <a:tblPr/>
              <a:tblGrid>
                <a:gridCol w="532815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page="b.jsp" flush="false"&gt;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&lt;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jsp:param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name="p1" value="&lt;%=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%&gt;"/&gt;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9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액션태그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</a:t>
            </a:r>
            <a:r>
              <a:rPr lang="ko-KR" altLang="en-US" dirty="0" smtClean="0"/>
              <a:t>태그의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템플릿 페이지를 사용하여  중복되는 </a:t>
            </a:r>
            <a:r>
              <a:rPr lang="ko-KR" altLang="en-US" dirty="0"/>
              <a:t>페이지의 호출은 </a:t>
            </a:r>
            <a:r>
              <a:rPr lang="en-US" altLang="ko-KR" dirty="0"/>
              <a:t>include</a:t>
            </a:r>
            <a:r>
              <a:rPr lang="ko-KR" altLang="en-US" dirty="0"/>
              <a:t>액션 </a:t>
            </a:r>
            <a:r>
              <a:rPr lang="ko-KR" altLang="en-US" dirty="0" smtClean="0"/>
              <a:t>태그를 이용</a:t>
            </a:r>
            <a:endParaRPr lang="en-US" altLang="ko-KR" dirty="0" smtClean="0"/>
          </a:p>
          <a:p>
            <a:pPr lvl="1"/>
            <a:r>
              <a:rPr lang="ko-KR" altLang="en-US" dirty="0"/>
              <a:t>페이지의 통일성을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44075" y="2204864"/>
            <a:ext cx="7408333" cy="3450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 smtClean="0"/>
          </a:p>
        </p:txBody>
      </p:sp>
      <p:pic>
        <p:nvPicPr>
          <p:cNvPr id="5" name="_x107129176" descr="image08-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980" y="2708920"/>
            <a:ext cx="3065860" cy="28083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51920" y="2818671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상단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 로고 포함한 메뉴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좌측  메뉴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하위 메뉴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ko-KR" altLang="en-US" dirty="0" err="1" smtClean="0">
                <a:latin typeface="+mn-ea"/>
              </a:rPr>
              <a:t>바로가기</a:t>
            </a:r>
            <a:r>
              <a:rPr lang="ko-KR" altLang="en-US" dirty="0" smtClean="0">
                <a:latin typeface="+mn-ea"/>
              </a:rPr>
              <a:t> 메뉴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중앙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 내용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하단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 회사소개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찾아오는 길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보안 정책 등의 내용을 포함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주로 중앙의 내용부분의 내용만 계속 바뀌게 되는 구조를 계속 유지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141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6541</TotalTime>
  <Words>974</Words>
  <Application>Microsoft Office PowerPoint</Application>
  <PresentationFormat>화면 슬라이드 쇼(4:3)</PresentationFormat>
  <Paragraphs>153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원본</vt:lpstr>
      <vt:lpstr>패턴기반 SW개발</vt:lpstr>
      <vt:lpstr>JSP액션태그</vt:lpstr>
      <vt:lpstr>JSP액션태그</vt:lpstr>
      <vt:lpstr>JSP액션태그</vt:lpstr>
      <vt:lpstr>JSP액션태그</vt:lpstr>
      <vt:lpstr>JSP액션태그</vt:lpstr>
      <vt:lpstr>JSP액션태그</vt:lpstr>
      <vt:lpstr>JSP액션태그</vt:lpstr>
      <vt:lpstr>JSP액션태그</vt:lpstr>
      <vt:lpstr>JSP액션태그</vt:lpstr>
      <vt:lpstr>에러 처리</vt:lpstr>
      <vt:lpstr>에러 코드별 처리</vt:lpstr>
      <vt:lpstr>에러 코드별 처리</vt:lpstr>
      <vt:lpstr>에러 코드별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124</cp:revision>
  <dcterms:created xsi:type="dcterms:W3CDTF">2016-02-28T12:56:40Z</dcterms:created>
  <dcterms:modified xsi:type="dcterms:W3CDTF">2017-04-05T19:55:18Z</dcterms:modified>
</cp:coreProperties>
</file>