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8" r:id="rId14"/>
    <p:sldId id="347" r:id="rId15"/>
    <p:sldId id="350" r:id="rId16"/>
    <p:sldId id="349" r:id="rId17"/>
    <p:sldId id="35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 dirty="0" err="1" smtClean="0"/>
              <a:t>doGet</a:t>
            </a:r>
            <a:r>
              <a:rPr lang="ko-KR" altLang="en-US" dirty="0" smtClean="0"/>
              <a:t>에 코드 작성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4305" b="4853"/>
          <a:stretch/>
        </p:blipFill>
        <p:spPr>
          <a:xfrm>
            <a:off x="1475656" y="1651076"/>
            <a:ext cx="6357893" cy="45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너무 </a:t>
            </a:r>
            <a:r>
              <a:rPr lang="ko-KR" altLang="en-US" dirty="0">
                <a:latin typeface="+mn-ea"/>
              </a:rPr>
              <a:t>길고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보안에 노출되어 있는 경로를 간단하게 </a:t>
            </a:r>
            <a:r>
              <a:rPr lang="ko-KR" altLang="en-US" dirty="0" err="1">
                <a:latin typeface="+mn-ea"/>
              </a:rPr>
              <a:t>맵핑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63991" y="2060848"/>
            <a:ext cx="8038775" cy="1152128"/>
            <a:chOff x="637681" y="2348881"/>
            <a:chExt cx="8182792" cy="115212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37681" y="2348881"/>
              <a:ext cx="8182792" cy="1152128"/>
            </a:xfrm>
            <a:prstGeom prst="roundRect">
              <a:avLst>
                <a:gd name="adj" fmla="val 5120"/>
              </a:avLst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5664" y="2499876"/>
              <a:ext cx="7920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기존 경로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+mn-ea"/>
                </a:rPr>
                <a:t>: http://localhost:8181/helloworld/servlet/com.javalec.ex.HelloWorld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008" y="3068960"/>
              <a:ext cx="7195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+mn-ea"/>
                </a:rPr>
                <a:t>URL</a:t>
              </a:r>
              <a:r>
                <a:rPr lang="ko-KR" altLang="en-US" sz="1600" b="1" dirty="0" err="1" smtClean="0">
                  <a:solidFill>
                    <a:schemeClr val="bg1"/>
                  </a:solidFill>
                  <a:latin typeface="+mn-ea"/>
                </a:rPr>
                <a:t>맵핑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 경로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: http://localhost:8181/helloworld/HWorld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30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Web.xml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맵핑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73305"/>
            <a:ext cx="8099623" cy="43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11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Web.xml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맵핑</a:t>
            </a:r>
            <a:endParaRPr lang="en-US" altLang="ko-KR" dirty="0" smtClean="0"/>
          </a:p>
          <a:p>
            <a:pPr lvl="1"/>
            <a:r>
              <a:rPr lang="en-US" altLang="ko-KR" b="1" dirty="0">
                <a:latin typeface="+mn-ea"/>
              </a:rPr>
              <a:t>&lt;servlet-name&gt;</a:t>
            </a:r>
          </a:p>
          <a:p>
            <a:pPr lvl="2"/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임의의 이름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en-US" altLang="ko-KR" b="1" dirty="0">
                <a:latin typeface="+mn-ea"/>
              </a:rPr>
              <a:t>&lt;servlet-class&gt;</a:t>
            </a:r>
          </a:p>
          <a:p>
            <a:pPr lvl="2"/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매핑할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클래스 파일명을 </a:t>
            </a:r>
            <a:r>
              <a:rPr lang="ko-KR" altLang="en-US" dirty="0" err="1">
                <a:latin typeface="+mn-ea"/>
              </a:rPr>
              <a:t>패키지명을</a:t>
            </a:r>
            <a:r>
              <a:rPr lang="ko-KR" altLang="en-US" dirty="0">
                <a:latin typeface="+mn-ea"/>
              </a:rPr>
              <a:t> 포함하여 정확하게 </a:t>
            </a:r>
            <a:r>
              <a:rPr lang="ko-KR" altLang="en-US" dirty="0" smtClean="0">
                <a:latin typeface="+mn-ea"/>
              </a:rPr>
              <a:t>입력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en-US" altLang="ko-KR" b="1" dirty="0">
                <a:latin typeface="+mn-ea"/>
              </a:rPr>
              <a:t>&lt;</a:t>
            </a:r>
            <a:r>
              <a:rPr lang="en-US" altLang="ko-KR" b="1" dirty="0" err="1">
                <a:latin typeface="+mn-ea"/>
              </a:rPr>
              <a:t>url</a:t>
            </a:r>
            <a:r>
              <a:rPr lang="en-US" altLang="ko-KR" b="1" dirty="0">
                <a:latin typeface="+mn-ea"/>
              </a:rPr>
              <a:t>-pattern&gt;</a:t>
            </a:r>
          </a:p>
          <a:p>
            <a:pPr lvl="2"/>
            <a:r>
              <a:rPr lang="en-US" altLang="ko-KR" dirty="0">
                <a:latin typeface="+mn-ea"/>
              </a:rPr>
              <a:t> : servlet-class</a:t>
            </a:r>
            <a:r>
              <a:rPr lang="ko-KR" altLang="en-US" dirty="0">
                <a:latin typeface="+mn-ea"/>
              </a:rPr>
              <a:t>의 클래스를 </a:t>
            </a:r>
            <a:r>
              <a:rPr lang="ko-KR" altLang="en-US" dirty="0" err="1">
                <a:latin typeface="+mn-ea"/>
              </a:rPr>
              <a:t>매핑할</a:t>
            </a:r>
            <a:r>
              <a:rPr lang="ko-KR" altLang="en-US" dirty="0">
                <a:latin typeface="+mn-ea"/>
              </a:rPr>
              <a:t> 임의의 이름을 </a:t>
            </a:r>
            <a:r>
              <a:rPr lang="ko-KR" altLang="en-US" dirty="0" smtClean="0">
                <a:latin typeface="+mn-ea"/>
              </a:rPr>
              <a:t>입력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‘/’</a:t>
            </a:r>
            <a:r>
              <a:rPr lang="ko-KR" altLang="en-US" dirty="0">
                <a:latin typeface="+mn-ea"/>
              </a:rPr>
              <a:t>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시작해야 함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92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어노테이션을</a:t>
            </a:r>
            <a:r>
              <a:rPr lang="ko-KR" altLang="en-US" dirty="0"/>
              <a:t> 이용한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맵핑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50482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왼쪽 화살표 3"/>
          <p:cNvSpPr/>
          <p:nvPr/>
        </p:nvSpPr>
        <p:spPr>
          <a:xfrm>
            <a:off x="5508104" y="3284984"/>
            <a:ext cx="3168352" cy="1008112"/>
          </a:xfrm>
          <a:prstGeom prst="leftArrow">
            <a:avLst>
              <a:gd name="adj1" fmla="val 57354"/>
              <a:gd name="adj2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맵핑명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HWorld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직접 입력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231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doGet</a:t>
            </a:r>
            <a:r>
              <a:rPr lang="en-US" altLang="ko-KR" dirty="0" smtClean="0">
                <a:latin typeface="+mn-ea"/>
              </a:rPr>
              <a:t>() : </a:t>
            </a:r>
          </a:p>
          <a:p>
            <a:pPr lvl="1"/>
            <a:r>
              <a:rPr lang="en-US" altLang="ko-KR" sz="1600" dirty="0" smtClean="0">
                <a:latin typeface="+mn-ea"/>
              </a:rPr>
              <a:t>html</a:t>
            </a:r>
            <a:r>
              <a:rPr lang="ko-KR" altLang="en-US" sz="1600" dirty="0">
                <a:latin typeface="+mn-ea"/>
              </a:rPr>
              <a:t>내 </a:t>
            </a:r>
            <a:r>
              <a:rPr lang="en-US" altLang="ko-KR" sz="1600" dirty="0">
                <a:latin typeface="+mn-ea"/>
              </a:rPr>
              <a:t>form</a:t>
            </a:r>
            <a:r>
              <a:rPr lang="ko-KR" altLang="en-US" sz="1600" dirty="0">
                <a:latin typeface="+mn-ea"/>
              </a:rPr>
              <a:t>태그의 </a:t>
            </a:r>
            <a:r>
              <a:rPr lang="en-US" altLang="ko-KR" sz="1600" dirty="0">
                <a:latin typeface="+mn-ea"/>
              </a:rPr>
              <a:t>method</a:t>
            </a:r>
            <a:r>
              <a:rPr lang="ko-KR" altLang="en-US" sz="1600" dirty="0">
                <a:latin typeface="+mn-ea"/>
              </a:rPr>
              <a:t>속성이 </a:t>
            </a:r>
            <a:r>
              <a:rPr lang="en-US" altLang="ko-KR" sz="1600" dirty="0">
                <a:latin typeface="+mn-ea"/>
              </a:rPr>
              <a:t>get</a:t>
            </a:r>
            <a:r>
              <a:rPr lang="ko-KR" altLang="en-US" sz="1600" dirty="0">
                <a:latin typeface="+mn-ea"/>
              </a:rPr>
              <a:t>일 경우 호출 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 err="1" smtClean="0">
                <a:latin typeface="+mn-ea"/>
              </a:rPr>
              <a:t>웹브라우저의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주소창을</a:t>
            </a:r>
            <a:r>
              <a:rPr lang="ko-KR" altLang="en-US" sz="1600" dirty="0">
                <a:latin typeface="+mn-ea"/>
              </a:rPr>
              <a:t> 이용하여 </a:t>
            </a:r>
            <a:r>
              <a:rPr lang="en-US" altLang="ko-KR" sz="1600" dirty="0">
                <a:latin typeface="+mn-ea"/>
              </a:rPr>
              <a:t>servlet</a:t>
            </a:r>
            <a:r>
              <a:rPr lang="ko-KR" altLang="en-US" sz="1600" dirty="0">
                <a:latin typeface="+mn-ea"/>
              </a:rPr>
              <a:t>을 요청한 경우에도 호출</a:t>
            </a:r>
            <a:endParaRPr lang="en-US" altLang="ko-KR" sz="1600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3569" y="2276872"/>
            <a:ext cx="8257232" cy="4081605"/>
            <a:chOff x="1986484" y="1816940"/>
            <a:chExt cx="8257232" cy="408160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8070"/>
            <a:stretch/>
          </p:blipFill>
          <p:spPr>
            <a:xfrm>
              <a:off x="1986484" y="2412395"/>
              <a:ext cx="8257232" cy="3486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45422" y="1816940"/>
              <a:ext cx="1125415" cy="26161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요청처리객체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3756" y="1816940"/>
              <a:ext cx="1125415" cy="26161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응답처리객체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408129" y="2078550"/>
              <a:ext cx="0" cy="3431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7616463" y="2078550"/>
              <a:ext cx="0" cy="3431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5005044" y="2741497"/>
              <a:ext cx="37399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70859" y="2663334"/>
              <a:ext cx="1031112" cy="2616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Console </a:t>
              </a:r>
              <a:r>
                <a:rPr lang="ko-KR" altLang="en-US" sz="1100" dirty="0" smtClean="0">
                  <a:latin typeface="+mn-ea"/>
                </a:rPr>
                <a:t>출력</a:t>
              </a:r>
              <a:endParaRPr lang="en-US" altLang="ko-KR" sz="1100" dirty="0" smtClean="0">
                <a:latin typeface="+mn-ea"/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H="1">
            <a:off x="4283968" y="3801197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9810" y="3670392"/>
            <a:ext cx="2430466" cy="2616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출력하기 위한 </a:t>
            </a:r>
            <a:r>
              <a:rPr lang="ko-KR" altLang="en-US" sz="1100" dirty="0" err="1" smtClean="0">
                <a:latin typeface="+mn-ea"/>
              </a:rPr>
              <a:t>스트림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283968" y="4265847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4900" y="4135042"/>
            <a:ext cx="491614" cy="2616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33207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doPost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lvl="1"/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form</a:t>
            </a:r>
            <a:r>
              <a:rPr lang="ko-KR" altLang="en-US" dirty="0">
                <a:latin typeface="+mn-ea"/>
              </a:rPr>
              <a:t>태그의 </a:t>
            </a:r>
            <a:r>
              <a:rPr lang="en-US" altLang="ko-KR" dirty="0">
                <a:latin typeface="+mn-ea"/>
              </a:rPr>
              <a:t>method</a:t>
            </a:r>
            <a:r>
              <a:rPr lang="ko-KR" altLang="en-US" dirty="0">
                <a:latin typeface="+mn-ea"/>
              </a:rPr>
              <a:t>속성이 </a:t>
            </a:r>
            <a:r>
              <a:rPr lang="en-US" altLang="ko-KR" dirty="0">
                <a:latin typeface="+mn-ea"/>
              </a:rPr>
              <a:t>post</a:t>
            </a:r>
            <a:r>
              <a:rPr lang="ko-KR" altLang="en-US" dirty="0">
                <a:latin typeface="+mn-ea"/>
              </a:rPr>
              <a:t>일 경우 호출</a:t>
            </a: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9" y="2111673"/>
            <a:ext cx="4675909" cy="261347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r="12333"/>
          <a:stretch/>
        </p:blipFill>
        <p:spPr>
          <a:xfrm>
            <a:off x="4283968" y="2111673"/>
            <a:ext cx="4720344" cy="232221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433298" y="3637175"/>
            <a:ext cx="1086465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32429" y="2086959"/>
            <a:ext cx="639098" cy="217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618087" y="2329485"/>
            <a:ext cx="1921534" cy="13961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라이프사이클</a:t>
            </a:r>
            <a:r>
              <a:rPr lang="en-US" altLang="ko-KR" dirty="0"/>
              <a:t>(</a:t>
            </a:r>
            <a:r>
              <a:rPr lang="ko-KR" altLang="en-US" dirty="0"/>
              <a:t>생명주기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>
                <a:latin typeface="+mn-ea"/>
              </a:rPr>
              <a:t>Servlet</a:t>
            </a:r>
            <a:r>
              <a:rPr lang="ko-KR" altLang="en-US" sz="1800" dirty="0">
                <a:latin typeface="+mn-ea"/>
              </a:rPr>
              <a:t>은 최초 요청 시 객체가 만들어져 메모리에 로딩되고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이후 요청 시에는 기존의 객체를 </a:t>
            </a:r>
            <a:r>
              <a:rPr lang="ko-KR" altLang="en-US" sz="1800" dirty="0" smtClean="0">
                <a:latin typeface="+mn-ea"/>
              </a:rPr>
              <a:t>재활용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따라서 </a:t>
            </a:r>
            <a:r>
              <a:rPr lang="ko-KR" altLang="en-US" sz="1800" dirty="0">
                <a:latin typeface="+mn-ea"/>
              </a:rPr>
              <a:t>동작 속도가 </a:t>
            </a:r>
            <a:r>
              <a:rPr lang="ko-KR" altLang="en-US" sz="1800" dirty="0" smtClean="0">
                <a:latin typeface="+mn-ea"/>
              </a:rPr>
              <a:t>빠르</a:t>
            </a:r>
            <a:r>
              <a:rPr lang="ko-KR" altLang="en-US" sz="1800" dirty="0">
                <a:latin typeface="+mn-ea"/>
              </a:rPr>
              <a:t>다</a:t>
            </a:r>
            <a:endParaRPr lang="en-US" altLang="ko-KR" sz="1800" dirty="0">
              <a:latin typeface="+mn-ea"/>
            </a:endParaRPr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597019" y="2462713"/>
            <a:ext cx="7151445" cy="3485987"/>
            <a:chOff x="1597019" y="2462713"/>
            <a:chExt cx="7151445" cy="3485987"/>
          </a:xfrm>
        </p:grpSpPr>
        <p:sp>
          <p:nvSpPr>
            <p:cNvPr id="4" name="직사각형 3"/>
            <p:cNvSpPr/>
            <p:nvPr/>
          </p:nvSpPr>
          <p:spPr>
            <a:xfrm>
              <a:off x="2231898" y="2462713"/>
              <a:ext cx="2744664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Servlet </a:t>
              </a:r>
              <a:r>
                <a:rPr lang="ko-KR" altLang="en-US" dirty="0" smtClean="0">
                  <a:latin typeface="+mn-ea"/>
                </a:rPr>
                <a:t>객체생성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31898" y="3366793"/>
              <a:ext cx="2744664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+mn-ea"/>
                </a:rPr>
                <a:t>Init</a:t>
              </a:r>
              <a:r>
                <a:rPr lang="en-US" altLang="ko-KR" dirty="0" smtClean="0">
                  <a:latin typeface="+mn-ea"/>
                </a:rPr>
                <a:t>() </a:t>
              </a:r>
              <a:r>
                <a:rPr lang="ko-KR" altLang="en-US" dirty="0" smtClean="0">
                  <a:latin typeface="+mn-ea"/>
                </a:rPr>
                <a:t>호출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97019" y="4270873"/>
              <a:ext cx="4014421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service(), </a:t>
              </a:r>
              <a:r>
                <a:rPr lang="en-US" altLang="ko-KR" dirty="0" err="1" smtClean="0"/>
                <a:t>doGet</a:t>
              </a:r>
              <a:r>
                <a:rPr lang="en-US" altLang="ko-KR" dirty="0" smtClean="0"/>
                <a:t>(), </a:t>
              </a:r>
              <a:r>
                <a:rPr lang="en-US" altLang="ko-KR" dirty="0" err="1" smtClean="0"/>
                <a:t>doPost</a:t>
              </a:r>
              <a:r>
                <a:rPr lang="en-US" altLang="ko-KR" dirty="0" smtClean="0"/>
                <a:t>() </a:t>
              </a:r>
              <a:r>
                <a:rPr lang="ko-KR" altLang="en-US" dirty="0" smtClean="0"/>
                <a:t>호출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31898" y="5174953"/>
              <a:ext cx="2744664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destroy() </a:t>
              </a:r>
              <a:r>
                <a:rPr lang="ko-KR" altLang="en-US" dirty="0" smtClean="0">
                  <a:latin typeface="+mn-ea"/>
                </a:rPr>
                <a:t>호출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endCxn id="5" idx="0"/>
            </p:cNvCxnSpPr>
            <p:nvPr/>
          </p:nvCxnSpPr>
          <p:spPr>
            <a:xfrm flipH="1">
              <a:off x="3604230" y="2979156"/>
              <a:ext cx="9525" cy="3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3613755" y="3883236"/>
              <a:ext cx="9525" cy="3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>
              <a:off x="3608992" y="4787316"/>
              <a:ext cx="9525" cy="3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44779" y="2590129"/>
              <a:ext cx="85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최초 한번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4779" y="3494209"/>
              <a:ext cx="85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최초 한번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44778" y="4398289"/>
              <a:ext cx="1151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err="1" smtClean="0">
                  <a:latin typeface="+mn-ea"/>
                </a:rPr>
                <a:t>요청시</a:t>
              </a:r>
              <a:r>
                <a:rPr lang="ko-KR" altLang="en-US" sz="1200" dirty="0" smtClean="0">
                  <a:latin typeface="+mn-ea"/>
                </a:rPr>
                <a:t> 매번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4777" y="5302369"/>
              <a:ext cx="3103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마지막 한번</a:t>
              </a:r>
              <a:endParaRPr lang="en-US" altLang="ko-KR" sz="1200" dirty="0" smtClean="0">
                <a:latin typeface="+mn-ea"/>
              </a:endParaRPr>
            </a:p>
            <a:p>
              <a:r>
                <a:rPr lang="en-US" altLang="ko-KR" sz="1200" dirty="0" smtClean="0">
                  <a:latin typeface="+mn-ea"/>
                </a:rPr>
                <a:t>(</a:t>
              </a:r>
              <a:r>
                <a:rPr lang="ko-KR" altLang="en-US" sz="1200" dirty="0" smtClean="0">
                  <a:latin typeface="+mn-ea"/>
                </a:rPr>
                <a:t>자원 해제 </a:t>
              </a:r>
              <a:r>
                <a:rPr lang="en-US" altLang="ko-KR" sz="1200" dirty="0" smtClean="0">
                  <a:latin typeface="+mn-ea"/>
                </a:rPr>
                <a:t>: servlet </a:t>
              </a:r>
              <a:r>
                <a:rPr lang="ko-KR" altLang="en-US" sz="1200" dirty="0" smtClean="0">
                  <a:latin typeface="+mn-ea"/>
                </a:rPr>
                <a:t>수정</a:t>
              </a:r>
              <a:r>
                <a:rPr lang="en-US" altLang="ko-KR" sz="1200" dirty="0" smtClean="0">
                  <a:latin typeface="+mn-ea"/>
                </a:rPr>
                <a:t>, </a:t>
              </a:r>
              <a:r>
                <a:rPr lang="ko-KR" altLang="en-US" sz="1200" dirty="0" smtClean="0">
                  <a:latin typeface="+mn-ea"/>
                </a:rPr>
                <a:t>서버 </a:t>
              </a:r>
              <a:r>
                <a:rPr lang="ko-KR" altLang="en-US" sz="1200" dirty="0" err="1" smtClean="0">
                  <a:latin typeface="+mn-ea"/>
                </a:rPr>
                <a:t>재가동</a:t>
              </a:r>
              <a:r>
                <a:rPr lang="ko-KR" altLang="en-US" sz="1200" dirty="0" smtClean="0">
                  <a:latin typeface="+mn-ea"/>
                </a:rPr>
                <a:t> 등등</a:t>
              </a:r>
              <a:r>
                <a:rPr lang="en-US" altLang="ko-KR" sz="1200" dirty="0" smtClean="0">
                  <a:latin typeface="+mn-ea"/>
                </a:rPr>
                <a:t>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12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New&gt; Dynamic Web Project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57101"/>
            <a:ext cx="6493222" cy="443414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3507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입력 </a:t>
            </a:r>
            <a:r>
              <a:rPr lang="en-US" altLang="ko-KR" dirty="0" smtClean="0"/>
              <a:t>&gt; Next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2" y="1772816"/>
            <a:ext cx="3994705" cy="453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83" y="1772547"/>
            <a:ext cx="3979770" cy="451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69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 dirty="0" err="1" smtClean="0"/>
              <a:t>web.xml</a:t>
            </a:r>
            <a:r>
              <a:rPr lang="ko-KR" altLang="en-US" dirty="0" smtClean="0"/>
              <a:t>생성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71" y="1700808"/>
            <a:ext cx="3976209" cy="451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2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&gt; New&gt; Servlet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58" y="1678228"/>
            <a:ext cx="6493222" cy="443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70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&gt; New&gt; Servlet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58" y="1678228"/>
            <a:ext cx="6493222" cy="443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1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ko-KR" altLang="en-US" dirty="0" err="1" smtClean="0"/>
              <a:t>패키지명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입력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772816"/>
            <a:ext cx="56864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92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URL Mapping </a:t>
            </a:r>
            <a:r>
              <a:rPr lang="ko-KR" altLang="en-US" dirty="0" smtClean="0"/>
              <a:t>편집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76" y="1772816"/>
            <a:ext cx="56864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9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ko-KR" altLang="en-US" dirty="0" smtClean="0"/>
              <a:t>기본 설정 이용 </a:t>
            </a:r>
            <a:r>
              <a:rPr lang="en-US" altLang="ko-KR" dirty="0" smtClean="0"/>
              <a:t>&gt;Finish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98674"/>
            <a:ext cx="4715421" cy="458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183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6677</TotalTime>
  <Words>249</Words>
  <Application>Microsoft Office PowerPoint</Application>
  <PresentationFormat>화면 슬라이드 쇼(4:3)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패턴기반 SW개발</vt:lpstr>
      <vt:lpstr>Servlet 작성</vt:lpstr>
      <vt:lpstr>Servlet 작성</vt:lpstr>
      <vt:lpstr>Servlet 작성</vt:lpstr>
      <vt:lpstr>Servlet 작성</vt:lpstr>
      <vt:lpstr>Servlet 작성</vt:lpstr>
      <vt:lpstr>Servlet 작성</vt:lpstr>
      <vt:lpstr>Servlet 작성</vt:lpstr>
      <vt:lpstr>Servlet 작성</vt:lpstr>
      <vt:lpstr>Servlet 작성</vt:lpstr>
      <vt:lpstr>서블릿 맵핑</vt:lpstr>
      <vt:lpstr>서블릿 맵핑</vt:lpstr>
      <vt:lpstr>서블릿 맵핑</vt:lpstr>
      <vt:lpstr>서블릿 맵핑</vt:lpstr>
      <vt:lpstr>서블릿 </vt:lpstr>
      <vt:lpstr>서블릿</vt:lpstr>
      <vt:lpstr>Servlet 라이프사이클(생명주기)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161</cp:revision>
  <dcterms:created xsi:type="dcterms:W3CDTF">2016-02-28T12:56:40Z</dcterms:created>
  <dcterms:modified xsi:type="dcterms:W3CDTF">2017-04-05T22:35:08Z</dcterms:modified>
</cp:coreProperties>
</file>