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6" r:id="rId3"/>
    <p:sldId id="337" r:id="rId4"/>
    <p:sldId id="357" r:id="rId5"/>
    <p:sldId id="339" r:id="rId6"/>
    <p:sldId id="343" r:id="rId7"/>
    <p:sldId id="340" r:id="rId8"/>
    <p:sldId id="341" r:id="rId9"/>
    <p:sldId id="344" r:id="rId10"/>
    <p:sldId id="345" r:id="rId11"/>
    <p:sldId id="346" r:id="rId12"/>
    <p:sldId id="347" r:id="rId13"/>
    <p:sldId id="348" r:id="rId14"/>
    <p:sldId id="349" r:id="rId15"/>
    <p:sldId id="338" r:id="rId16"/>
    <p:sldId id="342" r:id="rId17"/>
    <p:sldId id="358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60" r:id="rId26"/>
    <p:sldId id="359" r:id="rId27"/>
    <p:sldId id="361" r:id="rId28"/>
    <p:sldId id="363" r:id="rId29"/>
    <p:sldId id="364" r:id="rId30"/>
    <p:sldId id="362" r:id="rId31"/>
    <p:sldId id="365" r:id="rId32"/>
    <p:sldId id="367" r:id="rId33"/>
    <p:sldId id="366" r:id="rId34"/>
    <p:sldId id="368" r:id="rId35"/>
    <p:sldId id="369" r:id="rId36"/>
    <p:sldId id="37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6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59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0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36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드라이버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/>
              <a:t>과 프로그래밍과 연동 시 필요</a:t>
            </a:r>
          </a:p>
          <a:p>
            <a:endParaRPr lang="ko-KR" altLang="en-US" dirty="0"/>
          </a:p>
          <a:p>
            <a:pPr lvl="1"/>
            <a:r>
              <a:rPr lang="en-US" altLang="ko-KR" dirty="0">
                <a:latin typeface="+mn-ea"/>
              </a:rPr>
              <a:t>http://</a:t>
            </a:r>
            <a:r>
              <a:rPr lang="en-US" altLang="ko-KR" dirty="0" err="1">
                <a:latin typeface="+mn-ea"/>
              </a:rPr>
              <a:t>dev.mysql.com</a:t>
            </a:r>
            <a:r>
              <a:rPr lang="en-US" altLang="ko-KR" dirty="0">
                <a:latin typeface="+mn-ea"/>
              </a:rPr>
              <a:t>/downloads/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[MySQL Connectors] </a:t>
            </a:r>
            <a:r>
              <a:rPr lang="ko-KR" altLang="en-US" dirty="0">
                <a:latin typeface="+mn-ea"/>
              </a:rPr>
              <a:t>항목에서 다운받음</a:t>
            </a:r>
          </a:p>
          <a:p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다운받은 </a:t>
            </a:r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-connector-java-</a:t>
            </a:r>
            <a:r>
              <a:rPr lang="ko-KR" altLang="en-US" dirty="0">
                <a:latin typeface="+mn-ea"/>
              </a:rPr>
              <a:t>버전</a:t>
            </a:r>
            <a:r>
              <a:rPr lang="en-US" altLang="ko-KR" dirty="0">
                <a:latin typeface="+mn-ea"/>
              </a:rPr>
              <a:t>.zip </a:t>
            </a:r>
            <a:r>
              <a:rPr lang="ko-KR" altLang="en-US" dirty="0">
                <a:latin typeface="+mn-ea"/>
              </a:rPr>
              <a:t>파일을 압축을 해제</a:t>
            </a:r>
          </a:p>
          <a:p>
            <a:endParaRPr lang="ko-KR" altLang="en-US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-connector-java-</a:t>
            </a:r>
            <a:r>
              <a:rPr lang="ko-KR" altLang="en-US" dirty="0">
                <a:latin typeface="+mn-ea"/>
              </a:rPr>
              <a:t>버전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err="1">
                <a:latin typeface="+mn-ea"/>
              </a:rPr>
              <a:t>bin.jar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파일을 </a:t>
            </a:r>
            <a:r>
              <a:rPr lang="ko-KR" altLang="en-US" dirty="0" err="1">
                <a:latin typeface="+mn-ea"/>
              </a:rPr>
              <a:t>이클립스의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프로젝트</a:t>
            </a:r>
            <a:r>
              <a:rPr lang="en-US" altLang="ko-KR" dirty="0">
                <a:latin typeface="+mn-ea"/>
              </a:rPr>
              <a:t>]-[</a:t>
            </a:r>
            <a:r>
              <a:rPr lang="en-US" altLang="ko-KR" dirty="0" err="1">
                <a:latin typeface="+mn-ea"/>
              </a:rPr>
              <a:t>Webcontent</a:t>
            </a:r>
            <a:r>
              <a:rPr lang="en-US" altLang="ko-KR" dirty="0">
                <a:latin typeface="+mn-ea"/>
              </a:rPr>
              <a:t>]-[WEB-INF]-[lib]</a:t>
            </a:r>
            <a:r>
              <a:rPr lang="ko-KR" altLang="en-US" dirty="0">
                <a:latin typeface="+mn-ea"/>
              </a:rPr>
              <a:t>폴더에 복사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47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698625"/>
            <a:ext cx="673735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50753" y="3717032"/>
            <a:ext cx="26642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en-US" altLang="ko-KR" dirty="0" smtClean="0"/>
              <a:t>Workbench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CREATE SCHEMA `</a:t>
            </a:r>
            <a:r>
              <a:rPr lang="en-US" altLang="ko-KR" dirty="0" err="1"/>
              <a:t>jsptest</a:t>
            </a:r>
            <a:r>
              <a:rPr lang="en-US" altLang="ko-KR" dirty="0"/>
              <a:t>` DEFAULT CHARACTER SET utf8 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grant </a:t>
            </a:r>
            <a:r>
              <a:rPr lang="en-US" altLang="ko-KR" dirty="0"/>
              <a:t>select, insert, update, delete, create, drop, alter </a:t>
            </a:r>
            <a:endParaRPr lang="en-US" altLang="ko-KR" dirty="0" smtClean="0"/>
          </a:p>
          <a:p>
            <a:r>
              <a:rPr lang="en-US" altLang="ko-KR" dirty="0" smtClean="0"/>
              <a:t>on </a:t>
            </a:r>
            <a:r>
              <a:rPr lang="en-US" altLang="ko-KR" dirty="0" err="1"/>
              <a:t>jsptest</a:t>
            </a:r>
            <a:r>
              <a:rPr lang="en-US" altLang="ko-KR" dirty="0"/>
              <a:t>.* to '</a:t>
            </a:r>
            <a:r>
              <a:rPr lang="en-US" altLang="ko-KR" dirty="0" err="1"/>
              <a:t>jspid</a:t>
            </a:r>
            <a:r>
              <a:rPr lang="en-US" altLang="ko-KR" dirty="0"/>
              <a:t>'@</a:t>
            </a:r>
            <a:r>
              <a:rPr lang="en-US" altLang="ko-KR" dirty="0" smtClean="0"/>
              <a:t>'localhost‘ </a:t>
            </a:r>
          </a:p>
          <a:p>
            <a:r>
              <a:rPr lang="en-US" altLang="ko-KR" dirty="0" smtClean="0"/>
              <a:t>identified </a:t>
            </a:r>
            <a:r>
              <a:rPr lang="en-US" altLang="ko-KR" dirty="0"/>
              <a:t>by '</a:t>
            </a:r>
            <a:r>
              <a:rPr lang="en-US" altLang="ko-KR" dirty="0" err="1"/>
              <a:t>jsppass</a:t>
            </a:r>
            <a:r>
              <a:rPr lang="en-US" altLang="ko-KR" dirty="0" smtClean="0"/>
              <a:t>';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0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 Source Explorer] </a:t>
            </a:r>
            <a:r>
              <a:rPr lang="ko-KR" altLang="en-US" dirty="0" err="1"/>
              <a:t>뷰에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  <a:r>
              <a:rPr lang="ko-KR" altLang="en-US" dirty="0"/>
              <a:t>커넥션 생성</a:t>
            </a:r>
          </a:p>
          <a:p>
            <a:pPr lvl="1"/>
            <a:r>
              <a:rPr lang="en-US" altLang="ko-KR" dirty="0"/>
              <a:t>[Data Source Explorer] </a:t>
            </a:r>
            <a:r>
              <a:rPr lang="ko-KR" altLang="en-US" dirty="0" err="1"/>
              <a:t>뷰의</a:t>
            </a:r>
            <a:r>
              <a:rPr lang="ko-KR" altLang="en-US" dirty="0"/>
              <a:t> </a:t>
            </a:r>
            <a:r>
              <a:rPr lang="en-US" altLang="ko-KR" dirty="0"/>
              <a:t>[Database Connections] </a:t>
            </a:r>
            <a:r>
              <a:rPr lang="ko-KR" altLang="en-US" dirty="0"/>
              <a:t>항목을 선택 후 마우스 오른쪽 버튼을 눌러 </a:t>
            </a:r>
            <a:r>
              <a:rPr lang="en-US" altLang="ko-KR" dirty="0"/>
              <a:t>[New...]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27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0988"/>
            <a:ext cx="58388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20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0988"/>
            <a:ext cx="58388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4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/>
              <a:t>데이터베이스 관리시스템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 ; DBMS)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방대한 양의 데이터베이스를 편리하고 효율적으로 관리하는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/>
              <a:t>데이터를 안정적으로 보관할 수 있는 다양한 기능 제공</a:t>
            </a:r>
          </a:p>
          <a:p>
            <a:pPr lvl="2">
              <a:spcAft>
                <a:spcPts val="600"/>
              </a:spcAft>
            </a:pPr>
            <a:r>
              <a:rPr lang="ko-KR" altLang="en-US" sz="1600" dirty="0"/>
              <a:t>데이터의 삽입</a:t>
            </a:r>
            <a:r>
              <a:rPr lang="en-US" altLang="ko-KR" sz="1600" dirty="0"/>
              <a:t>/</a:t>
            </a:r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</a:t>
            </a:r>
            <a:r>
              <a:rPr lang="ko-KR" altLang="en-US" sz="1600" dirty="0" err="1"/>
              <a:t>무결성</a:t>
            </a:r>
            <a:r>
              <a:rPr lang="ko-KR" altLang="en-US" sz="1600" dirty="0"/>
              <a:t> 유지</a:t>
            </a:r>
            <a:r>
              <a:rPr lang="en-US" altLang="ko-KR" sz="1600" dirty="0"/>
              <a:t>, </a:t>
            </a:r>
            <a:r>
              <a:rPr lang="ko-KR" altLang="en-US" sz="1600" dirty="0"/>
              <a:t>트랜잭션 관리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백업 및 복원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보안 등의 기능을 제공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자바와 </a:t>
            </a:r>
            <a:r>
              <a:rPr lang="ko-KR" altLang="en-US" dirty="0"/>
              <a:t>같은 프로그램 언어로 만든 응용 프로그램과 데이터베이스의 중재자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모든 응용 프로그램들이 데이터베이스를 공유해서 사용할 수 있도록 관리해 주는 소프트웨어</a:t>
            </a:r>
          </a:p>
          <a:p>
            <a:pPr lvl="1"/>
            <a:r>
              <a:rPr lang="ko-KR" altLang="en-US" dirty="0"/>
              <a:t>대표적인 예 </a:t>
            </a:r>
          </a:p>
          <a:p>
            <a:pPr lvl="2"/>
            <a:r>
              <a:rPr lang="en-US" altLang="ko-KR" dirty="0"/>
              <a:t>SYBASE, MS-SQL, ACCESS, ORACLE, MySQL, DB2, </a:t>
            </a:r>
            <a:r>
              <a:rPr lang="en-US" altLang="ko-KR"/>
              <a:t>INFORMIX </a:t>
            </a:r>
            <a:endParaRPr lang="en-US" altLang="ko-KR" dirty="0" smtClean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7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47750"/>
            <a:ext cx="66198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33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47750"/>
            <a:ext cx="66198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72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47750"/>
            <a:ext cx="66198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0988"/>
            <a:ext cx="58388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4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MySQL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스크랩북 작성</a:t>
            </a:r>
          </a:p>
          <a:p>
            <a:pPr lvl="1"/>
            <a:r>
              <a:rPr lang="en-US" altLang="ko-KR" dirty="0"/>
              <a:t>[Data Source Explorer] </a:t>
            </a:r>
            <a:r>
              <a:rPr lang="ko-KR" altLang="en-US" dirty="0" err="1"/>
              <a:t>뷰에서</a:t>
            </a:r>
            <a:r>
              <a:rPr lang="ko-KR" altLang="en-US" dirty="0"/>
              <a:t> 커넥션을 선택 후 </a:t>
            </a:r>
            <a:r>
              <a:rPr lang="en-US" altLang="ko-KR" dirty="0"/>
              <a:t>[Open SQL Scrapbook] </a:t>
            </a:r>
            <a:r>
              <a:rPr lang="ko-KR" altLang="en-US" dirty="0"/>
              <a:t>아이콘을 클릭</a:t>
            </a:r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56" b="57673"/>
          <a:stretch/>
        </p:blipFill>
        <p:spPr bwMode="auto">
          <a:xfrm>
            <a:off x="179512" y="2204863"/>
            <a:ext cx="8552242" cy="265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627784" y="306896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9512" y="3782020"/>
            <a:ext cx="9041200" cy="2592288"/>
            <a:chOff x="1173892" y="3717032"/>
            <a:chExt cx="8550876" cy="228998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7" r="6050" b="57673"/>
            <a:stretch/>
          </p:blipFill>
          <p:spPr bwMode="auto">
            <a:xfrm>
              <a:off x="1173892" y="3717032"/>
              <a:ext cx="8550876" cy="2289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843808" y="4581128"/>
              <a:ext cx="568863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68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8288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ko-KR" sz="2800" dirty="0" smtClean="0">
                <a:latin typeface="+mn-ea"/>
              </a:rPr>
              <a:t>SQL</a:t>
            </a:r>
            <a:endParaRPr lang="en-US" altLang="ko-KR" sz="2000" dirty="0" smtClean="0">
              <a:latin typeface="+mn-ea"/>
            </a:endParaRPr>
          </a:p>
          <a:p>
            <a:pPr marL="4572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 smtClean="0">
                <a:latin typeface="+mn-ea"/>
              </a:rPr>
              <a:t>Structured </a:t>
            </a:r>
            <a:r>
              <a:rPr lang="en-US" altLang="ko-KR" sz="2000" dirty="0">
                <a:latin typeface="+mn-ea"/>
              </a:rPr>
              <a:t>Query Language</a:t>
            </a:r>
            <a:r>
              <a:rPr lang="ko-KR" altLang="en-US" sz="2000" dirty="0">
                <a:latin typeface="+mn-ea"/>
              </a:rPr>
              <a:t>의 약자로 구조화된 질의 언어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sz="2000" dirty="0" smtClean="0">
              <a:latin typeface="+mn-ea"/>
            </a:endParaRPr>
          </a:p>
          <a:p>
            <a:pPr marL="4572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 smtClean="0">
                <a:latin typeface="+mn-ea"/>
              </a:rPr>
              <a:t>데이터베이스 </a:t>
            </a:r>
            <a:r>
              <a:rPr lang="ko-KR" altLang="en-US" sz="2000" dirty="0">
                <a:latin typeface="+mn-ea"/>
              </a:rPr>
              <a:t>생성부터 레코드 검색 등의 작업을 수행할 때 </a:t>
            </a:r>
            <a:r>
              <a:rPr lang="ko-KR" altLang="en-US" sz="2000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 marL="4572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/>
              <a:t>SQL</a:t>
            </a:r>
            <a:r>
              <a:rPr lang="ko-KR" altLang="en-US" sz="2000" dirty="0"/>
              <a:t>문은 크게 데이터 </a:t>
            </a:r>
            <a:r>
              <a:rPr lang="ko-KR" altLang="en-US" sz="2000" dirty="0" err="1"/>
              <a:t>정의문</a:t>
            </a:r>
            <a:r>
              <a:rPr lang="en-US" altLang="ko-KR" sz="2000" dirty="0"/>
              <a:t>(Data Definition Language, </a:t>
            </a:r>
            <a:r>
              <a:rPr lang="en-US" altLang="ko-KR" sz="2000" dirty="0" err="1"/>
              <a:t>DDL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제어문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조작문</a:t>
            </a:r>
            <a:r>
              <a:rPr lang="en-US" altLang="ko-KR" sz="2000" dirty="0"/>
              <a:t>(Data Control Language), </a:t>
            </a:r>
            <a:r>
              <a:rPr lang="ko-KR" altLang="en-US" sz="2000" dirty="0"/>
              <a:t>쿼리</a:t>
            </a:r>
            <a:r>
              <a:rPr lang="en-US" altLang="ko-KR" sz="2000" dirty="0"/>
              <a:t>(Query), </a:t>
            </a:r>
            <a:r>
              <a:rPr lang="ko-KR" altLang="en-US" sz="2000" dirty="0"/>
              <a:t>트랜잭션</a:t>
            </a:r>
            <a:r>
              <a:rPr lang="en-US" altLang="ko-KR" sz="2000" dirty="0"/>
              <a:t>(Transaction) </a:t>
            </a:r>
            <a:r>
              <a:rPr lang="ko-KR" altLang="en-US" sz="2000" dirty="0" smtClean="0"/>
              <a:t>처리로 나누어  볼 수 있음</a:t>
            </a:r>
            <a:endParaRPr lang="ko-KR" altLang="en-US" sz="2000" dirty="0"/>
          </a:p>
          <a:p>
            <a:pPr marL="457200" lvl="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37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2" y="1484784"/>
            <a:ext cx="7581901" cy="425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547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(Data 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38621"/>
              </p:ext>
            </p:extLst>
          </p:nvPr>
        </p:nvGraphicFramePr>
        <p:xfrm>
          <a:off x="683568" y="1771888"/>
          <a:ext cx="7920880" cy="3770480"/>
        </p:xfrm>
        <a:graphic>
          <a:graphicData uri="http://schemas.openxmlformats.org/drawingml/2006/table">
            <a:tbl>
              <a:tblPr/>
              <a:tblGrid>
                <a:gridCol w="1872208"/>
                <a:gridCol w="1296144"/>
                <a:gridCol w="4752528"/>
              </a:tblGrid>
              <a:tr h="1741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 타입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저장 공간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표현 범위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TINYINT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byte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-128~127</a:t>
                      </a: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UNSIGNED 0~255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SMALLINT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-32768~32767</a:t>
                      </a: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UNSIGNED 0~65535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MEDIUMINT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-8388608~8388607</a:t>
                      </a: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UNSIGNED 0~16777215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INT, INTEGER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-2147483648~2147483647</a:t>
                      </a: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UNSIGNED 0~4294967295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712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BIGINT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-9223372036854775808~9223372036854775807</a:t>
                      </a: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UNSIGNED 18446744073709551615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1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(Data 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96023"/>
              </p:ext>
            </p:extLst>
          </p:nvPr>
        </p:nvGraphicFramePr>
        <p:xfrm>
          <a:off x="1043608" y="1916832"/>
          <a:ext cx="7020000" cy="2592290"/>
        </p:xfrm>
        <a:graphic>
          <a:graphicData uri="http://schemas.openxmlformats.org/drawingml/2006/table">
            <a:tbl>
              <a:tblPr/>
              <a:tblGrid>
                <a:gridCol w="3240360"/>
                <a:gridCol w="3779640"/>
              </a:tblGrid>
              <a:tr h="51845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날짜 및 시간 타입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저장 공간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DATETIME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TIMESTAMP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 bytes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5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  <a:r>
              <a:rPr lang="en-US" altLang="ko-KR" dirty="0"/>
              <a:t>(Data 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50957"/>
              </p:ext>
            </p:extLst>
          </p:nvPr>
        </p:nvGraphicFramePr>
        <p:xfrm>
          <a:off x="971600" y="1916832"/>
          <a:ext cx="7416824" cy="3888431"/>
        </p:xfrm>
        <a:graphic>
          <a:graphicData uri="http://schemas.openxmlformats.org/drawingml/2006/table">
            <a:tbl>
              <a:tblPr/>
              <a:tblGrid>
                <a:gridCol w="3960440"/>
                <a:gridCol w="3456384"/>
              </a:tblGrid>
              <a:tr h="43934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 타입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9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저장 공간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저장 문자의 개수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1~255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VARCHAR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1~255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5863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BLOB(Binary Large Object), TEXT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1~65535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5863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MEDIUMBLOB, MEDIUMTEXT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1~1677215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LONGBLOB, LONGTEXT 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1~4294967295</a:t>
                      </a: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1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 관리시스템</a:t>
            </a:r>
            <a:r>
              <a:rPr lang="en-US" altLang="ko-KR" dirty="0"/>
              <a:t>(Relational DBMS)</a:t>
            </a:r>
          </a:p>
          <a:p>
            <a:pPr lvl="1"/>
            <a:r>
              <a:rPr lang="ko-KR" altLang="en-US" dirty="0" smtClean="0"/>
              <a:t>정형화된 </a:t>
            </a:r>
            <a:r>
              <a:rPr lang="ko-KR" altLang="en-US" dirty="0"/>
              <a:t>데이터 항목들의 집합체로서 확장이 용이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테이블 구조로 데이터를 관리</a:t>
            </a:r>
          </a:p>
          <a:p>
            <a:pPr lvl="1"/>
            <a:r>
              <a:rPr lang="ko-KR" altLang="en-US" dirty="0"/>
              <a:t>테이블에서 열을 </a:t>
            </a:r>
            <a:r>
              <a:rPr lang="ko-KR" altLang="en-US" dirty="0" err="1"/>
              <a:t>컬럼</a:t>
            </a:r>
            <a:r>
              <a:rPr lang="en-US" altLang="ko-KR" dirty="0"/>
              <a:t>(Column), </a:t>
            </a:r>
            <a:r>
              <a:rPr lang="ko-KR" altLang="en-US" dirty="0"/>
              <a:t>행을 레코드</a:t>
            </a:r>
            <a:r>
              <a:rPr lang="en-US" altLang="ko-KR" dirty="0"/>
              <a:t>(Record)</a:t>
            </a:r>
            <a:r>
              <a:rPr lang="ko-KR" altLang="en-US" dirty="0"/>
              <a:t>라고 함</a:t>
            </a:r>
          </a:p>
          <a:p>
            <a:pPr lvl="1"/>
            <a:r>
              <a:rPr lang="ko-KR" altLang="en-US" dirty="0"/>
              <a:t>데이터의 중복 및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보장하기 위해서 다양한 제약조건 지정 가능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컬럼에는</a:t>
            </a:r>
            <a:r>
              <a:rPr lang="ko-KR" altLang="en-US" dirty="0"/>
              <a:t> 항상 값이 존재하는 것이 아님</a:t>
            </a:r>
            <a:r>
              <a:rPr lang="en-US" altLang="ko-KR" dirty="0"/>
              <a:t>, </a:t>
            </a:r>
            <a:r>
              <a:rPr lang="ko-KR" altLang="en-US" dirty="0"/>
              <a:t>비어있는 </a:t>
            </a:r>
            <a:r>
              <a:rPr lang="ko-KR" altLang="en-US" dirty="0" err="1"/>
              <a:t>컬럼이</a:t>
            </a:r>
            <a:r>
              <a:rPr lang="ko-KR" altLang="en-US" dirty="0"/>
              <a:t> 존재할 수 있음</a:t>
            </a:r>
          </a:p>
          <a:p>
            <a:pPr lvl="2"/>
            <a:r>
              <a:rPr lang="ko-KR" altLang="en-US" dirty="0" smtClean="0"/>
              <a:t>비어있는 </a:t>
            </a:r>
            <a:r>
              <a:rPr lang="ko-KR" altLang="en-US" dirty="0"/>
              <a:t>값을 → ‘</a:t>
            </a:r>
            <a:r>
              <a:rPr lang="en-US" altLang="ko-KR" dirty="0"/>
              <a:t>NULL </a:t>
            </a:r>
            <a:r>
              <a:rPr lang="ko-KR" altLang="en-US" dirty="0"/>
              <a:t>값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Oracle, MS-SQL, MySQL , </a:t>
            </a:r>
            <a:r>
              <a:rPr lang="en-US" altLang="ko-KR" dirty="0" err="1"/>
              <a:t>MariaDB</a:t>
            </a:r>
            <a:r>
              <a:rPr lang="en-US" altLang="ko-KR" dirty="0"/>
              <a:t>, PostgreSQL, DB2 </a:t>
            </a:r>
            <a:r>
              <a:rPr lang="ko-KR" altLang="en-US" dirty="0"/>
              <a:t>등이 사용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2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테이블 작업 관련 </a:t>
            </a:r>
            <a:r>
              <a:rPr lang="ko-KR" altLang="en-US" dirty="0" err="1"/>
              <a:t>쿼리문</a:t>
            </a:r>
            <a:endParaRPr lang="ko-KR" altLang="en-US" dirty="0"/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생성</a:t>
            </a:r>
            <a:r>
              <a:rPr lang="en-US" altLang="ko-KR" dirty="0"/>
              <a:t>- CREATE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제거</a:t>
            </a:r>
            <a:r>
              <a:rPr lang="en-US" altLang="ko-KR" dirty="0"/>
              <a:t>- DROP</a:t>
            </a:r>
            <a:r>
              <a:rPr lang="ko-KR" altLang="en-US" dirty="0"/>
              <a:t>문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051720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id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(50)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passwd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(16)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name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(10)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reg_date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473443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DROP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member;</a:t>
            </a:r>
          </a:p>
        </p:txBody>
      </p:sp>
    </p:spTree>
    <p:extLst>
      <p:ext uri="{BB962C8B-B14F-4D97-AF65-F5344CB8AC3E}">
        <p14:creationId xmlns:p14="http://schemas.microsoft.com/office/powerpoint/2010/main" val="1067716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컬럼에</a:t>
            </a:r>
            <a:r>
              <a:rPr lang="ko-KR" altLang="en-US" dirty="0" smtClean="0"/>
              <a:t> </a:t>
            </a:r>
            <a:r>
              <a:rPr lang="ko-KR" altLang="en-US" dirty="0"/>
              <a:t>데이터를 저장할 때 유효한 데이터 저장을 위해서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/>
              <a:t>제약조건에 위배되면 에러가 발생</a:t>
            </a:r>
          </a:p>
          <a:p>
            <a:endParaRPr lang="ko-KR" alt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2492896"/>
            <a:ext cx="7937501" cy="3352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8721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작업 관련 </a:t>
            </a:r>
            <a:r>
              <a:rPr lang="ko-KR" altLang="en-US" dirty="0" err="1"/>
              <a:t>쿼리문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 수정</a:t>
            </a:r>
            <a:r>
              <a:rPr lang="en-US" altLang="ko-KR" dirty="0"/>
              <a:t>- ALTER</a:t>
            </a:r>
            <a:r>
              <a:rPr lang="ko-KR" altLang="en-US" dirty="0"/>
              <a:t>문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테이블의 필드를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65827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(address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(100)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tel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(20)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4000C8"/>
                </a:solidFill>
                <a:latin typeface="Consolas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/>
            </a:endParaRPr>
          </a:p>
          <a:p>
            <a:endParaRPr lang="en-US" altLang="ko-KR" dirty="0" smtClean="0">
              <a:solidFill>
                <a:srgbClr val="000000"/>
              </a:solidFill>
              <a:latin typeface="Consolas"/>
            </a:endParaRPr>
          </a:p>
          <a:p>
            <a:endParaRPr lang="en-US" altLang="ko-KR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DROP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address;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66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레코드 처리 작업</a:t>
            </a:r>
          </a:p>
          <a:p>
            <a:pPr lvl="1"/>
            <a:r>
              <a:rPr lang="ko-KR" altLang="en-US" dirty="0"/>
              <a:t>레코드 추가 </a:t>
            </a:r>
            <a:r>
              <a:rPr lang="en-US" altLang="ko-KR" dirty="0"/>
              <a:t>- Insert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레코드 검색 </a:t>
            </a:r>
            <a:r>
              <a:rPr lang="en-US" altLang="ko-KR" dirty="0"/>
              <a:t>- 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레코드 수정 </a:t>
            </a:r>
            <a:r>
              <a:rPr lang="en-US" altLang="ko-KR" dirty="0"/>
              <a:t>- UPDATE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레코드 삭제 </a:t>
            </a:r>
            <a:r>
              <a:rPr lang="en-US" altLang="ko-KR" dirty="0" smtClean="0"/>
              <a:t>– DELETE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001614"/>
            <a:ext cx="7276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member(id,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name,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reg_date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address)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  <a:latin typeface="Consolas"/>
              </a:rPr>
              <a:t>'kildong'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'1234'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ko-KR" altLang="en-US" b="1" dirty="0">
                <a:solidFill>
                  <a:srgbClr val="0000FF"/>
                </a:solidFill>
                <a:latin typeface="Consolas"/>
              </a:rPr>
              <a:t>홍길동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, now(), 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ko-KR" altLang="en-US" b="1" dirty="0">
                <a:solidFill>
                  <a:srgbClr val="0000FF"/>
                </a:solidFill>
                <a:latin typeface="Consolas"/>
              </a:rPr>
              <a:t>서울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284984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where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name=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ko-KR" altLang="en-US" b="1" dirty="0">
                <a:solidFill>
                  <a:srgbClr val="0000FF"/>
                </a:solidFill>
                <a:latin typeface="Consolas"/>
              </a:rPr>
              <a:t>홍길동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976950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update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set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'3579'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where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name=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ko-KR" altLang="en-US" b="1" dirty="0">
                <a:solidFill>
                  <a:srgbClr val="0000FF"/>
                </a:solidFill>
                <a:latin typeface="Consolas"/>
              </a:rPr>
              <a:t>홍길동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733256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delete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member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where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 id=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 err="1">
                <a:solidFill>
                  <a:srgbClr val="0000FF"/>
                </a:solidFill>
                <a:latin typeface="Consolas"/>
              </a:rPr>
              <a:t>kildong</a:t>
            </a:r>
            <a:r>
              <a:rPr lang="en-US" altLang="ko-KR" b="1" dirty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2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회원 테이블에 데이터 추가하기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Table 197"/>
          <p:cNvGraphicFramePr/>
          <p:nvPr>
            <p:extLst>
              <p:ext uri="{D42A27DB-BD31-4B8C-83A1-F6EECF244321}">
                <p14:modId xmlns:p14="http://schemas.microsoft.com/office/powerpoint/2010/main" val="2803732175"/>
              </p:ext>
            </p:extLst>
          </p:nvPr>
        </p:nvGraphicFramePr>
        <p:xfrm>
          <a:off x="539552" y="2276872"/>
          <a:ext cx="8075965" cy="3059992"/>
        </p:xfrm>
        <a:graphic>
          <a:graphicData uri="http://schemas.openxmlformats.org/drawingml/2006/table">
            <a:tbl>
              <a:tblPr/>
              <a:tblGrid>
                <a:gridCol w="1615193"/>
                <a:gridCol w="1615193"/>
                <a:gridCol w="1615193"/>
                <a:gridCol w="1615193"/>
                <a:gridCol w="1615193"/>
              </a:tblGrid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 err="1" smtClean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p</a:t>
                      </a:r>
                      <a:r>
                        <a:rPr lang="en-US" sz="2600" dirty="0" err="1" smtClean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ass</a:t>
                      </a:r>
                      <a:r>
                        <a:rPr sz="2600" dirty="0" err="1" smtClean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wd</a:t>
                      </a:r>
                      <a:endParaRPr sz="2600" dirty="0">
                        <a:latin typeface="Apple SD 산돌고딕 Neo 세미볼드체"/>
                        <a:ea typeface="Apple SD 산돌고딕 Neo 세미볼드체"/>
                        <a:cs typeface="Apple SD 산돌고딕 Neo 세미볼드체"/>
                        <a:sym typeface="Apple SD 산돌고딕 Neo 세미볼드체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lang="en-US" sz="2600" dirty="0" err="1" smtClean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tel</a:t>
                      </a:r>
                      <a:endParaRPr sz="2600" dirty="0">
                        <a:latin typeface="Apple SD 산돌고딕 Neo 세미볼드체"/>
                        <a:ea typeface="Apple SD 산돌고딕 Neo 세미볼드체"/>
                        <a:cs typeface="Apple SD 산돌고딕 Neo 세미볼드체"/>
                        <a:sym typeface="Apple SD 산돌고딕 Neo 세미볼드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daum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다음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ekdma1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서울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naver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네이버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spdlqj1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경기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222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nate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네이트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spdlxm1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 err="1">
                          <a:sym typeface="Apple SD 산돌고딕 Neo 옅은체"/>
                        </a:rPr>
                        <a:t>서울</a:t>
                      </a:r>
                      <a:endParaRPr sz="2600" dirty="0">
                        <a:sym typeface="Apple SD 산돌고딕 Neo 옅은체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333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google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구글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rnrmf1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캘리포니아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sym typeface="Apple SD 산돌고딕 Neo 옅은체"/>
                        </a:rPr>
                        <a:t>444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8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회원 테이블에 데이터 수정하기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Table 202"/>
          <p:cNvGraphicFramePr/>
          <p:nvPr>
            <p:extLst>
              <p:ext uri="{D42A27DB-BD31-4B8C-83A1-F6EECF244321}">
                <p14:modId xmlns:p14="http://schemas.microsoft.com/office/powerpoint/2010/main" val="3739937414"/>
              </p:ext>
            </p:extLst>
          </p:nvPr>
        </p:nvGraphicFramePr>
        <p:xfrm>
          <a:off x="827584" y="2132856"/>
          <a:ext cx="8075965" cy="3059992"/>
        </p:xfrm>
        <a:graphic>
          <a:graphicData uri="http://schemas.openxmlformats.org/drawingml/2006/table">
            <a:tbl>
              <a:tblPr/>
              <a:tblGrid>
                <a:gridCol w="1615193"/>
                <a:gridCol w="1615193"/>
                <a:gridCol w="1615193"/>
                <a:gridCol w="1615193"/>
                <a:gridCol w="1615193"/>
              </a:tblGrid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pwd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phone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daum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다음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ekdma1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제주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064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naver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네이버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spdlqj1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경기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031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nate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네이트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spdlxm1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서울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google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구글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rnrmf1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캘리포니아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sym typeface="Apple SD 산돌고딕 Neo 옅은체"/>
                        </a:rPr>
                        <a:t>1-909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43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회원 테이블에 데이터 수정하기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5" name="Table 207"/>
          <p:cNvGraphicFramePr/>
          <p:nvPr>
            <p:extLst>
              <p:ext uri="{D42A27DB-BD31-4B8C-83A1-F6EECF244321}">
                <p14:modId xmlns:p14="http://schemas.microsoft.com/office/powerpoint/2010/main" val="3582346588"/>
              </p:ext>
            </p:extLst>
          </p:nvPr>
        </p:nvGraphicFramePr>
        <p:xfrm>
          <a:off x="683568" y="1844824"/>
          <a:ext cx="8075965" cy="3059992"/>
        </p:xfrm>
        <a:graphic>
          <a:graphicData uri="http://schemas.openxmlformats.org/drawingml/2006/table">
            <a:tbl>
              <a:tblPr/>
              <a:tblGrid>
                <a:gridCol w="1615193"/>
                <a:gridCol w="1615193"/>
                <a:gridCol w="1615193"/>
                <a:gridCol w="1615193"/>
                <a:gridCol w="1615193"/>
              </a:tblGrid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pwd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latin typeface="Apple SD 산돌고딕 Neo 세미볼드체"/>
                          <a:ea typeface="Apple SD 산돌고딕 Neo 세미볼드체"/>
                          <a:cs typeface="Apple SD 산돌고딕 Neo 세미볼드체"/>
                          <a:sym typeface="Apple SD 산돌고딕 Neo 세미볼드체"/>
                        </a:rPr>
                        <a:t>phone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daum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다음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ekdma1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제주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064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naver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네이버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spdlqj1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경기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031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 err="1">
                          <a:sym typeface="Apple SD 산돌고딕 Neo 옅은체"/>
                        </a:rPr>
                        <a:t>nate</a:t>
                      </a:r>
                      <a:endParaRPr sz="2600" dirty="0">
                        <a:sym typeface="Apple SD 산돌고딕 Neo 옅은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 err="1">
                          <a:sym typeface="Apple SD 산돌고딕 Neo 옅은체"/>
                        </a:rPr>
                        <a:t>네이트</a:t>
                      </a:r>
                      <a:endParaRPr sz="2600" dirty="0">
                        <a:sym typeface="Apple SD 산돌고딕 Neo 옅은체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sym typeface="Apple SD 산돌고딕 Neo 옅은체"/>
                        </a:rPr>
                        <a:t>spdlxm1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 err="1">
                          <a:sym typeface="Apple SD 산돌고딕 Neo 옅은체"/>
                        </a:rPr>
                        <a:t>서울</a:t>
                      </a:r>
                      <a:endParaRPr sz="2600" dirty="0">
                        <a:sym typeface="Apple SD 산돌고딕 Neo 옅은체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sym typeface="Apple SD 산돌고딕 Neo 옅은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41478"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google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구글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rnrmf1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>
                          <a:sym typeface="Apple SD 산돌고딕 Neo 옅은체"/>
                        </a:rPr>
                        <a:t>캘리포니아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uFillTx/>
                        </a:defRPr>
                      </a:pPr>
                      <a:r>
                        <a:rPr sz="2600" dirty="0">
                          <a:sym typeface="Apple SD 산돌고딕 Neo 옅은체"/>
                        </a:rPr>
                        <a:t>1-909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755576" y="3750940"/>
            <a:ext cx="7848872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다운로드 </a:t>
            </a:r>
          </a:p>
          <a:p>
            <a:pPr lvl="1"/>
            <a:r>
              <a:rPr lang="en-US" altLang="ko-KR" dirty="0"/>
              <a:t>http://</a:t>
            </a:r>
            <a:r>
              <a:rPr lang="en-US" altLang="ko-KR" dirty="0" err="1"/>
              <a:t>dev.mysql.com</a:t>
            </a:r>
            <a:r>
              <a:rPr lang="en-US" altLang="ko-KR" dirty="0"/>
              <a:t>/downloads/</a:t>
            </a:r>
          </a:p>
          <a:p>
            <a:pPr lvl="1"/>
            <a:r>
              <a:rPr lang="en-US" altLang="ko-KR" dirty="0"/>
              <a:t>MySQL Community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설치 프로그램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0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56" y="788096"/>
            <a:ext cx="7088036" cy="53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8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5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8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42925"/>
            <a:ext cx="76390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40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6640</TotalTime>
  <Words>800</Words>
  <Application>Microsoft Office PowerPoint</Application>
  <PresentationFormat>화면 슬라이드 쇼(4:3)</PresentationFormat>
  <Paragraphs>249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원본</vt:lpstr>
      <vt:lpstr>패턴기반 SW개발</vt:lpstr>
      <vt:lpstr>Database</vt:lpstr>
      <vt:lpstr>Database</vt:lpstr>
      <vt:lpstr>MySQL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MySQL 드라이버</vt:lpstr>
      <vt:lpstr>MySQL 드라이버</vt:lpstr>
      <vt:lpstr>MySQL Workbench</vt:lpstr>
      <vt:lpstr>Eclipse에서 MySQL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Eclipse에서 MySQL 제어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  <vt:lpstr>SQL 쿼리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152</cp:revision>
  <dcterms:created xsi:type="dcterms:W3CDTF">2016-02-28T12:56:40Z</dcterms:created>
  <dcterms:modified xsi:type="dcterms:W3CDTF">2017-04-06T00:39:32Z</dcterms:modified>
</cp:coreProperties>
</file>