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49" r:id="rId4"/>
    <p:sldId id="351" r:id="rId5"/>
    <p:sldId id="352" r:id="rId6"/>
    <p:sldId id="357" r:id="rId7"/>
    <p:sldId id="358" r:id="rId8"/>
    <p:sldId id="354" r:id="rId9"/>
    <p:sldId id="356" r:id="rId10"/>
    <p:sldId id="359" r:id="rId11"/>
    <p:sldId id="3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Table 305"/>
          <p:cNvGraphicFramePr/>
          <p:nvPr>
            <p:extLst>
              <p:ext uri="{D42A27DB-BD31-4B8C-83A1-F6EECF244321}">
                <p14:modId xmlns:p14="http://schemas.microsoft.com/office/powerpoint/2010/main" val="2959750414"/>
              </p:ext>
            </p:extLst>
          </p:nvPr>
        </p:nvGraphicFramePr>
        <p:xfrm>
          <a:off x="539552" y="1914127"/>
          <a:ext cx="8104420" cy="38145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58851"/>
                <a:gridCol w="5345569"/>
              </a:tblGrid>
              <a:tr h="494868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메소드</a:t>
                      </a:r>
                      <a:endParaRPr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33675" marR="33675" marT="33675" marB="33675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설명</a:t>
                      </a:r>
                      <a:endParaRPr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33675" marR="33675" marT="33675" marB="33675" anchor="ctr" horzOverflow="overflow">
                    <a:solidFill>
                      <a:schemeClr val="accent2"/>
                    </a:solidFill>
                  </a:tcPr>
                </a:tc>
              </a:tr>
              <a:tr h="844190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Object getAttribute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(String name)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이름에 해당되는 객체 값을 가져옵니다</a:t>
                      </a:r>
                      <a:r>
                        <a:rPr>
                          <a:sym typeface="굴림"/>
                        </a:rPr>
                        <a:t>.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/>
                        <a:t>없을 경우에는 </a:t>
                      </a:r>
                      <a:r>
                        <a:rPr>
                          <a:sym typeface="굴림"/>
                        </a:rPr>
                        <a:t>null</a:t>
                      </a:r>
                      <a:r>
                        <a:rPr/>
                        <a:t>을 반환</a:t>
                      </a:r>
                      <a:r>
                        <a:t>합니다</a:t>
                      </a:r>
                      <a:r>
                        <a:rPr>
                          <a:sym typeface="굴림"/>
                        </a:rPr>
                        <a:t>.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반환값은 </a:t>
                      </a:r>
                      <a:r>
                        <a:rPr>
                          <a:sym typeface="굴림"/>
                        </a:rPr>
                        <a:t>Object</a:t>
                      </a:r>
                      <a:r>
                        <a:t>형이므로 반드시 형 변환을 하여 사용해야 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602356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Enumeration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getAttributeNames()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세션에서 모든 객체들의 이름을 </a:t>
                      </a:r>
                      <a:r>
                        <a:rPr>
                          <a:sym typeface="굴림"/>
                        </a:rPr>
                        <a:t>Enumeration </a:t>
                      </a:r>
                      <a:r>
                        <a:t>형으로 얻어 줍니다</a:t>
                      </a:r>
                      <a:r>
                        <a:rPr>
                          <a:sym typeface="굴림"/>
                        </a:rPr>
                        <a:t>.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509968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>
                          <a:sym typeface="굴림"/>
                        </a:rPr>
                        <a:t>long </a:t>
                      </a:r>
                      <a:r>
                        <a:rPr dirty="0" err="1">
                          <a:sym typeface="굴림"/>
                        </a:rPr>
                        <a:t>getCreationTime</a:t>
                      </a:r>
                      <a:r>
                        <a:rPr dirty="0">
                          <a:sym typeface="굴림"/>
                        </a:rPr>
                        <a:t>( )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세션이 만들어진 시간을 반환합니다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518965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String getId()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해당 세션을 가리키는 고유 </a:t>
                      </a:r>
                      <a:r>
                        <a:rPr>
                          <a:sym typeface="굴림"/>
                        </a:rPr>
                        <a:t>id</a:t>
                      </a:r>
                      <a:r>
                        <a:t>값을 </a:t>
                      </a:r>
                      <a:r>
                        <a:rPr>
                          <a:sym typeface="굴림"/>
                        </a:rPr>
                        <a:t>String </a:t>
                      </a:r>
                      <a:r>
                        <a:t>형으로 변환합니다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844190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long getLastAccessedTime()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해당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세션이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클라이언트가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마지막으로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sym typeface="굴림"/>
                        </a:rPr>
                        <a:t>request</a:t>
                      </a:r>
                      <a:r>
                        <a:rPr dirty="0" err="1"/>
                        <a:t>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보낸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시간을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sym typeface="굴림"/>
                        </a:rPr>
                        <a:t>long</a:t>
                      </a:r>
                      <a:r>
                        <a:rPr dirty="0" err="1"/>
                        <a:t>형으로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반환합니다</a:t>
                      </a:r>
                      <a:r>
                        <a:rPr dirty="0">
                          <a:sym typeface="굴림"/>
                        </a:rPr>
                        <a:t>. 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7" name="Table 310"/>
          <p:cNvGraphicFramePr/>
          <p:nvPr>
            <p:extLst>
              <p:ext uri="{D42A27DB-BD31-4B8C-83A1-F6EECF244321}">
                <p14:modId xmlns:p14="http://schemas.microsoft.com/office/powerpoint/2010/main" val="782482819"/>
              </p:ext>
            </p:extLst>
          </p:nvPr>
        </p:nvGraphicFramePr>
        <p:xfrm>
          <a:off x="611560" y="1700808"/>
          <a:ext cx="8122710" cy="41984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28604"/>
                <a:gridCol w="5194106"/>
              </a:tblGrid>
              <a:tr h="374500">
                <a:tc>
                  <a:txBody>
                    <a:bodyPr/>
                    <a:lstStyle/>
                    <a:p>
                      <a:pPr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메소드</a:t>
                      </a:r>
                      <a:endParaRPr b="1" dirty="0">
                        <a:solidFill>
                          <a:srgbClr val="993366"/>
                        </a:solidFill>
                      </a:endParaRPr>
                    </a:p>
                  </a:txBody>
                  <a:tcPr marL="33675" marR="33675" marT="33675" marB="33675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설명</a:t>
                      </a:r>
                      <a:endParaRPr b="1" dirty="0">
                        <a:solidFill>
                          <a:srgbClr val="993366"/>
                        </a:solidFill>
                      </a:endParaRPr>
                    </a:p>
                  </a:txBody>
                  <a:tcPr marL="33675" marR="33675" marT="33675" marB="33675" anchor="ctr" horzOverflow="overflow">
                    <a:solidFill>
                      <a:schemeClr val="accent2"/>
                    </a:solidFill>
                  </a:tcPr>
                </a:tc>
              </a:tr>
              <a:tr h="638856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int getMaxInactiveInterval()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사용자가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다음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요청을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보낼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때까지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세션을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유지하는</a:t>
                      </a:r>
                      <a:r>
                        <a:rPr dirty="0"/>
                        <a:t>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최대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시간</a:t>
                      </a:r>
                      <a:r>
                        <a:rPr dirty="0">
                          <a:sym typeface="굴림"/>
                        </a:rPr>
                        <a:t>(</a:t>
                      </a:r>
                      <a:r>
                        <a:rPr dirty="0"/>
                        <a:t>초 </a:t>
                      </a:r>
                      <a:r>
                        <a:rPr dirty="0" err="1"/>
                        <a:t>단위</a:t>
                      </a:r>
                      <a:r>
                        <a:rPr dirty="0">
                          <a:sym typeface="굴림"/>
                        </a:rPr>
                        <a:t>)</a:t>
                      </a:r>
                      <a:r>
                        <a:rPr dirty="0"/>
                        <a:t>로 </a:t>
                      </a:r>
                      <a:r>
                        <a:rPr dirty="0" err="1"/>
                        <a:t>되돌려줍니다</a:t>
                      </a:r>
                      <a:r>
                        <a:rPr dirty="0">
                          <a:sym typeface="굴림"/>
                        </a:rPr>
                        <a:t>.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638856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boolean isNew()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해당 세션이 </a:t>
                      </a:r>
                      <a:r>
                        <a:rPr/>
                        <a:t>처음 생성되었으면 </a:t>
                      </a:r>
                      <a:r>
                        <a:rPr>
                          <a:sym typeface="굴림"/>
                        </a:rPr>
                        <a:t>true</a:t>
                      </a:r>
                      <a:r>
                        <a:rPr/>
                        <a:t>값을 반환</a:t>
                      </a:r>
                      <a:r>
                        <a:t>하고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/>
                        <a:t>이전에 생성이 된 세션이라면 </a:t>
                      </a:r>
                      <a:r>
                        <a:rPr>
                          <a:sym typeface="굴림"/>
                        </a:rPr>
                        <a:t>false</a:t>
                      </a:r>
                      <a:r>
                        <a:t>를 반환합니다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638856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void removeAttribute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(String name) 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지정된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이름에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해당하는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객체를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세션에서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제거합니다</a:t>
                      </a:r>
                      <a:r>
                        <a:rPr dirty="0">
                          <a:sym typeface="굴림"/>
                        </a:rPr>
                        <a:t>. 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629645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void setAttribute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(String name, Object value)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세션에 지정된 이름에 </a:t>
                      </a:r>
                      <a:r>
                        <a:rPr/>
                        <a:t>객체를 추가</a:t>
                      </a:r>
                      <a:r>
                        <a:t>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903207">
                <a:tc>
                  <a:txBody>
                    <a:bodyPr/>
                    <a:lstStyle/>
                    <a:p>
                      <a:pPr algn="l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>
                          <a:sym typeface="굴림"/>
                        </a:rPr>
                        <a:t>void </a:t>
                      </a:r>
                      <a:r>
                        <a:rPr dirty="0" err="1">
                          <a:sym typeface="굴림"/>
                        </a:rPr>
                        <a:t>setMaxInactiveInterval</a:t>
                      </a:r>
                      <a:r>
                        <a:rPr dirty="0">
                          <a:sym typeface="굴림"/>
                        </a:rPr>
                        <a:t/>
                      </a:r>
                      <a:br>
                        <a:rPr dirty="0">
                          <a:sym typeface="굴림"/>
                        </a:rPr>
                      </a:br>
                      <a:r>
                        <a:rPr dirty="0">
                          <a:sym typeface="굴림"/>
                        </a:rPr>
                        <a:t>(</a:t>
                      </a:r>
                      <a:r>
                        <a:rPr dirty="0" err="1">
                          <a:sym typeface="굴림"/>
                        </a:rPr>
                        <a:t>int</a:t>
                      </a:r>
                      <a:r>
                        <a:rPr dirty="0">
                          <a:sym typeface="굴림"/>
                        </a:rPr>
                        <a:t> interval)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사용자가 다음 요청을 보낼 때까지 세션 유지하는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/>
                        <a:t>최대 시간</a:t>
                      </a:r>
                      <a:r>
                        <a:rPr>
                          <a:sym typeface="굴림"/>
                        </a:rPr>
                        <a:t>(</a:t>
                      </a:r>
                      <a:r>
                        <a:rPr/>
                        <a:t>초 단위</a:t>
                      </a:r>
                      <a:r>
                        <a:rPr>
                          <a:sym typeface="굴림"/>
                        </a:rPr>
                        <a:t>)</a:t>
                      </a:r>
                      <a:r>
                        <a:rPr/>
                        <a:t>을 설정</a:t>
                      </a:r>
                      <a:r>
                        <a:t>합니다</a:t>
                      </a:r>
                      <a:r>
                        <a:rPr>
                          <a:sym typeface="굴림"/>
                        </a:rPr>
                        <a:t>. </a:t>
                      </a:r>
                    </a:p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이 시간을 넘기면 서블릿 엔진은 세션을 종료합니다</a:t>
                      </a:r>
                      <a:r>
                        <a:rPr>
                          <a:sym typeface="굴림"/>
                        </a:rPr>
                        <a:t>.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  <a:tr h="374500"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ym typeface="굴림"/>
                        </a:rPr>
                        <a:t>void invalidate( )</a:t>
                      </a:r>
                      <a:endParaRPr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  <a:tc>
                  <a:txBody>
                    <a:bodyPr/>
                    <a:lstStyle/>
                    <a:p>
                      <a:pPr algn="just">
                        <a:defRPr sz="14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해당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세션을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없애고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세션에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속해있는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값들을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없앱니다</a:t>
                      </a:r>
                      <a:r>
                        <a:rPr dirty="0">
                          <a:sym typeface="굴림"/>
                        </a:rPr>
                        <a:t>.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33675" marR="33675" marT="33675" marB="33675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37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9"/>
          <p:cNvGrpSpPr/>
          <p:nvPr/>
        </p:nvGrpSpPr>
        <p:grpSpPr>
          <a:xfrm>
            <a:off x="899591" y="3356992"/>
            <a:ext cx="7704857" cy="2952328"/>
            <a:chOff x="0" y="-63762"/>
            <a:chExt cx="8307003" cy="3749267"/>
          </a:xfrm>
        </p:grpSpPr>
        <p:grpSp>
          <p:nvGrpSpPr>
            <p:cNvPr id="9" name="Group 122"/>
            <p:cNvGrpSpPr/>
            <p:nvPr/>
          </p:nvGrpSpPr>
          <p:grpSpPr>
            <a:xfrm>
              <a:off x="89906" y="-63762"/>
              <a:ext cx="8193424" cy="2971117"/>
              <a:chOff x="140461" y="-63762"/>
              <a:chExt cx="8193422" cy="2971116"/>
            </a:xfrm>
          </p:grpSpPr>
          <p:sp>
            <p:nvSpPr>
              <p:cNvPr id="16" name="Shape 107"/>
              <p:cNvSpPr/>
              <p:nvPr/>
            </p:nvSpPr>
            <p:spPr>
              <a:xfrm>
                <a:off x="140461" y="1171784"/>
                <a:ext cx="1270001" cy="127000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17" name="Shape 108"/>
              <p:cNvSpPr/>
              <p:nvPr/>
            </p:nvSpPr>
            <p:spPr>
              <a:xfrm>
                <a:off x="328095" y="1415708"/>
                <a:ext cx="289968" cy="304801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18" name="Shape 109"/>
              <p:cNvSpPr/>
              <p:nvPr/>
            </p:nvSpPr>
            <p:spPr>
              <a:xfrm>
                <a:off x="901208" y="1415708"/>
                <a:ext cx="289968" cy="304801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19" name="Shape 110"/>
              <p:cNvSpPr/>
              <p:nvPr/>
            </p:nvSpPr>
            <p:spPr>
              <a:xfrm>
                <a:off x="630478" y="1885871"/>
                <a:ext cx="289968" cy="304801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508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pic>
            <p:nvPicPr>
              <p:cNvPr id="20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175040" y="460573"/>
                <a:ext cx="3892278" cy="22150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" name="Shape 112"/>
              <p:cNvSpPr/>
              <p:nvPr/>
            </p:nvSpPr>
            <p:spPr>
              <a:xfrm>
                <a:off x="7063882" y="190461"/>
                <a:ext cx="1270001" cy="63193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r>
                  <a:rPr sz="1400">
                    <a:latin typeface="+mn-ea"/>
                  </a:rPr>
                  <a:t>first</a:t>
                </a:r>
              </a:p>
              <a:p>
                <a:pPr marL="85725" indent="-85725" algn="ctr">
                  <a:spcBef>
                    <a:spcPts val="0"/>
                  </a:spcBef>
                  <a:defRPr sz="1800"/>
                </a:pPr>
                <a:r>
                  <a:rPr sz="1400">
                    <a:latin typeface="+mn-ea"/>
                  </a:rPr>
                  <a:t>JSP</a:t>
                </a:r>
              </a:p>
            </p:txBody>
          </p:sp>
          <p:sp>
            <p:nvSpPr>
              <p:cNvPr id="22" name="Shape 113"/>
              <p:cNvSpPr/>
              <p:nvPr/>
            </p:nvSpPr>
            <p:spPr>
              <a:xfrm>
                <a:off x="7063882" y="2034803"/>
                <a:ext cx="1270001" cy="63193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r>
                  <a:rPr sz="1400">
                    <a:latin typeface="+mn-ea"/>
                  </a:rPr>
                  <a:t>second</a:t>
                </a:r>
              </a:p>
              <a:p>
                <a:pPr marL="85725" indent="-85725" algn="ctr">
                  <a:spcBef>
                    <a:spcPts val="0"/>
                  </a:spcBef>
                  <a:defRPr sz="1800"/>
                </a:pPr>
                <a:r>
                  <a:rPr sz="1400">
                    <a:latin typeface="+mn-ea"/>
                  </a:rPr>
                  <a:t>JSP</a:t>
                </a:r>
              </a:p>
            </p:txBody>
          </p:sp>
          <p:sp>
            <p:nvSpPr>
              <p:cNvPr id="23" name="Shape 114"/>
              <p:cNvSpPr/>
              <p:nvPr/>
            </p:nvSpPr>
            <p:spPr>
              <a:xfrm flipV="1">
                <a:off x="5987137" y="426890"/>
                <a:ext cx="1071090" cy="1071089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24" name="Shape 115"/>
              <p:cNvSpPr/>
              <p:nvPr/>
            </p:nvSpPr>
            <p:spPr>
              <a:xfrm>
                <a:off x="5991530" y="1523249"/>
                <a:ext cx="1062305" cy="846414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25" name="Shape 116"/>
              <p:cNvSpPr/>
              <p:nvPr/>
            </p:nvSpPr>
            <p:spPr>
              <a:xfrm flipH="1">
                <a:off x="6230585" y="421006"/>
                <a:ext cx="414085" cy="4140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26" name="Shape 117"/>
              <p:cNvSpPr/>
              <p:nvPr/>
            </p:nvSpPr>
            <p:spPr>
              <a:xfrm>
                <a:off x="6226574" y="2057302"/>
                <a:ext cx="437794" cy="3575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27" name="Shape 118"/>
              <p:cNvSpPr/>
              <p:nvPr/>
            </p:nvSpPr>
            <p:spPr>
              <a:xfrm>
                <a:off x="6214834" y="-63762"/>
                <a:ext cx="711253" cy="432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sz="1400">
                    <a:latin typeface="+mn-ea"/>
                  </a:rPr>
                  <a:t>데이터</a:t>
                </a:r>
              </a:p>
            </p:txBody>
          </p:sp>
          <p:sp>
            <p:nvSpPr>
              <p:cNvPr id="28" name="Shape 119"/>
              <p:cNvSpPr/>
              <p:nvPr/>
            </p:nvSpPr>
            <p:spPr>
              <a:xfrm>
                <a:off x="6134268" y="2475028"/>
                <a:ext cx="711253" cy="432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sz="1400">
                    <a:latin typeface="+mn-ea"/>
                  </a:rPr>
                  <a:t>데이터</a:t>
                </a:r>
              </a:p>
            </p:txBody>
          </p:sp>
          <p:sp>
            <p:nvSpPr>
              <p:cNvPr id="29" name="Shape 120"/>
              <p:cNvSpPr/>
              <p:nvPr/>
            </p:nvSpPr>
            <p:spPr>
              <a:xfrm flipH="1" flipV="1">
                <a:off x="1276198" y="1514477"/>
                <a:ext cx="81382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  <p:sp>
            <p:nvSpPr>
              <p:cNvPr id="30" name="Shape 121"/>
              <p:cNvSpPr/>
              <p:nvPr/>
            </p:nvSpPr>
            <p:spPr>
              <a:xfrm>
                <a:off x="1258127" y="1659548"/>
                <a:ext cx="84996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85725" indent="-85725" algn="ctr">
                  <a:spcBef>
                    <a:spcPts val="0"/>
                  </a:spcBef>
                  <a:defRPr sz="1800"/>
                </a:pPr>
                <a:endParaRPr sz="1400">
                  <a:latin typeface="+mn-ea"/>
                </a:endParaRPr>
              </a:p>
            </p:txBody>
          </p:sp>
        </p:grpSp>
        <p:sp>
          <p:nvSpPr>
            <p:cNvPr id="10" name="Shape 123"/>
            <p:cNvSpPr/>
            <p:nvPr/>
          </p:nvSpPr>
          <p:spPr>
            <a:xfrm>
              <a:off x="2767932" y="3253178"/>
              <a:ext cx="1109556" cy="432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400">
                  <a:latin typeface="+mn-ea"/>
                </a:rPr>
                <a:t>클라이언트</a:t>
              </a:r>
            </a:p>
          </p:txBody>
        </p:sp>
        <p:sp>
          <p:nvSpPr>
            <p:cNvPr id="11" name="Shape 124"/>
            <p:cNvSpPr/>
            <p:nvPr/>
          </p:nvSpPr>
          <p:spPr>
            <a:xfrm>
              <a:off x="1904383" y="3183216"/>
              <a:ext cx="4135616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85725" indent="-85725" algn="ctr">
                <a:spcBef>
                  <a:spcPts val="0"/>
                </a:spcBef>
                <a:defRPr sz="1800"/>
              </a:pPr>
              <a:endParaRPr sz="1400">
                <a:latin typeface="+mn-ea"/>
              </a:endParaRPr>
            </a:p>
          </p:txBody>
        </p:sp>
        <p:sp>
          <p:nvSpPr>
            <p:cNvPr id="12" name="Shape 125"/>
            <p:cNvSpPr/>
            <p:nvPr/>
          </p:nvSpPr>
          <p:spPr>
            <a:xfrm>
              <a:off x="6038032" y="3183216"/>
              <a:ext cx="2268971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85725" indent="-85725" algn="ctr">
                <a:spcBef>
                  <a:spcPts val="0"/>
                </a:spcBef>
                <a:defRPr sz="1800"/>
              </a:pPr>
              <a:endParaRPr sz="1400">
                <a:latin typeface="+mn-ea"/>
              </a:endParaRPr>
            </a:p>
          </p:txBody>
        </p:sp>
        <p:sp>
          <p:nvSpPr>
            <p:cNvPr id="13" name="Shape 126"/>
            <p:cNvSpPr/>
            <p:nvPr/>
          </p:nvSpPr>
          <p:spPr>
            <a:xfrm>
              <a:off x="6864670" y="3253179"/>
              <a:ext cx="512103" cy="432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400" dirty="0" err="1">
                  <a:latin typeface="+mn-ea"/>
                </a:rPr>
                <a:t>서버</a:t>
              </a:r>
              <a:endParaRPr sz="1400" dirty="0">
                <a:latin typeface="+mn-ea"/>
              </a:endParaRPr>
            </a:p>
          </p:txBody>
        </p:sp>
        <p:sp>
          <p:nvSpPr>
            <p:cNvPr id="14" name="Shape 127"/>
            <p:cNvSpPr/>
            <p:nvPr/>
          </p:nvSpPr>
          <p:spPr>
            <a:xfrm>
              <a:off x="0" y="3183216"/>
              <a:ext cx="1885766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85725" indent="-85725" algn="ctr">
                <a:spcBef>
                  <a:spcPts val="0"/>
                </a:spcBef>
                <a:defRPr sz="1800"/>
              </a:pPr>
              <a:endParaRPr sz="1400">
                <a:latin typeface="+mn-ea"/>
              </a:endParaRPr>
            </a:p>
          </p:txBody>
        </p:sp>
        <p:sp>
          <p:nvSpPr>
            <p:cNvPr id="15" name="Shape 128"/>
            <p:cNvSpPr/>
            <p:nvPr/>
          </p:nvSpPr>
          <p:spPr>
            <a:xfrm>
              <a:off x="167421" y="3253179"/>
              <a:ext cx="1817253" cy="432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400">
                  <a:latin typeface="+mn-ea"/>
                </a:rPr>
                <a:t>쿠키 데이터 저장소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435280" cy="4937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HTTP </a:t>
            </a:r>
            <a:r>
              <a:rPr lang="ko-KR" altLang="en-US" sz="1800" dirty="0"/>
              <a:t>프로토콜은 웹 브라우저</a:t>
            </a:r>
            <a:r>
              <a:rPr lang="en-US" altLang="ko-KR" sz="1800" dirty="0"/>
              <a:t>(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)</a:t>
            </a:r>
            <a:r>
              <a:rPr lang="ko-KR" altLang="en-US" sz="1800" dirty="0"/>
              <a:t>의 요청에 대한 응답을 하고 나면 해당 클라이언트와의 연결을 지속하지 </a:t>
            </a:r>
            <a:r>
              <a:rPr lang="ko-KR" altLang="en-US" sz="1800" dirty="0" smtClean="0"/>
              <a:t>않음</a:t>
            </a:r>
            <a:endParaRPr lang="en-US" altLang="ko-KR" dirty="0" smtClean="0"/>
          </a:p>
          <a:p>
            <a:r>
              <a:rPr lang="ko-KR" altLang="en-US" sz="1800" dirty="0"/>
              <a:t>쿠키</a:t>
            </a:r>
            <a:r>
              <a:rPr lang="en-US" altLang="ko-KR" sz="1800" dirty="0"/>
              <a:t>(Cookie)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HTTP</a:t>
            </a:r>
            <a:r>
              <a:rPr lang="ko-KR" altLang="en-US" sz="1600" dirty="0"/>
              <a:t>에서 클라이언트의 정보를 지속적으로 저장하기 위해 사용하는 작은 데이터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상태가 </a:t>
            </a:r>
            <a:r>
              <a:rPr lang="ko-KR" altLang="en-US" sz="1600" dirty="0"/>
              <a:t>없는 프로토콜을 위해 상태를 지속시키기 위한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정보를 </a:t>
            </a:r>
            <a:r>
              <a:rPr lang="ko-KR" altLang="en-US" sz="1600" dirty="0"/>
              <a:t>웹 브라우저에 저장</a:t>
            </a:r>
          </a:p>
          <a:p>
            <a:endParaRPr lang="ko-KR" altLang="en-US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2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유효기간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, </a:t>
            </a:r>
            <a:r>
              <a:rPr lang="ko-KR" altLang="en-US" dirty="0"/>
              <a:t>경로 등으로 이루어짐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쿠키의 </a:t>
            </a:r>
            <a:r>
              <a:rPr lang="ko-KR" altLang="en-US" dirty="0"/>
              <a:t>이름은 알파벳과 숫자로 이루어짐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쿠키 </a:t>
            </a:r>
            <a:r>
              <a:rPr lang="ko-KR" altLang="en-US" dirty="0"/>
              <a:t>값은 공백</a:t>
            </a:r>
            <a:r>
              <a:rPr lang="en-US" altLang="ko-KR" dirty="0"/>
              <a:t>, </a:t>
            </a:r>
            <a:r>
              <a:rPr lang="ko-KR" altLang="en-US" dirty="0"/>
              <a:t>괄호</a:t>
            </a:r>
            <a:r>
              <a:rPr lang="en-US" altLang="ko-KR" dirty="0"/>
              <a:t>, </a:t>
            </a:r>
            <a:r>
              <a:rPr lang="ko-KR" altLang="en-US" dirty="0"/>
              <a:t>등호</a:t>
            </a:r>
            <a:r>
              <a:rPr lang="en-US" altLang="ko-KR" dirty="0"/>
              <a:t>, </a:t>
            </a:r>
            <a:r>
              <a:rPr lang="ko-KR" altLang="en-US" dirty="0"/>
              <a:t>콤마</a:t>
            </a:r>
            <a:r>
              <a:rPr lang="en-US" altLang="ko-KR" dirty="0"/>
              <a:t>, </a:t>
            </a:r>
            <a:r>
              <a:rPr lang="ko-KR" altLang="en-US" dirty="0"/>
              <a:t>콜론</a:t>
            </a:r>
            <a:r>
              <a:rPr lang="en-US" altLang="ko-KR" dirty="0"/>
              <a:t>, </a:t>
            </a:r>
            <a:r>
              <a:rPr lang="ko-KR" altLang="en-US" dirty="0"/>
              <a:t>세미콜론을 포함하려면 </a:t>
            </a:r>
            <a:r>
              <a:rPr lang="ko-KR" altLang="en-US" dirty="0" err="1"/>
              <a:t>인코딩</a:t>
            </a:r>
            <a:r>
              <a:rPr lang="ko-KR" altLang="en-US" dirty="0"/>
              <a:t> 필요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크기 </a:t>
            </a:r>
            <a:r>
              <a:rPr lang="en-US" altLang="ko-KR" dirty="0"/>
              <a:t>: 4 KB </a:t>
            </a:r>
            <a:r>
              <a:rPr lang="ko-KR" altLang="en-US" dirty="0"/>
              <a:t>이하로 제한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개수 </a:t>
            </a:r>
            <a:r>
              <a:rPr lang="en-US" altLang="ko-KR" dirty="0"/>
              <a:t>: 300</a:t>
            </a:r>
            <a:r>
              <a:rPr lang="ko-KR" altLang="en-US" dirty="0"/>
              <a:t>개까지 데이터 정보 배열 저장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최대용량 </a:t>
            </a:r>
            <a:r>
              <a:rPr lang="en-US" altLang="ko-KR" dirty="0"/>
              <a:t>: 4 KB * 300 </a:t>
            </a:r>
            <a:r>
              <a:rPr lang="ko-KR" altLang="en-US" dirty="0"/>
              <a:t>개 </a:t>
            </a:r>
            <a:r>
              <a:rPr lang="en-US" altLang="ko-KR" dirty="0"/>
              <a:t>= 1.2 </a:t>
            </a:r>
            <a:r>
              <a:rPr lang="en-US" altLang="ko-KR" dirty="0" smtClean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42529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쿠키 입력</a:t>
            </a:r>
          </a:p>
          <a:p>
            <a:pPr lvl="1"/>
            <a:r>
              <a:rPr lang="en-US" altLang="ko-KR" dirty="0" smtClean="0">
                <a:latin typeface="+mn-ea"/>
              </a:rPr>
              <a:t>Cookie </a:t>
            </a:r>
            <a:r>
              <a:rPr lang="en-US" altLang="ko-KR" dirty="0" err="1" smtClean="0">
                <a:latin typeface="+mn-ea"/>
              </a:rPr>
              <a:t>cookie</a:t>
            </a:r>
            <a:r>
              <a:rPr lang="en-US" altLang="ko-KR" dirty="0" smtClean="0">
                <a:latin typeface="+mn-ea"/>
              </a:rPr>
              <a:t> = new Cookie(String name, String value);</a:t>
            </a:r>
          </a:p>
          <a:p>
            <a:pPr marL="274320" lvl="1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9592" y="2204864"/>
            <a:ext cx="698477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=“text/html; charset=UTF-8” </a:t>
            </a:r>
            <a:r>
              <a:rPr lang="en-US" altLang="ko-KR" dirty="0" err="1"/>
              <a:t>pageEncoding</a:t>
            </a:r>
            <a:r>
              <a:rPr lang="en-US" altLang="ko-KR" dirty="0"/>
              <a:t>=“UTF-8” %&gt;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&lt;%</a:t>
            </a:r>
          </a:p>
          <a:p>
            <a:pPr lvl="1"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Cookie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cookie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= new Cookie(“Age”, “26”);</a:t>
            </a:r>
          </a:p>
          <a:p>
            <a:pPr lvl="1"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response.addCookie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(cookie);</a:t>
            </a:r>
          </a:p>
          <a:p>
            <a: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데이터가 저장되었습니다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41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쿠키 조회</a:t>
            </a:r>
          </a:p>
          <a:p>
            <a:pPr marL="274320" lvl="1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Shape 180"/>
          <p:cNvSpPr/>
          <p:nvPr/>
        </p:nvSpPr>
        <p:spPr>
          <a:xfrm>
            <a:off x="827584" y="1505297"/>
            <a:ext cx="756084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000"/>
            </a:lvl1pPr>
          </a:lstStyle>
          <a:p>
            <a:pPr>
              <a:lnSpc>
                <a:spcPct val="150000"/>
              </a:lnSpc>
            </a:pPr>
            <a:r>
              <a:rPr dirty="0"/>
              <a:t>Cookie cookie[] = </a:t>
            </a:r>
            <a:r>
              <a:rPr dirty="0" err="1"/>
              <a:t>request.getCookies</a:t>
            </a:r>
            <a:r>
              <a:rPr dirty="0" smtClean="0"/>
              <a:t>()</a:t>
            </a:r>
            <a:endParaRPr lang="en-US" dirty="0" smtClean="0"/>
          </a:p>
          <a:p>
            <a:pPr marL="85725" indent="-85725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 -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브라우저가 보낸 모든 </a:t>
            </a:r>
            <a:r>
              <a:rPr lang="ko-KR" altLang="en-US" dirty="0" smtClean="0"/>
              <a:t>쿠키를 </a:t>
            </a:r>
            <a:r>
              <a:rPr lang="en-US" altLang="ko-KR" dirty="0" smtClean="0"/>
              <a:t>Cookie </a:t>
            </a:r>
            <a:r>
              <a:rPr lang="ko-KR" altLang="en-US" dirty="0"/>
              <a:t>배열로 만들어서 리턴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String </a:t>
            </a:r>
            <a:r>
              <a:rPr lang="en-US" altLang="ko-KR" dirty="0"/>
              <a:t>name = </a:t>
            </a:r>
            <a:r>
              <a:rPr lang="en-US" altLang="ko-KR" dirty="0" err="1"/>
              <a:t>cookie.getName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쿠키 </a:t>
            </a:r>
            <a:r>
              <a:rPr lang="ko-KR" altLang="en-US" dirty="0"/>
              <a:t>이름을 가져오는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String </a:t>
            </a:r>
            <a:r>
              <a:rPr lang="en-US" altLang="ko-KR" dirty="0"/>
              <a:t>value = </a:t>
            </a:r>
            <a:r>
              <a:rPr lang="en-US" altLang="ko-KR" dirty="0" err="1"/>
              <a:t>cookie.getValue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쿠키 </a:t>
            </a:r>
            <a:r>
              <a:rPr lang="ko-KR" altLang="en-US" dirty="0"/>
              <a:t>값을 가져오는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7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쿠키의 단점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공용의 공간에서 웹 사이트 사용 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별다른 조치를 취하지 않으면 정보 유출 가능성 존재</a:t>
            </a:r>
          </a:p>
          <a:p>
            <a:pPr lvl="1"/>
            <a:r>
              <a:rPr lang="ko-KR" altLang="en-US" dirty="0"/>
              <a:t>저장할 수 있는 데이터 공간은 </a:t>
            </a:r>
            <a:r>
              <a:rPr lang="en-US" altLang="ko-KR" dirty="0"/>
              <a:t>1.2MB</a:t>
            </a:r>
            <a:r>
              <a:rPr lang="ko-KR" altLang="en-US" dirty="0"/>
              <a:t>로 한계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Shape 180"/>
          <p:cNvSpPr/>
          <p:nvPr/>
        </p:nvSpPr>
        <p:spPr>
          <a:xfrm>
            <a:off x="827584" y="1700808"/>
            <a:ext cx="756084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2000"/>
            </a:lvl1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+mn-ea"/>
              </a:rPr>
              <a:t>cookie.setMaxAge</a:t>
            </a:r>
            <a:r>
              <a:rPr lang="en-US" dirty="0">
                <a:latin typeface="+mn-ea"/>
              </a:rPr>
              <a:t>(3600);</a:t>
            </a:r>
          </a:p>
          <a:p>
            <a:pPr marL="85725" indent="-85725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쿠키의 최대 수명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초단위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cookie.setMaxAge</a:t>
            </a:r>
            <a:r>
              <a:rPr lang="en-US" altLang="ko-KR" dirty="0">
                <a:latin typeface="+mn-ea"/>
              </a:rPr>
              <a:t>(0</a:t>
            </a:r>
            <a:r>
              <a:rPr lang="en-US" altLang="ko-KR" dirty="0" smtClean="0">
                <a:latin typeface="+mn-ea"/>
              </a:rPr>
              <a:t>);    // </a:t>
            </a:r>
            <a:r>
              <a:rPr lang="ko-KR" altLang="en-US" dirty="0" smtClean="0">
                <a:latin typeface="+mn-ea"/>
              </a:rPr>
              <a:t>쿠키를 바로 삭제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cookie.setMaxAge</a:t>
            </a:r>
            <a:r>
              <a:rPr lang="en-US" altLang="ko-KR" dirty="0" smtClean="0">
                <a:latin typeface="+mn-ea"/>
              </a:rPr>
              <a:t>(-1);    // </a:t>
            </a:r>
            <a:r>
              <a:rPr lang="ko-KR" altLang="en-US" dirty="0" smtClean="0">
                <a:latin typeface="+mn-ea"/>
              </a:rPr>
              <a:t>웹 </a:t>
            </a:r>
            <a:r>
              <a:rPr lang="ko-KR" altLang="en-US" dirty="0">
                <a:latin typeface="+mn-ea"/>
              </a:rPr>
              <a:t>브라우저 </a:t>
            </a:r>
            <a:r>
              <a:rPr lang="ko-KR" altLang="en-US" dirty="0" err="1">
                <a:latin typeface="+mn-ea"/>
              </a:rPr>
              <a:t>종료시</a:t>
            </a:r>
            <a:r>
              <a:rPr lang="ko-KR" altLang="en-US" dirty="0">
                <a:latin typeface="+mn-ea"/>
              </a:rPr>
              <a:t> 쿠키 삭제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573016"/>
            <a:ext cx="4140000" cy="269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웹 </a:t>
            </a:r>
            <a:r>
              <a:rPr lang="ko-KR" altLang="en-US" sz="1600" dirty="0"/>
              <a:t>서버 쪽의 웹 컨테이너에 상태를 유지하기 위한 정보를 저장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브라우저 당 </a:t>
            </a:r>
            <a:r>
              <a:rPr lang="en-US" altLang="ko-KR" sz="1600" dirty="0"/>
              <a:t>1</a:t>
            </a:r>
            <a:r>
              <a:rPr lang="ko-KR" altLang="en-US" sz="1600" dirty="0"/>
              <a:t>개씩 생성되어 웹 컨테이너에 저장</a:t>
            </a:r>
          </a:p>
          <a:p>
            <a:r>
              <a:rPr lang="ko-KR" altLang="en-US" sz="1600" dirty="0" smtClean="0"/>
              <a:t>웹 </a:t>
            </a:r>
            <a:r>
              <a:rPr lang="ko-KR" altLang="en-US" sz="1600" dirty="0"/>
              <a:t>서버는 각각의 웹 브라우저로부터 발생한 요청에 대해서 특정한 </a:t>
            </a:r>
            <a:r>
              <a:rPr lang="ko-KR" altLang="en-US" sz="1600" dirty="0" err="1"/>
              <a:t>식별자를</a:t>
            </a:r>
            <a:r>
              <a:rPr lang="ko-KR" altLang="en-US" sz="1600" dirty="0"/>
              <a:t> 부여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이것을 </a:t>
            </a:r>
            <a:r>
              <a:rPr lang="ko-KR" altLang="en-US" sz="1600" dirty="0"/>
              <a:t>사용해서 세션을 구분 및 </a:t>
            </a:r>
            <a:r>
              <a:rPr lang="ko-KR" altLang="en-US" sz="1600" dirty="0" smtClean="0"/>
              <a:t>유지</a:t>
            </a:r>
            <a:endParaRPr lang="en-US" altLang="ko-KR" sz="1600" dirty="0" smtClean="0"/>
          </a:p>
          <a:p>
            <a:r>
              <a:rPr lang="ko-KR" altLang="en-US" sz="1600" dirty="0"/>
              <a:t>서버에서만 접근 가능하므로 보안 유지에 강점</a:t>
            </a:r>
          </a:p>
          <a:p>
            <a:r>
              <a:rPr lang="ko-KR" altLang="en-US" sz="1600" dirty="0"/>
              <a:t>저장할 수 있는 데이터의 한계는 서버의 메모리가 허용하는 한 제한 없음</a:t>
            </a:r>
          </a:p>
          <a:p>
            <a:r>
              <a:rPr lang="ko-KR" altLang="en-US" sz="1600" dirty="0"/>
              <a:t>웹 브라우저를 종료하지 않는 한 사용자의 정보를 지속적으로 유지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429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세션의 속성 설정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session</a:t>
            </a:r>
            <a:r>
              <a:rPr lang="ko-KR" altLang="en-US" dirty="0">
                <a:latin typeface="+mn-ea"/>
              </a:rPr>
              <a:t>객체의 </a:t>
            </a:r>
            <a:r>
              <a:rPr lang="en-US" altLang="ko-KR" dirty="0" err="1">
                <a:latin typeface="+mn-ea"/>
              </a:rPr>
              <a:t>setAttribute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사용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altLang="ko-KR" dirty="0" err="1" smtClean="0">
                <a:latin typeface="+mn-ea"/>
              </a:rPr>
              <a:t>session.setAttribute</a:t>
            </a:r>
            <a:r>
              <a:rPr lang="en-US" altLang="ko-KR" dirty="0">
                <a:latin typeface="+mn-ea"/>
              </a:rPr>
              <a:t>(“id","</a:t>
            </a:r>
            <a:r>
              <a:rPr lang="en-US" altLang="ko-KR" dirty="0" err="1">
                <a:latin typeface="+mn-ea"/>
              </a:rPr>
              <a:t>aaaa@king.com</a:t>
            </a:r>
            <a:r>
              <a:rPr lang="en-US" altLang="ko-KR" dirty="0">
                <a:latin typeface="+mn-ea"/>
              </a:rPr>
              <a:t>");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설정된 세션의 속성을 사용해 정보를 유지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session</a:t>
            </a:r>
            <a:r>
              <a:rPr lang="ko-KR" altLang="en-US" dirty="0">
                <a:latin typeface="+mn-ea"/>
              </a:rPr>
              <a:t>객체의 </a:t>
            </a:r>
            <a:r>
              <a:rPr lang="en-US" altLang="ko-KR" dirty="0" err="1">
                <a:latin typeface="+mn-ea"/>
              </a:rPr>
              <a:t>getAttribute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사용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>
                <a:latin typeface="+mn-ea"/>
              </a:rPr>
              <a:t>id = (String)</a:t>
            </a:r>
            <a:r>
              <a:rPr lang="en-US" altLang="ko-KR" dirty="0" err="1">
                <a:latin typeface="+mn-ea"/>
              </a:rPr>
              <a:t>session.getAttribute</a:t>
            </a:r>
            <a:r>
              <a:rPr lang="en-US" altLang="ko-KR" dirty="0">
                <a:latin typeface="+mn-ea"/>
              </a:rPr>
              <a:t>("id");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6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세션의 속성 삭제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session</a:t>
            </a:r>
            <a:r>
              <a:rPr lang="ko-KR" altLang="en-US" dirty="0">
                <a:latin typeface="+mn-ea"/>
              </a:rPr>
              <a:t>객체의 </a:t>
            </a:r>
            <a:r>
              <a:rPr lang="en-US" altLang="ko-KR" dirty="0" err="1">
                <a:latin typeface="+mn-ea"/>
              </a:rPr>
              <a:t>removeAttribute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사용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session.removeAttribute</a:t>
            </a:r>
            <a:r>
              <a:rPr lang="en-US" altLang="ko-KR" dirty="0">
                <a:latin typeface="+mn-ea"/>
              </a:rPr>
              <a:t>(“id”);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세션 무효화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모든 세션 속성 제거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session</a:t>
            </a:r>
            <a:r>
              <a:rPr lang="ko-KR" altLang="en-US" dirty="0">
                <a:latin typeface="+mn-ea"/>
              </a:rPr>
              <a:t>객체의 </a:t>
            </a:r>
            <a:r>
              <a:rPr lang="en-US" altLang="ko-KR" dirty="0">
                <a:latin typeface="+mn-ea"/>
              </a:rPr>
              <a:t>invalidate()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사용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session.invalidate</a:t>
            </a:r>
            <a:r>
              <a:rPr lang="en-US" altLang="ko-KR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020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6542</TotalTime>
  <Words>624</Words>
  <Application>Microsoft Office PowerPoint</Application>
  <PresentationFormat>화면 슬라이드 쇼(4:3)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패턴기반 SW개발</vt:lpstr>
      <vt:lpstr>쿠키(Cookie)</vt:lpstr>
      <vt:lpstr>쿠키(Cookie)</vt:lpstr>
      <vt:lpstr>쿠키(Cookie)</vt:lpstr>
      <vt:lpstr>쿠키(Cookie)</vt:lpstr>
      <vt:lpstr>쿠키(Cookie)</vt:lpstr>
      <vt:lpstr>세션(Session)</vt:lpstr>
      <vt:lpstr>세션(Session)</vt:lpstr>
      <vt:lpstr>세션(Session)</vt:lpstr>
      <vt:lpstr>세션(Session)</vt:lpstr>
      <vt:lpstr>세션(Session)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124</cp:revision>
  <dcterms:created xsi:type="dcterms:W3CDTF">2016-02-28T12:56:40Z</dcterms:created>
  <dcterms:modified xsi:type="dcterms:W3CDTF">2017-03-30T04:26:58Z</dcterms:modified>
</cp:coreProperties>
</file>