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9" r:id="rId3"/>
    <p:sldId id="390" r:id="rId4"/>
    <p:sldId id="391" r:id="rId5"/>
    <p:sldId id="392" r:id="rId6"/>
    <p:sldId id="397" r:id="rId7"/>
    <p:sldId id="393" r:id="rId8"/>
    <p:sldId id="398" r:id="rId9"/>
    <p:sldId id="394" r:id="rId10"/>
    <p:sldId id="404" r:id="rId11"/>
    <p:sldId id="395" r:id="rId12"/>
    <p:sldId id="396" r:id="rId13"/>
    <p:sldId id="405" r:id="rId14"/>
    <p:sldId id="406" r:id="rId15"/>
    <p:sldId id="407" r:id="rId16"/>
    <p:sldId id="408" r:id="rId17"/>
    <p:sldId id="409" r:id="rId18"/>
    <p:sldId id="410" r:id="rId19"/>
    <p:sldId id="399" r:id="rId20"/>
    <p:sldId id="401" r:id="rId21"/>
    <p:sldId id="402" r:id="rId22"/>
    <p:sldId id="40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패턴의 구성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ReuquestDispatcher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/ </a:t>
            </a:r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클래스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서블릿</a:t>
            </a:r>
            <a:r>
              <a:rPr lang="ko-KR" altLang="en-US" sz="1600" dirty="0">
                <a:latin typeface="+mn-ea"/>
              </a:rPr>
              <a:t> 또는 </a:t>
            </a:r>
            <a:r>
              <a:rPr lang="en-US" altLang="ko-KR" sz="1600" dirty="0" err="1">
                <a:latin typeface="+mn-ea"/>
              </a:rPr>
              <a:t>JSP</a:t>
            </a:r>
            <a:r>
              <a:rPr lang="ko-KR" altLang="en-US" sz="1600" dirty="0">
                <a:latin typeface="+mn-ea"/>
              </a:rPr>
              <a:t>에서 요청을 받은 후 다른 </a:t>
            </a:r>
            <a:r>
              <a:rPr lang="ko-KR" altLang="en-US" sz="1600" dirty="0" err="1">
                <a:latin typeface="+mn-ea"/>
              </a:rPr>
              <a:t>콤포넌트로</a:t>
            </a:r>
            <a:r>
              <a:rPr lang="ko-KR" altLang="en-US" sz="1600" dirty="0">
                <a:latin typeface="+mn-ea"/>
              </a:rPr>
              <a:t> 요청을 위임 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/>
              <a:t>ReuquestDispatcher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요청 </a:t>
            </a:r>
            <a:r>
              <a:rPr lang="ko-KR" altLang="en-US" sz="1600" dirty="0">
                <a:latin typeface="+mn-ea"/>
              </a:rPr>
              <a:t>받은 요청객체</a:t>
            </a:r>
            <a:r>
              <a:rPr lang="en-US" altLang="ko-KR" sz="1600" dirty="0">
                <a:latin typeface="+mn-ea"/>
              </a:rPr>
              <a:t>(request)</a:t>
            </a:r>
            <a:r>
              <a:rPr lang="ko-KR" altLang="en-US" sz="1600" dirty="0">
                <a:latin typeface="+mn-ea"/>
              </a:rPr>
              <a:t>를 위임하는 </a:t>
            </a:r>
            <a:r>
              <a:rPr lang="ko-KR" altLang="en-US" sz="1600" dirty="0" err="1">
                <a:latin typeface="+mn-ea"/>
              </a:rPr>
              <a:t>컴표넌트에</a:t>
            </a:r>
            <a:r>
              <a:rPr lang="ko-KR" altLang="en-US" sz="1600" dirty="0">
                <a:latin typeface="+mn-ea"/>
              </a:rPr>
              <a:t> 동일하게 전달 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클래스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요청 받은 요청객체를 위임 받은 컴포넌트에 전달 하는 것이 아닌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새로운 요청객체를 생성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7544" y="3501008"/>
            <a:ext cx="8390689" cy="1155242"/>
            <a:chOff x="81139" y="2800926"/>
            <a:chExt cx="9123585" cy="1256148"/>
          </a:xfrm>
        </p:grpSpPr>
        <p:sp>
          <p:nvSpPr>
            <p:cNvPr id="10" name="TextBox 8"/>
            <p:cNvSpPr txBox="1"/>
            <p:nvPr/>
          </p:nvSpPr>
          <p:spPr>
            <a:xfrm>
              <a:off x="2053312" y="2974223"/>
              <a:ext cx="1576578" cy="501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atin typeface="+mn-ea"/>
                </a:rPr>
                <a:t>요청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(request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139" y="2800927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클라이언트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err="1" smtClean="0"/>
                <a:t>웹브라우저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9891" y="2800926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요청받은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컴포넌트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54253" y="2800926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위임받은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컴포넌트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11" idx="3"/>
              <a:endCxn id="12" idx="1"/>
            </p:cNvCxnSpPr>
            <p:nvPr/>
          </p:nvCxnSpPr>
          <p:spPr>
            <a:xfrm flipV="1">
              <a:off x="2131610" y="3429000"/>
              <a:ext cx="149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화살표 연결선 14"/>
            <p:cNvCxnSpPr>
              <a:endCxn id="13" idx="1"/>
            </p:cNvCxnSpPr>
            <p:nvPr/>
          </p:nvCxnSpPr>
          <p:spPr>
            <a:xfrm>
              <a:off x="5680362" y="3429000"/>
              <a:ext cx="1473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32"/>
            <p:cNvSpPr txBox="1"/>
            <p:nvPr/>
          </p:nvSpPr>
          <p:spPr>
            <a:xfrm>
              <a:off x="5680362" y="2974223"/>
              <a:ext cx="1473891" cy="501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atin typeface="+mn-ea"/>
                </a:rPr>
                <a:t>요청 위임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(request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7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</a:p>
          <a:p>
            <a:pPr lvl="1"/>
            <a:r>
              <a:rPr lang="ko-KR" altLang="en-US" dirty="0" smtClean="0"/>
              <a:t>요청에 </a:t>
            </a:r>
            <a:r>
              <a:rPr lang="ko-KR" altLang="en-US" dirty="0"/>
              <a:t>대한 응답 결과를 표시</a:t>
            </a:r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/>
              <a:t>페이지의 </a:t>
            </a:r>
            <a:r>
              <a:rPr lang="en-US" altLang="ko-KR" dirty="0"/>
              <a:t>request</a:t>
            </a:r>
            <a:r>
              <a:rPr lang="ko-KR" altLang="en-US" dirty="0"/>
              <a:t>는 컨트롤러</a:t>
            </a:r>
            <a:r>
              <a:rPr lang="en-US" altLang="ko-KR" dirty="0"/>
              <a:t>(Controller)</a:t>
            </a:r>
            <a:r>
              <a:rPr lang="ko-KR" altLang="en-US" dirty="0"/>
              <a:t>인 </a:t>
            </a:r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과 같은 객체로 공유</a:t>
            </a:r>
          </a:p>
          <a:p>
            <a:pPr lvl="1"/>
            <a:r>
              <a:rPr lang="en-US" altLang="ko-KR" dirty="0" smtClean="0"/>
              <a:t>${</a:t>
            </a:r>
            <a:r>
              <a:rPr lang="en-US" altLang="ko-KR" dirty="0" err="1"/>
              <a:t>requestScope.result</a:t>
            </a:r>
            <a:r>
              <a:rPr lang="en-US" altLang="ko-KR" dirty="0"/>
              <a:t>} </a:t>
            </a:r>
            <a:r>
              <a:rPr lang="ko-KR" altLang="en-US" dirty="0"/>
              <a:t>또는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("result")</a:t>
            </a:r>
            <a:r>
              <a:rPr lang="ko-KR" altLang="en-US" dirty="0"/>
              <a:t>와 같이 사용해서 결과를 화면에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모델</a:t>
            </a:r>
            <a:r>
              <a:rPr lang="en-US" altLang="ko-KR" dirty="0"/>
              <a:t>(Model) : </a:t>
            </a:r>
            <a:r>
              <a:rPr lang="ko-KR" altLang="en-US" dirty="0" err="1"/>
              <a:t>자바빈</a:t>
            </a:r>
            <a:endParaRPr lang="ko-KR" altLang="en-US" dirty="0"/>
          </a:p>
          <a:p>
            <a:pPr lvl="1"/>
            <a:r>
              <a:rPr lang="ko-KR" altLang="en-US" dirty="0"/>
              <a:t>컨트롤러</a:t>
            </a:r>
            <a:r>
              <a:rPr lang="en-US" altLang="ko-KR" dirty="0"/>
              <a:t>(Controller)</a:t>
            </a:r>
            <a:r>
              <a:rPr lang="ko-KR" altLang="en-US" dirty="0"/>
              <a:t>가 넘겨준 </a:t>
            </a:r>
            <a:r>
              <a:rPr lang="ko-KR" altLang="en-US" dirty="0" err="1"/>
              <a:t>로직</a:t>
            </a:r>
            <a:r>
              <a:rPr lang="ko-KR" altLang="en-US" dirty="0"/>
              <a:t> 처리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(Model)</a:t>
            </a:r>
            <a:r>
              <a:rPr lang="ko-KR" altLang="en-US" dirty="0"/>
              <a:t>의 작업 처리과정</a:t>
            </a:r>
          </a:p>
          <a:p>
            <a:pPr marL="548640" lvl="2" indent="0">
              <a:buNone/>
            </a:pPr>
            <a:r>
              <a:rPr lang="ko-KR" altLang="en-US" dirty="0"/>
              <a:t>① 컨트롤러</a:t>
            </a:r>
            <a:r>
              <a:rPr lang="en-US" altLang="ko-KR" dirty="0"/>
              <a:t>(Controller)</a:t>
            </a:r>
            <a:r>
              <a:rPr lang="ko-KR" altLang="en-US" dirty="0"/>
              <a:t>의 요청을 받음</a:t>
            </a:r>
          </a:p>
          <a:p>
            <a:pPr marL="548640" lvl="2" indent="0">
              <a:buNone/>
            </a:pPr>
            <a:r>
              <a:rPr lang="ko-KR" altLang="en-US" dirty="0"/>
              <a:t>② 모델에서 </a:t>
            </a:r>
            <a:r>
              <a:rPr lang="ko-KR" altLang="en-US" dirty="0" err="1"/>
              <a:t>로직을</a:t>
            </a:r>
            <a:r>
              <a:rPr lang="ko-KR" altLang="en-US" dirty="0"/>
              <a:t> 처리</a:t>
            </a:r>
          </a:p>
          <a:p>
            <a:pPr marL="548640" lvl="2" indent="0">
              <a:buNone/>
            </a:pPr>
            <a:r>
              <a:rPr lang="ko-KR" altLang="en-US" dirty="0"/>
              <a:t>③ 처리한 </a:t>
            </a:r>
            <a:r>
              <a:rPr lang="ko-KR" altLang="en-US" dirty="0" err="1"/>
              <a:t>로직의</a:t>
            </a:r>
            <a:r>
              <a:rPr lang="ko-KR" altLang="en-US" dirty="0"/>
              <a:t> 결과를 컨트롤러</a:t>
            </a:r>
            <a:r>
              <a:rPr lang="en-US" altLang="ko-KR" dirty="0"/>
              <a:t>(Controller)</a:t>
            </a:r>
            <a:r>
              <a:rPr lang="ko-KR" altLang="en-US" dirty="0"/>
              <a:t>로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2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컨트롤러에 명령어 </a:t>
            </a:r>
            <a:r>
              <a:rPr lang="ko-KR" altLang="en-US" dirty="0"/>
              <a:t>전달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명령어 전달</a:t>
            </a:r>
            <a:endParaRPr lang="en-US" altLang="ko-KR" dirty="0" smtClean="0"/>
          </a:p>
          <a:p>
            <a:pPr lvl="1"/>
            <a:r>
              <a:rPr lang="ko-KR" altLang="en-US" dirty="0"/>
              <a:t>컨트롤러인 </a:t>
            </a:r>
            <a:r>
              <a:rPr lang="ko-KR" altLang="en-US" dirty="0" err="1"/>
              <a:t>서블릿에</a:t>
            </a:r>
            <a:r>
              <a:rPr lang="ko-KR" altLang="en-US" dirty="0"/>
              <a:t> 요청 </a:t>
            </a:r>
            <a:r>
              <a:rPr lang="ko-KR" altLang="en-US" dirty="0" err="1"/>
              <a:t>파라미터를</a:t>
            </a:r>
            <a:r>
              <a:rPr lang="ko-KR" altLang="en-US" dirty="0"/>
              <a:t> 정보를 덧붙여서 사용</a:t>
            </a:r>
          </a:p>
          <a:p>
            <a:pPr marL="594360" lvl="2" indent="0">
              <a:buNone/>
            </a:pPr>
            <a:r>
              <a:rPr lang="en-US" altLang="ko-KR" dirty="0" smtClean="0"/>
              <a:t>http</a:t>
            </a:r>
            <a:r>
              <a:rPr lang="en-US" altLang="ko-KR" dirty="0"/>
              <a:t>://localhost:8080/</a:t>
            </a:r>
            <a:r>
              <a:rPr lang="en-US" altLang="ko-KR" dirty="0" err="1"/>
              <a:t>studyjsp</a:t>
            </a:r>
            <a:r>
              <a:rPr lang="en-US" altLang="ko-KR" dirty="0"/>
              <a:t>/</a:t>
            </a:r>
            <a:r>
              <a:rPr lang="en-US" altLang="ko-KR" dirty="0" err="1"/>
              <a:t>MessageContoller?message</a:t>
            </a:r>
            <a:r>
              <a:rPr lang="en-US" altLang="ko-KR" dirty="0"/>
              <a:t>=</a:t>
            </a:r>
            <a:r>
              <a:rPr lang="en-US" altLang="ko-KR" dirty="0" err="1"/>
              <a:t>aaa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sz="1000" dirty="0" smtClean="0"/>
          </a:p>
          <a:p>
            <a:pPr lvl="1"/>
            <a:r>
              <a:rPr lang="ko-KR" altLang="en-US" dirty="0" smtClean="0"/>
              <a:t>간편하지만 </a:t>
            </a:r>
            <a:r>
              <a:rPr lang="ko-KR" altLang="en-US" dirty="0"/>
              <a:t>명령어가 </a:t>
            </a:r>
            <a:r>
              <a:rPr lang="ko-KR" altLang="en-US" dirty="0" err="1"/>
              <a:t>파라미터로</a:t>
            </a:r>
            <a:r>
              <a:rPr lang="ko-KR" altLang="en-US" dirty="0"/>
              <a:t> 전달되게 되면 정보가 웹 브라우저를 통해 노출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요청 </a:t>
            </a:r>
            <a:r>
              <a:rPr lang="en-US" altLang="ko-KR" dirty="0"/>
              <a:t>URI </a:t>
            </a:r>
            <a:r>
              <a:rPr lang="ko-KR" altLang="en-US" dirty="0"/>
              <a:t>자체를 명령어로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pPr lvl="1"/>
            <a:r>
              <a:rPr lang="ko-KR" altLang="en-US" dirty="0"/>
              <a:t>사용자가 요청한 </a:t>
            </a:r>
            <a:r>
              <a:rPr lang="en-US" altLang="ko-KR" dirty="0"/>
              <a:t>URI </a:t>
            </a:r>
            <a:r>
              <a:rPr lang="ko-KR" altLang="en-US" dirty="0"/>
              <a:t>자체를 명령어로 사용하는 방법</a:t>
            </a:r>
          </a:p>
          <a:p>
            <a:pPr marL="594360" lvl="2" indent="0">
              <a:buNone/>
            </a:pPr>
            <a:r>
              <a:rPr lang="en-US" altLang="ko-KR" dirty="0"/>
              <a:t>http://127.0.0.1:8080/</a:t>
            </a:r>
            <a:r>
              <a:rPr lang="en-US" altLang="ko-KR" dirty="0" err="1"/>
              <a:t>studyjsp</a:t>
            </a:r>
            <a:r>
              <a:rPr lang="en-US" altLang="ko-KR" dirty="0"/>
              <a:t>/ch17/</a:t>
            </a:r>
            <a:r>
              <a:rPr lang="en-US" altLang="ko-KR" dirty="0" err="1"/>
              <a:t>test.do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sz="1000" dirty="0"/>
          </a:p>
          <a:p>
            <a:pPr lvl="1"/>
            <a:r>
              <a:rPr lang="ko-KR" altLang="en-US" dirty="0"/>
              <a:t>요청되는 </a:t>
            </a:r>
            <a:r>
              <a:rPr lang="en-US" altLang="ko-KR" dirty="0"/>
              <a:t>URI</a:t>
            </a:r>
            <a:r>
              <a:rPr lang="ko-KR" altLang="en-US" dirty="0"/>
              <a:t>가 실제 페이지가 아니고 명령어이므로 악의적인 명령어로부터 사이트가 보호되며</a:t>
            </a:r>
            <a:r>
              <a:rPr lang="en-US" altLang="ko-KR" dirty="0"/>
              <a:t>, </a:t>
            </a:r>
            <a:r>
              <a:rPr lang="ko-KR" altLang="en-US" dirty="0"/>
              <a:t>요청되는 </a:t>
            </a:r>
            <a:r>
              <a:rPr lang="en-US" altLang="ko-KR" dirty="0"/>
              <a:t>URL</a:t>
            </a:r>
            <a:r>
              <a:rPr lang="ko-KR" altLang="en-US" dirty="0"/>
              <a:t>이 좀 더 자연스러워 진다는 장점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0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285875"/>
            <a:ext cx="56864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82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</a:t>
            </a:r>
            <a:r>
              <a:rPr lang="ko-KR" altLang="en-US" dirty="0" err="1"/>
              <a:t>서블릿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66750"/>
            <a:ext cx="56864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5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</a:t>
            </a:r>
            <a:r>
              <a:rPr lang="ko-KR" altLang="en-US" dirty="0" err="1"/>
              <a:t>서블릿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66750"/>
            <a:ext cx="56864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55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</a:t>
            </a:r>
            <a:r>
              <a:rPr lang="ko-KR" altLang="en-US" dirty="0" err="1"/>
              <a:t>서블릿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66750"/>
            <a:ext cx="56864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72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</a:t>
            </a:r>
            <a:r>
              <a:rPr lang="ko-KR" altLang="en-US" dirty="0" err="1"/>
              <a:t>서블릿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66750"/>
            <a:ext cx="56864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3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</a:t>
            </a:r>
            <a:r>
              <a:rPr lang="ko-KR" altLang="en-US" dirty="0" err="1"/>
              <a:t>서블릿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66750"/>
            <a:ext cx="56864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84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요청 </a:t>
            </a:r>
            <a:r>
              <a:rPr lang="en-US" altLang="ko-KR" dirty="0" smtClean="0"/>
              <a:t>URI </a:t>
            </a:r>
            <a:r>
              <a:rPr lang="ko-KR" altLang="en-US" dirty="0"/>
              <a:t>자체를 명령어로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53879"/>
            <a:ext cx="1068247" cy="194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dirty="0" err="1" smtClean="0"/>
              <a:t>aa.do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bb.do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사용자 요청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4661946"/>
            <a:ext cx="208823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1</a:t>
            </a:r>
          </a:p>
          <a:p>
            <a:pPr algn="ctr"/>
            <a:r>
              <a:rPr lang="en-US" altLang="ko-KR" dirty="0" smtClean="0"/>
              <a:t>View 2</a:t>
            </a:r>
          </a:p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026" name="Picture 2" descr="C:\Users\user\AppData\Local\Microsoft\Windows\Temporary Internet Files\Content.IE5\DHF7MQY1\db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89601"/>
            <a:ext cx="1050960" cy="11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32240" y="4420269"/>
            <a:ext cx="104227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012160" y="2283859"/>
            <a:ext cx="2232248" cy="1605827"/>
            <a:chOff x="5004048" y="1794884"/>
            <a:chExt cx="2736304" cy="1605827"/>
          </a:xfrm>
        </p:grpSpPr>
        <p:sp>
          <p:nvSpPr>
            <p:cNvPr id="6" name="TextBox 5"/>
            <p:cNvSpPr txBox="1"/>
            <p:nvPr/>
          </p:nvSpPr>
          <p:spPr>
            <a:xfrm>
              <a:off x="5004049" y="1794884"/>
              <a:ext cx="2736303" cy="3995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ko-KR" dirty="0" smtClean="0"/>
                <a:t>Command Interface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2194426"/>
              <a:ext cx="2736303" cy="399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 smtClean="0"/>
                <a:t>aaCommand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04049" y="2595852"/>
              <a:ext cx="2736303" cy="399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 smtClean="0"/>
                <a:t>bbCommand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9" y="3001169"/>
              <a:ext cx="2736303" cy="399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1895831" y="3413919"/>
            <a:ext cx="1019985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004048" y="3053879"/>
            <a:ext cx="1019985" cy="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264520" y="3889686"/>
            <a:ext cx="0" cy="604353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10" idx="0"/>
          </p:cNvCxnSpPr>
          <p:nvPr/>
        </p:nvCxnSpPr>
        <p:spPr>
          <a:xfrm>
            <a:off x="3959932" y="3889685"/>
            <a:ext cx="0" cy="77226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895831" y="4789601"/>
            <a:ext cx="1019985" cy="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895831" y="1242509"/>
            <a:ext cx="2672788" cy="1440891"/>
            <a:chOff x="1895831" y="1242509"/>
            <a:chExt cx="2672788" cy="1440891"/>
          </a:xfrm>
        </p:grpSpPr>
        <p:pic>
          <p:nvPicPr>
            <p:cNvPr id="1027" name="Picture 3" descr="C:\Users\user\AppData\Local\Microsoft\Windows\Temporary Internet Files\Content.IE5\MHM775VI\1328102022_Document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831" y="1242509"/>
              <a:ext cx="2672788" cy="14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411760" y="1589891"/>
              <a:ext cx="1723087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요청 명령어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= command class </a:t>
              </a:r>
            </a:p>
            <a:p>
              <a:r>
                <a:rPr lang="ko-KR" altLang="en-US" sz="1600" dirty="0" err="1" smtClean="0"/>
                <a:t>맵핑</a:t>
              </a:r>
              <a:r>
                <a:rPr lang="ko-KR" altLang="en-US" sz="1600" dirty="0" smtClean="0"/>
                <a:t> 정보 파일 </a:t>
              </a:r>
              <a:endParaRPr lang="ko-KR" alt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15816" y="2483630"/>
            <a:ext cx="2088232" cy="1406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22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44008" y="1219200"/>
            <a:ext cx="4042792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Model  - View - Controller  </a:t>
            </a:r>
            <a:r>
              <a:rPr lang="ko-KR" altLang="en-US" dirty="0" smtClean="0"/>
              <a:t>요소로 이루어진 소프트웨어 개발의 구조적 패턴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</a:t>
            </a:r>
            <a:r>
              <a:rPr lang="ko-KR" altLang="en-US" dirty="0"/>
              <a:t>간의 간섭을 피하고 </a:t>
            </a:r>
            <a:r>
              <a:rPr lang="en-US" altLang="ko-KR" dirty="0"/>
              <a:t>Controller</a:t>
            </a:r>
            <a:r>
              <a:rPr lang="ko-KR" altLang="en-US" dirty="0"/>
              <a:t>가 중간 관리를 하는 역할을 하여 좀더 유연한 구조를 설계할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유연하고 </a:t>
            </a:r>
            <a:r>
              <a:rPr lang="ko-KR" altLang="en-US" dirty="0"/>
              <a:t>확장하기 </a:t>
            </a:r>
            <a:r>
              <a:rPr lang="ko-KR" altLang="en-US" dirty="0" smtClean="0"/>
              <a:t>쉽다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디자이너와 </a:t>
            </a:r>
            <a:r>
              <a:rPr lang="ko-KR" altLang="en-US" dirty="0"/>
              <a:t>개발자의 협업이 용이하다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193" y="1584330"/>
            <a:ext cx="3992856" cy="43743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URI </a:t>
            </a:r>
            <a:r>
              <a:rPr lang="ko-KR" altLang="en-US" dirty="0"/>
              <a:t>자체를 명령어로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맵핑</a:t>
            </a:r>
            <a:r>
              <a:rPr lang="ko-KR" altLang="en-US" dirty="0"/>
              <a:t> 정보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- /property/</a:t>
            </a:r>
            <a:r>
              <a:rPr lang="en-US" altLang="ko-KR" dirty="0" err="1" smtClean="0"/>
              <a:t>commandURI.properties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정보파일을 읽어 </a:t>
            </a:r>
            <a:r>
              <a:rPr lang="en-US" altLang="ko-KR" dirty="0" err="1" smtClean="0"/>
              <a:t>commandMap</a:t>
            </a:r>
            <a:r>
              <a:rPr lang="ko-KR" altLang="en-US" dirty="0" smtClean="0"/>
              <a:t>으로 저장</a:t>
            </a:r>
            <a:r>
              <a:rPr lang="en-US" altLang="ko-KR" dirty="0"/>
              <a:t> </a:t>
            </a:r>
            <a:r>
              <a:rPr lang="en-US" altLang="ko-KR" dirty="0" smtClean="0"/>
              <a:t>&amp; URI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요청 명령을 읽어 해당하는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 객체가 실행되도록 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F7F5F"/>
                </a:solidFill>
                <a:latin typeface="Consolas"/>
              </a:rPr>
              <a:t>#command = class full name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command.do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2A00FF"/>
                </a:solidFill>
                <a:latin typeface="Consolas"/>
              </a:rPr>
              <a:t>controller.pkg.MessageProcessURI</a:t>
            </a:r>
            <a:endParaRPr lang="en-US" altLang="ko-KR" dirty="0">
              <a:solidFill>
                <a:srgbClr val="2A00FF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aa.do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2A00FF"/>
                </a:solidFill>
                <a:latin typeface="Consolas"/>
              </a:rPr>
              <a:t>controller.pkg.aaProcess</a:t>
            </a:r>
            <a:endParaRPr lang="en-US" altLang="ko-KR" dirty="0">
              <a:solidFill>
                <a:srgbClr val="2A00FF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bb.do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dirty="0" err="1">
                <a:solidFill>
                  <a:srgbClr val="2A00FF"/>
                </a:solidFill>
                <a:latin typeface="Consolas"/>
              </a:rPr>
              <a:t>controller.pkg.bbProcess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35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URI </a:t>
            </a:r>
            <a:r>
              <a:rPr lang="ko-KR" altLang="en-US" dirty="0"/>
              <a:t>자체를 명령어로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ko-KR" altLang="en-US" dirty="0" smtClean="0"/>
              <a:t>객체는 슈퍼 인터페이스 </a:t>
            </a:r>
            <a:r>
              <a:rPr lang="en-US" altLang="ko-KR" dirty="0" err="1"/>
              <a:t>commandProcess</a:t>
            </a:r>
            <a:r>
              <a:rPr lang="en-US" altLang="ko-KR" dirty="0"/>
              <a:t> </a:t>
            </a:r>
            <a:r>
              <a:rPr lang="ko-KR" altLang="en-US" dirty="0" smtClean="0"/>
              <a:t>를 구현하여 작성함</a:t>
            </a:r>
            <a:endParaRPr lang="en-US" altLang="ko-KR" dirty="0" smtClean="0"/>
          </a:p>
          <a:p>
            <a:r>
              <a:rPr lang="ko-KR" altLang="en-US" dirty="0" smtClean="0"/>
              <a:t>슈퍼 인터페이스 </a:t>
            </a:r>
            <a:r>
              <a:rPr lang="en-US" altLang="ko-KR" dirty="0" err="1" smtClean="0"/>
              <a:t>commandProcess.java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&gt; New &gt; Interface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2" y="2641102"/>
            <a:ext cx="3992442" cy="378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16578" y="2924944"/>
            <a:ext cx="392843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controller.pkg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javax.servlet.http.HttpServletRequest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javax.servlet.http.HttpServletResponse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CommandProcess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{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requestPro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/>
              </a:rPr>
              <a:t>Throwable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74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URI </a:t>
            </a:r>
            <a:r>
              <a:rPr lang="ko-KR" altLang="en-US" dirty="0"/>
              <a:t>자체를 명령어로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명령어를 처리하는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클래스  </a:t>
            </a:r>
            <a:r>
              <a:rPr lang="en-US" altLang="ko-KR" dirty="0" smtClean="0"/>
              <a:t>**</a:t>
            </a:r>
            <a:r>
              <a:rPr lang="en-US" altLang="ko-KR" dirty="0" err="1" smtClean="0"/>
              <a:t>Process.java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&gt; New &gt; 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1992" y="2204864"/>
            <a:ext cx="7532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controller.pkg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sz="1600" dirty="0">
              <a:latin typeface="Consolas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javax.servlet.http.HttpServletRequest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javax.servlet.http.HttpServletResponse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sz="1600" dirty="0">
              <a:latin typeface="Consolas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MessageProcess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CommandProcess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ko-KR" altLang="en-US" sz="1600" dirty="0">
              <a:latin typeface="Consolas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requestPro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/>
              </a:rPr>
              <a:t>Throwable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.setAttribute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/>
              </a:rPr>
              <a:t>"message"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nsolas"/>
              </a:rPr>
              <a:t>요청 </a:t>
            </a:r>
            <a:r>
              <a:rPr lang="ko-KR" altLang="en-US" sz="1600" dirty="0" err="1">
                <a:solidFill>
                  <a:srgbClr val="2A00FF"/>
                </a:solidFill>
                <a:latin typeface="Consolas"/>
              </a:rPr>
              <a:t>파라미터로</a:t>
            </a:r>
            <a:r>
              <a:rPr lang="ko-KR" altLang="en-US" sz="1600" dirty="0">
                <a:solidFill>
                  <a:srgbClr val="2A00FF"/>
                </a:solidFill>
                <a:latin typeface="Consolas"/>
              </a:rPr>
              <a:t> 명령어를 전달</a:t>
            </a:r>
            <a:r>
              <a:rPr lang="en-US" altLang="ko-KR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/>
              </a:rPr>
              <a:t>process.jsp</a:t>
            </a:r>
            <a:r>
              <a:rPr lang="en-US" altLang="ko-KR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668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MVC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패턴의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모델</a:t>
            </a:r>
            <a:r>
              <a:rPr lang="en-US" altLang="ko-KR" dirty="0"/>
              <a:t>(Model) : </a:t>
            </a:r>
            <a:r>
              <a:rPr lang="ko-KR" altLang="en-US" dirty="0" err="1"/>
              <a:t>로직을</a:t>
            </a:r>
            <a:r>
              <a:rPr lang="ko-KR" altLang="en-US" dirty="0"/>
              <a:t> 가지는 </a:t>
            </a:r>
            <a:r>
              <a:rPr lang="ko-KR" altLang="en-US" dirty="0" smtClean="0"/>
              <a:t>부분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와의 연동을 통해서 데이터를 가져와 어떤 작업을 처리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처리한 </a:t>
            </a:r>
            <a:r>
              <a:rPr lang="ko-KR" altLang="en-US" dirty="0"/>
              <a:t>작업의 결과를 데이터로서 </a:t>
            </a:r>
            <a:r>
              <a:rPr lang="en-US" altLang="ko-KR" dirty="0"/>
              <a:t>DB</a:t>
            </a:r>
            <a:r>
              <a:rPr lang="ko-KR" altLang="en-US" dirty="0"/>
              <a:t>에 저장하는 일을 처리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자바빈</a:t>
            </a:r>
            <a:r>
              <a:rPr lang="en-US" altLang="ko-KR" dirty="0"/>
              <a:t>(JavaBean), </a:t>
            </a:r>
            <a:r>
              <a:rPr lang="ko-KR" altLang="en-US" dirty="0"/>
              <a:t>처리 </a:t>
            </a:r>
            <a:r>
              <a:rPr lang="ko-KR" altLang="en-US" dirty="0" err="1"/>
              <a:t>로직인</a:t>
            </a:r>
            <a:r>
              <a:rPr lang="ko-KR" altLang="en-US" dirty="0"/>
              <a:t> 자바 클래스</a:t>
            </a:r>
            <a:r>
              <a:rPr lang="en-US" altLang="ko-KR" dirty="0"/>
              <a:t>(Java class)</a:t>
            </a:r>
            <a:r>
              <a:rPr lang="ko-KR" altLang="en-US" dirty="0"/>
              <a:t>가 이에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뷰</a:t>
            </a:r>
            <a:r>
              <a:rPr lang="en-US" altLang="ko-KR" dirty="0"/>
              <a:t>(View) : </a:t>
            </a:r>
            <a:r>
              <a:rPr lang="ko-KR" altLang="en-US" dirty="0"/>
              <a:t>화면에 내용을 표시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정보를 </a:t>
            </a:r>
            <a:r>
              <a:rPr lang="ko-KR" altLang="en-US" dirty="0"/>
              <a:t>보여주는 역할만을 담당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/>
              <a:t>페이지가 이에 해당</a:t>
            </a:r>
          </a:p>
          <a:p>
            <a:pPr lvl="2">
              <a:lnSpc>
                <a:spcPct val="150000"/>
              </a:lnSpc>
            </a:pPr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5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MVC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패턴의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컨트롤러</a:t>
            </a:r>
            <a:r>
              <a:rPr lang="en-US" altLang="ko-KR" dirty="0"/>
              <a:t>(Controller) : </a:t>
            </a:r>
            <a:r>
              <a:rPr lang="ko-KR" altLang="en-US" dirty="0"/>
              <a:t>어플리케이션의 흐름을 </a:t>
            </a:r>
            <a:r>
              <a:rPr lang="ko-KR" altLang="en-US" dirty="0" smtClean="0"/>
              <a:t>제어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사용자의 요청을 받아서 모델</a:t>
            </a:r>
            <a:r>
              <a:rPr lang="en-US" altLang="ko-KR" dirty="0"/>
              <a:t>(Model)</a:t>
            </a:r>
            <a:r>
              <a:rPr lang="ko-KR" altLang="en-US" dirty="0"/>
              <a:t>에 </a:t>
            </a:r>
            <a:r>
              <a:rPr lang="ko-KR" altLang="en-US" dirty="0" smtClean="0"/>
              <a:t>넘겨줌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모델</a:t>
            </a:r>
            <a:r>
              <a:rPr lang="en-US" altLang="ko-KR" dirty="0"/>
              <a:t>(Model)</a:t>
            </a:r>
            <a:r>
              <a:rPr lang="ko-KR" altLang="en-US" dirty="0"/>
              <a:t>이 처리한 작업의 결과를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로 </a:t>
            </a:r>
            <a:r>
              <a:rPr lang="ko-KR" altLang="en-US" dirty="0" smtClean="0"/>
              <a:t>보냄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이 이에 해당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0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MVC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모델 </a:t>
            </a:r>
            <a:r>
              <a:rPr lang="en-US" altLang="ko-KR" dirty="0"/>
              <a:t>1 vs.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모델 </a:t>
            </a:r>
            <a:r>
              <a:rPr lang="en-US" altLang="ko-KR" dirty="0"/>
              <a:t>1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브라우저의 요청</a:t>
            </a:r>
            <a:r>
              <a:rPr lang="en-US" altLang="ko-KR" dirty="0"/>
              <a:t>(request)</a:t>
            </a:r>
            <a:r>
              <a:rPr lang="ko-KR" altLang="en-US" dirty="0"/>
              <a:t>을 받아들이고</a:t>
            </a:r>
            <a:r>
              <a:rPr lang="en-US" altLang="ko-KR" dirty="0"/>
              <a:t>, </a:t>
            </a:r>
            <a:r>
              <a:rPr lang="ko-KR" altLang="en-US" dirty="0"/>
              <a:t>웹 브라우저에 응답</a:t>
            </a:r>
            <a:r>
              <a:rPr lang="en-US" altLang="ko-KR" dirty="0"/>
              <a:t>(response)</a:t>
            </a:r>
            <a:r>
              <a:rPr lang="ko-KR" altLang="en-US" dirty="0"/>
              <a:t>하는 것을 </a:t>
            </a:r>
            <a:r>
              <a:rPr lang="en-US" altLang="ko-KR" dirty="0" err="1"/>
              <a:t>JSP</a:t>
            </a:r>
            <a:r>
              <a:rPr lang="ko-KR" altLang="en-US" dirty="0"/>
              <a:t>페이지가 단독으로 처리하는 구조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63905"/>
            <a:ext cx="6120000" cy="260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16212" y="551723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>
                <a:solidFill>
                  <a:srgbClr val="00AEEF"/>
                </a:solidFill>
              </a:rPr>
              <a:t>▲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모델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구조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551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모델 </a:t>
            </a:r>
            <a:r>
              <a:rPr lang="en-US" altLang="ko-KR" dirty="0"/>
              <a:t>1 </a:t>
            </a:r>
            <a:r>
              <a:rPr lang="ko-KR" altLang="en-US" dirty="0" smtClean="0"/>
              <a:t>구조의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흐름이 단순하여 개발기간 단축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MVC</a:t>
            </a:r>
            <a:r>
              <a:rPr lang="ko-KR" altLang="en-US" dirty="0" smtClean="0"/>
              <a:t>구조에 대한 추가적인 교육이 </a:t>
            </a:r>
            <a:r>
              <a:rPr lang="ko-KR" altLang="en-US" dirty="0" err="1" smtClean="0"/>
              <a:t>필요없고</a:t>
            </a:r>
            <a:r>
              <a:rPr lang="ko-KR" altLang="en-US" dirty="0" smtClean="0"/>
              <a:t> 개발팀의 수준이 높지 않아도 된다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중소형 프로젝트에 적합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모델 </a:t>
            </a:r>
            <a:r>
              <a:rPr lang="en-US" altLang="ko-KR" dirty="0"/>
              <a:t>1 </a:t>
            </a:r>
            <a:r>
              <a:rPr lang="ko-KR" altLang="en-US" dirty="0"/>
              <a:t>구조의 </a:t>
            </a:r>
            <a:r>
              <a:rPr lang="ko-KR" altLang="en-US" dirty="0" smtClean="0"/>
              <a:t>단점</a:t>
            </a:r>
            <a:endParaRPr lang="en-US" altLang="ko-KR" dirty="0"/>
          </a:p>
          <a:p>
            <a:pPr lvl="2"/>
            <a:r>
              <a:rPr lang="ko-KR" altLang="en-US" dirty="0" smtClean="0"/>
              <a:t>웹 어플리케이션이 복잡해질수록 유지보수가 힘들다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디자이너와 개발자간에 원활한 의사소통이 필요하다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MVC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모델 </a:t>
            </a:r>
            <a:r>
              <a:rPr lang="en-US" altLang="ko-KR" dirty="0"/>
              <a:t>1 vs.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 smtClean="0"/>
              <a:t>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(request)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데이터 접근</a:t>
            </a:r>
            <a:r>
              <a:rPr lang="en-US" altLang="ko-KR" dirty="0"/>
              <a:t>(data access), </a:t>
            </a:r>
            <a:r>
              <a:rPr lang="ko-KR" altLang="en-US" dirty="0"/>
              <a:t>비즈니스 </a:t>
            </a:r>
            <a:r>
              <a:rPr lang="ko-KR" altLang="en-US" dirty="0" err="1"/>
              <a:t>로직</a:t>
            </a:r>
            <a:r>
              <a:rPr lang="en-US" altLang="ko-KR" dirty="0"/>
              <a:t>(business logic)</a:t>
            </a:r>
            <a:r>
              <a:rPr lang="ko-KR" altLang="en-US" dirty="0"/>
              <a:t>을 포함하고 있는 컨트롤러와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/>
              <a:t>엄격히 구분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7272808" cy="332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565774" y="5942750"/>
            <a:ext cx="4227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AEEF"/>
                </a:solidFill>
              </a:rPr>
              <a:t>▲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기반 웹 애플리케이션 구조에 </a:t>
            </a:r>
            <a:r>
              <a:rPr lang="en-US" altLang="ko-KR" sz="1400" dirty="0" err="1" smtClean="0"/>
              <a:t>MVC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패턴 적용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397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구조의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비즈니스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분리되어 어플리케이션이 명료해지며 유지보수와 확장이 쉽다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개발자와 디자이너의 작업이 분리되어 있어 역할과 책임이 명확히 구분된다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모델 </a:t>
            </a:r>
            <a:r>
              <a:rPr lang="en-US" altLang="ko-KR" dirty="0" smtClean="0"/>
              <a:t>2 </a:t>
            </a:r>
            <a:r>
              <a:rPr lang="ko-KR" altLang="en-US" dirty="0"/>
              <a:t>구조의 </a:t>
            </a:r>
            <a:r>
              <a:rPr lang="ko-KR" altLang="en-US" dirty="0" smtClean="0"/>
              <a:t>단점</a:t>
            </a:r>
            <a:endParaRPr lang="en-US" altLang="ko-KR" dirty="0"/>
          </a:p>
          <a:p>
            <a:pPr lvl="2"/>
            <a:r>
              <a:rPr lang="ko-KR" altLang="en-US" dirty="0" smtClean="0"/>
              <a:t>개발초기에 구조 설계를 위한 시간이 많이 소요되므로 개발기간이 길어진다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MVC</a:t>
            </a:r>
            <a:r>
              <a:rPr lang="ko-KR" altLang="en-US" dirty="0" smtClean="0"/>
              <a:t>구조에 대한 개발자의 이해가 필요하다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8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패턴의 구성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컨트롤러</a:t>
            </a:r>
            <a:r>
              <a:rPr lang="en-US" altLang="ko-KR" dirty="0"/>
              <a:t>(Controller)</a:t>
            </a:r>
            <a:r>
              <a:rPr lang="ko-KR" altLang="en-US" dirty="0"/>
              <a:t>의 작업 처리 </a:t>
            </a:r>
            <a:r>
              <a:rPr lang="ko-KR" altLang="en-US" dirty="0" smtClean="0"/>
              <a:t>과정 </a:t>
            </a:r>
            <a:r>
              <a:rPr lang="en-US" altLang="ko-KR" dirty="0"/>
              <a:t>: </a:t>
            </a:r>
            <a:r>
              <a:rPr lang="ko-KR" altLang="en-US" dirty="0" err="1"/>
              <a:t>서블릿</a:t>
            </a:r>
            <a:r>
              <a:rPr lang="en-US" altLang="ko-KR" dirty="0"/>
              <a:t>(Servlet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274320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/>
              <a:t>웹 브라우저의 요청을 받음</a:t>
            </a:r>
          </a:p>
          <a:p>
            <a:pPr marL="594360" lvl="2" indent="0">
              <a:buNone/>
            </a:pPr>
            <a:r>
              <a:rPr lang="ko-KR" altLang="en-US" sz="1600" dirty="0" err="1"/>
              <a:t>웹브라우저의</a:t>
            </a:r>
            <a:r>
              <a:rPr lang="ko-KR" altLang="en-US" sz="1600" dirty="0"/>
              <a:t> 요청은 </a:t>
            </a:r>
            <a:r>
              <a:rPr lang="ko-KR" altLang="en-US" sz="1600" dirty="0" err="1"/>
              <a:t>서블릿의</a:t>
            </a:r>
            <a:r>
              <a:rPr lang="ko-KR" altLang="en-US" sz="1600" dirty="0"/>
              <a:t> 서비스 </a:t>
            </a:r>
            <a:r>
              <a:rPr lang="ko-KR" altLang="en-US" sz="1600" dirty="0" err="1"/>
              <a:t>메소드인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()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doPost</a:t>
            </a:r>
            <a:r>
              <a:rPr lang="en-US" altLang="ko-KR" sz="1600" dirty="0"/>
              <a:t>()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받음</a:t>
            </a:r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sz="1100" dirty="0" smtClean="0"/>
          </a:p>
          <a:p>
            <a:pPr marL="274320" lvl="1" indent="0">
              <a:buNone/>
            </a:pPr>
            <a:r>
              <a:rPr lang="ko-KR" altLang="en-US" dirty="0" smtClean="0"/>
              <a:t>② </a:t>
            </a:r>
            <a:r>
              <a:rPr lang="ko-KR" altLang="en-US" dirty="0"/>
              <a:t>웹 브라우저가 요구하는 작업을 분석</a:t>
            </a:r>
          </a:p>
          <a:p>
            <a:pPr marL="594360" lvl="2" indent="0">
              <a:buNone/>
            </a:pPr>
            <a:r>
              <a:rPr lang="ko-KR" altLang="en-US" sz="1600" dirty="0"/>
              <a:t>사용자가 요구한 작업에 </a:t>
            </a:r>
            <a:r>
              <a:rPr lang="ko-KR" altLang="en-US" sz="1600" dirty="0" smtClean="0"/>
              <a:t>맞는 </a:t>
            </a:r>
            <a:r>
              <a:rPr lang="ko-KR" altLang="en-US" sz="1600" dirty="0" err="1"/>
              <a:t>로직이</a:t>
            </a:r>
            <a:r>
              <a:rPr lang="ko-KR" altLang="en-US" sz="1600" dirty="0"/>
              <a:t> 실행되도록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웹브라우저의</a:t>
            </a:r>
            <a:r>
              <a:rPr lang="ko-KR" altLang="en-US" sz="1600" dirty="0"/>
              <a:t> 요구 작업을 </a:t>
            </a:r>
            <a:r>
              <a:rPr lang="ko-KR" altLang="en-US" sz="1600" dirty="0" smtClean="0"/>
              <a:t>분석</a:t>
            </a:r>
            <a:endParaRPr lang="ko-KR" altLang="en-US" sz="1600" dirty="0"/>
          </a:p>
          <a:p>
            <a:pPr marL="274320" lvl="1" indent="0">
              <a:buNone/>
            </a:pPr>
            <a:endParaRPr lang="en-US" altLang="ko-KR" sz="1000" dirty="0" smtClean="0"/>
          </a:p>
          <a:p>
            <a:pPr marL="274320" lvl="1" indent="0">
              <a:buNone/>
            </a:pPr>
            <a:r>
              <a:rPr lang="ko-KR" altLang="en-US" dirty="0" smtClean="0"/>
              <a:t>③ </a:t>
            </a:r>
            <a:r>
              <a:rPr lang="ko-KR" altLang="en-US" dirty="0"/>
              <a:t>모델을 </a:t>
            </a:r>
            <a:r>
              <a:rPr lang="ko-KR" altLang="en-US" dirty="0" smtClean="0"/>
              <a:t>사용해서 </a:t>
            </a:r>
            <a:r>
              <a:rPr lang="ko-KR" altLang="en-US" dirty="0"/>
              <a:t>요청한 작업을 처리</a:t>
            </a:r>
          </a:p>
          <a:p>
            <a:pPr marL="594360" lvl="2" indent="0">
              <a:buNone/>
            </a:pPr>
            <a:r>
              <a:rPr lang="ko-KR" altLang="en-US" sz="1600" dirty="0"/>
              <a:t>요청한 작업에 해당하는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sz="1000" dirty="0" smtClean="0"/>
          </a:p>
          <a:p>
            <a:pPr marL="274320" lvl="1" indent="0">
              <a:buNone/>
            </a:pPr>
            <a:r>
              <a:rPr lang="ko-KR" altLang="en-US" dirty="0" smtClean="0"/>
              <a:t>④ </a:t>
            </a:r>
            <a:r>
              <a:rPr lang="ko-KR" altLang="en-US" dirty="0" err="1"/>
              <a:t>로직</a:t>
            </a:r>
            <a:r>
              <a:rPr lang="ko-KR" altLang="en-US" dirty="0"/>
              <a:t> 처리 결과를 </a:t>
            </a:r>
            <a:r>
              <a:rPr lang="en-US" altLang="ko-KR" dirty="0"/>
              <a:t>request</a:t>
            </a:r>
            <a:r>
              <a:rPr lang="ko-KR" altLang="en-US" dirty="0"/>
              <a:t>객체의 속성에 저장</a:t>
            </a:r>
          </a:p>
          <a:p>
            <a:pPr marL="594360" lvl="2" indent="0">
              <a:buNone/>
            </a:pPr>
            <a:r>
              <a:rPr lang="en-US" altLang="ko-KR" sz="1600" dirty="0" smtClean="0"/>
              <a:t>request </a:t>
            </a:r>
            <a:r>
              <a:rPr lang="ko-KR" altLang="en-US" sz="1600" dirty="0"/>
              <a:t>객체의 속성에 처리 결과를 저장</a:t>
            </a:r>
          </a:p>
          <a:p>
            <a:pPr marL="594360" lvl="2" indent="0">
              <a:buNone/>
            </a:pPr>
            <a:r>
              <a:rPr lang="ko-KR" altLang="en-US" sz="1600" dirty="0"/>
              <a:t>처리 결과는 같은 </a:t>
            </a:r>
            <a:r>
              <a:rPr lang="en-US" altLang="ko-KR" sz="1600" dirty="0"/>
              <a:t>request </a:t>
            </a:r>
            <a:r>
              <a:rPr lang="ko-KR" altLang="en-US" sz="1600" dirty="0"/>
              <a:t>객체 영역에서 </a:t>
            </a:r>
            <a:r>
              <a:rPr lang="ko-KR" altLang="en-US" sz="1600" dirty="0" smtClean="0"/>
              <a:t>공유</a:t>
            </a:r>
            <a:endParaRPr lang="ko-KR" altLang="en-US" sz="1600" dirty="0"/>
          </a:p>
          <a:p>
            <a:pPr marL="274320" lvl="1" indent="0">
              <a:buNone/>
            </a:pPr>
            <a:endParaRPr lang="en-US" altLang="ko-KR" sz="1000" dirty="0" smtClean="0"/>
          </a:p>
          <a:p>
            <a:pPr marL="274320" lvl="1" indent="0">
              <a:buNone/>
            </a:pPr>
            <a:r>
              <a:rPr lang="ko-KR" altLang="en-US" dirty="0" smtClean="0"/>
              <a:t>⑤ </a:t>
            </a:r>
            <a:r>
              <a:rPr lang="ko-KR" altLang="en-US" dirty="0"/>
              <a:t>적당한 </a:t>
            </a:r>
            <a:r>
              <a:rPr lang="ko-KR" altLang="en-US" dirty="0" err="1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r>
              <a:rPr lang="ko-KR" altLang="en-US" dirty="0"/>
              <a:t>를 선택 후 해당 </a:t>
            </a:r>
            <a:r>
              <a:rPr lang="ko-KR" altLang="en-US" dirty="0" err="1"/>
              <a:t>뷰로</a:t>
            </a:r>
            <a:r>
              <a:rPr lang="ko-KR" altLang="en-US" dirty="0"/>
              <a:t> </a:t>
            </a:r>
            <a:r>
              <a:rPr lang="ko-KR" altLang="en-US" dirty="0" err="1"/>
              <a:t>포워딩</a:t>
            </a:r>
            <a:r>
              <a:rPr lang="en-US" altLang="ko-KR" dirty="0"/>
              <a:t>(forwarding).</a:t>
            </a:r>
          </a:p>
          <a:p>
            <a:pPr marL="594360" lvl="2" indent="0">
              <a:buNone/>
            </a:pPr>
            <a:r>
              <a:rPr lang="ko-KR" altLang="en-US" sz="1600" dirty="0"/>
              <a:t>처리 결과를 저장한 </a:t>
            </a:r>
            <a:r>
              <a:rPr lang="en-US" altLang="ko-KR" sz="1600" dirty="0"/>
              <a:t>request</a:t>
            </a:r>
            <a:r>
              <a:rPr lang="ko-KR" altLang="en-US" sz="1600" dirty="0"/>
              <a:t>객체를 </a:t>
            </a:r>
            <a:r>
              <a:rPr lang="ko-KR" altLang="en-US" sz="1600" dirty="0" err="1"/>
              <a:t>뷰로</a:t>
            </a:r>
            <a:r>
              <a:rPr lang="ko-KR" altLang="en-US" sz="1600" dirty="0"/>
              <a:t> 전달</a:t>
            </a:r>
          </a:p>
          <a:p>
            <a:pPr marL="594360" lvl="2" indent="0">
              <a:buNone/>
            </a:pPr>
            <a:r>
              <a:rPr lang="en-US" altLang="ko-KR" sz="1700" dirty="0" err="1" smtClean="0"/>
              <a:t>ReuquestDispatcher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클래스 객체를 생성</a:t>
            </a:r>
            <a:r>
              <a:rPr lang="en-US" altLang="ko-KR" sz="1700" dirty="0" smtClean="0"/>
              <a:t>, forward()</a:t>
            </a:r>
            <a:r>
              <a:rPr lang="ko-KR" altLang="en-US" sz="1700" dirty="0" err="1" smtClean="0"/>
              <a:t>메소드</a:t>
            </a:r>
            <a:r>
              <a:rPr lang="ko-KR" altLang="en-US" sz="1700" dirty="0" smtClean="0"/>
              <a:t> 이용</a:t>
            </a:r>
            <a:endParaRPr lang="ko-KR" altLang="en-US" sz="17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80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9809</TotalTime>
  <Words>878</Words>
  <Application>Microsoft Office PowerPoint</Application>
  <PresentationFormat>화면 슬라이드 쇼(4:3)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원본</vt:lpstr>
      <vt:lpstr>패턴기반 SW개발</vt:lpstr>
      <vt:lpstr>MVC 패턴</vt:lpstr>
      <vt:lpstr>MVC 패턴</vt:lpstr>
      <vt:lpstr>MVC 패턴</vt:lpstr>
      <vt:lpstr>MVC 패턴</vt:lpstr>
      <vt:lpstr>MVC 패턴</vt:lpstr>
      <vt:lpstr>MVC 패턴</vt:lpstr>
      <vt:lpstr>MVC 패턴</vt:lpstr>
      <vt:lpstr>MVC 패턴의 구성 요소</vt:lpstr>
      <vt:lpstr>MVC 패턴의 구성 요소</vt:lpstr>
      <vt:lpstr>MVC 패턴의 구성 요소</vt:lpstr>
      <vt:lpstr>컨트롤러에 명령어 전달 방식</vt:lpstr>
      <vt:lpstr>컨트롤러 서블릿 생성</vt:lpstr>
      <vt:lpstr>컨트롤러 서블릿 생성</vt:lpstr>
      <vt:lpstr>컨트롤러 서블릿 생성</vt:lpstr>
      <vt:lpstr>컨트롤러 서블릿 생성</vt:lpstr>
      <vt:lpstr>컨트롤러 서블릿 생성</vt:lpstr>
      <vt:lpstr>컨트롤러 서블릿 생성</vt:lpstr>
      <vt:lpstr>요청 URI 자체를 명령어로 전달</vt:lpstr>
      <vt:lpstr>요청 URI 자체를 명령어로 전달</vt:lpstr>
      <vt:lpstr>요청 URI 자체를 명령어로 전달</vt:lpstr>
      <vt:lpstr>요청 URI 자체를 명령어로 전달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269</cp:revision>
  <dcterms:created xsi:type="dcterms:W3CDTF">2016-02-28T12:56:40Z</dcterms:created>
  <dcterms:modified xsi:type="dcterms:W3CDTF">2017-04-26T22:57:06Z</dcterms:modified>
</cp:coreProperties>
</file>