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5"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EC0C-4264-44EC-A9CC-332EB2AA2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012B3-D9CA-4732-8852-067160D09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AF9725-7D6B-4D53-A630-E386E5B0650F}"/>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37EE8030-C1E4-460C-B8A6-2B69D0504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8A447-BF1F-420E-B38D-83C184FD6083}"/>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67915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0FC5-169A-45D2-B029-118A5A98F0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0F806-DBC2-4163-BE9B-82B9C345A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D9694-CC49-4BAF-B2A7-F9B411D1758A}"/>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E53C66C5-DF7B-443C-B9A3-1699275A1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EA0D7-EB10-4F17-AFF9-AD8B638E883A}"/>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402455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1C6F0-B09B-4F27-A693-84879ACDC9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B6AD5-CD04-4BE8-A7BA-682FCCC87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B7D39-F529-4661-BF16-2526810BA039}"/>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FB5FACBC-DFF1-469D-9434-51E97A1E4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607AD-9BF6-4293-8A38-CA473FFB4DC2}"/>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5931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E86A-5C28-4A51-BB4B-6BD0C772D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316C-D7BF-4182-BA4B-CCD48EB90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5B560-F343-4E5D-8642-26B68D0CC62F}"/>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203A31C6-3B4C-4A8B-BC68-F4E6AE327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49E63-6A27-474E-AC69-163B8C5849AA}"/>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441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4A04-D6F3-4FA8-828E-C809A7ECB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76BC05-29AF-4FCE-B430-34266F7A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F87CA-36E5-4872-BD9E-4092A65EEA91}"/>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3AF91F58-EAEE-4BAC-BD04-F4081F60C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AD1F2-6AE0-4551-AB89-4B7148647922}"/>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55819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93D1-3B88-4389-8F34-C230D60E6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6B5CFE-75B4-432D-8794-8E98E354C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0F7670-3491-4800-A0FA-7EFEDFB0F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DCE61B-7522-4E24-BA59-CEF29EA819BF}"/>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6" name="Footer Placeholder 5">
            <a:extLst>
              <a:ext uri="{FF2B5EF4-FFF2-40B4-BE49-F238E27FC236}">
                <a16:creationId xmlns:a16="http://schemas.microsoft.com/office/drawing/2014/main" id="{06613AD9-271E-4376-B20D-6EC0AE088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E786C-30B6-47FE-857A-F0E96AEBF66C}"/>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77712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BAF0-CA47-48E8-B0D9-E72A5C401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DA209-BAEB-4256-AE63-D354C30F3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C8C88-5744-4D90-BE0D-65FA16EA46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38940-F882-4104-9DC8-5FC5E178A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4E271C-991E-47E0-AD73-495EB21B9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DFEC83-336F-489E-9E82-3EE0B04132AD}"/>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8" name="Footer Placeholder 7">
            <a:extLst>
              <a:ext uri="{FF2B5EF4-FFF2-40B4-BE49-F238E27FC236}">
                <a16:creationId xmlns:a16="http://schemas.microsoft.com/office/drawing/2014/main" id="{D6AF9AEE-631A-4348-B521-A42703011F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FDA3B0-4395-4647-9D9B-9EA4D70C546C}"/>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68905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99B4-46D2-4CB4-B3D7-795CB7576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2315D-365D-493C-A9B1-BDAE3EACCDF3}"/>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4" name="Footer Placeholder 3">
            <a:extLst>
              <a:ext uri="{FF2B5EF4-FFF2-40B4-BE49-F238E27FC236}">
                <a16:creationId xmlns:a16="http://schemas.microsoft.com/office/drawing/2014/main" id="{461D85B9-F775-43EC-A1A3-E4AF7B1AC8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7B9F11-B235-4A30-A845-A9722F50AD90}"/>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37568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1E049-DC86-48FE-9D5D-F5E57621446C}"/>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3" name="Footer Placeholder 2">
            <a:extLst>
              <a:ext uri="{FF2B5EF4-FFF2-40B4-BE49-F238E27FC236}">
                <a16:creationId xmlns:a16="http://schemas.microsoft.com/office/drawing/2014/main" id="{A493A906-BF1D-430D-9153-9512803C1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2BB87B-A533-4511-B599-B43192BE2B6E}"/>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77837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92FD-07C0-4F90-AF57-AA7117F20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21E8D8-BD1F-478E-961C-64120BA26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D1A63-9D4F-457E-95AE-4AFB18ADA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C238C-B130-43CC-A410-99C905CE0F16}"/>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6" name="Footer Placeholder 5">
            <a:extLst>
              <a:ext uri="{FF2B5EF4-FFF2-40B4-BE49-F238E27FC236}">
                <a16:creationId xmlns:a16="http://schemas.microsoft.com/office/drawing/2014/main" id="{5E436BD6-B162-441A-8649-25FD2B41DA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512BC-DDEF-4EE4-8E48-C24DB92D9EA3}"/>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11134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E1E9-7BDA-4B3C-BF86-5C71990D0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D00BE9-662D-4EB5-BC0E-EA00FA8D0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E4EBC-DD87-4423-A75D-578286C28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C92A6-003E-418B-AED6-DC7F0D47808D}"/>
              </a:ext>
            </a:extLst>
          </p:cNvPr>
          <p:cNvSpPr>
            <a:spLocks noGrp="1"/>
          </p:cNvSpPr>
          <p:nvPr>
            <p:ph type="dt" sz="half" idx="10"/>
          </p:nvPr>
        </p:nvSpPr>
        <p:spPr/>
        <p:txBody>
          <a:bodyPr/>
          <a:lstStyle/>
          <a:p>
            <a:fld id="{5BB312D0-D60B-4E69-9C52-B995259A918C}" type="datetimeFigureOut">
              <a:rPr lang="en-IN" smtClean="0"/>
              <a:t>05-06-2021</a:t>
            </a:fld>
            <a:endParaRPr lang="en-IN"/>
          </a:p>
        </p:txBody>
      </p:sp>
      <p:sp>
        <p:nvSpPr>
          <p:cNvPr id="6" name="Footer Placeholder 5">
            <a:extLst>
              <a:ext uri="{FF2B5EF4-FFF2-40B4-BE49-F238E27FC236}">
                <a16:creationId xmlns:a16="http://schemas.microsoft.com/office/drawing/2014/main" id="{4BABD9D9-66F4-4F78-9043-B0EDA609CF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EEEEB-7766-47BA-80AA-F20F577400AB}"/>
              </a:ext>
            </a:extLst>
          </p:cNvPr>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2788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78510-2E03-4024-88A6-F45955D25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05AFE6-EFEC-4113-8B40-9D8BED4F6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EE866-FE1E-4877-8392-EC0C96B08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312D0-D60B-4E69-9C52-B995259A918C}" type="datetimeFigureOut">
              <a:rPr lang="en-IN" smtClean="0"/>
              <a:t>05-06-2021</a:t>
            </a:fld>
            <a:endParaRPr lang="en-IN"/>
          </a:p>
        </p:txBody>
      </p:sp>
      <p:sp>
        <p:nvSpPr>
          <p:cNvPr id="5" name="Footer Placeholder 4">
            <a:extLst>
              <a:ext uri="{FF2B5EF4-FFF2-40B4-BE49-F238E27FC236}">
                <a16:creationId xmlns:a16="http://schemas.microsoft.com/office/drawing/2014/main" id="{E0EE8C0C-75B7-410E-8C0A-EBE833AFC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D9A0D3-9E19-4AC7-ABC1-3BC165126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ED87D-B1AF-451E-A95A-B8E8853E1573}" type="slidenum">
              <a:rPr lang="en-IN" smtClean="0"/>
              <a:t>‹#›</a:t>
            </a:fld>
            <a:endParaRPr lang="en-IN"/>
          </a:p>
        </p:txBody>
      </p:sp>
    </p:spTree>
    <p:extLst>
      <p:ext uri="{BB962C8B-B14F-4D97-AF65-F5344CB8AC3E}">
        <p14:creationId xmlns:p14="http://schemas.microsoft.com/office/powerpoint/2010/main" val="1517478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FD5A9-BBB0-4CB2-BB77-B182668E18EA}"/>
              </a:ext>
            </a:extLst>
          </p:cNvPr>
          <p:cNvSpPr>
            <a:spLocks noGrp="1"/>
          </p:cNvSpPr>
          <p:nvPr>
            <p:ph type="ctrTitle"/>
          </p:nvPr>
        </p:nvSpPr>
        <p:spPr>
          <a:xfrm>
            <a:off x="1524000" y="406400"/>
            <a:ext cx="9144000" cy="23876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BLOCKCHAIN BASED SECURE BILLING FOR HOSPITALS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E3CDA074-D0FA-48FF-9CBC-085F97FFA53F}"/>
              </a:ext>
            </a:extLst>
          </p:cNvPr>
          <p:cNvSpPr>
            <a:spLocks noGrp="1"/>
          </p:cNvSpPr>
          <p:nvPr>
            <p:ph type="subTitle" idx="1"/>
          </p:nvPr>
        </p:nvSpPr>
        <p:spPr>
          <a:xfrm>
            <a:off x="4666695" y="4064001"/>
            <a:ext cx="9144000" cy="1655762"/>
          </a:xfrm>
        </p:spPr>
        <p:txBody>
          <a:bodyPr>
            <a:normAutofit fontScale="70000" lnSpcReduction="20000"/>
          </a:bodyPr>
          <a:lstStyle/>
          <a:p>
            <a:pPr algn="l"/>
            <a:r>
              <a:rPr lang="en-US" sz="3100" dirty="0">
                <a:solidFill>
                  <a:srgbClr val="FF0000"/>
                </a:solidFill>
              </a:rPr>
              <a:t>       Group Members:-</a:t>
            </a:r>
          </a:p>
          <a:p>
            <a:pPr marL="457200" indent="-457200" algn="l">
              <a:buAutoNum type="arabicPeriod"/>
            </a:pPr>
            <a:r>
              <a:rPr lang="en-US" dirty="0"/>
              <a:t>Sourabh Vishnu </a:t>
            </a:r>
            <a:r>
              <a:rPr lang="en-US" dirty="0" err="1"/>
              <a:t>Jamdade</a:t>
            </a:r>
            <a:endParaRPr lang="en-US" dirty="0"/>
          </a:p>
          <a:p>
            <a:pPr marL="457200" indent="-457200" algn="l">
              <a:buAutoNum type="arabicPeriod"/>
            </a:pPr>
            <a:r>
              <a:rPr lang="en-US" dirty="0"/>
              <a:t>Manish Prakash Jadhav</a:t>
            </a:r>
          </a:p>
          <a:p>
            <a:pPr marL="457200" indent="-457200" algn="l">
              <a:buAutoNum type="arabicPeriod"/>
            </a:pPr>
            <a:r>
              <a:rPr lang="en-US" dirty="0"/>
              <a:t>Ashish </a:t>
            </a:r>
            <a:r>
              <a:rPr lang="en-US" dirty="0" err="1"/>
              <a:t>Hanmant</a:t>
            </a:r>
            <a:r>
              <a:rPr lang="en-US" dirty="0"/>
              <a:t> </a:t>
            </a:r>
            <a:r>
              <a:rPr lang="en-US" dirty="0" err="1"/>
              <a:t>Mahadik</a:t>
            </a:r>
            <a:endParaRPr lang="en-IN" dirty="0"/>
          </a:p>
          <a:p>
            <a:pPr marL="457200" indent="-457200" algn="l">
              <a:buAutoNum type="arabicPeriod"/>
            </a:pPr>
            <a:r>
              <a:rPr lang="en-IN" dirty="0"/>
              <a:t>Omkar Ganpat </a:t>
            </a:r>
            <a:r>
              <a:rPr lang="en-IN" dirty="0" err="1"/>
              <a:t>Sonawale</a:t>
            </a:r>
            <a:endParaRPr lang="en-US" dirty="0"/>
          </a:p>
        </p:txBody>
      </p:sp>
    </p:spTree>
    <p:extLst>
      <p:ext uri="{BB962C8B-B14F-4D97-AF65-F5344CB8AC3E}">
        <p14:creationId xmlns:p14="http://schemas.microsoft.com/office/powerpoint/2010/main" val="111489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75BC-B2A0-468F-BB98-E07DA636B687}"/>
              </a:ext>
            </a:extLst>
          </p:cNvPr>
          <p:cNvSpPr>
            <a:spLocks noGrp="1"/>
          </p:cNvSpPr>
          <p:nvPr>
            <p:ph type="title"/>
          </p:nvPr>
        </p:nvSpPr>
        <p:spPr>
          <a:xfrm>
            <a:off x="838200" y="850106"/>
            <a:ext cx="10515600" cy="1325563"/>
          </a:xfrm>
        </p:spPr>
        <p:txBody>
          <a:bodyPr>
            <a:normAutofit fontScale="90000"/>
          </a:bodyPr>
          <a:lstStyle/>
          <a:p>
            <a:r>
              <a:rPr lang="en-US" sz="3200" dirty="0">
                <a:solidFill>
                  <a:srgbClr val="FF0000"/>
                </a:solidFill>
                <a:latin typeface="Times New Roman" panose="02020603050405020304" pitchFamily="18" charset="0"/>
                <a:cs typeface="Times New Roman" panose="02020603050405020304" pitchFamily="18" charset="0"/>
              </a:rPr>
              <a:t>PROBLEM STATEMENT:</a:t>
            </a:r>
            <a:br>
              <a:rPr lang="en-US" sz="3200" dirty="0">
                <a:solidFill>
                  <a:srgbClr val="FF0000"/>
                </a:solidFill>
                <a:latin typeface="Times New Roman" panose="02020603050405020304" pitchFamily="18" charset="0"/>
                <a:cs typeface="Times New Roman" panose="02020603050405020304" pitchFamily="18" charset="0"/>
              </a:rPr>
            </a:br>
            <a:br>
              <a:rPr lang="en-US" sz="3200" dirty="0">
                <a:solidFill>
                  <a:srgbClr val="FF000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Increasing number of fraud bills in this pandemic situation in hospitals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34F31-757E-4793-A3F2-FC8FB2DC647C}"/>
              </a:ext>
            </a:extLst>
          </p:cNvPr>
          <p:cNvSpPr>
            <a:spLocks noGrp="1"/>
          </p:cNvSpPr>
          <p:nvPr>
            <p:ph idx="1"/>
          </p:nvPr>
        </p:nvSpPr>
        <p:spPr>
          <a:xfrm>
            <a:off x="838200" y="3119861"/>
            <a:ext cx="10515600" cy="4351338"/>
          </a:xfrm>
        </p:spPr>
        <p:txBody>
          <a:bodyPr/>
          <a:lstStyle/>
          <a:p>
            <a:pPr marL="0" indent="0">
              <a:buNone/>
            </a:pPr>
            <a:r>
              <a:rPr lang="en-US" sz="2900" dirty="0">
                <a:solidFill>
                  <a:srgbClr val="FF0000"/>
                </a:solidFill>
                <a:latin typeface="Times New Roman" panose="02020603050405020304" pitchFamily="18" charset="0"/>
                <a:ea typeface="+mj-ea"/>
                <a:cs typeface="Times New Roman" panose="02020603050405020304" pitchFamily="18" charset="0"/>
              </a:rPr>
              <a:t>SOLUTION:</a:t>
            </a:r>
          </a:p>
          <a:p>
            <a:pPr marL="0" indent="0">
              <a:buNone/>
            </a:pPr>
            <a:r>
              <a:rPr lang="en-US" sz="2900" dirty="0">
                <a:latin typeface="Times New Roman" panose="02020603050405020304" pitchFamily="18" charset="0"/>
                <a:ea typeface="+mj-ea"/>
                <a:cs typeface="Times New Roman" panose="02020603050405020304" pitchFamily="18" charset="0"/>
              </a:rPr>
              <a:t>First things first, we have to make a system that cannot be altered once entered hence, making a centralized cryptographic based secure billing mechanism for each patient’s account using the blockchain technology </a:t>
            </a:r>
            <a:endParaRPr lang="en-IN" sz="29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5118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8484-0C6F-454D-AC84-0337CF5873D3}"/>
              </a:ext>
            </a:extLst>
          </p:cNvPr>
          <p:cNvSpPr>
            <a:spLocks noGrp="1"/>
          </p:cNvSpPr>
          <p:nvPr>
            <p:ph type="title"/>
          </p:nvPr>
        </p:nvSpPr>
        <p:spPr>
          <a:xfrm>
            <a:off x="838200" y="18255"/>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TECHNOLOGY USED:</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B32B3-3372-4350-B863-1A8C04B1073E}"/>
              </a:ext>
            </a:extLst>
          </p:cNvPr>
          <p:cNvSpPr>
            <a:spLocks noGrp="1"/>
          </p:cNvSpPr>
          <p:nvPr>
            <p:ph idx="1"/>
          </p:nvPr>
        </p:nvSpPr>
        <p:spPr>
          <a:xfrm>
            <a:off x="838200" y="1159798"/>
            <a:ext cx="10515600" cy="5285389"/>
          </a:xfrm>
        </p:spPr>
        <p:txBody>
          <a:bodyPr>
            <a:normAutofit fontScale="92500"/>
          </a:bodyPr>
          <a:lstStyle/>
          <a:p>
            <a:r>
              <a:rPr lang="en-US" sz="2000" dirty="0">
                <a:solidFill>
                  <a:srgbClr val="FF0000"/>
                </a:solidFill>
              </a:rPr>
              <a:t>Open source computer vision(OpenCV):</a:t>
            </a:r>
            <a:endParaRPr lang="en-IN" sz="2000" dirty="0">
              <a:solidFill>
                <a:srgbClr val="FF0000"/>
              </a:solidFill>
            </a:endParaRPr>
          </a:p>
          <a:p>
            <a:pPr marL="0" indent="0">
              <a:buNone/>
            </a:pPr>
            <a:r>
              <a:rPr lang="en-IN" sz="2000" dirty="0"/>
              <a:t>This technology is mainly used for image processing and getting price of the medicines from the image.</a:t>
            </a:r>
          </a:p>
          <a:p>
            <a:r>
              <a:rPr lang="en-US" sz="2000" dirty="0">
                <a:solidFill>
                  <a:srgbClr val="FF0000"/>
                </a:solidFill>
              </a:rPr>
              <a:t>Blockchain:</a:t>
            </a:r>
          </a:p>
          <a:p>
            <a:pPr marL="0" indent="0">
              <a:buNone/>
            </a:pPr>
            <a:r>
              <a:rPr lang="en-US" sz="2000" dirty="0"/>
              <a:t>This technology will be the core fundamental factor of our entire project, that will help us to maintain security constraints in the billing system using some cryptographic algorithm such as SHA256.</a:t>
            </a:r>
          </a:p>
          <a:p>
            <a:r>
              <a:rPr lang="en-US" sz="2000" dirty="0">
                <a:solidFill>
                  <a:srgbClr val="FF0000"/>
                </a:solidFill>
              </a:rPr>
              <a:t>EasyOCR:</a:t>
            </a:r>
          </a:p>
          <a:p>
            <a:pPr marL="0" indent="0">
              <a:buNone/>
            </a:pPr>
            <a:r>
              <a:rPr lang="en-US" sz="2000" dirty="0"/>
              <a:t>After taking an image of the price tag, the </a:t>
            </a:r>
            <a:r>
              <a:rPr lang="en-US" sz="2000" dirty="0" err="1"/>
              <a:t>easyOCR</a:t>
            </a:r>
            <a:r>
              <a:rPr lang="en-US" sz="2000" dirty="0"/>
              <a:t> (optical character recognition) will extract the text from an image.</a:t>
            </a:r>
          </a:p>
          <a:p>
            <a:r>
              <a:rPr lang="en-US" sz="2000" dirty="0">
                <a:solidFill>
                  <a:srgbClr val="FF0000"/>
                </a:solidFill>
              </a:rPr>
              <a:t>Google Vision AI</a:t>
            </a:r>
            <a:r>
              <a:rPr lang="en-US" sz="2000" dirty="0">
                <a:solidFill>
                  <a:srgbClr val="FF0000"/>
                </a:solidFill>
                <a:sym typeface="Wingdings" panose="05000000000000000000" pitchFamily="2" charset="2"/>
              </a:rPr>
              <a:t>: (alternative for EasyOCR)</a:t>
            </a:r>
          </a:p>
          <a:p>
            <a:pPr marL="0" indent="0">
              <a:buNone/>
            </a:pPr>
            <a:r>
              <a:rPr lang="en-US" sz="2000" dirty="0">
                <a:sym typeface="Wingdings" panose="05000000000000000000" pitchFamily="2" charset="2"/>
              </a:rPr>
              <a:t>Google has developed a cloud based optical character recognition system back in 2015, which contains pre-trained models that works flawlessly and extract many properties from an image.</a:t>
            </a:r>
          </a:p>
          <a:p>
            <a:r>
              <a:rPr lang="en-US" sz="2000" dirty="0">
                <a:solidFill>
                  <a:srgbClr val="FF0000"/>
                </a:solidFill>
              </a:rPr>
              <a:t>IP webcam:</a:t>
            </a:r>
          </a:p>
          <a:p>
            <a:pPr marL="0" indent="0">
              <a:buNone/>
            </a:pPr>
            <a:r>
              <a:rPr lang="en-US" sz="2100" dirty="0"/>
              <a:t>The IP webcam is an app that is developed on android platform for connecting your phone’s camera over the internet. We will use this technology for capturing photos from phone that will bring good quality pictures along with the details.</a:t>
            </a:r>
          </a:p>
          <a:p>
            <a:pPr marL="0" indent="0">
              <a:buNone/>
            </a:pPr>
            <a:endParaRPr lang="en-US" sz="2000" dirty="0"/>
          </a:p>
          <a:p>
            <a:pPr marL="0" indent="0">
              <a:buNone/>
            </a:pPr>
            <a:endParaRPr lang="en-US" sz="20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426450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5B6C0F-720A-41AB-A03F-79E31163A3C3}"/>
              </a:ext>
            </a:extLst>
          </p:cNvPr>
          <p:cNvSpPr>
            <a:spLocks noGrp="1"/>
          </p:cNvSpPr>
          <p:nvPr>
            <p:ph type="title"/>
          </p:nvPr>
        </p:nvSpPr>
        <p:spPr>
          <a:xfrm>
            <a:off x="838200" y="-105391"/>
            <a:ext cx="10515600" cy="4943722"/>
          </a:xfrm>
        </p:spPr>
        <p:txBody>
          <a:bodyPr>
            <a:normAutofit/>
          </a:bodyPr>
          <a:lstStyle/>
          <a:p>
            <a:pPr>
              <a:lnSpc>
                <a:spcPct val="100000"/>
              </a:lnSpc>
            </a:pPr>
            <a:r>
              <a:rPr lang="en-IN" sz="3200" dirty="0">
                <a:solidFill>
                  <a:srgbClr val="FF0000"/>
                </a:solidFill>
                <a:latin typeface="Times New Roman" panose="02020603050405020304" pitchFamily="18" charset="0"/>
                <a:cs typeface="Times New Roman" panose="02020603050405020304" pitchFamily="18" charset="0"/>
              </a:rPr>
              <a:t>Languages Used:-</a:t>
            </a:r>
            <a:br>
              <a:rPr lang="en-IN" sz="3200" dirty="0">
                <a:solidFill>
                  <a:srgbClr val="FF0000"/>
                </a:solidFill>
                <a:latin typeface="Times New Roman" panose="02020603050405020304" pitchFamily="18" charset="0"/>
                <a:cs typeface="Times New Roman" panose="02020603050405020304" pitchFamily="18" charset="0"/>
              </a:rPr>
            </a:br>
            <a:br>
              <a:rPr lang="en-IN" sz="3200" dirty="0">
                <a:solidFill>
                  <a:srgbClr val="FF0000"/>
                </a:solidFill>
                <a:latin typeface="Times New Roman" panose="02020603050405020304" pitchFamily="18" charset="0"/>
                <a:cs typeface="Times New Roman" panose="02020603050405020304" pitchFamily="18" charset="0"/>
              </a:rPr>
            </a:br>
            <a:r>
              <a:rPr lang="en-IN" sz="2000" b="1" dirty="0"/>
              <a:t>Python</a:t>
            </a:r>
            <a:r>
              <a:rPr lang="en-IN" sz="2000" dirty="0"/>
              <a:t>: </a:t>
            </a:r>
            <a:br>
              <a:rPr lang="en-IN" sz="2000" dirty="0"/>
            </a:br>
            <a:r>
              <a:rPr lang="en-IN" sz="2000" dirty="0"/>
              <a:t>since this language is comparatively light weight and having huge number of libraries that are directly dealing with the respective concept. And have capability to maintain memory very efficiently. </a:t>
            </a:r>
            <a:br>
              <a:rPr lang="en-IN" sz="2000" dirty="0"/>
            </a:br>
            <a:r>
              <a:rPr lang="en-IN" sz="2000" dirty="0"/>
              <a:t>While writing codes into modular format, the main issues comes when integrating all those modules into one while maintaining their dependencies. Python does this job very easily.</a:t>
            </a:r>
            <a:br>
              <a:rPr lang="en-IN" sz="2000" dirty="0"/>
            </a:br>
            <a:br>
              <a:rPr lang="en-US" sz="2000" dirty="0"/>
            </a:b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94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06E-CBF4-472E-AB32-9C99E0A583C8}"/>
              </a:ext>
            </a:extLst>
          </p:cNvPr>
          <p:cNvSpPr>
            <a:spLocks noGrp="1"/>
          </p:cNvSpPr>
          <p:nvPr>
            <p:ph type="title"/>
          </p:nvPr>
        </p:nvSpPr>
        <p:spPr>
          <a:xfrm>
            <a:off x="838200" y="125428"/>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MODULES CONTAIN: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10A89-6B61-487E-80F3-6398D3E76A4A}"/>
              </a:ext>
            </a:extLst>
          </p:cNvPr>
          <p:cNvSpPr>
            <a:spLocks noGrp="1"/>
          </p:cNvSpPr>
          <p:nvPr>
            <p:ph idx="1"/>
          </p:nvPr>
        </p:nvSpPr>
        <p:spPr>
          <a:xfrm>
            <a:off x="838200" y="1450991"/>
            <a:ext cx="10515600" cy="4683479"/>
          </a:xfrm>
        </p:spPr>
        <p:txBody>
          <a:bodyPr>
            <a:normAutofit fontScale="85000" lnSpcReduction="20000"/>
          </a:bodyPr>
          <a:lstStyle/>
          <a:p>
            <a:r>
              <a:rPr lang="en-US" sz="2400" dirty="0">
                <a:solidFill>
                  <a:srgbClr val="FF0000"/>
                </a:solidFill>
              </a:rPr>
              <a:t>Image Capturing:-</a:t>
            </a:r>
          </a:p>
          <a:p>
            <a:pPr marL="0" indent="0">
              <a:buNone/>
            </a:pPr>
            <a:r>
              <a:rPr lang="en-US" sz="2400" dirty="0"/>
              <a:t>This will be the very first module we will be making this module to capture the image of the respective medicine through webcam using OpenCV and IP webcam.</a:t>
            </a:r>
          </a:p>
          <a:p>
            <a:r>
              <a:rPr lang="en-US" sz="2400" dirty="0">
                <a:solidFill>
                  <a:srgbClr val="FF0000"/>
                </a:solidFill>
              </a:rPr>
              <a:t>Image to String conversion:-</a:t>
            </a:r>
          </a:p>
          <a:p>
            <a:pPr marL="0" indent="0">
              <a:buNone/>
            </a:pPr>
            <a:r>
              <a:rPr lang="en-US" sz="2400" dirty="0"/>
              <a:t>In this module, the above captured image will be stored and converted into test, to find out the MRP printed on it.</a:t>
            </a:r>
          </a:p>
          <a:p>
            <a:r>
              <a:rPr lang="en-US" sz="2400" dirty="0">
                <a:solidFill>
                  <a:srgbClr val="FF0000"/>
                </a:solidFill>
              </a:rPr>
              <a:t>Google vision AI integration:-</a:t>
            </a:r>
          </a:p>
          <a:p>
            <a:pPr marL="0" indent="0">
              <a:buNone/>
            </a:pPr>
            <a:r>
              <a:rPr lang="en-US" sz="2400" dirty="0"/>
              <a:t>If our hardcoded OCR failed to recognize the text from an image, the respected image will be push to the vision AI API for further OCR.</a:t>
            </a:r>
          </a:p>
          <a:p>
            <a:r>
              <a:rPr lang="en-US" sz="2400" dirty="0">
                <a:solidFill>
                  <a:srgbClr val="FF0000"/>
                </a:solidFill>
              </a:rPr>
              <a:t>Hashing:-</a:t>
            </a:r>
          </a:p>
          <a:p>
            <a:pPr marL="0" indent="0">
              <a:buNone/>
            </a:pPr>
            <a:r>
              <a:rPr lang="en-US" sz="2400" dirty="0"/>
              <a:t>The very important module is hashing. The acquired MRP price and the name of the name of the medicine will be given to this module to generate SHA256 hash for it, that will provide certain level of security.</a:t>
            </a:r>
          </a:p>
          <a:p>
            <a:r>
              <a:rPr lang="en-US" sz="2400" dirty="0">
                <a:solidFill>
                  <a:srgbClr val="FF0000"/>
                </a:solidFill>
              </a:rPr>
              <a:t>Storing Information:-</a:t>
            </a:r>
          </a:p>
          <a:p>
            <a:pPr marL="0" indent="0">
              <a:buNone/>
            </a:pPr>
            <a:r>
              <a:rPr lang="en-IN" sz="2400" dirty="0"/>
              <a:t>At the end, whatever the hash was generated will be stored into the file along with the actual name and price of the medicine.</a:t>
            </a:r>
          </a:p>
        </p:txBody>
      </p:sp>
    </p:spTree>
    <p:extLst>
      <p:ext uri="{BB962C8B-B14F-4D97-AF65-F5344CB8AC3E}">
        <p14:creationId xmlns:p14="http://schemas.microsoft.com/office/powerpoint/2010/main" val="223284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AE61-B5B1-4E93-A924-695A714D23C5}"/>
              </a:ext>
            </a:extLst>
          </p:cNvPr>
          <p:cNvSpPr>
            <a:spLocks noGrp="1"/>
          </p:cNvSpPr>
          <p:nvPr>
            <p:ph type="title"/>
          </p:nvPr>
        </p:nvSpPr>
        <p:spPr/>
        <p:txBody>
          <a:bodyPr/>
          <a:lstStyle/>
          <a:p>
            <a:pPr algn="ctr"/>
            <a:r>
              <a:rPr lang="en-IN" sz="2900" dirty="0">
                <a:solidFill>
                  <a:srgbClr val="FF0000"/>
                </a:solidFill>
                <a:latin typeface="Times New Roman" panose="02020603050405020304" pitchFamily="18" charset="0"/>
                <a:cs typeface="Times New Roman" panose="02020603050405020304" pitchFamily="18" charset="0"/>
              </a:rPr>
              <a:t>work flow:</a:t>
            </a:r>
          </a:p>
        </p:txBody>
      </p:sp>
      <p:pic>
        <p:nvPicPr>
          <p:cNvPr id="5" name="Picture 4">
            <a:extLst>
              <a:ext uri="{FF2B5EF4-FFF2-40B4-BE49-F238E27FC236}">
                <a16:creationId xmlns:a16="http://schemas.microsoft.com/office/drawing/2014/main" id="{F1B8BF22-00E0-406F-BC15-63017C949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19" y="2451663"/>
            <a:ext cx="1496627" cy="680443"/>
          </a:xfrm>
          <a:prstGeom prst="rect">
            <a:avLst/>
          </a:prstGeom>
        </p:spPr>
      </p:pic>
      <p:pic>
        <p:nvPicPr>
          <p:cNvPr id="7" name="Picture 6">
            <a:extLst>
              <a:ext uri="{FF2B5EF4-FFF2-40B4-BE49-F238E27FC236}">
                <a16:creationId xmlns:a16="http://schemas.microsoft.com/office/drawing/2014/main" id="{137A6452-8296-4F27-A77C-77DDB3D84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80" y="2395334"/>
            <a:ext cx="793100" cy="793100"/>
          </a:xfrm>
          <a:prstGeom prst="rect">
            <a:avLst/>
          </a:prstGeom>
        </p:spPr>
      </p:pic>
      <p:cxnSp>
        <p:nvCxnSpPr>
          <p:cNvPr id="9" name="Straight Arrow Connector 8">
            <a:extLst>
              <a:ext uri="{FF2B5EF4-FFF2-40B4-BE49-F238E27FC236}">
                <a16:creationId xmlns:a16="http://schemas.microsoft.com/office/drawing/2014/main" id="{3D7A9EAE-F88A-44D4-8D83-7391DF89AC28}"/>
              </a:ext>
            </a:extLst>
          </p:cNvPr>
          <p:cNvCxnSpPr>
            <a:stCxn id="5" idx="3"/>
          </p:cNvCxnSpPr>
          <p:nvPr/>
        </p:nvCxnSpPr>
        <p:spPr>
          <a:xfrm flipV="1">
            <a:off x="2345546" y="2791884"/>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10E5F39E-21C5-47A5-8283-38D67EB4A9B6}"/>
              </a:ext>
            </a:extLst>
          </p:cNvPr>
          <p:cNvPicPr>
            <a:picLocks noChangeAspect="1"/>
          </p:cNvPicPr>
          <p:nvPr/>
        </p:nvPicPr>
        <p:blipFill rotWithShape="1">
          <a:blip r:embed="rId4">
            <a:extLst>
              <a:ext uri="{28A0092B-C50C-407E-A947-70E740481C1C}">
                <a14:useLocalDpi xmlns:a14="http://schemas.microsoft.com/office/drawing/2010/main" val="0"/>
              </a:ext>
            </a:extLst>
          </a:blip>
          <a:srcRect l="23606" r="21459"/>
          <a:stretch/>
        </p:blipFill>
        <p:spPr>
          <a:xfrm>
            <a:off x="2951079" y="2226972"/>
            <a:ext cx="1136342" cy="1050570"/>
          </a:xfrm>
          <a:prstGeom prst="rect">
            <a:avLst/>
          </a:prstGeom>
        </p:spPr>
      </p:pic>
      <p:cxnSp>
        <p:nvCxnSpPr>
          <p:cNvPr id="12" name="Straight Arrow Connector 11">
            <a:extLst>
              <a:ext uri="{FF2B5EF4-FFF2-40B4-BE49-F238E27FC236}">
                <a16:creationId xmlns:a16="http://schemas.microsoft.com/office/drawing/2014/main" id="{7F1A29EE-8991-4DC6-A097-3DBC25812C11}"/>
              </a:ext>
            </a:extLst>
          </p:cNvPr>
          <p:cNvCxnSpPr/>
          <p:nvPr/>
        </p:nvCxnSpPr>
        <p:spPr>
          <a:xfrm flipV="1">
            <a:off x="4116641" y="2791884"/>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8041010A-5372-43F2-A9E4-9D1E15BDB0EA}"/>
              </a:ext>
            </a:extLst>
          </p:cNvPr>
          <p:cNvPicPr>
            <a:picLocks noChangeAspect="1"/>
          </p:cNvPicPr>
          <p:nvPr/>
        </p:nvPicPr>
        <p:blipFill rotWithShape="1">
          <a:blip r:embed="rId5">
            <a:extLst>
              <a:ext uri="{28A0092B-C50C-407E-A947-70E740481C1C}">
                <a14:useLocalDpi xmlns:a14="http://schemas.microsoft.com/office/drawing/2010/main" val="0"/>
              </a:ext>
            </a:extLst>
          </a:blip>
          <a:srcRect l="11935" t="8074" r="12414" b="13517"/>
          <a:stretch/>
        </p:blipFill>
        <p:spPr>
          <a:xfrm>
            <a:off x="4910463" y="2437543"/>
            <a:ext cx="1544716" cy="840554"/>
          </a:xfrm>
          <a:prstGeom prst="rect">
            <a:avLst/>
          </a:prstGeom>
        </p:spPr>
      </p:pic>
      <p:cxnSp>
        <p:nvCxnSpPr>
          <p:cNvPr id="15" name="Straight Arrow Connector 14">
            <a:extLst>
              <a:ext uri="{FF2B5EF4-FFF2-40B4-BE49-F238E27FC236}">
                <a16:creationId xmlns:a16="http://schemas.microsoft.com/office/drawing/2014/main" id="{D1223E40-27AA-4888-B6F7-AE98AE23BE2E}"/>
              </a:ext>
            </a:extLst>
          </p:cNvPr>
          <p:cNvCxnSpPr/>
          <p:nvPr/>
        </p:nvCxnSpPr>
        <p:spPr>
          <a:xfrm flipV="1">
            <a:off x="6484399" y="2791885"/>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85F57B00-B5E7-4679-8012-C2ECB292BFEE}"/>
              </a:ext>
            </a:extLst>
          </p:cNvPr>
          <p:cNvPicPr>
            <a:picLocks noChangeAspect="1"/>
          </p:cNvPicPr>
          <p:nvPr/>
        </p:nvPicPr>
        <p:blipFill rotWithShape="1">
          <a:blip r:embed="rId6">
            <a:extLst>
              <a:ext uri="{28A0092B-C50C-407E-A947-70E740481C1C}">
                <a14:useLocalDpi xmlns:a14="http://schemas.microsoft.com/office/drawing/2010/main" val="0"/>
              </a:ext>
            </a:extLst>
          </a:blip>
          <a:srcRect l="23183" t="16815" r="21385" b="10584"/>
          <a:stretch/>
        </p:blipFill>
        <p:spPr>
          <a:xfrm>
            <a:off x="7126178" y="1919860"/>
            <a:ext cx="1038688" cy="1360405"/>
          </a:xfrm>
          <a:prstGeom prst="rect">
            <a:avLst/>
          </a:prstGeom>
        </p:spPr>
      </p:pic>
      <p:cxnSp>
        <p:nvCxnSpPr>
          <p:cNvPr id="18" name="Straight Arrow Connector 17">
            <a:extLst>
              <a:ext uri="{FF2B5EF4-FFF2-40B4-BE49-F238E27FC236}">
                <a16:creationId xmlns:a16="http://schemas.microsoft.com/office/drawing/2014/main" id="{1492EF70-7502-417D-ACC8-E4CEC16343F9}"/>
              </a:ext>
            </a:extLst>
          </p:cNvPr>
          <p:cNvCxnSpPr/>
          <p:nvPr/>
        </p:nvCxnSpPr>
        <p:spPr>
          <a:xfrm flipV="1">
            <a:off x="8182992" y="2774717"/>
            <a:ext cx="6125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27FD8E02-0A38-4ED2-B1B8-2DC5DC7B82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1601" y="2241025"/>
            <a:ext cx="1038688" cy="1038688"/>
          </a:xfrm>
          <a:prstGeom prst="rect">
            <a:avLst/>
          </a:prstGeom>
        </p:spPr>
      </p:pic>
      <p:cxnSp>
        <p:nvCxnSpPr>
          <p:cNvPr id="21" name="Straight Arrow Connector 20">
            <a:extLst>
              <a:ext uri="{FF2B5EF4-FFF2-40B4-BE49-F238E27FC236}">
                <a16:creationId xmlns:a16="http://schemas.microsoft.com/office/drawing/2014/main" id="{C86BF080-6749-4A9F-A62D-A7A69A4E55CD}"/>
              </a:ext>
            </a:extLst>
          </p:cNvPr>
          <p:cNvCxnSpPr>
            <a:cxnSpLocks/>
          </p:cNvCxnSpPr>
          <p:nvPr/>
        </p:nvCxnSpPr>
        <p:spPr>
          <a:xfrm>
            <a:off x="3425657" y="4163393"/>
            <a:ext cx="0" cy="7211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04E8C1F4-D501-424B-902D-36E212F7BFC8}"/>
              </a:ext>
            </a:extLst>
          </p:cNvPr>
          <p:cNvPicPr>
            <a:picLocks noChangeAspect="1"/>
          </p:cNvPicPr>
          <p:nvPr/>
        </p:nvPicPr>
        <p:blipFill rotWithShape="1">
          <a:blip r:embed="rId8">
            <a:extLst>
              <a:ext uri="{28A0092B-C50C-407E-A947-70E740481C1C}">
                <a14:useLocalDpi xmlns:a14="http://schemas.microsoft.com/office/drawing/2010/main" val="0"/>
              </a:ext>
            </a:extLst>
          </a:blip>
          <a:srcRect l="12976" t="31915" r="13392" b="33023"/>
          <a:stretch/>
        </p:blipFill>
        <p:spPr>
          <a:xfrm>
            <a:off x="2045536" y="4884525"/>
            <a:ext cx="2721772" cy="680443"/>
          </a:xfrm>
          <a:prstGeom prst="rect">
            <a:avLst/>
          </a:prstGeom>
        </p:spPr>
      </p:pic>
      <p:cxnSp>
        <p:nvCxnSpPr>
          <p:cNvPr id="31" name="Straight Connector 30">
            <a:extLst>
              <a:ext uri="{FF2B5EF4-FFF2-40B4-BE49-F238E27FC236}">
                <a16:creationId xmlns:a16="http://schemas.microsoft.com/office/drawing/2014/main" id="{8A9C1C6A-FF7E-461E-8BDF-EF150B0BFC61}"/>
              </a:ext>
            </a:extLst>
          </p:cNvPr>
          <p:cNvCxnSpPr>
            <a:cxnSpLocks/>
          </p:cNvCxnSpPr>
          <p:nvPr/>
        </p:nvCxnSpPr>
        <p:spPr>
          <a:xfrm>
            <a:off x="5007006" y="5194460"/>
            <a:ext cx="60368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DCAD4343-6091-4CF5-8C49-18B22D338881}"/>
              </a:ext>
            </a:extLst>
          </p:cNvPr>
          <p:cNvCxnSpPr>
            <a:cxnSpLocks/>
          </p:cNvCxnSpPr>
          <p:nvPr/>
        </p:nvCxnSpPr>
        <p:spPr>
          <a:xfrm flipV="1">
            <a:off x="5610687" y="4001587"/>
            <a:ext cx="0" cy="1192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49CB4A1-75EB-4033-B8D2-071A4C4A515F}"/>
              </a:ext>
            </a:extLst>
          </p:cNvPr>
          <p:cNvSpPr txBox="1"/>
          <p:nvPr/>
        </p:nvSpPr>
        <p:spPr>
          <a:xfrm>
            <a:off x="8690501" y="3463771"/>
            <a:ext cx="1729663" cy="261610"/>
          </a:xfrm>
          <a:prstGeom prst="rect">
            <a:avLst/>
          </a:prstGeom>
          <a:noFill/>
        </p:spPr>
        <p:txBody>
          <a:bodyPr wrap="square" rtlCol="0">
            <a:spAutoFit/>
          </a:bodyPr>
          <a:lstStyle/>
          <a:p>
            <a:pPr algn="ctr"/>
            <a:r>
              <a:rPr lang="en-IN" sz="1100" dirty="0"/>
              <a:t>Generating output</a:t>
            </a:r>
          </a:p>
        </p:txBody>
      </p:sp>
      <p:sp>
        <p:nvSpPr>
          <p:cNvPr id="39" name="TextBox 38">
            <a:extLst>
              <a:ext uri="{FF2B5EF4-FFF2-40B4-BE49-F238E27FC236}">
                <a16:creationId xmlns:a16="http://schemas.microsoft.com/office/drawing/2014/main" id="{E0771191-68BF-42E1-AE95-AC9B4E3015CD}"/>
              </a:ext>
            </a:extLst>
          </p:cNvPr>
          <p:cNvSpPr txBox="1"/>
          <p:nvPr/>
        </p:nvSpPr>
        <p:spPr>
          <a:xfrm>
            <a:off x="2560825" y="3338499"/>
            <a:ext cx="1729663" cy="600164"/>
          </a:xfrm>
          <a:prstGeom prst="rect">
            <a:avLst/>
          </a:prstGeom>
          <a:noFill/>
        </p:spPr>
        <p:txBody>
          <a:bodyPr wrap="square" rtlCol="0">
            <a:spAutoFit/>
          </a:bodyPr>
          <a:lstStyle/>
          <a:p>
            <a:pPr algn="ctr"/>
            <a:r>
              <a:rPr lang="en-IN" sz="1100" dirty="0"/>
              <a:t>Optical character recognition for extracting text from an image</a:t>
            </a:r>
          </a:p>
        </p:txBody>
      </p:sp>
      <p:sp>
        <p:nvSpPr>
          <p:cNvPr id="40" name="TextBox 39">
            <a:extLst>
              <a:ext uri="{FF2B5EF4-FFF2-40B4-BE49-F238E27FC236}">
                <a16:creationId xmlns:a16="http://schemas.microsoft.com/office/drawing/2014/main" id="{01B854B4-D6C2-4437-94DD-BD9041838C51}"/>
              </a:ext>
            </a:extLst>
          </p:cNvPr>
          <p:cNvSpPr txBox="1"/>
          <p:nvPr/>
        </p:nvSpPr>
        <p:spPr>
          <a:xfrm>
            <a:off x="4643778" y="3366287"/>
            <a:ext cx="1729663" cy="600164"/>
          </a:xfrm>
          <a:prstGeom prst="rect">
            <a:avLst/>
          </a:prstGeom>
          <a:noFill/>
        </p:spPr>
        <p:txBody>
          <a:bodyPr wrap="square" rtlCol="0">
            <a:spAutoFit/>
          </a:bodyPr>
          <a:lstStyle/>
          <a:p>
            <a:pPr algn="ctr"/>
            <a:r>
              <a:rPr lang="en-IN" sz="1100" dirty="0"/>
              <a:t>Building blocks of blockchain from given input data</a:t>
            </a:r>
          </a:p>
        </p:txBody>
      </p:sp>
      <p:sp>
        <p:nvSpPr>
          <p:cNvPr id="41" name="TextBox 40">
            <a:extLst>
              <a:ext uri="{FF2B5EF4-FFF2-40B4-BE49-F238E27FC236}">
                <a16:creationId xmlns:a16="http://schemas.microsoft.com/office/drawing/2014/main" id="{DB63D042-2348-4835-85EE-06071EA7F192}"/>
              </a:ext>
            </a:extLst>
          </p:cNvPr>
          <p:cNvSpPr txBox="1"/>
          <p:nvPr/>
        </p:nvSpPr>
        <p:spPr>
          <a:xfrm>
            <a:off x="6759609" y="3376021"/>
            <a:ext cx="1729663" cy="600164"/>
          </a:xfrm>
          <a:prstGeom prst="rect">
            <a:avLst/>
          </a:prstGeom>
          <a:noFill/>
        </p:spPr>
        <p:txBody>
          <a:bodyPr wrap="square" rtlCol="0">
            <a:spAutoFit/>
          </a:bodyPr>
          <a:lstStyle/>
          <a:p>
            <a:pPr algn="ctr"/>
            <a:r>
              <a:rPr lang="en-IN" sz="1100" dirty="0"/>
              <a:t>Applying SHA256 on each item for making the chain more secure</a:t>
            </a:r>
          </a:p>
        </p:txBody>
      </p:sp>
      <p:sp>
        <p:nvSpPr>
          <p:cNvPr id="42" name="TextBox 41">
            <a:extLst>
              <a:ext uri="{FF2B5EF4-FFF2-40B4-BE49-F238E27FC236}">
                <a16:creationId xmlns:a16="http://schemas.microsoft.com/office/drawing/2014/main" id="{E2DA04EE-838E-40E0-9157-E7B83EB353E3}"/>
              </a:ext>
            </a:extLst>
          </p:cNvPr>
          <p:cNvSpPr txBox="1"/>
          <p:nvPr/>
        </p:nvSpPr>
        <p:spPr>
          <a:xfrm>
            <a:off x="2425086" y="5622805"/>
            <a:ext cx="1729663" cy="769441"/>
          </a:xfrm>
          <a:prstGeom prst="rect">
            <a:avLst/>
          </a:prstGeom>
          <a:noFill/>
        </p:spPr>
        <p:txBody>
          <a:bodyPr wrap="square" rtlCol="0">
            <a:spAutoFit/>
          </a:bodyPr>
          <a:lstStyle/>
          <a:p>
            <a:pPr algn="ctr"/>
            <a:r>
              <a:rPr lang="en-IN" sz="1100" dirty="0"/>
              <a:t>Alternative for easyOCR if failed.</a:t>
            </a:r>
          </a:p>
          <a:p>
            <a:pPr algn="ctr"/>
            <a:r>
              <a:rPr lang="en-IN" sz="1100" dirty="0"/>
              <a:t>Google cloud vision AI will extract the text</a:t>
            </a:r>
          </a:p>
        </p:txBody>
      </p:sp>
      <p:sp>
        <p:nvSpPr>
          <p:cNvPr id="43" name="TextBox 42">
            <a:extLst>
              <a:ext uri="{FF2B5EF4-FFF2-40B4-BE49-F238E27FC236}">
                <a16:creationId xmlns:a16="http://schemas.microsoft.com/office/drawing/2014/main" id="{679F79DF-B0CE-4A5B-ABE7-DF0F375C573B}"/>
              </a:ext>
            </a:extLst>
          </p:cNvPr>
          <p:cNvSpPr txBox="1"/>
          <p:nvPr/>
        </p:nvSpPr>
        <p:spPr>
          <a:xfrm>
            <a:off x="702816" y="3463771"/>
            <a:ext cx="1729663" cy="430887"/>
          </a:xfrm>
          <a:prstGeom prst="rect">
            <a:avLst/>
          </a:prstGeom>
          <a:noFill/>
        </p:spPr>
        <p:txBody>
          <a:bodyPr wrap="square" rtlCol="0">
            <a:spAutoFit/>
          </a:bodyPr>
          <a:lstStyle/>
          <a:p>
            <a:pPr algn="ctr"/>
            <a:r>
              <a:rPr lang="en-IN" sz="1100" dirty="0"/>
              <a:t>Image capturing and processing</a:t>
            </a:r>
          </a:p>
        </p:txBody>
      </p:sp>
    </p:spTree>
    <p:extLst>
      <p:ext uri="{BB962C8B-B14F-4D97-AF65-F5344CB8AC3E}">
        <p14:creationId xmlns:p14="http://schemas.microsoft.com/office/powerpoint/2010/main" val="1491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2717-E3EB-40D8-BA5E-C8D6420FF6AA}"/>
              </a:ext>
            </a:extLst>
          </p:cNvPr>
          <p:cNvSpPr>
            <a:spLocks noGrp="1"/>
          </p:cNvSpPr>
          <p:nvPr>
            <p:ph type="title"/>
          </p:nvPr>
        </p:nvSpPr>
        <p:spPr>
          <a:xfrm>
            <a:off x="838200" y="125428"/>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ADVANTAGES: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B8E2B0-BDB2-45C2-A6FE-F246D22CC1F1}"/>
              </a:ext>
            </a:extLst>
          </p:cNvPr>
          <p:cNvSpPr>
            <a:spLocks noGrp="1"/>
          </p:cNvSpPr>
          <p:nvPr>
            <p:ph idx="1"/>
          </p:nvPr>
        </p:nvSpPr>
        <p:spPr>
          <a:xfrm>
            <a:off x="838200" y="1253331"/>
            <a:ext cx="10515600" cy="4351338"/>
          </a:xfrm>
        </p:spPr>
        <p:txBody>
          <a:bodyPr>
            <a:normAutofit/>
          </a:bodyPr>
          <a:lstStyle/>
          <a:p>
            <a:r>
              <a:rPr lang="en-US" sz="2400" dirty="0"/>
              <a:t>Will decrease the number of frauds happened in hospitals.</a:t>
            </a:r>
          </a:p>
          <a:p>
            <a:r>
              <a:rPr lang="en-US" sz="2400" dirty="0"/>
              <a:t>Provide 256 bit security to each item added into the patient’s account</a:t>
            </a:r>
          </a:p>
          <a:p>
            <a:r>
              <a:rPr lang="en-US" sz="2400" dirty="0"/>
              <a:t>SHA-256 is non-alterable, hence chances of altering the price of the medicine will reduce.</a:t>
            </a:r>
          </a:p>
          <a:p>
            <a:r>
              <a:rPr lang="en-US" sz="2400" dirty="0"/>
              <a:t>Patient will get the medicine at whatever its actual price.</a:t>
            </a:r>
          </a:p>
          <a:p>
            <a:r>
              <a:rPr lang="en-US" sz="2400" dirty="0"/>
              <a:t>No frauds will be happen when attaching the medical bill for gov servants.</a:t>
            </a:r>
          </a:p>
          <a:p>
            <a:r>
              <a:rPr lang="en-US" sz="2400" dirty="0"/>
              <a:t>Due to real time image capturing, hospitals can not enter overprices value into the system.</a:t>
            </a:r>
          </a:p>
          <a:p>
            <a:pPr marL="0" indent="0">
              <a:buNone/>
            </a:pPr>
            <a:endParaRPr lang="en-US" sz="2400" dirty="0"/>
          </a:p>
          <a:p>
            <a:endParaRPr lang="en-US" sz="2400" dirty="0"/>
          </a:p>
        </p:txBody>
      </p:sp>
    </p:spTree>
    <p:extLst>
      <p:ext uri="{BB962C8B-B14F-4D97-AF65-F5344CB8AC3E}">
        <p14:creationId xmlns:p14="http://schemas.microsoft.com/office/powerpoint/2010/main" val="378849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9950-9410-49EE-A28C-79199765D20F}"/>
              </a:ext>
            </a:extLst>
          </p:cNvPr>
          <p:cNvSpPr>
            <a:spLocks noGrp="1"/>
          </p:cNvSpPr>
          <p:nvPr>
            <p:ph idx="1"/>
          </p:nvPr>
        </p:nvSpPr>
        <p:spPr>
          <a:xfrm>
            <a:off x="767179" y="564996"/>
            <a:ext cx="10515600" cy="4351338"/>
          </a:xfrm>
        </p:spPr>
        <p:txBody>
          <a:bodyPr/>
          <a:lstStyle/>
          <a:p>
            <a:pPr marL="0" indent="0">
              <a:spcBef>
                <a:spcPct val="0"/>
              </a:spcBef>
              <a:buNone/>
            </a:pPr>
            <a:r>
              <a:rPr lang="en-US" sz="3200" dirty="0">
                <a:solidFill>
                  <a:srgbClr val="FF0000"/>
                </a:solidFill>
                <a:latin typeface="Times New Roman" panose="02020603050405020304" pitchFamily="18" charset="0"/>
                <a:ea typeface="+mj-ea"/>
                <a:cs typeface="Times New Roman" panose="02020603050405020304" pitchFamily="18" charset="0"/>
              </a:rPr>
              <a:t>DISADVANTAGE:</a:t>
            </a:r>
          </a:p>
          <a:p>
            <a:pPr>
              <a:spcBef>
                <a:spcPct val="0"/>
              </a:spcBef>
            </a:pPr>
            <a:endParaRPr lang="en-US" sz="2800" dirty="0">
              <a:solidFill>
                <a:srgbClr val="FF0000"/>
              </a:solidFill>
              <a:latin typeface="Times New Roman" panose="02020603050405020304" pitchFamily="18" charset="0"/>
              <a:ea typeface="+mj-ea"/>
              <a:cs typeface="Times New Roman" panose="02020603050405020304" pitchFamily="18" charset="0"/>
            </a:endParaRPr>
          </a:p>
          <a:p>
            <a:r>
              <a:rPr lang="en-US" sz="2400" dirty="0"/>
              <a:t>Time consuming.</a:t>
            </a:r>
          </a:p>
          <a:p>
            <a:r>
              <a:rPr lang="en-US" sz="2400" dirty="0"/>
              <a:t>Will not captured price if outer package is damaged or MRP is scratched. </a:t>
            </a:r>
            <a:endParaRPr lang="en-IN" sz="2400" dirty="0"/>
          </a:p>
          <a:p>
            <a:endParaRPr lang="en-IN" dirty="0"/>
          </a:p>
        </p:txBody>
      </p:sp>
    </p:spTree>
    <p:extLst>
      <p:ext uri="{BB962C8B-B14F-4D97-AF65-F5344CB8AC3E}">
        <p14:creationId xmlns:p14="http://schemas.microsoft.com/office/powerpoint/2010/main" val="29232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C237-1E3D-4C52-89AD-EDF0C0AB1DEF}"/>
              </a:ext>
            </a:extLst>
          </p:cNvPr>
          <p:cNvSpPr>
            <a:spLocks noGrp="1"/>
          </p:cNvSpPr>
          <p:nvPr>
            <p:ph type="title"/>
          </p:nvPr>
        </p:nvSpPr>
        <p:spPr>
          <a:xfrm>
            <a:off x="838200" y="2766218"/>
            <a:ext cx="10515600" cy="1325563"/>
          </a:xfrm>
        </p:spPr>
        <p:txBody>
          <a:bodyPr>
            <a:norm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THANK YOU </a:t>
            </a:r>
            <a:endParaRPr lang="en-IN"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42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642</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BLOCKCHAIN BASED SECURE BILLING FOR HOSPITALS</vt:lpstr>
      <vt:lpstr>PROBLEM STATEMENT:  Increasing number of fraud bills in this pandemic situation in hospitals</vt:lpstr>
      <vt:lpstr>TECHNOLOGY USED:</vt:lpstr>
      <vt:lpstr>Languages Used:-  Python:  since this language is comparatively light weight and having huge number of libraries that are directly dealing with the respective concept. And have capability to maintain memory very efficiently.  While writing codes into modular format, the main issues comes when integrating all those modules into one while maintaining their dependencies. Python does this job very easily.  </vt:lpstr>
      <vt:lpstr>MODULES CONTAIN:</vt:lpstr>
      <vt:lpstr>work flow:</vt:lpstr>
      <vt:lpstr>ADVANTAGES: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statementSolutionTechnologyLanguages</dc:title>
  <dc:creator>Manish Jadhav</dc:creator>
  <cp:lastModifiedBy>Manish Jadhav</cp:lastModifiedBy>
  <cp:revision>22</cp:revision>
  <dcterms:created xsi:type="dcterms:W3CDTF">2021-05-23T14:27:55Z</dcterms:created>
  <dcterms:modified xsi:type="dcterms:W3CDTF">2021-06-05T04:20:22Z</dcterms:modified>
</cp:coreProperties>
</file>