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6" r:id="rId3"/>
    <p:sldId id="258" r:id="rId4"/>
    <p:sldId id="259" r:id="rId5"/>
    <p:sldId id="263" r:id="rId6"/>
    <p:sldId id="260" r:id="rId7"/>
    <p:sldId id="267" r:id="rId8"/>
    <p:sldId id="265" r:id="rId9"/>
    <p:sldId id="269" r:id="rId10"/>
    <p:sldId id="268" r:id="rId11"/>
    <p:sldId id="261" r:id="rId12"/>
    <p:sldId id="264" r:id="rId13"/>
    <p:sldId id="262"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B312D0-D60B-4E69-9C52-B995259A918C}" type="datetimeFigureOut">
              <a:rPr lang="en-IN" smtClean="0"/>
              <a:t>13-08-2021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EED87D-B1AF-451E-A95A-B8E8853E157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096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312D0-D60B-4E69-9C52-B995259A918C}" type="datetimeFigureOut">
              <a:rPr lang="en-IN" smtClean="0"/>
              <a:t>13-08-2021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2712220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312D0-D60B-4E69-9C52-B995259A918C}" type="datetimeFigureOut">
              <a:rPr lang="en-IN" smtClean="0"/>
              <a:t>13-08-2021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29756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312D0-D60B-4E69-9C52-B995259A918C}" type="datetimeFigureOut">
              <a:rPr lang="en-IN" smtClean="0"/>
              <a:t>13-08-2021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255830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312D0-D60B-4E69-9C52-B995259A918C}" type="datetimeFigureOut">
              <a:rPr lang="en-IN" smtClean="0"/>
              <a:t>13-08-2021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EED87D-B1AF-451E-A95A-B8E8853E157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5424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B312D0-D60B-4E69-9C52-B995259A918C}" type="datetimeFigureOut">
              <a:rPr lang="en-IN" smtClean="0"/>
              <a:t>13-08-2021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138782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B312D0-D60B-4E69-9C52-B995259A918C}" type="datetimeFigureOut">
              <a:rPr lang="en-IN" smtClean="0"/>
              <a:t>13-08-2021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3975463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B312D0-D60B-4E69-9C52-B995259A918C}" type="datetimeFigureOut">
              <a:rPr lang="en-IN" smtClean="0"/>
              <a:t>13-08-2021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138266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B312D0-D60B-4E69-9C52-B995259A918C}" type="datetimeFigureOut">
              <a:rPr lang="en-IN" smtClean="0"/>
              <a:t>13-08-2021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3796036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BB312D0-D60B-4E69-9C52-B995259A918C}" type="datetimeFigureOut">
              <a:rPr lang="en-IN" smtClean="0"/>
              <a:t>13-08-2021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8EED87D-B1AF-451E-A95A-B8E8853E1573}" type="slidenum">
              <a:rPr lang="en-IN" smtClean="0"/>
              <a:t>‹#›</a:t>
            </a:fld>
            <a:endParaRPr lang="en-IN"/>
          </a:p>
        </p:txBody>
      </p:sp>
    </p:spTree>
    <p:extLst>
      <p:ext uri="{BB962C8B-B14F-4D97-AF65-F5344CB8AC3E}">
        <p14:creationId xmlns:p14="http://schemas.microsoft.com/office/powerpoint/2010/main" val="1114566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B312D0-D60B-4E69-9C52-B995259A918C}" type="datetimeFigureOut">
              <a:rPr lang="en-IN" smtClean="0"/>
              <a:t>13-08-2021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295078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BB312D0-D60B-4E69-9C52-B995259A918C}" type="datetimeFigureOut">
              <a:rPr lang="en-IN" smtClean="0"/>
              <a:t>13-08-2021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8EED87D-B1AF-451E-A95A-B8E8853E157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820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5FD5A9-BBB0-4CB2-BB77-B182668E18EA}"/>
              </a:ext>
            </a:extLst>
          </p:cNvPr>
          <p:cNvSpPr>
            <a:spLocks noGrp="1"/>
          </p:cNvSpPr>
          <p:nvPr>
            <p:ph type="ctrTitle"/>
          </p:nvPr>
        </p:nvSpPr>
        <p:spPr>
          <a:xfrm>
            <a:off x="1630533" y="1693662"/>
            <a:ext cx="9144000" cy="2387600"/>
          </a:xfrm>
        </p:spPr>
        <p:txBody>
          <a:bodyPr>
            <a:normAutofit/>
          </a:bodyPr>
          <a:lstStyle/>
          <a:p>
            <a:pPr algn="ctr"/>
            <a:r>
              <a:rPr lang="en-US" sz="4000" dirty="0">
                <a:solidFill>
                  <a:srgbClr val="FF0000"/>
                </a:solidFill>
                <a:latin typeface="Times New Roman" panose="02020603050405020304" pitchFamily="18" charset="0"/>
                <a:cs typeface="Times New Roman" panose="02020603050405020304" pitchFamily="18" charset="0"/>
              </a:rPr>
              <a:t>BLOCKCHAIN BASED SECURE BILLING FOR HOSPITALS</a:t>
            </a:r>
            <a:endParaRPr lang="en-IN" sz="4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4893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D651-2634-4CB7-A040-CF6B442D18AB}"/>
              </a:ext>
            </a:extLst>
          </p:cNvPr>
          <p:cNvSpPr>
            <a:spLocks noGrp="1"/>
          </p:cNvSpPr>
          <p:nvPr>
            <p:ph type="title" idx="4294967295"/>
          </p:nvPr>
        </p:nvSpPr>
        <p:spPr>
          <a:xfrm>
            <a:off x="0" y="1296988"/>
            <a:ext cx="10515600" cy="252412"/>
          </a:xfrm>
        </p:spPr>
        <p:txBody>
          <a:bodyPr>
            <a:normAutofit fontScale="90000"/>
          </a:bodyPr>
          <a:lstStyle/>
          <a:p>
            <a:r>
              <a:rPr lang="en-US" sz="1800" b="1" dirty="0">
                <a:latin typeface="Times New Roman" panose="02020603050405020304" pitchFamily="18" charset="0"/>
                <a:ea typeface="Symbol" panose="05050102010706020507" pitchFamily="18" charset="2"/>
                <a:cs typeface="Symbol" panose="05050102010706020507" pitchFamily="18" charset="2"/>
              </a:rPr>
              <a:t>                      	DEVELOPER WINDOW  </a:t>
            </a:r>
            <a:r>
              <a:rPr lang="en-US" sz="1600" b="1" dirty="0">
                <a:latin typeface="Times New Roman" panose="02020603050405020304" pitchFamily="18" charset="0"/>
                <a:ea typeface="Symbol" panose="05050102010706020507" pitchFamily="18" charset="2"/>
                <a:cs typeface="Symbol" panose="05050102010706020507" pitchFamily="18" charset="2"/>
              </a:rPr>
              <a:t>				                 </a:t>
            </a:r>
            <a:r>
              <a:rPr lang="en-US" sz="1800" b="1" dirty="0">
                <a:latin typeface="Times New Roman" panose="02020603050405020304" pitchFamily="18" charset="0"/>
              </a:rPr>
              <a:t>BILLING WINDOW</a:t>
            </a:r>
            <a:br>
              <a:rPr lang="en-IN" sz="1800" dirty="0">
                <a:effectLst/>
                <a:latin typeface="Times New Roman" panose="02020603050405020304" pitchFamily="18" charset="0"/>
                <a:ea typeface="Symbol" panose="05050102010706020507" pitchFamily="18" charset="2"/>
                <a:cs typeface="Symbol" panose="05050102010706020507" pitchFamily="18" charset="2"/>
              </a:rPr>
            </a:br>
            <a:endParaRPr lang="en-IN" sz="4000" dirty="0"/>
          </a:p>
        </p:txBody>
      </p:sp>
      <p:pic>
        <p:nvPicPr>
          <p:cNvPr id="4" name="image15.jpeg">
            <a:extLst>
              <a:ext uri="{FF2B5EF4-FFF2-40B4-BE49-F238E27FC236}">
                <a16:creationId xmlns:a16="http://schemas.microsoft.com/office/drawing/2014/main" id="{49439CF3-B4EB-4634-AE9A-4741F1406C2E}"/>
              </a:ext>
            </a:extLst>
          </p:cNvPr>
          <p:cNvPicPr/>
          <p:nvPr/>
        </p:nvPicPr>
        <p:blipFill>
          <a:blip r:embed="rId2" cstate="print"/>
          <a:stretch>
            <a:fillRect/>
          </a:stretch>
        </p:blipFill>
        <p:spPr>
          <a:xfrm>
            <a:off x="838200" y="1296988"/>
            <a:ext cx="5257800" cy="3044294"/>
          </a:xfrm>
          <a:prstGeom prst="rect">
            <a:avLst/>
          </a:prstGeom>
        </p:spPr>
      </p:pic>
      <p:pic>
        <p:nvPicPr>
          <p:cNvPr id="5" name="image19.jpeg">
            <a:extLst>
              <a:ext uri="{FF2B5EF4-FFF2-40B4-BE49-F238E27FC236}">
                <a16:creationId xmlns:a16="http://schemas.microsoft.com/office/drawing/2014/main" id="{870C1ABD-B493-480B-ABE9-BAEB067B4F94}"/>
              </a:ext>
            </a:extLst>
          </p:cNvPr>
          <p:cNvPicPr/>
          <p:nvPr/>
        </p:nvPicPr>
        <p:blipFill>
          <a:blip r:embed="rId3" cstate="print"/>
          <a:stretch>
            <a:fillRect/>
          </a:stretch>
        </p:blipFill>
        <p:spPr>
          <a:xfrm>
            <a:off x="6536267" y="1296988"/>
            <a:ext cx="5257800" cy="3044294"/>
          </a:xfrm>
          <a:prstGeom prst="rect">
            <a:avLst/>
          </a:prstGeom>
        </p:spPr>
      </p:pic>
      <p:sp>
        <p:nvSpPr>
          <p:cNvPr id="6" name="TextBox 5">
            <a:extLst>
              <a:ext uri="{FF2B5EF4-FFF2-40B4-BE49-F238E27FC236}">
                <a16:creationId xmlns:a16="http://schemas.microsoft.com/office/drawing/2014/main" id="{EA55538E-9E69-40AE-86B9-D88391CB2F98}"/>
              </a:ext>
            </a:extLst>
          </p:cNvPr>
          <p:cNvSpPr txBox="1"/>
          <p:nvPr/>
        </p:nvSpPr>
        <p:spPr>
          <a:xfrm>
            <a:off x="838200" y="4680691"/>
            <a:ext cx="5181600" cy="1323439"/>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Developer module is the only side of project that can manage all the database of the project. Developer module is a well interpretation of database workstation. It is developed with a user-friendly UI where all the medicine related data can be added, deleted and replace.</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ADCF365-6B56-4915-9915-240DD8C45988}"/>
              </a:ext>
            </a:extLst>
          </p:cNvPr>
          <p:cNvSpPr txBox="1"/>
          <p:nvPr/>
        </p:nvSpPr>
        <p:spPr>
          <a:xfrm>
            <a:off x="6536267" y="4730015"/>
            <a:ext cx="5257800" cy="83099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This is the very important part of the system and it is developed with our focused blockchain technology to provide maximum security.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6924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82717-E3EB-40D8-BA5E-C8D6420FF6AA}"/>
              </a:ext>
            </a:extLst>
          </p:cNvPr>
          <p:cNvSpPr>
            <a:spLocks noGrp="1"/>
          </p:cNvSpPr>
          <p:nvPr>
            <p:ph type="title"/>
          </p:nvPr>
        </p:nvSpPr>
        <p:spPr>
          <a:xfrm>
            <a:off x="838200" y="125428"/>
            <a:ext cx="10515600" cy="1325563"/>
          </a:xfrm>
        </p:spPr>
        <p:txBody>
          <a:bodyPr>
            <a:normAutofit/>
          </a:bodyPr>
          <a:lstStyle/>
          <a:p>
            <a:pPr algn="ctr"/>
            <a:r>
              <a:rPr lang="en-US" sz="2900" dirty="0">
                <a:solidFill>
                  <a:srgbClr val="FF0000"/>
                </a:solidFill>
                <a:latin typeface="Times New Roman" panose="02020603050405020304" pitchFamily="18" charset="0"/>
                <a:cs typeface="Times New Roman" panose="02020603050405020304" pitchFamily="18" charset="0"/>
              </a:rPr>
              <a:t>CONCLUSION</a:t>
            </a:r>
            <a:endParaRPr lang="en-IN" sz="29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B8E2B0-BDB2-45C2-A6FE-F246D22CC1F1}"/>
              </a:ext>
            </a:extLst>
          </p:cNvPr>
          <p:cNvSpPr>
            <a:spLocks noGrp="1"/>
          </p:cNvSpPr>
          <p:nvPr>
            <p:ph idx="1"/>
          </p:nvPr>
        </p:nvSpPr>
        <p:spPr>
          <a:xfrm>
            <a:off x="1075267" y="1905265"/>
            <a:ext cx="10515600" cy="4351338"/>
          </a:xfrm>
        </p:spPr>
        <p:txBody>
          <a:bodyPr>
            <a:normAutofit fontScale="92500" lnSpcReduction="10000"/>
          </a:bodyPr>
          <a:lstStyle/>
          <a:p>
            <a:pPr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We have studied new technologies like python and blockchain while working on this project. </a:t>
            </a:r>
          </a:p>
          <a:p>
            <a:pPr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This represents a typical real-world situation. Scheduling a project and adhering to that schedule creates a strong sense of time management. </a:t>
            </a:r>
          </a:p>
          <a:p>
            <a:pPr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Sense of teamwork has developed and confidence of handling</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real</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life</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project</a:t>
            </a:r>
            <a:r>
              <a:rPr lang="en-US" sz="18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has</a:t>
            </a:r>
            <a:r>
              <a:rPr lang="en-US"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increased</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great</a:t>
            </a:r>
            <a:r>
              <a:rPr lang="en-US"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extent.</a:t>
            </a:r>
          </a:p>
          <a:p>
            <a:pPr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Initially,</a:t>
            </a:r>
            <a:r>
              <a:rPr lang="en-US"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there</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were problem with the validation but with discussions, we were to implement validations</a:t>
            </a: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Our</a:t>
            </a:r>
            <a:r>
              <a:rPr lang="en-US" sz="18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understanding</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8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database</a:t>
            </a: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design</a:t>
            </a:r>
            <a:r>
              <a:rPr lang="en-US"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has</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been</a:t>
            </a:r>
            <a:r>
              <a:rPr lang="en-US"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strengthened</a:t>
            </a: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is because in order to generate the final reports of database designing has to be properly</a:t>
            </a:r>
            <a:r>
              <a:rPr lang="en-US" sz="18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followed.</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By using the blockchain technology,</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we have implemented the immutable patient billing information.</a:t>
            </a:r>
          </a:p>
          <a:p>
            <a:pPr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For implementing blockchain concept, we have used and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implement SHA 256 for securing the billing system.</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3788492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6B9950-9410-49EE-A28C-79199765D20F}"/>
              </a:ext>
            </a:extLst>
          </p:cNvPr>
          <p:cNvSpPr>
            <a:spLocks noGrp="1"/>
          </p:cNvSpPr>
          <p:nvPr>
            <p:ph idx="1"/>
          </p:nvPr>
        </p:nvSpPr>
        <p:spPr>
          <a:xfrm>
            <a:off x="838200" y="912130"/>
            <a:ext cx="10515600" cy="705004"/>
          </a:xfrm>
        </p:spPr>
        <p:txBody>
          <a:bodyPr/>
          <a:lstStyle/>
          <a:p>
            <a:pPr marL="0" indent="0" algn="ctr">
              <a:spcBef>
                <a:spcPct val="0"/>
              </a:spcBef>
              <a:buNone/>
            </a:pPr>
            <a:r>
              <a:rPr lang="en-US" sz="2900" dirty="0">
                <a:solidFill>
                  <a:srgbClr val="FF0000"/>
                </a:solidFill>
                <a:latin typeface="Times New Roman" panose="02020603050405020304" pitchFamily="18" charset="0"/>
                <a:ea typeface="+mj-ea"/>
                <a:cs typeface="Times New Roman" panose="02020603050405020304" pitchFamily="18" charset="0"/>
              </a:rPr>
              <a:t>FUTURE SCOPE</a:t>
            </a:r>
          </a:p>
          <a:p>
            <a:pPr marL="0" indent="0">
              <a:buNone/>
            </a:pPr>
            <a:endParaRPr lang="en-IN" dirty="0"/>
          </a:p>
        </p:txBody>
      </p:sp>
      <p:sp>
        <p:nvSpPr>
          <p:cNvPr id="2" name="TextBox 1">
            <a:extLst>
              <a:ext uri="{FF2B5EF4-FFF2-40B4-BE49-F238E27FC236}">
                <a16:creationId xmlns:a16="http://schemas.microsoft.com/office/drawing/2014/main" id="{16F95CDA-C26F-4D51-A9E9-4D850F08A3B4}"/>
              </a:ext>
            </a:extLst>
          </p:cNvPr>
          <p:cNvSpPr txBox="1"/>
          <p:nvPr/>
        </p:nvSpPr>
        <p:spPr>
          <a:xfrm>
            <a:off x="1088913" y="2006600"/>
            <a:ext cx="10193866" cy="2230739"/>
          </a:xfrm>
          <a:prstGeom prst="rect">
            <a:avLst/>
          </a:prstGeom>
          <a:noFill/>
        </p:spPr>
        <p:txBody>
          <a:bodyPr wrap="square" rtlCol="0">
            <a:spAutoFit/>
          </a:bodyPr>
          <a:lstStyle/>
          <a:p>
            <a:pPr>
              <a:lnSpc>
                <a:spcPct val="200000"/>
              </a:lnSpc>
            </a:pPr>
            <a:r>
              <a:rPr lang="en-IN" dirty="0">
                <a:latin typeface="Times New Roman" panose="02020603050405020304" pitchFamily="18" charset="0"/>
                <a:cs typeface="Times New Roman" panose="02020603050405020304" pitchFamily="18" charset="0"/>
              </a:rPr>
              <a:t>• Diagnostics billing system. </a:t>
            </a:r>
          </a:p>
          <a:p>
            <a:pPr>
              <a:lnSpc>
                <a:spcPct val="200000"/>
              </a:lnSpc>
            </a:pPr>
            <a:r>
              <a:rPr lang="en-IN" dirty="0">
                <a:latin typeface="Times New Roman" panose="02020603050405020304" pitchFamily="18" charset="0"/>
                <a:cs typeface="Times New Roman" panose="02020603050405020304" pitchFamily="18" charset="0"/>
              </a:rPr>
              <a:t>• Creating patient’s report card. </a:t>
            </a:r>
          </a:p>
          <a:p>
            <a:pPr>
              <a:lnSpc>
                <a:spcPct val="200000"/>
              </a:lnSpc>
            </a:pPr>
            <a:r>
              <a:rPr lang="en-IN" dirty="0">
                <a:latin typeface="Times New Roman" panose="02020603050405020304" pitchFamily="18" charset="0"/>
                <a:cs typeface="Times New Roman" panose="02020603050405020304" pitchFamily="18" charset="0"/>
              </a:rPr>
              <a:t>• Generating blockchain visually. </a:t>
            </a:r>
          </a:p>
          <a:p>
            <a:pPr>
              <a:lnSpc>
                <a:spcPct val="200000"/>
              </a:lnSpc>
            </a:pPr>
            <a:r>
              <a:rPr lang="en-IN" dirty="0">
                <a:latin typeface="Times New Roman" panose="02020603050405020304" pitchFamily="18" charset="0"/>
                <a:cs typeface="Times New Roman" panose="02020603050405020304" pitchFamily="18" charset="0"/>
              </a:rPr>
              <a:t>• Securing patient’s information using blockchain</a:t>
            </a:r>
            <a:r>
              <a:rPr lang="en-IN" dirty="0"/>
              <a:t>.</a:t>
            </a:r>
          </a:p>
        </p:txBody>
      </p:sp>
    </p:spTree>
    <p:extLst>
      <p:ext uri="{BB962C8B-B14F-4D97-AF65-F5344CB8AC3E}">
        <p14:creationId xmlns:p14="http://schemas.microsoft.com/office/powerpoint/2010/main" val="292320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5C237-1E3D-4C52-89AD-EDF0C0AB1DEF}"/>
              </a:ext>
            </a:extLst>
          </p:cNvPr>
          <p:cNvSpPr>
            <a:spLocks noGrp="1"/>
          </p:cNvSpPr>
          <p:nvPr>
            <p:ph type="title"/>
          </p:nvPr>
        </p:nvSpPr>
        <p:spPr>
          <a:xfrm>
            <a:off x="838200" y="454818"/>
            <a:ext cx="10515600" cy="933715"/>
          </a:xfrm>
        </p:spPr>
        <p:txBody>
          <a:bodyPr>
            <a:normAutofit/>
          </a:bodyPr>
          <a:lstStyle/>
          <a:p>
            <a:pPr algn="ctr"/>
            <a:r>
              <a:rPr lang="en-US" sz="2900" dirty="0">
                <a:solidFill>
                  <a:srgbClr val="FF0000"/>
                </a:solidFill>
                <a:latin typeface="Times New Roman" panose="02020603050405020304" pitchFamily="18" charset="0"/>
                <a:cs typeface="Times New Roman" panose="02020603050405020304" pitchFamily="18" charset="0"/>
              </a:rPr>
              <a:t>REFERENCES</a:t>
            </a:r>
            <a:endParaRPr lang="en-IN" sz="290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ED8FC25-8226-4EBE-AC2E-DC1515D9AFBC}"/>
              </a:ext>
            </a:extLst>
          </p:cNvPr>
          <p:cNvSpPr txBox="1"/>
          <p:nvPr/>
        </p:nvSpPr>
        <p:spPr>
          <a:xfrm>
            <a:off x="1032934" y="2015067"/>
            <a:ext cx="10320866" cy="3076291"/>
          </a:xfrm>
          <a:prstGeom prst="rect">
            <a:avLst/>
          </a:prstGeom>
          <a:noFill/>
        </p:spPr>
        <p:txBody>
          <a:bodyPr wrap="square" rtlCol="0">
            <a:spAutoFit/>
          </a:bodyPr>
          <a:lstStyle/>
          <a:p>
            <a:pPr algn="just">
              <a:lnSpc>
                <a:spcPct val="200000"/>
              </a:lnSpc>
            </a:pPr>
            <a:r>
              <a:rPr lang="en-US" sz="2000" dirty="0">
                <a:latin typeface="Times New Roman" panose="02020603050405020304" pitchFamily="18" charset="0"/>
                <a:cs typeface="Times New Roman" panose="02020603050405020304" pitchFamily="18" charset="0"/>
              </a:rPr>
              <a:t>• Bitcoin: A Peer-to-Peer Electronic Cash System white paper by Satoshi Nakamoto.</a:t>
            </a:r>
          </a:p>
          <a:p>
            <a:pPr algn="just">
              <a:lnSpc>
                <a:spcPct val="200000"/>
              </a:lnSpc>
            </a:pPr>
            <a:r>
              <a:rPr lang="en-US" sz="2000" dirty="0">
                <a:latin typeface="Times New Roman" panose="02020603050405020304" pitchFamily="18" charset="0"/>
                <a:cs typeface="Times New Roman" panose="02020603050405020304" pitchFamily="18" charset="0"/>
              </a:rPr>
              <a:t> • https://www.figma.com with https://github.com/Proxlight/Proxlight- Designer. </a:t>
            </a:r>
          </a:p>
          <a:p>
            <a:pPr algn="just">
              <a:lnSpc>
                <a:spcPct val="200000"/>
              </a:lnSpc>
            </a:pPr>
            <a:r>
              <a:rPr lang="en-US" sz="2000" dirty="0">
                <a:latin typeface="Times New Roman" panose="02020603050405020304" pitchFamily="18" charset="0"/>
                <a:cs typeface="Times New Roman" panose="02020603050405020304" pitchFamily="18" charset="0"/>
              </a:rPr>
              <a:t>• https://dev.mysql.com/doc/refman/8.0/en/ </a:t>
            </a:r>
          </a:p>
          <a:p>
            <a:pPr algn="just">
              <a:lnSpc>
                <a:spcPct val="200000"/>
              </a:lnSpc>
            </a:pPr>
            <a:r>
              <a:rPr lang="en-US" sz="2000" dirty="0">
                <a:latin typeface="Times New Roman" panose="02020603050405020304" pitchFamily="18" charset="0"/>
                <a:cs typeface="Times New Roman" panose="02020603050405020304" pitchFamily="18" charset="0"/>
              </a:rPr>
              <a:t>• https://pypi.org/project</a:t>
            </a:r>
          </a:p>
          <a:p>
            <a:pPr algn="just">
              <a:lnSpc>
                <a:spcPct val="200000"/>
              </a:lnSpc>
            </a:pPr>
            <a:r>
              <a:rPr lang="en-US" sz="2000" dirty="0">
                <a:latin typeface="Times New Roman" panose="02020603050405020304" pitchFamily="18" charset="0"/>
                <a:cs typeface="Times New Roman" panose="02020603050405020304" pitchFamily="18" charset="0"/>
              </a:rPr>
              <a:t> • Core Python Programming - Covers Fundamentals to Advanced Topics By </a:t>
            </a:r>
            <a:r>
              <a:rPr lang="en-US" sz="2000" dirty="0" err="1">
                <a:latin typeface="Times New Roman" panose="02020603050405020304" pitchFamily="18" charset="0"/>
                <a:cs typeface="Times New Roman" panose="02020603050405020304" pitchFamily="18" charset="0"/>
              </a:rPr>
              <a:t>Dr.Rao</a:t>
            </a:r>
            <a:r>
              <a:rPr lang="en-US" sz="2000" dirty="0">
                <a:latin typeface="Times New Roman" panose="02020603050405020304" pitchFamily="18" charset="0"/>
                <a:cs typeface="Times New Roman" panose="02020603050405020304" pitchFamily="18" charset="0"/>
              </a:rPr>
              <a:t> R. Nageswara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2427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D8ABF-53CB-49DC-BF5D-19D30CF3742A}"/>
              </a:ext>
            </a:extLst>
          </p:cNvPr>
          <p:cNvSpPr>
            <a:spLocks noGrp="1"/>
          </p:cNvSpPr>
          <p:nvPr>
            <p:ph type="title" idx="4294967295"/>
          </p:nvPr>
        </p:nvSpPr>
        <p:spPr>
          <a:xfrm>
            <a:off x="3768436" y="1979613"/>
            <a:ext cx="4692073" cy="1449387"/>
          </a:xfrm>
        </p:spPr>
        <p:txBody>
          <a:bodyPr>
            <a:normAutofit/>
          </a:bodyPr>
          <a:lstStyle/>
          <a:p>
            <a:r>
              <a:rPr lang="en-IN" sz="7200" b="1" dirty="0">
                <a:solidFill>
                  <a:srgbClr val="FF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552272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F1665D-396A-4856-A05A-383DAD281462}"/>
              </a:ext>
            </a:extLst>
          </p:cNvPr>
          <p:cNvSpPr>
            <a:spLocks noGrp="1"/>
          </p:cNvSpPr>
          <p:nvPr>
            <p:ph idx="1"/>
          </p:nvPr>
        </p:nvSpPr>
        <p:spPr>
          <a:xfrm>
            <a:off x="1066800" y="1007534"/>
            <a:ext cx="10058400" cy="4023360"/>
          </a:xfrm>
        </p:spPr>
        <p:txBody>
          <a:bodyPr>
            <a:normAutofit/>
          </a:bodyPr>
          <a:lstStyle/>
          <a:p>
            <a:pPr marL="0" indent="0" algn="ctr">
              <a:buNone/>
            </a:pPr>
            <a:r>
              <a:rPr lang="en-US" sz="4000" dirty="0">
                <a:solidFill>
                  <a:srgbClr val="FF0000"/>
                </a:solidFill>
              </a:rPr>
              <a:t> Group Members:-</a:t>
            </a:r>
          </a:p>
          <a:p>
            <a:pPr marL="0" indent="0" algn="ctr">
              <a:buNone/>
            </a:pPr>
            <a:endParaRPr lang="en-US" sz="4000" dirty="0">
              <a:solidFill>
                <a:srgbClr val="FF0000"/>
              </a:solidFill>
            </a:endParaRPr>
          </a:p>
          <a:p>
            <a:pPr marL="1371600" lvl="2"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Manish Prakash Jadhav         (23043)</a:t>
            </a:r>
          </a:p>
          <a:p>
            <a:pPr marL="1371600" lvl="2"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Ashish </a:t>
            </a:r>
            <a:r>
              <a:rPr lang="en-US" sz="2800" dirty="0" err="1">
                <a:latin typeface="Times New Roman" panose="02020603050405020304" pitchFamily="18" charset="0"/>
                <a:cs typeface="Times New Roman" panose="02020603050405020304" pitchFamily="18" charset="0"/>
              </a:rPr>
              <a:t>Hanmant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Mahadik</a:t>
            </a:r>
            <a:r>
              <a:rPr lang="en-US" sz="2800" dirty="0">
                <a:latin typeface="Times New Roman" panose="02020603050405020304" pitchFamily="18" charset="0"/>
                <a:cs typeface="Times New Roman" panose="02020603050405020304" pitchFamily="18" charset="0"/>
              </a:rPr>
              <a:t>     (23055)</a:t>
            </a:r>
            <a:endParaRPr lang="en-IN" sz="2800" dirty="0">
              <a:latin typeface="Times New Roman" panose="02020603050405020304" pitchFamily="18" charset="0"/>
              <a:cs typeface="Times New Roman" panose="02020603050405020304" pitchFamily="18" charset="0"/>
            </a:endParaRPr>
          </a:p>
          <a:p>
            <a:pPr marL="1371600" lvl="2"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Omkar Ganpat </a:t>
            </a:r>
            <a:r>
              <a:rPr lang="en-IN" sz="2800" dirty="0" err="1">
                <a:latin typeface="Times New Roman" panose="02020603050405020304" pitchFamily="18" charset="0"/>
                <a:cs typeface="Times New Roman" panose="02020603050405020304" pitchFamily="18" charset="0"/>
              </a:rPr>
              <a:t>Sonawale</a:t>
            </a:r>
            <a:r>
              <a:rPr lang="en-IN" sz="2800" dirty="0">
                <a:latin typeface="Times New Roman" panose="02020603050405020304" pitchFamily="18" charset="0"/>
                <a:cs typeface="Times New Roman" panose="02020603050405020304" pitchFamily="18" charset="0"/>
              </a:rPr>
              <a:t>       (23047)</a:t>
            </a:r>
          </a:p>
          <a:p>
            <a:pPr marL="1371600" lvl="2"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Sourabh Vishnu </a:t>
            </a:r>
            <a:r>
              <a:rPr lang="en-US" sz="2800" dirty="0" err="1">
                <a:latin typeface="Times New Roman" panose="02020603050405020304" pitchFamily="18" charset="0"/>
                <a:cs typeface="Times New Roman" panose="02020603050405020304" pitchFamily="18" charset="0"/>
              </a:rPr>
              <a:t>Jamdade</a:t>
            </a:r>
            <a:r>
              <a:rPr lang="en-US" sz="2800" dirty="0">
                <a:latin typeface="Times New Roman" panose="02020603050405020304" pitchFamily="18" charset="0"/>
                <a:cs typeface="Times New Roman" panose="02020603050405020304" pitchFamily="18" charset="0"/>
              </a:rPr>
              <a:t>       (23052)</a:t>
            </a:r>
          </a:p>
          <a:p>
            <a:pPr marL="914400" lvl="2" inden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5711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75BC-B2A0-468F-BB98-E07DA636B687}"/>
              </a:ext>
            </a:extLst>
          </p:cNvPr>
          <p:cNvSpPr>
            <a:spLocks noGrp="1"/>
          </p:cNvSpPr>
          <p:nvPr>
            <p:ph type="title"/>
          </p:nvPr>
        </p:nvSpPr>
        <p:spPr>
          <a:xfrm>
            <a:off x="838200" y="3429000"/>
            <a:ext cx="10515600" cy="1325563"/>
          </a:xfrm>
        </p:spPr>
        <p:txBody>
          <a:bodyPr>
            <a:normAutofit fontScale="90000"/>
          </a:bodyPr>
          <a:lstStyle/>
          <a:p>
            <a:pPr>
              <a:lnSpc>
                <a:spcPct val="150000"/>
              </a:lnSpc>
            </a:pPr>
            <a:r>
              <a:rPr lang="en-US" sz="3200" dirty="0">
                <a:solidFill>
                  <a:srgbClr val="FF0000"/>
                </a:solidFill>
                <a:latin typeface="Times New Roman" panose="02020603050405020304" pitchFamily="18" charset="0"/>
                <a:cs typeface="Times New Roman" panose="02020603050405020304" pitchFamily="18" charset="0"/>
              </a:rPr>
              <a:t>                                  PROBLEM STATEMENT</a:t>
            </a:r>
            <a:br>
              <a:rPr lang="en-US" sz="3200" dirty="0">
                <a:solidFill>
                  <a:srgbClr val="FF0000"/>
                </a:solidFill>
                <a:latin typeface="Times New Roman" panose="02020603050405020304" pitchFamily="18" charset="0"/>
                <a:cs typeface="Times New Roman" panose="02020603050405020304" pitchFamily="18" charset="0"/>
              </a:rPr>
            </a:br>
            <a:br>
              <a:rPr lang="en-US" sz="2700" dirty="0">
                <a:solidFill>
                  <a:srgbClr val="FF0000"/>
                </a:solidFill>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Develop a better and improved software than current Hospital Billing System that solves problems in field of security to avoid ongoing frauds in medicine sector. It is very important to maintain and handle important financial information of a hospital in a secure way. The new system will provide a secure platform for hospital bill management by using a very secure blockchain hashing mechanism</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1187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8484-0C6F-454D-AC84-0337CF5873D3}"/>
              </a:ext>
            </a:extLst>
          </p:cNvPr>
          <p:cNvSpPr>
            <a:spLocks noGrp="1"/>
          </p:cNvSpPr>
          <p:nvPr>
            <p:ph type="title"/>
          </p:nvPr>
        </p:nvSpPr>
        <p:spPr>
          <a:xfrm>
            <a:off x="838200" y="162189"/>
            <a:ext cx="10515600" cy="1325563"/>
          </a:xfrm>
        </p:spPr>
        <p:txBody>
          <a:bodyPr>
            <a:normAutofit/>
          </a:bodyPr>
          <a:lstStyle/>
          <a:p>
            <a:pPr algn="ctr"/>
            <a:r>
              <a:rPr lang="en-US" sz="2900" dirty="0">
                <a:solidFill>
                  <a:srgbClr val="FF0000"/>
                </a:solidFill>
                <a:latin typeface="Times New Roman" panose="02020603050405020304" pitchFamily="18" charset="0"/>
                <a:cs typeface="Times New Roman" panose="02020603050405020304" pitchFamily="18" charset="0"/>
              </a:rPr>
              <a:t>OBJECTIVES</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3B32B3-3372-4350-B863-1A8C04B1073E}"/>
              </a:ext>
            </a:extLst>
          </p:cNvPr>
          <p:cNvSpPr>
            <a:spLocks noGrp="1"/>
          </p:cNvSpPr>
          <p:nvPr>
            <p:ph idx="1"/>
          </p:nvPr>
        </p:nvSpPr>
        <p:spPr>
          <a:xfrm>
            <a:off x="939800" y="1554356"/>
            <a:ext cx="10515600" cy="5285389"/>
          </a:xfrm>
        </p:spPr>
        <p:txBody>
          <a:bodyPr>
            <a:normAutofit/>
          </a:bodyPr>
          <a:lstStyle/>
          <a:p>
            <a:pPr marL="0" indent="0" algn="just">
              <a:buNone/>
            </a:pPr>
            <a:endParaRPr lang="en-US" sz="1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Blockchain is a system of recording information in a way that makes it difficult or impossible to change, hack, or cheat the system, and will help us to achieve a better security than current available medical billing systems.</a:t>
            </a:r>
          </a:p>
          <a:p>
            <a:pPr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The purpose of the project is to build an application program to reduce the manual work and increase the speed and security for managing the Bills. It tracks and stores the medical data in more secure way.</a:t>
            </a:r>
          </a:p>
          <a:p>
            <a:pPr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They may use improper medical billing to generate more profit. Often, hospitals that engage in medical billing fraud don’t stop at just one they typically commit some combination of fraud practices. </a:t>
            </a:r>
          </a:p>
          <a:p>
            <a:pPr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These frauds are increasing, our goal is to make a fully secure medical billing system which will stop these frauds as it is roots.</a:t>
            </a:r>
          </a:p>
          <a:p>
            <a:pPr>
              <a:buFont typeface="Arial" panose="020B0604020202020204" pitchFamily="34" charset="0"/>
              <a:buChar char="•"/>
            </a:pPr>
            <a:endParaRPr lang="en-US" sz="2400" dirty="0"/>
          </a:p>
          <a:p>
            <a:pPr marL="0" indent="0">
              <a:buNone/>
            </a:pPr>
            <a:endParaRPr lang="en-IN" sz="2400" dirty="0"/>
          </a:p>
        </p:txBody>
      </p:sp>
    </p:spTree>
    <p:extLst>
      <p:ext uri="{BB962C8B-B14F-4D97-AF65-F5344CB8AC3E}">
        <p14:creationId xmlns:p14="http://schemas.microsoft.com/office/powerpoint/2010/main" val="4264509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5B6C0F-720A-41AB-A03F-79E31163A3C3}"/>
              </a:ext>
            </a:extLst>
          </p:cNvPr>
          <p:cNvSpPr>
            <a:spLocks noGrp="1"/>
          </p:cNvSpPr>
          <p:nvPr>
            <p:ph type="title"/>
          </p:nvPr>
        </p:nvSpPr>
        <p:spPr>
          <a:xfrm>
            <a:off x="838200" y="1832818"/>
            <a:ext cx="10515600" cy="531520"/>
          </a:xfrm>
        </p:spPr>
        <p:txBody>
          <a:bodyPr>
            <a:normAutofit fontScale="90000"/>
          </a:bodyPr>
          <a:lstStyle/>
          <a:p>
            <a:pPr algn="ctr">
              <a:lnSpc>
                <a:spcPct val="100000"/>
              </a:lnSpc>
            </a:pPr>
            <a:r>
              <a:rPr lang="en-IN" sz="2900" dirty="0">
                <a:solidFill>
                  <a:srgbClr val="FF0000"/>
                </a:solidFill>
                <a:latin typeface="Times New Roman" panose="02020603050405020304" pitchFamily="18" charset="0"/>
                <a:cs typeface="Times New Roman" panose="02020603050405020304" pitchFamily="18" charset="0"/>
              </a:rPr>
              <a:t>SOFTWARE AND HARDWARE REQUIRMENT </a:t>
            </a:r>
            <a:br>
              <a:rPr lang="en-IN" sz="3200" dirty="0">
                <a:solidFill>
                  <a:srgbClr val="FF0000"/>
                </a:solidFill>
                <a:latin typeface="Times New Roman" panose="02020603050405020304" pitchFamily="18" charset="0"/>
                <a:cs typeface="Times New Roman" panose="02020603050405020304" pitchFamily="18" charset="0"/>
              </a:rPr>
            </a:br>
            <a:br>
              <a:rPr lang="en-IN" sz="3200" dirty="0">
                <a:solidFill>
                  <a:srgbClr val="FF0000"/>
                </a:solidFill>
                <a:latin typeface="Times New Roman" panose="02020603050405020304" pitchFamily="18" charset="0"/>
                <a:cs typeface="Times New Roman" panose="02020603050405020304" pitchFamily="18" charset="0"/>
              </a:rPr>
            </a:br>
            <a:br>
              <a:rPr lang="en-US" sz="2000" dirty="0"/>
            </a:b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FEA7856-D375-4A06-B385-6C0EF28D4C9A}"/>
              </a:ext>
            </a:extLst>
          </p:cNvPr>
          <p:cNvSpPr txBox="1"/>
          <p:nvPr/>
        </p:nvSpPr>
        <p:spPr>
          <a:xfrm>
            <a:off x="1099681" y="1737804"/>
            <a:ext cx="10515600" cy="4619854"/>
          </a:xfrm>
          <a:prstGeom prst="rect">
            <a:avLst/>
          </a:prstGeom>
          <a:noFill/>
        </p:spPr>
        <p:txBody>
          <a:bodyPr wrap="square" rtlCol="0">
            <a:spAutoFit/>
          </a:bodyPr>
          <a:lstStyle/>
          <a:p>
            <a:pPr>
              <a:lnSpc>
                <a:spcPct val="150000"/>
              </a:lnSpc>
            </a:pPr>
            <a:r>
              <a:rPr lang="en-IN" b="1" dirty="0">
                <a:latin typeface="Times New Roman" panose="02020603050405020304" pitchFamily="18" charset="0"/>
                <a:cs typeface="Times New Roman" panose="02020603050405020304" pitchFamily="18" charset="0"/>
              </a:rPr>
              <a:t>Software Requirements: </a:t>
            </a:r>
          </a:p>
          <a:p>
            <a:pPr>
              <a:lnSpc>
                <a:spcPct val="150000"/>
              </a:lnSpc>
            </a:pPr>
            <a:r>
              <a:rPr lang="en-IN" dirty="0">
                <a:latin typeface="Times New Roman" panose="02020603050405020304" pitchFamily="18" charset="0"/>
                <a:cs typeface="Times New Roman" panose="02020603050405020304" pitchFamily="18" charset="0"/>
              </a:rPr>
              <a:t>• Operating System: Windows 7, Linux, Mac OS. </a:t>
            </a:r>
          </a:p>
          <a:p>
            <a:pPr>
              <a:lnSpc>
                <a:spcPct val="150000"/>
              </a:lnSpc>
            </a:pPr>
            <a:r>
              <a:rPr lang="en-IN" dirty="0">
                <a:latin typeface="Times New Roman" panose="02020603050405020304" pitchFamily="18" charset="0"/>
                <a:cs typeface="Times New Roman" panose="02020603050405020304" pitchFamily="18" charset="0"/>
              </a:rPr>
              <a:t>• Front End: Python, </a:t>
            </a:r>
            <a:r>
              <a:rPr lang="en-IN" dirty="0" err="1">
                <a:latin typeface="Times New Roman" panose="02020603050405020304" pitchFamily="18" charset="0"/>
                <a:cs typeface="Times New Roman" panose="02020603050405020304" pitchFamily="18" charset="0"/>
              </a:rPr>
              <a:t>Tkinter</a:t>
            </a:r>
            <a:r>
              <a:rPr lang="en-IN" dirty="0">
                <a:latin typeface="Times New Roman" panose="02020603050405020304" pitchFamily="18" charset="0"/>
                <a:cs typeface="Times New Roman" panose="02020603050405020304" pitchFamily="18" charset="0"/>
              </a:rPr>
              <a:t>. </a:t>
            </a:r>
          </a:p>
          <a:p>
            <a:pPr>
              <a:lnSpc>
                <a:spcPct val="150000"/>
              </a:lnSpc>
            </a:pPr>
            <a:r>
              <a:rPr lang="en-IN" dirty="0">
                <a:latin typeface="Times New Roman" panose="02020603050405020304" pitchFamily="18" charset="0"/>
                <a:cs typeface="Times New Roman" panose="02020603050405020304" pitchFamily="18" charset="0"/>
              </a:rPr>
              <a:t>• Back End: MYSQL connector, Python IDE </a:t>
            </a:r>
          </a:p>
          <a:p>
            <a:pPr>
              <a:lnSpc>
                <a:spcPct val="150000"/>
              </a:lnSpc>
            </a:pPr>
            <a:r>
              <a:rPr lang="en-IN" dirty="0">
                <a:latin typeface="Times New Roman" panose="02020603050405020304" pitchFamily="18" charset="0"/>
                <a:cs typeface="Times New Roman" panose="02020603050405020304" pitchFamily="18" charset="0"/>
              </a:rPr>
              <a:t>• Tool: VS Code. 3.2 </a:t>
            </a: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Hardware Requirements: </a:t>
            </a:r>
          </a:p>
          <a:p>
            <a:pPr>
              <a:lnSpc>
                <a:spcPct val="150000"/>
              </a:lnSpc>
            </a:pPr>
            <a:r>
              <a:rPr lang="en-IN" dirty="0">
                <a:latin typeface="Times New Roman" panose="02020603050405020304" pitchFamily="18" charset="0"/>
                <a:cs typeface="Times New Roman" panose="02020603050405020304" pitchFamily="18" charset="0"/>
              </a:rPr>
              <a:t>• System: Pentium IV 2.80 GHz, Core </a:t>
            </a:r>
          </a:p>
          <a:p>
            <a:pPr>
              <a:lnSpc>
                <a:spcPct val="150000"/>
              </a:lnSpc>
            </a:pPr>
            <a:r>
              <a:rPr lang="en-IN" dirty="0">
                <a:latin typeface="Times New Roman" panose="02020603050405020304" pitchFamily="18" charset="0"/>
                <a:cs typeface="Times New Roman" panose="02020603050405020304" pitchFamily="18" charset="0"/>
              </a:rPr>
              <a:t>• Hard Disk: 160 GB.</a:t>
            </a:r>
          </a:p>
          <a:p>
            <a:pPr>
              <a:lnSpc>
                <a:spcPct val="150000"/>
              </a:lnSpc>
            </a:pPr>
            <a:r>
              <a:rPr lang="en-IN" dirty="0">
                <a:latin typeface="Times New Roman" panose="02020603050405020304" pitchFamily="18" charset="0"/>
                <a:cs typeface="Times New Roman" panose="02020603050405020304" pitchFamily="18" charset="0"/>
              </a:rPr>
              <a:t>• Monitor: 15 VGA Colour. </a:t>
            </a:r>
          </a:p>
          <a:p>
            <a:pPr>
              <a:lnSpc>
                <a:spcPct val="150000"/>
              </a:lnSpc>
            </a:pPr>
            <a:r>
              <a:rPr lang="en-IN" dirty="0">
                <a:latin typeface="Times New Roman" panose="02020603050405020304" pitchFamily="18" charset="0"/>
                <a:cs typeface="Times New Roman" panose="02020603050405020304" pitchFamily="18" charset="0"/>
              </a:rPr>
              <a:t>• Ram: 4 GB. </a:t>
            </a:r>
          </a:p>
        </p:txBody>
      </p:sp>
    </p:spTree>
    <p:extLst>
      <p:ext uri="{BB962C8B-B14F-4D97-AF65-F5344CB8AC3E}">
        <p14:creationId xmlns:p14="http://schemas.microsoft.com/office/powerpoint/2010/main" val="1929945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606E-CBF4-472E-AB32-9C99E0A583C8}"/>
              </a:ext>
            </a:extLst>
          </p:cNvPr>
          <p:cNvSpPr>
            <a:spLocks noGrp="1"/>
          </p:cNvSpPr>
          <p:nvPr>
            <p:ph type="title" idx="4294967295"/>
          </p:nvPr>
        </p:nvSpPr>
        <p:spPr>
          <a:xfrm>
            <a:off x="664104" y="201613"/>
            <a:ext cx="10515600" cy="644525"/>
          </a:xfrm>
        </p:spPr>
        <p:txBody>
          <a:bodyPr>
            <a:normAutofit/>
          </a:bodyPr>
          <a:lstStyle/>
          <a:p>
            <a:pPr algn="ctr"/>
            <a:r>
              <a:rPr lang="en-US" sz="2900" dirty="0">
                <a:solidFill>
                  <a:srgbClr val="FF0000"/>
                </a:solidFill>
                <a:latin typeface="Times New Roman" panose="02020603050405020304" pitchFamily="18" charset="0"/>
                <a:cs typeface="Times New Roman" panose="02020603050405020304" pitchFamily="18" charset="0"/>
              </a:rPr>
              <a:t>FLOW CHART</a:t>
            </a:r>
            <a:endParaRPr lang="en-IN" sz="2900"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37A52B0-E190-4949-9298-23E4AFF4BE0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472267" y="1086990"/>
            <a:ext cx="6899275" cy="5181600"/>
          </a:xfrm>
        </p:spPr>
      </p:pic>
      <p:sp>
        <p:nvSpPr>
          <p:cNvPr id="6" name="TextBox 5">
            <a:extLst>
              <a:ext uri="{FF2B5EF4-FFF2-40B4-BE49-F238E27FC236}">
                <a16:creationId xmlns:a16="http://schemas.microsoft.com/office/drawing/2014/main" id="{DB5D07DC-8ACB-4F01-B061-62A482A956E2}"/>
              </a:ext>
            </a:extLst>
          </p:cNvPr>
          <p:cNvSpPr txBox="1"/>
          <p:nvPr/>
        </p:nvSpPr>
        <p:spPr>
          <a:xfrm>
            <a:off x="812588" y="750465"/>
            <a:ext cx="4015740" cy="378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USER SIDE:</a:t>
            </a:r>
          </a:p>
        </p:txBody>
      </p:sp>
    </p:spTree>
    <p:extLst>
      <p:ext uri="{BB962C8B-B14F-4D97-AF65-F5344CB8AC3E}">
        <p14:creationId xmlns:p14="http://schemas.microsoft.com/office/powerpoint/2010/main" val="2232841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158BCF5-243E-4A93-A6CB-82E6B28DAE50}"/>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541587" y="1126067"/>
            <a:ext cx="7108825" cy="4953000"/>
          </a:xfrm>
        </p:spPr>
      </p:pic>
      <p:sp>
        <p:nvSpPr>
          <p:cNvPr id="7" name="TextBox 6">
            <a:extLst>
              <a:ext uri="{FF2B5EF4-FFF2-40B4-BE49-F238E27FC236}">
                <a16:creationId xmlns:a16="http://schemas.microsoft.com/office/drawing/2014/main" id="{800AC523-E215-494A-B225-F93914AE880D}"/>
              </a:ext>
            </a:extLst>
          </p:cNvPr>
          <p:cNvSpPr txBox="1"/>
          <p:nvPr/>
        </p:nvSpPr>
        <p:spPr>
          <a:xfrm>
            <a:off x="586740" y="671433"/>
            <a:ext cx="989838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DEVELOPER SIDE:</a:t>
            </a:r>
          </a:p>
        </p:txBody>
      </p:sp>
    </p:spTree>
    <p:extLst>
      <p:ext uri="{BB962C8B-B14F-4D97-AF65-F5344CB8AC3E}">
        <p14:creationId xmlns:p14="http://schemas.microsoft.com/office/powerpoint/2010/main" val="1318989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9AE61-B5B1-4E93-A924-695A714D23C5}"/>
              </a:ext>
            </a:extLst>
          </p:cNvPr>
          <p:cNvSpPr>
            <a:spLocks noGrp="1"/>
          </p:cNvSpPr>
          <p:nvPr>
            <p:ph type="title" idx="4294967295"/>
          </p:nvPr>
        </p:nvSpPr>
        <p:spPr>
          <a:xfrm>
            <a:off x="838200" y="284063"/>
            <a:ext cx="10515600" cy="681038"/>
          </a:xfrm>
        </p:spPr>
        <p:txBody>
          <a:bodyPr/>
          <a:lstStyle/>
          <a:p>
            <a:pPr algn="ctr"/>
            <a:r>
              <a:rPr lang="en-IN" sz="2900" dirty="0">
                <a:solidFill>
                  <a:srgbClr val="FF0000"/>
                </a:solidFill>
                <a:latin typeface="Times New Roman" panose="02020603050405020304" pitchFamily="18" charset="0"/>
                <a:cs typeface="Times New Roman" panose="02020603050405020304" pitchFamily="18" charset="0"/>
              </a:rPr>
              <a:t>MODULES AND THEIR FUNCTIONALITIES</a:t>
            </a:r>
          </a:p>
        </p:txBody>
      </p:sp>
      <p:sp>
        <p:nvSpPr>
          <p:cNvPr id="3" name="TextBox 2">
            <a:extLst>
              <a:ext uri="{FF2B5EF4-FFF2-40B4-BE49-F238E27FC236}">
                <a16:creationId xmlns:a16="http://schemas.microsoft.com/office/drawing/2014/main" id="{0D083137-3A85-4A1B-B203-D4AAD7F9CA0B}"/>
              </a:ext>
            </a:extLst>
          </p:cNvPr>
          <p:cNvSpPr txBox="1"/>
          <p:nvPr/>
        </p:nvSpPr>
        <p:spPr>
          <a:xfrm>
            <a:off x="984969" y="1260940"/>
            <a:ext cx="11125200" cy="663643"/>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	        REGISTRATION MODULE					                                       LOGIN MODULE</a:t>
            </a:r>
          </a:p>
          <a:p>
            <a:pPr>
              <a:lnSpc>
                <a:spcPct val="150000"/>
              </a:lnSpc>
            </a:pPr>
            <a:endParaRPr lang="en-IN" sz="1600" b="1" dirty="0">
              <a:latin typeface="Times New Roman" panose="02020603050405020304" pitchFamily="18" charset="0"/>
              <a:cs typeface="Times New Roman" panose="02020603050405020304" pitchFamily="18" charset="0"/>
            </a:endParaRPr>
          </a:p>
        </p:txBody>
      </p:sp>
      <p:pic>
        <p:nvPicPr>
          <p:cNvPr id="26" name="image14.jpeg">
            <a:extLst>
              <a:ext uri="{FF2B5EF4-FFF2-40B4-BE49-F238E27FC236}">
                <a16:creationId xmlns:a16="http://schemas.microsoft.com/office/drawing/2014/main" id="{A8692C3F-BA9A-4C73-B644-592AEE830844}"/>
              </a:ext>
            </a:extLst>
          </p:cNvPr>
          <p:cNvPicPr/>
          <p:nvPr/>
        </p:nvPicPr>
        <p:blipFill>
          <a:blip r:embed="rId2" cstate="print"/>
          <a:stretch>
            <a:fillRect/>
          </a:stretch>
        </p:blipFill>
        <p:spPr>
          <a:xfrm>
            <a:off x="702816" y="1738316"/>
            <a:ext cx="5249251" cy="3005455"/>
          </a:xfrm>
          <a:prstGeom prst="rect">
            <a:avLst/>
          </a:prstGeom>
        </p:spPr>
      </p:pic>
      <p:pic>
        <p:nvPicPr>
          <p:cNvPr id="27" name="image13.jpeg">
            <a:extLst>
              <a:ext uri="{FF2B5EF4-FFF2-40B4-BE49-F238E27FC236}">
                <a16:creationId xmlns:a16="http://schemas.microsoft.com/office/drawing/2014/main" id="{8BF043D0-24F9-4F80-8A6C-3068B2D319FA}"/>
              </a:ext>
            </a:extLst>
          </p:cNvPr>
          <p:cNvPicPr/>
          <p:nvPr/>
        </p:nvPicPr>
        <p:blipFill>
          <a:blip r:embed="rId3" cstate="print"/>
          <a:stretch>
            <a:fillRect/>
          </a:stretch>
        </p:blipFill>
        <p:spPr>
          <a:xfrm>
            <a:off x="6547569" y="1738316"/>
            <a:ext cx="5280447" cy="3005455"/>
          </a:xfrm>
          <a:prstGeom prst="rect">
            <a:avLst/>
          </a:prstGeom>
        </p:spPr>
      </p:pic>
      <p:sp>
        <p:nvSpPr>
          <p:cNvPr id="4" name="TextBox 3">
            <a:extLst>
              <a:ext uri="{FF2B5EF4-FFF2-40B4-BE49-F238E27FC236}">
                <a16:creationId xmlns:a16="http://schemas.microsoft.com/office/drawing/2014/main" id="{0BB61F82-1164-4D33-8F26-DF26724B0804}"/>
              </a:ext>
            </a:extLst>
          </p:cNvPr>
          <p:cNvSpPr txBox="1"/>
          <p:nvPr/>
        </p:nvSpPr>
        <p:spPr>
          <a:xfrm>
            <a:off x="702816" y="5156200"/>
            <a:ext cx="5249251" cy="1077218"/>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Registration module designed for new user, where new hospital can register and setup there individual billing system. Register module is kept convenient for new users and only essential information is taken.</a:t>
            </a: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0A6377B-0C60-42E5-BBBC-A15DF910A02E}"/>
              </a:ext>
            </a:extLst>
          </p:cNvPr>
          <p:cNvSpPr txBox="1"/>
          <p:nvPr/>
        </p:nvSpPr>
        <p:spPr>
          <a:xfrm>
            <a:off x="6513702" y="5221147"/>
            <a:ext cx="5596467" cy="83099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Login module is developed for existing users where registered user can login to their individual billing system profile where they can manage their hospital billing system.</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2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E5A85-846F-4B15-93C9-9CC3EB039C52}"/>
              </a:ext>
            </a:extLst>
          </p:cNvPr>
          <p:cNvSpPr>
            <a:spLocks noGrp="1"/>
          </p:cNvSpPr>
          <p:nvPr>
            <p:ph type="title" idx="4294967295"/>
          </p:nvPr>
        </p:nvSpPr>
        <p:spPr>
          <a:xfrm>
            <a:off x="67733" y="1841500"/>
            <a:ext cx="10515600" cy="388938"/>
          </a:xfrm>
        </p:spPr>
        <p:txBody>
          <a:bodyPr>
            <a:normAutofit fontScale="90000"/>
          </a:bodyPr>
          <a:lstStyle/>
          <a:p>
            <a:r>
              <a:rPr lang="en-IN" sz="1600" b="1" dirty="0">
                <a:latin typeface="Times New Roman" panose="02020603050405020304" pitchFamily="18" charset="0"/>
              </a:rPr>
              <a:t>                          	        ADD PATIENT MODULE</a:t>
            </a:r>
            <a:r>
              <a:rPr lang="en-US" sz="1600" b="1" dirty="0">
                <a:latin typeface="Times New Roman" panose="02020603050405020304" pitchFamily="18" charset="0"/>
              </a:rPr>
              <a:t>	                                                                                            WEBCAM MODULE</a:t>
            </a:r>
            <a:r>
              <a:rPr lang="en-US" sz="4000" b="1" dirty="0">
                <a:latin typeface="Times New Roman" panose="02020603050405020304" pitchFamily="18" charset="0"/>
                <a:ea typeface="Symbol" panose="05050102010706020507" pitchFamily="18" charset="2"/>
                <a:cs typeface="Symbol" panose="05050102010706020507" pitchFamily="18" charset="2"/>
              </a:rPr>
              <a:t>			                 </a:t>
            </a:r>
            <a:br>
              <a:rPr lang="en-IN" sz="4400" dirty="0">
                <a:effectLst/>
                <a:latin typeface="Times New Roman" panose="02020603050405020304" pitchFamily="18" charset="0"/>
                <a:ea typeface="Symbol" panose="05050102010706020507" pitchFamily="18" charset="2"/>
                <a:cs typeface="Symbol" panose="05050102010706020507" pitchFamily="18" charset="2"/>
              </a:rPr>
            </a:br>
            <a:endParaRPr lang="en-IN" dirty="0"/>
          </a:p>
        </p:txBody>
      </p:sp>
      <p:pic>
        <p:nvPicPr>
          <p:cNvPr id="4" name="image17.jpeg">
            <a:extLst>
              <a:ext uri="{FF2B5EF4-FFF2-40B4-BE49-F238E27FC236}">
                <a16:creationId xmlns:a16="http://schemas.microsoft.com/office/drawing/2014/main" id="{3A8303A6-B95C-4CC9-B07F-33F5F6732010}"/>
              </a:ext>
            </a:extLst>
          </p:cNvPr>
          <p:cNvPicPr/>
          <p:nvPr/>
        </p:nvPicPr>
        <p:blipFill>
          <a:blip r:embed="rId2" cstate="print"/>
          <a:stretch>
            <a:fillRect/>
          </a:stretch>
        </p:blipFill>
        <p:spPr>
          <a:xfrm>
            <a:off x="719031" y="1425999"/>
            <a:ext cx="5199169" cy="3096260"/>
          </a:xfrm>
          <a:prstGeom prst="rect">
            <a:avLst/>
          </a:prstGeom>
        </p:spPr>
      </p:pic>
      <p:pic>
        <p:nvPicPr>
          <p:cNvPr id="5" name="image18.jpeg">
            <a:extLst>
              <a:ext uri="{FF2B5EF4-FFF2-40B4-BE49-F238E27FC236}">
                <a16:creationId xmlns:a16="http://schemas.microsoft.com/office/drawing/2014/main" id="{36675468-85AC-4BA1-B8B0-9453D6C7400F}"/>
              </a:ext>
            </a:extLst>
          </p:cNvPr>
          <p:cNvPicPr/>
          <p:nvPr/>
        </p:nvPicPr>
        <p:blipFill>
          <a:blip r:embed="rId3" cstate="print"/>
          <a:stretch>
            <a:fillRect/>
          </a:stretch>
        </p:blipFill>
        <p:spPr>
          <a:xfrm>
            <a:off x="6518698" y="1425999"/>
            <a:ext cx="5199169" cy="3096259"/>
          </a:xfrm>
          <a:prstGeom prst="rect">
            <a:avLst/>
          </a:prstGeom>
        </p:spPr>
      </p:pic>
      <p:sp>
        <p:nvSpPr>
          <p:cNvPr id="6" name="TextBox 5">
            <a:extLst>
              <a:ext uri="{FF2B5EF4-FFF2-40B4-BE49-F238E27FC236}">
                <a16:creationId xmlns:a16="http://schemas.microsoft.com/office/drawing/2014/main" id="{638E21DE-2291-4D91-B35C-C4DFE40DC321}"/>
              </a:ext>
            </a:extLst>
          </p:cNvPr>
          <p:cNvSpPr txBox="1"/>
          <p:nvPr/>
        </p:nvSpPr>
        <p:spPr>
          <a:xfrm>
            <a:off x="719030" y="4927600"/>
            <a:ext cx="5199169" cy="1569660"/>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It is an easy way to keeping records of new patients and for that task multiple fields are asked, which are Patient Id, Full Name, Gender, Age, Weight, Blood Group, Contact No, Address and at last its Patient’s image. All the required field are necessary and important so they properly and safely kept in database.</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E551C02-362B-4B2F-8BE9-C7A589C019C8}"/>
              </a:ext>
            </a:extLst>
          </p:cNvPr>
          <p:cNvSpPr txBox="1"/>
          <p:nvPr/>
        </p:nvSpPr>
        <p:spPr>
          <a:xfrm>
            <a:off x="6430115" y="4927600"/>
            <a:ext cx="5376334" cy="58477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This module is used to capture the live image of patient so that we can use it for further uses.</a:t>
            </a:r>
          </a:p>
        </p:txBody>
      </p:sp>
    </p:spTree>
    <p:extLst>
      <p:ext uri="{BB962C8B-B14F-4D97-AF65-F5344CB8AC3E}">
        <p14:creationId xmlns:p14="http://schemas.microsoft.com/office/powerpoint/2010/main" val="154677103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492</TotalTime>
  <Words>845</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Retrospect</vt:lpstr>
      <vt:lpstr>BLOCKCHAIN BASED SECURE BILLING FOR HOSPITALS</vt:lpstr>
      <vt:lpstr>PowerPoint Presentation</vt:lpstr>
      <vt:lpstr>                                  PROBLEM STATEMENT  Develop a better and improved software than current Hospital Billing System that solves problems in field of security to avoid ongoing frauds in medicine sector. It is very important to maintain and handle important financial information of a hospital in a secure way. The new system will provide a secure platform for hospital bill management by using a very secure blockchain hashing mechanism</vt:lpstr>
      <vt:lpstr>OBJECTIVES</vt:lpstr>
      <vt:lpstr>SOFTWARE AND HARDWARE REQUIRMENT    </vt:lpstr>
      <vt:lpstr>FLOW CHART</vt:lpstr>
      <vt:lpstr>PowerPoint Presentation</vt:lpstr>
      <vt:lpstr>MODULES AND THEIR FUNCTIONALITIES</vt:lpstr>
      <vt:lpstr>                                   ADD PATIENT MODULE                                                                                             WEBCAM MODULE                     </vt:lpstr>
      <vt:lpstr>                       DEVELOPER WINDOW                       BILLING WINDOW </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statementSolutionTechnologyLanguages</dc:title>
  <dc:creator>Manish Jadhav</dc:creator>
  <cp:lastModifiedBy>Manish Jadhav</cp:lastModifiedBy>
  <cp:revision>30</cp:revision>
  <dcterms:created xsi:type="dcterms:W3CDTF">2021-05-23T14:27:55Z</dcterms:created>
  <dcterms:modified xsi:type="dcterms:W3CDTF">2021-08-13T08:21:18Z</dcterms:modified>
</cp:coreProperties>
</file>