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3"/>
  </p:notesMasterIdLst>
  <p:sldIdLst>
    <p:sldId id="345" r:id="rId2"/>
    <p:sldId id="360" r:id="rId3"/>
    <p:sldId id="361" r:id="rId4"/>
    <p:sldId id="343" r:id="rId5"/>
    <p:sldId id="347" r:id="rId6"/>
    <p:sldId id="348" r:id="rId7"/>
    <p:sldId id="349" r:id="rId8"/>
    <p:sldId id="359" r:id="rId9"/>
    <p:sldId id="357" r:id="rId10"/>
    <p:sldId id="362" r:id="rId11"/>
    <p:sldId id="363" r:id="rId12"/>
    <p:sldId id="364" r:id="rId13"/>
    <p:sldId id="365" r:id="rId14"/>
    <p:sldId id="366" r:id="rId15"/>
    <p:sldId id="367" r:id="rId16"/>
    <p:sldId id="337" r:id="rId17"/>
    <p:sldId id="350" r:id="rId18"/>
    <p:sldId id="351" r:id="rId19"/>
    <p:sldId id="356" r:id="rId20"/>
    <p:sldId id="352" r:id="rId21"/>
    <p:sldId id="342" r:id="rId22"/>
    <p:sldId id="353" r:id="rId23"/>
    <p:sldId id="358" r:id="rId24"/>
    <p:sldId id="355" r:id="rId25"/>
    <p:sldId id="344" r:id="rId26"/>
    <p:sldId id="346" r:id="rId27"/>
    <p:sldId id="338" r:id="rId28"/>
    <p:sldId id="340" r:id="rId29"/>
    <p:sldId id="339" r:id="rId30"/>
    <p:sldId id="341" r:id="rId31"/>
    <p:sldId id="331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360E-2228-4C5C-BA08-C2F49A00E160}" v="7014" dt="2025-04-30T06:18:41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251" autoAdjust="0"/>
  </p:normalViewPr>
  <p:slideViewPr>
    <p:cSldViewPr>
      <p:cViewPr varScale="1">
        <p:scale>
          <a:sx n="58" d="100"/>
          <a:sy n="58" d="100"/>
        </p:scale>
        <p:origin x="2198" y="27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harraf Hossain" userId="4c582a48c4c5459c" providerId="LiveId" clId="{1D42360E-2228-4C5C-BA08-C2F49A00E160}"/>
    <pc:docChg chg="custSel modSld">
      <pc:chgData name="Mosharraf Hossain" userId="4c582a48c4c5459c" providerId="LiveId" clId="{1D42360E-2228-4C5C-BA08-C2F49A00E160}" dt="2025-04-30T06:18:41.399" v="7047"/>
      <pc:docMkLst>
        <pc:docMk/>
      </pc:docMkLst>
      <pc:sldChg chg="modTransition modAnim">
        <pc:chgData name="Mosharraf Hossain" userId="4c582a48c4c5459c" providerId="LiveId" clId="{1D42360E-2228-4C5C-BA08-C2F49A00E160}" dt="2025-04-30T06:18:41.399" v="7047"/>
        <pc:sldMkLst>
          <pc:docMk/>
          <pc:sldMk cId="3854936162" sldId="331"/>
        </pc:sldMkLst>
      </pc:sldChg>
      <pc:sldChg chg="modTransition modAnim">
        <pc:chgData name="Mosharraf Hossain" userId="4c582a48c4c5459c" providerId="LiveId" clId="{1D42360E-2228-4C5C-BA08-C2F49A00E160}" dt="2025-04-30T06:18:41.024" v="6978"/>
        <pc:sldMkLst>
          <pc:docMk/>
          <pc:sldMk cId="772806516" sldId="337"/>
        </pc:sldMkLst>
      </pc:sldChg>
      <pc:sldChg chg="modTransition">
        <pc:chgData name="Mosharraf Hossain" userId="4c582a48c4c5459c" providerId="LiveId" clId="{1D42360E-2228-4C5C-BA08-C2F49A00E160}" dt="2025-04-30T06:18:41.293" v="7035"/>
        <pc:sldMkLst>
          <pc:docMk/>
          <pc:sldMk cId="2679267120" sldId="338"/>
        </pc:sldMkLst>
      </pc:sldChg>
      <pc:sldChg chg="modTransition">
        <pc:chgData name="Mosharraf Hossain" userId="4c582a48c4c5459c" providerId="LiveId" clId="{1D42360E-2228-4C5C-BA08-C2F49A00E160}" dt="2025-04-30T06:18:41.322" v="7039"/>
        <pc:sldMkLst>
          <pc:docMk/>
          <pc:sldMk cId="671287942" sldId="339"/>
        </pc:sldMkLst>
      </pc:sldChg>
      <pc:sldChg chg="modTransition">
        <pc:chgData name="Mosharraf Hossain" userId="4c582a48c4c5459c" providerId="LiveId" clId="{1D42360E-2228-4C5C-BA08-C2F49A00E160}" dt="2025-04-30T06:18:41.299" v="7037"/>
        <pc:sldMkLst>
          <pc:docMk/>
          <pc:sldMk cId="1860722430" sldId="340"/>
        </pc:sldMkLst>
      </pc:sldChg>
      <pc:sldChg chg="modTransition">
        <pc:chgData name="Mosharraf Hossain" userId="4c582a48c4c5459c" providerId="LiveId" clId="{1D42360E-2228-4C5C-BA08-C2F49A00E160}" dt="2025-04-30T06:18:41.327" v="7041"/>
        <pc:sldMkLst>
          <pc:docMk/>
          <pc:sldMk cId="2968071619" sldId="341"/>
        </pc:sldMkLst>
      </pc:sldChg>
      <pc:sldChg chg="modTransition modAnim">
        <pc:chgData name="Mosharraf Hossain" userId="4c582a48c4c5459c" providerId="LiveId" clId="{1D42360E-2228-4C5C-BA08-C2F49A00E160}" dt="2025-04-30T06:18:41.147" v="7002"/>
        <pc:sldMkLst>
          <pc:docMk/>
          <pc:sldMk cId="3049981293" sldId="342"/>
        </pc:sldMkLst>
      </pc:sldChg>
      <pc:sldChg chg="delSp mod modTransition delAnim modAnim">
        <pc:chgData name="Mosharraf Hossain" userId="4c582a48c4c5459c" providerId="LiveId" clId="{1D42360E-2228-4C5C-BA08-C2F49A00E160}" dt="2025-04-30T06:18:40.654" v="6907"/>
        <pc:sldMkLst>
          <pc:docMk/>
          <pc:sldMk cId="3996003332" sldId="343"/>
        </pc:sldMkLst>
      </pc:sldChg>
      <pc:sldChg chg="modTransition modAnim">
        <pc:chgData name="Mosharraf Hossain" userId="4c582a48c4c5459c" providerId="LiveId" clId="{1D42360E-2228-4C5C-BA08-C2F49A00E160}" dt="2025-04-30T06:18:41.252" v="7024"/>
        <pc:sldMkLst>
          <pc:docMk/>
          <pc:sldMk cId="4072297048" sldId="344"/>
        </pc:sldMkLst>
      </pc:sldChg>
      <pc:sldChg chg="delSp mod modTransition delAnim modAnim">
        <pc:chgData name="Mosharraf Hossain" userId="4c582a48c4c5459c" providerId="LiveId" clId="{1D42360E-2228-4C5C-BA08-C2F49A00E160}" dt="2025-04-30T06:18:40.574" v="6890"/>
        <pc:sldMkLst>
          <pc:docMk/>
          <pc:sldMk cId="3311227773" sldId="345"/>
        </pc:sldMkLst>
      </pc:sldChg>
      <pc:sldChg chg="modTransition modAnim">
        <pc:chgData name="Mosharraf Hossain" userId="4c582a48c4c5459c" providerId="LiveId" clId="{1D42360E-2228-4C5C-BA08-C2F49A00E160}" dt="2025-04-30T06:18:41.287" v="7033"/>
        <pc:sldMkLst>
          <pc:docMk/>
          <pc:sldMk cId="2786999804" sldId="346"/>
        </pc:sldMkLst>
      </pc:sldChg>
      <pc:sldChg chg="delSp mod modTransition delAnim modAnim">
        <pc:chgData name="Mosharraf Hossain" userId="4c582a48c4c5459c" providerId="LiveId" clId="{1D42360E-2228-4C5C-BA08-C2F49A00E160}" dt="2025-04-30T06:18:40.680" v="6913"/>
        <pc:sldMkLst>
          <pc:docMk/>
          <pc:sldMk cId="3534602822" sldId="347"/>
        </pc:sldMkLst>
      </pc:sldChg>
      <pc:sldChg chg="delSp mod modTransition delAnim modAnim">
        <pc:chgData name="Mosharraf Hossain" userId="4c582a48c4c5459c" providerId="LiveId" clId="{1D42360E-2228-4C5C-BA08-C2F49A00E160}" dt="2025-04-30T06:18:40.704" v="6919"/>
        <pc:sldMkLst>
          <pc:docMk/>
          <pc:sldMk cId="689923938" sldId="348"/>
        </pc:sldMkLst>
      </pc:sldChg>
      <pc:sldChg chg="delSp mod modTransition delAnim modAnim">
        <pc:chgData name="Mosharraf Hossain" userId="4c582a48c4c5459c" providerId="LiveId" clId="{1D42360E-2228-4C5C-BA08-C2F49A00E160}" dt="2025-04-30T06:18:40.760" v="6925"/>
        <pc:sldMkLst>
          <pc:docMk/>
          <pc:sldMk cId="4292604183" sldId="349"/>
        </pc:sldMkLst>
      </pc:sldChg>
      <pc:sldChg chg="modTransition modAnim">
        <pc:chgData name="Mosharraf Hossain" userId="4c582a48c4c5459c" providerId="LiveId" clId="{1D42360E-2228-4C5C-BA08-C2F49A00E160}" dt="2025-04-30T06:18:41.052" v="6981"/>
        <pc:sldMkLst>
          <pc:docMk/>
          <pc:sldMk cId="3153796194" sldId="350"/>
        </pc:sldMkLst>
      </pc:sldChg>
      <pc:sldChg chg="modTransition modAnim">
        <pc:chgData name="Mosharraf Hossain" userId="4c582a48c4c5459c" providerId="LiveId" clId="{1D42360E-2228-4C5C-BA08-C2F49A00E160}" dt="2025-04-30T06:18:41.077" v="6987"/>
        <pc:sldMkLst>
          <pc:docMk/>
          <pc:sldMk cId="1648912632" sldId="351"/>
        </pc:sldMkLst>
      </pc:sldChg>
      <pc:sldChg chg="modTransition modAnim">
        <pc:chgData name="Mosharraf Hossain" userId="4c582a48c4c5459c" providerId="LiveId" clId="{1D42360E-2228-4C5C-BA08-C2F49A00E160}" dt="2025-04-30T06:18:41.119" v="6996"/>
        <pc:sldMkLst>
          <pc:docMk/>
          <pc:sldMk cId="4168102151" sldId="352"/>
        </pc:sldMkLst>
      </pc:sldChg>
      <pc:sldChg chg="modTransition modAnim">
        <pc:chgData name="Mosharraf Hossain" userId="4c582a48c4c5459c" providerId="LiveId" clId="{1D42360E-2228-4C5C-BA08-C2F49A00E160}" dt="2025-04-30T06:18:41.173" v="7007"/>
        <pc:sldMkLst>
          <pc:docMk/>
          <pc:sldMk cId="1376617080" sldId="353"/>
        </pc:sldMkLst>
      </pc:sldChg>
      <pc:sldChg chg="modTransition modAnim">
        <pc:chgData name="Mosharraf Hossain" userId="4c582a48c4c5459c" providerId="LiveId" clId="{1D42360E-2228-4C5C-BA08-C2F49A00E160}" dt="2025-04-30T06:18:41.241" v="7021"/>
        <pc:sldMkLst>
          <pc:docMk/>
          <pc:sldMk cId="2089370359" sldId="355"/>
        </pc:sldMkLst>
      </pc:sldChg>
      <pc:sldChg chg="modTransition modAnim">
        <pc:chgData name="Mosharraf Hossain" userId="4c582a48c4c5459c" providerId="LiveId" clId="{1D42360E-2228-4C5C-BA08-C2F49A00E160}" dt="2025-04-30T06:18:41.091" v="6990"/>
        <pc:sldMkLst>
          <pc:docMk/>
          <pc:sldMk cId="2077614218" sldId="356"/>
        </pc:sldMkLst>
      </pc:sldChg>
      <pc:sldChg chg="delSp mod modTransition modAnim">
        <pc:chgData name="Mosharraf Hossain" userId="4c582a48c4c5459c" providerId="LiveId" clId="{1D42360E-2228-4C5C-BA08-C2F49A00E160}" dt="2025-04-30T06:18:40.783" v="6931"/>
        <pc:sldMkLst>
          <pc:docMk/>
          <pc:sldMk cId="3351084484" sldId="357"/>
        </pc:sldMkLst>
      </pc:sldChg>
      <pc:sldChg chg="modTransition modAnim">
        <pc:chgData name="Mosharraf Hossain" userId="4c582a48c4c5459c" providerId="LiveId" clId="{1D42360E-2228-4C5C-BA08-C2F49A00E160}" dt="2025-04-30T06:18:41.192" v="7011"/>
        <pc:sldMkLst>
          <pc:docMk/>
          <pc:sldMk cId="2676627383" sldId="358"/>
        </pc:sldMkLst>
      </pc:sldChg>
      <pc:sldChg chg="delSp mod modTransition modAnim">
        <pc:chgData name="Mosharraf Hossain" userId="4c582a48c4c5459c" providerId="LiveId" clId="{1D42360E-2228-4C5C-BA08-C2F49A00E160}" dt="2025-04-30T06:18:40.771" v="6928"/>
        <pc:sldMkLst>
          <pc:docMk/>
          <pc:sldMk cId="301301821" sldId="359"/>
        </pc:sldMkLst>
      </pc:sldChg>
      <pc:sldChg chg="delSp mod modTransition delAnim modAnim">
        <pc:chgData name="Mosharraf Hossain" userId="4c582a48c4c5459c" providerId="LiveId" clId="{1D42360E-2228-4C5C-BA08-C2F49A00E160}" dt="2025-04-30T06:18:40.599" v="6895"/>
        <pc:sldMkLst>
          <pc:docMk/>
          <pc:sldMk cId="2042803138" sldId="360"/>
        </pc:sldMkLst>
      </pc:sldChg>
      <pc:sldChg chg="delSp mod modTransition delAnim modAnim">
        <pc:chgData name="Mosharraf Hossain" userId="4c582a48c4c5459c" providerId="LiveId" clId="{1D42360E-2228-4C5C-BA08-C2F49A00E160}" dt="2025-04-30T06:18:40.627" v="6901"/>
        <pc:sldMkLst>
          <pc:docMk/>
          <pc:sldMk cId="4257745809" sldId="361"/>
        </pc:sldMkLst>
      </pc:sldChg>
      <pc:sldChg chg="modTransition modAnim">
        <pc:chgData name="Mosharraf Hossain" userId="4c582a48c4c5459c" providerId="LiveId" clId="{1D42360E-2228-4C5C-BA08-C2F49A00E160}" dt="2025-04-30T06:18:40.802" v="6935"/>
        <pc:sldMkLst>
          <pc:docMk/>
          <pc:sldMk cId="519002719" sldId="362"/>
        </pc:sldMkLst>
      </pc:sldChg>
      <pc:sldChg chg="modTransition modAnim">
        <pc:chgData name="Mosharraf Hossain" userId="4c582a48c4c5459c" providerId="LiveId" clId="{1D42360E-2228-4C5C-BA08-C2F49A00E160}" dt="2025-04-30T06:18:40.832" v="6941"/>
        <pc:sldMkLst>
          <pc:docMk/>
          <pc:sldMk cId="523765317" sldId="363"/>
        </pc:sldMkLst>
      </pc:sldChg>
      <pc:sldChg chg="modTransition modAnim">
        <pc:chgData name="Mosharraf Hossain" userId="4c582a48c4c5459c" providerId="LiveId" clId="{1D42360E-2228-4C5C-BA08-C2F49A00E160}" dt="2025-04-30T06:18:40.885" v="6951"/>
        <pc:sldMkLst>
          <pc:docMk/>
          <pc:sldMk cId="2161282526" sldId="364"/>
        </pc:sldMkLst>
      </pc:sldChg>
      <pc:sldChg chg="modTransition modAnim">
        <pc:chgData name="Mosharraf Hossain" userId="4c582a48c4c5459c" providerId="LiveId" clId="{1D42360E-2228-4C5C-BA08-C2F49A00E160}" dt="2025-04-30T06:18:40.941" v="6960"/>
        <pc:sldMkLst>
          <pc:docMk/>
          <pc:sldMk cId="3757949655" sldId="365"/>
        </pc:sldMkLst>
      </pc:sldChg>
      <pc:sldChg chg="modTransition modAnim">
        <pc:chgData name="Mosharraf Hossain" userId="4c582a48c4c5459c" providerId="LiveId" clId="{1D42360E-2228-4C5C-BA08-C2F49A00E160}" dt="2025-04-30T06:18:40.994" v="6970"/>
        <pc:sldMkLst>
          <pc:docMk/>
          <pc:sldMk cId="1272077596" sldId="366"/>
        </pc:sldMkLst>
      </pc:sldChg>
      <pc:sldChg chg="modTransition modAnim">
        <pc:chgData name="Mosharraf Hossain" userId="4c582a48c4c5459c" providerId="LiveId" clId="{1D42360E-2228-4C5C-BA08-C2F49A00E160}" dt="2025-04-30T06:18:41.015" v="6975"/>
        <pc:sldMkLst>
          <pc:docMk/>
          <pc:sldMk cId="2795963597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C951DC-A19E-4020-8CBB-2BA66CF774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620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14601A-252F-480A-9A16-890E0019D581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82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14601A-252F-480A-9A16-890E0019D581}" type="slidenum">
              <a:rPr lang="en-US" altLang="en-US" smtClean="0">
                <a:latin typeface="Arial" panose="020B0604020202020204" pitchFamily="34" charset="0"/>
              </a:rPr>
              <a:pPr/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88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8FE9B-E0BB-F340-AC45-51706AED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975EB2A-738F-A2E6-6577-3719A02B5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14601A-252F-480A-9A16-890E0019D581}" type="slidenum">
              <a:rPr lang="en-US" altLang="en-US" smtClean="0">
                <a:latin typeface="Arial" panose="020B0604020202020204" pitchFamily="34" charset="0"/>
              </a:rPr>
              <a:pPr/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3F1D3EC-C0C0-BF68-95A0-23F2A94C5D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10E9D19-9AEF-A956-3D4C-0AFD64CC4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6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AC951DC-A19E-4020-8CBB-2BA66CF7740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145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314601A-252F-480A-9A16-890E0019D581}" type="slidenum">
              <a:rPr lang="en-US" altLang="en-US" smtClean="0">
                <a:latin typeface="Arial" panose="020B0604020202020204" pitchFamily="34" charset="0"/>
              </a:rPr>
              <a:pPr/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55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6862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37A380EF-882A-403E-9ED2-B16CBC58D2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5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72254-7EB6-4568-BFB3-CE81FF2CF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62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D2CAB-769A-4457-812E-F2648274C4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15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DF5BA-76F7-4C1A-BF9C-7144B44F19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71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45F0C-F938-4799-A349-7CBA9EB4A8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84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531FD-2085-41E0-A2E4-76E2CD51FA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66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32559-CDCC-475B-891C-D63B3DE55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496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382FC-FD5D-4CA6-B03C-F35050E2E3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23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4B67C-7301-4B2A-9B60-D870B967F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45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BC702-0B11-492B-86DE-0C128C8A6F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2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25B3C-4D41-45A8-99A1-F90B6F97EE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31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D66FD-F180-48D8-A0FC-D20016D5B6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77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75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8DD65C9-80F7-4362-A616-884E8AD159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A8D7-6279-0AE9-0AA8-52A5D588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B54E0-5297-A3AD-DD32-109EA4D4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Computational Thinking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B96C8F-F37F-D3ED-2D01-BDCB003900B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DE755-6C0F-9BB5-B35E-7FA65A58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3600"/>
            <a:ext cx="7772400" cy="4306888"/>
          </a:xfrm>
        </p:spPr>
        <p:txBody>
          <a:bodyPr/>
          <a:lstStyle/>
          <a:p>
            <a:r>
              <a:rPr lang="en-US" sz="2400" b="1" dirty="0"/>
              <a:t>Computational thinking</a:t>
            </a:r>
            <a:r>
              <a:rPr lang="en-US" sz="2400" dirty="0"/>
              <a:t> is a problem-solving methodology that involves breaking down complex problems into manageable parts and developing step-by-step solutions that a computer (or human) can follow. It is not about programming, but rather about thinking logically and systematically.</a:t>
            </a:r>
          </a:p>
          <a:p>
            <a:endParaRPr lang="en-US" sz="2400" dirty="0"/>
          </a:p>
          <a:p>
            <a:r>
              <a:rPr lang="en-US" sz="2400" dirty="0"/>
              <a:t>Computational thinking is a mindset for solving problems efficiently, using the same techniques that computer scientists use, but it can be applied beyond computers in real-world scenarios too.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277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740"/>
    </mc:Choice>
    <mc:Fallback>
      <p:transition spd="slow" advTm="307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71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Problem</a:t>
            </a:r>
            <a:endParaRPr lang="en-US" alt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D6BE-7D69-4D76-8A16-82746DCD58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6F8FC8-3B2F-8A1E-E593-EFF942A8C049}"/>
              </a:ext>
            </a:extLst>
          </p:cNvPr>
          <p:cNvSpPr txBox="1">
            <a:spLocks/>
          </p:cNvSpPr>
          <p:nvPr/>
        </p:nvSpPr>
        <p:spPr bwMode="auto">
          <a:xfrm>
            <a:off x="762000" y="3429000"/>
            <a:ext cx="7772400" cy="281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l"/>
            <a:r>
              <a:rPr lang="en-US" dirty="0"/>
              <a:t>Find the sum: 1 + 2 + 3 + ... + 100</a:t>
            </a:r>
          </a:p>
          <a:p>
            <a:pPr algn="l"/>
            <a:r>
              <a:rPr lang="en-US" dirty="0"/>
              <a:t>(using Computational Thinking: </a:t>
            </a:r>
            <a:r>
              <a:rPr lang="en-US" b="1" dirty="0"/>
              <a:t>Decompose → Pattern Matching → Abstraction → Algorithm</a:t>
            </a:r>
            <a:r>
              <a:rPr lang="en-US" dirty="0"/>
              <a:t>)</a:t>
            </a:r>
            <a:r>
              <a:rPr lang="en-US" kern="0" dirty="0"/>
              <a:t>.</a:t>
            </a:r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19002719"/>
      </p:ext>
    </p:extLst>
  </p:cSld>
  <p:clrMapOvr>
    <a:masterClrMapping/>
  </p:clrMapOvr>
  <p:transition advTm="123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8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58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11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4ABF1-E04F-A3AB-DD6D-DFB7CBE5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C5DF-CDEE-2CB3-AF73-62F796D1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C28C3-C760-E34F-0033-4AD3ADB13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199"/>
            <a:ext cx="7772400" cy="4662487"/>
          </a:xfrm>
        </p:spPr>
        <p:txBody>
          <a:bodyPr/>
          <a:lstStyle/>
          <a:p>
            <a:r>
              <a:rPr lang="en-US" b="1" dirty="0"/>
              <a:t>Break the problem into smaller parts:</a:t>
            </a:r>
          </a:p>
          <a:p>
            <a:pPr lvl="1"/>
            <a:r>
              <a:rPr lang="en-US" dirty="0"/>
              <a:t>Understand what this sum means.</a:t>
            </a:r>
          </a:p>
          <a:p>
            <a:pPr lvl="1"/>
            <a:r>
              <a:rPr lang="en-US" dirty="0"/>
              <a:t>You are adding numbers from 1 to 100.</a:t>
            </a:r>
          </a:p>
          <a:p>
            <a:pPr lvl="1"/>
            <a:r>
              <a:rPr lang="en-US" dirty="0"/>
              <a:t>If you try adding one-by-one, it’s a long task.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34863B-3C29-0972-CA72-065C827102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376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70"/>
    </mc:Choice>
    <mc:Fallback>
      <p:transition spd="slow" advTm="14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0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92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7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3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2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09F7-3322-9FC2-96A7-8CEDFDD0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7F3B-E39D-D7F0-C187-12202E2C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019C-ACDE-5109-5D0D-7D47A203E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199"/>
            <a:ext cx="7772400" cy="4662487"/>
          </a:xfrm>
        </p:spPr>
        <p:txBody>
          <a:bodyPr/>
          <a:lstStyle/>
          <a:p>
            <a:r>
              <a:rPr lang="en-US" b="1" dirty="0"/>
              <a:t>Spot something repeatable:</a:t>
            </a:r>
          </a:p>
          <a:p>
            <a:pPr lvl="1"/>
            <a:r>
              <a:rPr lang="en-US" dirty="0"/>
              <a:t>Each number increases by 1.</a:t>
            </a:r>
          </a:p>
          <a:p>
            <a:pPr lvl="1"/>
            <a:r>
              <a:rPr lang="en-US" dirty="0"/>
              <a:t>Try pairing numbers:</a:t>
            </a:r>
          </a:p>
          <a:p>
            <a:pPr lvl="2"/>
            <a:r>
              <a:rPr lang="en-US" dirty="0"/>
              <a:t>1 + 100 = 101</a:t>
            </a:r>
          </a:p>
          <a:p>
            <a:pPr lvl="2"/>
            <a:r>
              <a:rPr lang="en-US" dirty="0"/>
              <a:t>2 + 99 = 101</a:t>
            </a:r>
          </a:p>
          <a:p>
            <a:pPr lvl="2"/>
            <a:r>
              <a:rPr lang="en-US" dirty="0"/>
              <a:t>3 + 98 = 101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You start noticing a </a:t>
            </a:r>
            <a:r>
              <a:rPr lang="en-US" b="1" dirty="0"/>
              <a:t>pattern in the pairs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3E7DA-38B6-6027-B4CA-9154BBD976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282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150"/>
    </mc:Choice>
    <mc:Fallback>
      <p:transition spd="slow" advTm="24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2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4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83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27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2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53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3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23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7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389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96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319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F4508-3E5A-C38D-DEB3-B30C972DD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D8FA-71FA-9A0D-4FA0-E3D84005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F286D-F9CA-54E4-46DF-CF0A52A31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52600"/>
            <a:ext cx="7772400" cy="4891087"/>
          </a:xfrm>
        </p:spPr>
        <p:txBody>
          <a:bodyPr/>
          <a:lstStyle/>
          <a:p>
            <a:r>
              <a:rPr lang="en-US" sz="3000" b="1" dirty="0"/>
              <a:t>Focus on what matters, generalize the idea:</a:t>
            </a:r>
          </a:p>
          <a:p>
            <a:pPr lvl="1"/>
            <a:r>
              <a:rPr lang="en-US" sz="2400" dirty="0"/>
              <a:t>You are making </a:t>
            </a:r>
            <a:r>
              <a:rPr lang="en-US" sz="2400" b="1" dirty="0"/>
              <a:t>pairs of numbers</a:t>
            </a:r>
            <a:r>
              <a:rPr lang="en-US" sz="2400" dirty="0"/>
              <a:t>: first + last, second + second last, etc.</a:t>
            </a:r>
          </a:p>
          <a:p>
            <a:pPr lvl="1"/>
            <a:r>
              <a:rPr lang="en-US" sz="2400" dirty="0"/>
              <a:t>Each pair adds up to 101</a:t>
            </a:r>
          </a:p>
          <a:p>
            <a:pPr lvl="1"/>
            <a:r>
              <a:rPr lang="en-US" sz="2400" dirty="0"/>
              <a:t>How many such pairs?</a:t>
            </a:r>
          </a:p>
          <a:p>
            <a:pPr lvl="2"/>
            <a:r>
              <a:rPr lang="en-US" dirty="0"/>
              <a:t>From 1 to 100 = 100 numbers → 50 pairs</a:t>
            </a:r>
          </a:p>
          <a:p>
            <a:pPr lvl="1"/>
            <a:r>
              <a:rPr lang="en-US" sz="2400" dirty="0"/>
              <a:t>✨ So you’ve just </a:t>
            </a:r>
            <a:r>
              <a:rPr lang="en-US" sz="2400" b="1" dirty="0"/>
              <a:t>invented the formula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b="1" dirty="0"/>
              <a:t>Sum = 50 pairs × 101 = 5050</a:t>
            </a:r>
          </a:p>
          <a:p>
            <a:pPr lvl="1"/>
            <a:r>
              <a:rPr lang="en-US" sz="2400" b="1" dirty="0"/>
              <a:t>(first term + last term) X number of terms/2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0D8D1D-2CA4-0CCA-89F5-82A2191E6A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949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830"/>
    </mc:Choice>
    <mc:Fallback>
      <p:transition spd="slow" advTm="34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8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67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53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1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39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26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6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21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794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7DC2-22B0-91A1-E086-EBB50F296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E3E1-4CA5-BDAB-8F4F-26C60F78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B277-6157-AA99-4C3B-6FE9A1568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05000"/>
            <a:ext cx="7772400" cy="4662487"/>
          </a:xfrm>
        </p:spPr>
        <p:txBody>
          <a:bodyPr/>
          <a:lstStyle/>
          <a:p>
            <a:r>
              <a:rPr lang="en-US" b="1" dirty="0"/>
              <a:t>Step-by-step Instructions:</a:t>
            </a:r>
          </a:p>
          <a:p>
            <a:pPr lvl="1"/>
            <a:r>
              <a:rPr lang="da-DK" dirty="0"/>
              <a:t>Set start = 1, end = 100</a:t>
            </a:r>
            <a:endParaRPr lang="en-US" dirty="0"/>
          </a:p>
          <a:p>
            <a:pPr lvl="1"/>
            <a:r>
              <a:rPr lang="en-US" dirty="0"/>
              <a:t>Pair the numbers from start to end:</a:t>
            </a:r>
          </a:p>
          <a:p>
            <a:pPr lvl="2"/>
            <a:r>
              <a:rPr lang="en-US" dirty="0"/>
              <a:t>Pair 1: 1 + 100 = 101</a:t>
            </a:r>
          </a:p>
          <a:p>
            <a:pPr lvl="2"/>
            <a:r>
              <a:rPr lang="en-US" dirty="0"/>
              <a:t>Pair 2: 2 + 99 = 101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Count how many such pairs: 100 ÷ 2 = 50</a:t>
            </a:r>
          </a:p>
          <a:p>
            <a:pPr lvl="1"/>
            <a:r>
              <a:rPr lang="en-US" dirty="0"/>
              <a:t>Multiply: 50 × 101 = 5050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006C1-6030-CA90-2BDE-2620007AD6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207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440"/>
    </mc:Choice>
    <mc:Fallback>
      <p:transition spd="slow" advTm="31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7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9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47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81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28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446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74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4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38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92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5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74BDC-2C87-C314-EA34-7E66B6720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E5E03-304E-FA09-D53E-93110124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40AD-A5BB-0A0C-A926-F7736A418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757"/>
            <a:ext cx="7772400" cy="2057400"/>
          </a:xfrm>
        </p:spPr>
        <p:txBody>
          <a:bodyPr/>
          <a:lstStyle/>
          <a:p>
            <a:r>
              <a:rPr lang="en-US" b="1" dirty="0"/>
              <a:t>2 + 4 + 6 + ... + 100</a:t>
            </a:r>
          </a:p>
          <a:p>
            <a:r>
              <a:rPr lang="en-US" b="1" dirty="0"/>
              <a:t>5 + 10 + 15 + ... + 100</a:t>
            </a:r>
          </a:p>
          <a:p>
            <a:r>
              <a:rPr lang="en-US" b="1" dirty="0"/>
              <a:t>1 + 3 + 5 + … + 99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ECC41-F39D-6100-9543-17A1803F5C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96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910"/>
    </mc:Choice>
    <mc:Fallback>
      <p:transition spd="slow" advTm="149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9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5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Arithmetic Problem</a:t>
            </a:r>
            <a:endParaRPr lang="en-US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7400" y="3429000"/>
            <a:ext cx="7772400" cy="30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3600" b="1" dirty="0"/>
              <a:t>We need to calculate the total number of days from the start of the year 2004 to the end of the year 2010.</a:t>
            </a:r>
            <a:endParaRPr lang="en-US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D6BE-7D69-4D76-8A16-82746DCD58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2806516"/>
      </p:ext>
    </p:extLst>
  </p:cSld>
  <p:clrMapOvr>
    <a:masterClrMapping/>
  </p:clrMapOvr>
  <p:transition advTm="905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2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C311ECF-DC3B-1CE0-45AA-930C7ADF3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8B0C28-23A7-CD73-1D2B-236B3745900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Arithmetic Problem</a:t>
            </a:r>
            <a:endParaRPr lang="en-US" alt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AEBC0-6B6E-DB04-4A86-E37B5B87C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0" y="3429000"/>
            <a:ext cx="7772400" cy="3047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en-US" sz="3600" dirty="0"/>
              <a:t>using </a:t>
            </a:r>
            <a:r>
              <a:rPr lang="en-US" sz="3600" b="1" dirty="0"/>
              <a:t>Computational Thinking</a:t>
            </a:r>
            <a:r>
              <a:rPr lang="en-US" sz="3600" dirty="0"/>
              <a:t>, which includes four main steps: </a:t>
            </a:r>
            <a:r>
              <a:rPr lang="en-US" sz="3600" b="1" dirty="0"/>
              <a:t>Decompose</a:t>
            </a:r>
            <a:r>
              <a:rPr lang="en-US" sz="3600" dirty="0"/>
              <a:t>, </a:t>
            </a:r>
            <a:r>
              <a:rPr lang="en-US" sz="3600" b="1" dirty="0"/>
              <a:t>Pattern Matching</a:t>
            </a:r>
            <a:r>
              <a:rPr lang="en-US" sz="3600" dirty="0"/>
              <a:t>, </a:t>
            </a:r>
            <a:r>
              <a:rPr lang="en-US" sz="3600" b="1" dirty="0"/>
              <a:t>Abstraction</a:t>
            </a:r>
            <a:r>
              <a:rPr lang="en-US" sz="3600" dirty="0"/>
              <a:t>, and </a:t>
            </a:r>
            <a:r>
              <a:rPr lang="en-US" sz="3600" b="1" dirty="0"/>
              <a:t>Algorithm</a:t>
            </a:r>
            <a:r>
              <a:rPr lang="en-US" sz="3600" dirty="0"/>
              <a:t>.</a:t>
            </a:r>
            <a:endParaRPr lang="en-US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AAD16-AD02-581F-D65D-DC673D9C1F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3796194"/>
      </p:ext>
    </p:extLst>
  </p:cSld>
  <p:clrMapOvr>
    <a:masterClrMapping/>
  </p:clrMapOvr>
  <p:transition advTm="110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23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006C2-CBB9-2E2A-41FE-F818599F1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CE46-3833-8CAF-EDF8-04FBFD1F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6738-12C9-27A8-4DC0-5D0E06C23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199"/>
            <a:ext cx="7772400" cy="4662487"/>
          </a:xfrm>
        </p:spPr>
        <p:txBody>
          <a:bodyPr/>
          <a:lstStyle/>
          <a:p>
            <a:r>
              <a:rPr lang="en-US" b="1" dirty="0"/>
              <a:t>Break the big problem into smaller steps:</a:t>
            </a:r>
          </a:p>
          <a:p>
            <a:pPr lvl="1"/>
            <a:r>
              <a:rPr lang="en-US" b="1" dirty="0"/>
              <a:t>Step 1:</a:t>
            </a:r>
            <a:r>
              <a:rPr lang="en-US" dirty="0"/>
              <a:t> Understand what “start of 2004 to end of 2010” means.</a:t>
            </a:r>
          </a:p>
          <a:p>
            <a:pPr lvl="1"/>
            <a:r>
              <a:rPr lang="en-US" b="1" dirty="0"/>
              <a:t>Step 2:</a:t>
            </a:r>
            <a:r>
              <a:rPr lang="en-US" dirty="0"/>
              <a:t> Count how many years we are talking about.</a:t>
            </a:r>
          </a:p>
          <a:p>
            <a:pPr lvl="1"/>
            <a:r>
              <a:rPr lang="en-US" b="1" dirty="0"/>
              <a:t>Step 3:</a:t>
            </a:r>
            <a:r>
              <a:rPr lang="en-US" dirty="0"/>
              <a:t> Figure out how many days are in each of those years.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17E146-E723-8771-52CF-AE1BC440FD8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912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50"/>
    </mc:Choice>
    <mc:Fallback>
      <p:transition spd="slow" advTm="20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3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6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31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7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1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AA4BB-EBA1-1226-BADA-CFAE6B788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197D-4B39-716D-4F73-7AC9AAEE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Let's Try It with the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DA78F-DB89-A77C-5C56-897440E544F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C7B773-A588-DC49-E574-BD6385D4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133600"/>
            <a:ext cx="416675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14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0"/>
    </mc:Choice>
    <mc:Fallback>
      <p:transition spd="slow" advTm="105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247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47A6D-7BAD-AAA7-41C2-1C27A6D05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5F99-C134-EB82-C359-0FD9A5DA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it useful?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67EE3-144B-BB3A-AE29-E80800F7960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B9919-CF06-E53F-CFC3-DA2E3A325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3600"/>
            <a:ext cx="7772400" cy="4306888"/>
          </a:xfrm>
        </p:spPr>
        <p:txBody>
          <a:bodyPr/>
          <a:lstStyle/>
          <a:p>
            <a:r>
              <a:rPr lang="en-US" sz="2400" dirty="0"/>
              <a:t>Helps in developing logical and analytical thinking.</a:t>
            </a:r>
          </a:p>
          <a:p>
            <a:endParaRPr lang="en-US" sz="2400" dirty="0"/>
          </a:p>
          <a:p>
            <a:r>
              <a:rPr lang="en-US" sz="2400" dirty="0"/>
              <a:t>Forms the foundation for computer science and programming.</a:t>
            </a:r>
          </a:p>
          <a:p>
            <a:endParaRPr lang="en-US" sz="2400" dirty="0"/>
          </a:p>
          <a:p>
            <a:r>
              <a:rPr lang="en-US" sz="2400" dirty="0"/>
              <a:t>Useful in everyday life and any subject where problem-solving is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03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30"/>
    </mc:Choice>
    <mc:Fallback>
      <p:transition spd="slow" advTm="14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4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4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79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8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0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E74E2-01D9-9BEF-7DE9-D574C4B51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A9B1-EF60-7249-3B75-7F7C883B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D87B-CF63-9115-242C-74EA94F1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85999"/>
            <a:ext cx="7772400" cy="3962401"/>
          </a:xfrm>
        </p:spPr>
        <p:txBody>
          <a:bodyPr/>
          <a:lstStyle/>
          <a:p>
            <a:r>
              <a:rPr lang="en-US" b="1" dirty="0"/>
              <a:t>Look for things that are the same:</a:t>
            </a:r>
          </a:p>
          <a:p>
            <a:pPr lvl="1"/>
            <a:r>
              <a:rPr lang="en-US" dirty="0"/>
              <a:t>Every </a:t>
            </a:r>
            <a:r>
              <a:rPr lang="en-US" b="1" dirty="0"/>
              <a:t>regular year</a:t>
            </a:r>
            <a:r>
              <a:rPr lang="en-US" dirty="0"/>
              <a:t> has </a:t>
            </a:r>
            <a:r>
              <a:rPr lang="en-US" b="1" dirty="0"/>
              <a:t>365 days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Every </a:t>
            </a:r>
            <a:r>
              <a:rPr lang="en-US" b="1" dirty="0"/>
              <a:t>leap year</a:t>
            </a:r>
            <a:r>
              <a:rPr lang="en-US" dirty="0"/>
              <a:t> has </a:t>
            </a:r>
            <a:r>
              <a:rPr lang="en-US" b="1" dirty="0"/>
              <a:t>366 days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Leap years</a:t>
            </a:r>
            <a:r>
              <a:rPr lang="en-US" dirty="0"/>
              <a:t> follow a pattern: they happen every 4 years.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6C1AF-226E-D9C7-691D-356FFC53D6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810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900"/>
    </mc:Choice>
    <mc:Fallback>
      <p:transition spd="slow" advTm="169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2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7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49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64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84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A012-1903-6A4E-151F-547E0BAD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FC000-1460-FFFE-E2F9-65AF69D2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Leap Year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E4EF5-E9C9-2F13-ECD6-1F9E639C6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459287"/>
          </a:xfrm>
        </p:spPr>
        <p:txBody>
          <a:bodyPr/>
          <a:lstStyle/>
          <a:p>
            <a:r>
              <a:rPr lang="en-US" dirty="0"/>
              <a:t>If the year is divisible by 4 and not divisible by 100, it is a leap year. </a:t>
            </a:r>
          </a:p>
          <a:p>
            <a:pPr lvl="1"/>
            <a:r>
              <a:rPr lang="en-US" dirty="0"/>
              <a:t>Example: 2004 ➝ Divisible by 4 ✅, not divisible by 100 ✅ → Leap year</a:t>
            </a:r>
          </a:p>
          <a:p>
            <a:r>
              <a:rPr lang="en-US" dirty="0"/>
              <a:t>If the year is divisible by 100 and also divisible by 400, it is a leap year. </a:t>
            </a:r>
          </a:p>
          <a:p>
            <a:pPr lvl="1"/>
            <a:r>
              <a:rPr lang="en-US" dirty="0"/>
              <a:t>Example: 2000 ➝ Divisible by 100 ✅ and divisible by 400 ✅ → Leap year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622A6D-460F-03ED-AACF-A5569CC3D9C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9981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830"/>
    </mc:Choice>
    <mc:Fallback>
      <p:transition spd="slow" advTm="29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2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7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68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83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3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26831-3A5F-FF05-5818-79AB1E08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0C2B-ED34-E279-C6D2-FFACA156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A9F3-CAB9-0F37-F024-7349F59FF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85999"/>
            <a:ext cx="7772400" cy="3962401"/>
          </a:xfrm>
        </p:spPr>
        <p:txBody>
          <a:bodyPr/>
          <a:lstStyle/>
          <a:p>
            <a:r>
              <a:rPr lang="en-US" dirty="0"/>
              <a:t>👉 From 2004 to 2010, the leap years are: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2004, 2008</a:t>
            </a:r>
            <a:r>
              <a:rPr lang="en-US" dirty="0"/>
              <a:t> — These have 366 days.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rest (2005, 2006, 2007, 2009, 2010) are regular years — 365 days.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CEB52-BD67-9F57-516F-53D9308C45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61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430"/>
    </mc:Choice>
    <mc:Fallback>
      <p:transition spd="slow" advTm="244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2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9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87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5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0E7E1-49B4-BB44-587F-70CF25B86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3850-BD99-DBDC-30D1-DBC1E45E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Abstraction</a:t>
            </a:r>
            <a:r>
              <a:rPr lang="en-US" sz="3600" dirty="0"/>
              <a:t> – ❌ </a:t>
            </a:r>
            <a:r>
              <a:rPr lang="en-US" sz="3600" b="1" dirty="0"/>
              <a:t>NO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2B1D-7FE5-6143-6E88-2261C6628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285999"/>
            <a:ext cx="7772400" cy="3962401"/>
          </a:xfrm>
        </p:spPr>
        <p:txBody>
          <a:bodyPr/>
          <a:lstStyle/>
          <a:p>
            <a:r>
              <a:rPr lang="en-US" dirty="0"/>
              <a:t>We don’t need to focus on months or holidays — just days per year.</a:t>
            </a:r>
            <a:br>
              <a:rPr lang="en-US" dirty="0"/>
            </a:br>
            <a:r>
              <a:rPr lang="en-US" dirty="0"/>
              <a:t>But this is </a:t>
            </a:r>
            <a:r>
              <a:rPr lang="en-US" b="1" dirty="0"/>
              <a:t>optional</a:t>
            </a:r>
            <a:r>
              <a:rPr lang="en-US" dirty="0"/>
              <a:t>, not essential here.</a:t>
            </a:r>
            <a:endParaRPr lang="en-US" b="1" dirty="0"/>
          </a:p>
          <a:p>
            <a:r>
              <a:rPr lang="en-US" dirty="0"/>
              <a:t>➡️ </a:t>
            </a:r>
            <a:r>
              <a:rPr lang="en-US" b="1" dirty="0"/>
              <a:t>Can skip this step</a:t>
            </a:r>
            <a:r>
              <a:rPr lang="en-US" dirty="0"/>
              <a:t>, since the details aren’t too complex.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2A278-B52D-D059-A6FC-6245F14128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6627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640"/>
    </mc:Choice>
    <mc:Fallback>
      <p:transition spd="slow" advTm="166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8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2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54C7E-4EC6-783A-C293-BB8CF35B6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1F0D-4BED-586A-7197-A88C2B1B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443E0-6C18-BA50-2CE3-3A6240108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200"/>
            <a:ext cx="7772400" cy="4650581"/>
          </a:xfrm>
        </p:spPr>
        <p:txBody>
          <a:bodyPr/>
          <a:lstStyle/>
          <a:p>
            <a:r>
              <a:rPr lang="en-US" b="1" dirty="0"/>
              <a:t>Write the steps clearly to get the answer:</a:t>
            </a:r>
          </a:p>
          <a:p>
            <a:r>
              <a:rPr lang="en-US" b="1" dirty="0"/>
              <a:t>Step-by-step Instructions:</a:t>
            </a:r>
          </a:p>
          <a:p>
            <a:pPr lvl="1"/>
            <a:r>
              <a:rPr lang="en-US" dirty="0"/>
              <a:t>Start from year 2004 and go up to year 2010.</a:t>
            </a:r>
          </a:p>
          <a:p>
            <a:pPr lvl="1"/>
            <a:r>
              <a:rPr lang="en-US" dirty="0"/>
              <a:t>For each year, check: </a:t>
            </a:r>
            <a:r>
              <a:rPr lang="en-US" b="1" dirty="0"/>
              <a:t>[LOOP]</a:t>
            </a:r>
          </a:p>
          <a:p>
            <a:pPr lvl="2"/>
            <a:r>
              <a:rPr lang="en-US" dirty="0"/>
              <a:t>Is it a leap year? (If yes, add 366 days)</a:t>
            </a:r>
          </a:p>
          <a:p>
            <a:pPr lvl="2"/>
            <a:r>
              <a:rPr lang="en-US" dirty="0"/>
              <a:t>If not, add 365 days.  </a:t>
            </a:r>
            <a:r>
              <a:rPr lang="en-US" b="1" dirty="0"/>
              <a:t>[SELECTION]</a:t>
            </a:r>
          </a:p>
          <a:p>
            <a:pPr lvl="1"/>
            <a:r>
              <a:rPr lang="en-US" dirty="0"/>
              <a:t>Add all the days together.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79534D-D0E6-DADA-D248-30BEC8D564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DABE7378-F796-5E72-A5AB-BBFC3CAAFB90}"/>
              </a:ext>
            </a:extLst>
          </p:cNvPr>
          <p:cNvSpPr/>
          <p:nvPr/>
        </p:nvSpPr>
        <p:spPr bwMode="auto">
          <a:xfrm>
            <a:off x="7696200" y="5181600"/>
            <a:ext cx="457200" cy="762000"/>
          </a:xfrm>
          <a:prstGeom prst="leftArrow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70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010"/>
    </mc:Choice>
    <mc:Fallback>
      <p:transition spd="slow" advTm="290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89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78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7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56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23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93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16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86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02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557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09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242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9C0BC-31A5-54FA-406D-B7F792386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C145-F9AA-1EF2-6FA6-54A64559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Let's Try It with the Years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BD88E9-1D4B-BB4A-1619-E56126F22D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78A36D-3CE3-999A-B2C0-8F5C8E3B1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45" y="1861882"/>
            <a:ext cx="809738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7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520"/>
    </mc:Choice>
    <mc:Fallback>
      <p:transition spd="slow" advTm="105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247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7F77B-3A7F-2A3F-72DF-BCE0730CB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7E5E-2180-37C9-3BEA-FE214F7B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Step-by-Step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AAB11-C986-07A5-3753-830C80CEC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625975"/>
          </a:xfrm>
        </p:spPr>
        <p:txBody>
          <a:bodyPr/>
          <a:lstStyle/>
          <a:p>
            <a:r>
              <a:rPr lang="en-US" b="1" dirty="0"/>
              <a:t>Start with a </a:t>
            </a:r>
            <a:r>
              <a:rPr lang="en-US" b="1" dirty="0" err="1"/>
              <a:t>total_days</a:t>
            </a:r>
            <a:r>
              <a:rPr lang="en-US" b="1" dirty="0"/>
              <a:t> = 0</a:t>
            </a:r>
            <a:r>
              <a:rPr lang="en-US" dirty="0"/>
              <a:t>.</a:t>
            </a:r>
          </a:p>
          <a:p>
            <a:r>
              <a:rPr lang="en-US" b="1" dirty="0"/>
              <a:t>Go through each year from 2004 to 2010 </a:t>
            </a:r>
            <a:r>
              <a:rPr lang="en-US" dirty="0"/>
              <a:t>(including both).</a:t>
            </a:r>
          </a:p>
          <a:p>
            <a:r>
              <a:rPr lang="en-US" dirty="0"/>
              <a:t>For each year:</a:t>
            </a:r>
          </a:p>
          <a:p>
            <a:pPr lvl="1"/>
            <a:r>
              <a:rPr lang="en-US" dirty="0"/>
              <a:t>Check if it is a </a:t>
            </a:r>
            <a:r>
              <a:rPr lang="en-US" b="1" dirty="0"/>
              <a:t>leap year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yes, add </a:t>
            </a:r>
            <a:r>
              <a:rPr lang="en-US" b="1" dirty="0"/>
              <a:t>366</a:t>
            </a:r>
            <a:r>
              <a:rPr lang="en-US" dirty="0"/>
              <a:t> to </a:t>
            </a:r>
            <a:r>
              <a:rPr lang="en-US" dirty="0" err="1"/>
              <a:t>total_days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If not, add </a:t>
            </a:r>
            <a:r>
              <a:rPr lang="en-US" b="1" dirty="0"/>
              <a:t>365</a:t>
            </a:r>
            <a:r>
              <a:rPr lang="en-US" dirty="0"/>
              <a:t> to </a:t>
            </a:r>
            <a:r>
              <a:rPr lang="en-US" dirty="0" err="1"/>
              <a:t>total_days</a:t>
            </a:r>
            <a:r>
              <a:rPr lang="en-US" dirty="0"/>
              <a:t>.</a:t>
            </a:r>
          </a:p>
          <a:p>
            <a:r>
              <a:rPr lang="en-US" dirty="0"/>
              <a:t>After all years are checked, </a:t>
            </a:r>
            <a:r>
              <a:rPr lang="en-US" b="1" dirty="0"/>
              <a:t>print the </a:t>
            </a:r>
            <a:r>
              <a:rPr lang="en-US" b="1" dirty="0" err="1"/>
              <a:t>total_days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86988-4DF3-3A93-7F4B-7D2AE93014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6999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40"/>
    </mc:Choice>
    <mc:Fallback>
      <p:transition spd="slow" advTm="30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81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8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7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5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33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8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76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11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2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113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497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FE9-AD12-4929-92FD-845A0703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63325-9FCB-40CA-941F-6B97560D81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2DF16D-672E-4DBB-BFAC-EEFAEF66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" y="231803"/>
            <a:ext cx="8826954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267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950"/>
    </mc:Choice>
    <mc:Fallback>
      <p:transition spd="slow" advTm="995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FE9-AD12-4929-92FD-845A0703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63325-9FCB-40CA-941F-6B97560D81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98CF9-0A3C-49AA-AC21-69C95000F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" y="231803"/>
            <a:ext cx="8826954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2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00"/>
    </mc:Choice>
    <mc:Fallback>
      <p:transition spd="slow" advTm="98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FE9-AD12-4929-92FD-845A0703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Iteration/Repeat/Loop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63325-9FCB-40CA-941F-6B97560D81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97D698-001C-4017-ABC1-6DF86610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" y="231803"/>
            <a:ext cx="8826954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87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640"/>
    </mc:Choice>
    <mc:Fallback>
      <p:transition spd="slow" advTm="1064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A2EF7-322C-3C1B-3317-596F0D52C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8A86-3837-6FE3-3FE5-395904B8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Key Elements of </a:t>
            </a:r>
            <a:br>
              <a:rPr lang="en-US" sz="3200" b="1" dirty="0"/>
            </a:br>
            <a:r>
              <a:rPr lang="en-US" sz="3200" b="1" dirty="0"/>
              <a:t>Computational Thinking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B43E48-F327-F7A3-067A-183A8C76CF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04EB1-DF6E-FCA5-DAFC-432A46D56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3600"/>
            <a:ext cx="7772400" cy="4306888"/>
          </a:xfrm>
        </p:spPr>
        <p:txBody>
          <a:bodyPr/>
          <a:lstStyle/>
          <a:p>
            <a:r>
              <a:rPr lang="en-US" sz="2400" b="1" dirty="0"/>
              <a:t>Decomposition</a:t>
            </a:r>
            <a:r>
              <a:rPr lang="en-US" sz="2400" dirty="0"/>
              <a:t> – Breaking a problem into smaller pieces.</a:t>
            </a:r>
          </a:p>
          <a:p>
            <a:endParaRPr lang="en-US" sz="2000" dirty="0"/>
          </a:p>
          <a:p>
            <a:r>
              <a:rPr lang="en-US" sz="2400" b="1" dirty="0"/>
              <a:t>Pattern Recognition</a:t>
            </a:r>
            <a:r>
              <a:rPr lang="en-US" sz="2400" dirty="0"/>
              <a:t> – Finding similarities and trends.</a:t>
            </a:r>
          </a:p>
          <a:p>
            <a:endParaRPr lang="en-US" sz="2000" dirty="0"/>
          </a:p>
          <a:p>
            <a:r>
              <a:rPr lang="en-US" sz="2400" b="1" dirty="0"/>
              <a:t>Abstraction</a:t>
            </a:r>
            <a:r>
              <a:rPr lang="en-US" sz="2400" dirty="0"/>
              <a:t> – Focusing on important details and ignoring the rest.</a:t>
            </a:r>
          </a:p>
          <a:p>
            <a:endParaRPr lang="en-US" sz="2000" dirty="0"/>
          </a:p>
          <a:p>
            <a:r>
              <a:rPr lang="en-US" sz="2400" b="1" dirty="0"/>
              <a:t>Algorithm Design</a:t>
            </a:r>
            <a:r>
              <a:rPr lang="en-US" sz="2400" dirty="0"/>
              <a:t> – Creating a step-by-step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74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830"/>
    </mc:Choice>
    <mc:Fallback>
      <p:transition spd="slow" advTm="208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1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12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427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39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9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4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2FE9-AD12-4929-92FD-845A0703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63325-9FCB-40CA-941F-6B97560D81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8EB022-8195-4AB3-93DB-41F15942B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23" y="253837"/>
            <a:ext cx="8826954" cy="635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71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00"/>
    </mc:Choice>
    <mc:Fallback>
      <p:transition spd="slow" advTm="98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Basic Operations</a:t>
            </a:r>
            <a:endParaRPr lang="en-US" altLang="en-US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87400" y="3200400"/>
            <a:ext cx="77724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dirty="0"/>
              <a:t>There are three basic operations</a:t>
            </a:r>
          </a:p>
          <a:p>
            <a:pPr marL="1085850" lvl="1" indent="-342900"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Sequence</a:t>
            </a:r>
          </a:p>
          <a:p>
            <a:pPr marL="1085850" lvl="1" indent="-342900"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Selection</a:t>
            </a:r>
          </a:p>
          <a:p>
            <a:pPr marL="1085850" lvl="1" indent="-342900" algn="just" eaLnBrk="1" hangingPunct="1">
              <a:lnSpc>
                <a:spcPct val="150000"/>
              </a:lnSpc>
              <a:buFont typeface="Wingdings" pitchFamily="2" charset="2"/>
              <a:buChar char="q"/>
              <a:defRPr/>
            </a:pPr>
            <a:r>
              <a:rPr lang="en-US" altLang="en-US" b="1" dirty="0"/>
              <a:t>Iteration/Repetition/Loop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D6BE-7D69-4D76-8A16-82746DCD583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936162"/>
      </p:ext>
    </p:extLst>
  </p:cSld>
  <p:clrMapOvr>
    <a:masterClrMapping/>
  </p:clrMapOvr>
  <p:transition advTm="11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23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85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302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37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77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8E61-190B-711C-A4FE-C6F575A83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9458D-161C-CE26-AF5A-ABEC00A3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696A-8CAB-50F9-576B-B3127CDB0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2133600"/>
            <a:ext cx="8028832" cy="4306888"/>
          </a:xfrm>
        </p:spPr>
        <p:txBody>
          <a:bodyPr/>
          <a:lstStyle/>
          <a:p>
            <a:r>
              <a:rPr lang="en-US" dirty="0"/>
              <a:t>Break a big problem into smaller parts.</a:t>
            </a:r>
          </a:p>
          <a:p>
            <a:endParaRPr lang="en-US" sz="1000" dirty="0"/>
          </a:p>
          <a:p>
            <a:r>
              <a:rPr lang="en-US" dirty="0"/>
              <a:t>Helps make a hard problem easier to solve.</a:t>
            </a:r>
          </a:p>
          <a:p>
            <a:endParaRPr lang="en-US" sz="1000" dirty="0"/>
          </a:p>
          <a:p>
            <a:r>
              <a:rPr lang="en-US" dirty="0"/>
              <a:t>Each small part is easier to understand </a:t>
            </a:r>
            <a:r>
              <a:rPr lang="en-US"/>
              <a:t>and fix.</a:t>
            </a:r>
            <a:endParaRPr lang="en-US" dirty="0"/>
          </a:p>
          <a:p>
            <a:endParaRPr lang="en-US" sz="1000" dirty="0"/>
          </a:p>
          <a:p>
            <a:r>
              <a:rPr lang="en-US" dirty="0"/>
              <a:t>Like solving a puzzle one piece at a time.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626C7-8ECF-E806-767A-3431905321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003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720"/>
    </mc:Choice>
    <mc:Fallback>
      <p:transition spd="slow" advTm="15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7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7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26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23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29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52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89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0522F-2E45-1E83-31D9-08C0260BB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187C-82F2-1267-CA4A-DE590229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Pattern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4FFA-9488-5B99-3AAB-A0A83E08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057400"/>
            <a:ext cx="8239125" cy="4572000"/>
          </a:xfrm>
        </p:spPr>
        <p:txBody>
          <a:bodyPr/>
          <a:lstStyle/>
          <a:p>
            <a:r>
              <a:rPr lang="en-US" dirty="0"/>
              <a:t>Find things that are the same or similar.</a:t>
            </a:r>
          </a:p>
          <a:p>
            <a:endParaRPr lang="en-US" sz="1000" dirty="0"/>
          </a:p>
          <a:p>
            <a:r>
              <a:rPr lang="en-US" dirty="0"/>
              <a:t>Look for patterns or things that repeat.</a:t>
            </a:r>
          </a:p>
          <a:p>
            <a:endParaRPr lang="en-US" sz="1000" dirty="0"/>
          </a:p>
          <a:p>
            <a:r>
              <a:rPr lang="en-US" dirty="0"/>
              <a:t>Helps us know what will happen next or what to expect.</a:t>
            </a:r>
          </a:p>
          <a:p>
            <a:endParaRPr lang="en-US" sz="1000" dirty="0"/>
          </a:p>
          <a:p>
            <a:r>
              <a:rPr lang="en-US" dirty="0"/>
              <a:t>Useful in learning, solving math problems, or understanding stories.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E58CF-FA3E-2E59-70A3-5CDD43E6F21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4602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20"/>
    </mc:Choice>
    <mc:Fallback>
      <p:transition spd="slow" advTm="17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92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92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1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4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0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6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8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F3897-783F-23A5-0EDD-477A03DC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DEFE-83D9-80BD-B39B-C33710471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C2AF4-51D9-F434-74AF-7518B29D5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828800"/>
            <a:ext cx="8382000" cy="4953000"/>
          </a:xfrm>
        </p:spPr>
        <p:txBody>
          <a:bodyPr/>
          <a:lstStyle/>
          <a:p>
            <a:r>
              <a:rPr lang="en-US" dirty="0"/>
              <a:t>Focus on the important stuff and ignore the rest.</a:t>
            </a:r>
          </a:p>
          <a:p>
            <a:endParaRPr lang="en-US" sz="1000" dirty="0"/>
          </a:p>
          <a:p>
            <a:r>
              <a:rPr lang="en-US" dirty="0"/>
              <a:t>Helps make one solution work for many problems.</a:t>
            </a:r>
          </a:p>
          <a:p>
            <a:endParaRPr lang="en-US" sz="1000" dirty="0"/>
          </a:p>
          <a:p>
            <a:r>
              <a:rPr lang="en-US" dirty="0"/>
              <a:t>You don’t need to think about every little detail.</a:t>
            </a:r>
          </a:p>
          <a:p>
            <a:endParaRPr lang="en-US" sz="1000" dirty="0"/>
          </a:p>
          <a:p>
            <a:r>
              <a:rPr lang="en-US" dirty="0"/>
              <a:t>Like using a map to find your way without needing every streetlight shown.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F8116-D343-88CC-308F-80B8308E6A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9923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140"/>
    </mc:Choice>
    <mc:Fallback>
      <p:transition spd="slow" advTm="17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362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47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67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14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322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B85D9-FBC1-B935-5749-3F0EE06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087F-0089-C1E2-23BA-ACDE787BA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6B014-D83D-D47F-0699-BAEBCE666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199"/>
            <a:ext cx="8305800" cy="4662487"/>
          </a:xfrm>
        </p:spPr>
        <p:txBody>
          <a:bodyPr/>
          <a:lstStyle/>
          <a:p>
            <a:r>
              <a:rPr lang="en-US" dirty="0"/>
              <a:t>A set of steps to solve a problem.</a:t>
            </a:r>
          </a:p>
          <a:p>
            <a:endParaRPr lang="en-US" sz="1000" dirty="0"/>
          </a:p>
          <a:p>
            <a:r>
              <a:rPr lang="en-US" dirty="0"/>
              <a:t>Like a recipe you follow to cook something.</a:t>
            </a:r>
          </a:p>
          <a:p>
            <a:endParaRPr lang="en-US" sz="1000" dirty="0"/>
          </a:p>
          <a:p>
            <a:r>
              <a:rPr lang="en-US" dirty="0"/>
              <a:t>You do each step in order to reach the answer. [</a:t>
            </a:r>
            <a:r>
              <a:rPr lang="en-US" b="1" dirty="0"/>
              <a:t>SEQUENCE</a:t>
            </a:r>
            <a:r>
              <a:rPr lang="en-US" dirty="0"/>
              <a:t>]</a:t>
            </a:r>
          </a:p>
          <a:p>
            <a:endParaRPr lang="en-US" sz="1000" dirty="0"/>
          </a:p>
          <a:p>
            <a:r>
              <a:rPr lang="en-US" dirty="0"/>
              <a:t>If followed correctly, you’ll get the same result every time.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EB277-E0C0-777D-6E47-427927B874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2604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20"/>
    </mc:Choice>
    <mc:Fallback>
      <p:transition spd="slow" advTm="172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9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314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79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18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55E08-5044-A83C-74B3-7F5072CFB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1605-6308-4963-9CCE-A7B20793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/>
              <a:t>Computational Thinking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E6509-5EDE-3624-96DC-250B318E05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027D8211-F9AB-392F-3B76-F97964F5C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14600"/>
            <a:ext cx="8172033" cy="251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1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350"/>
    </mc:Choice>
    <mc:Fallback>
      <p:transition spd="slow" advTm="103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BEF02-3ED6-6ABB-7AEE-C6AFBCE3F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C8A9-4B5F-6A79-1C30-B39A538A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Computational </a:t>
            </a:r>
            <a:br>
              <a:rPr lang="en-US" b="1" dirty="0"/>
            </a:br>
            <a:r>
              <a:rPr lang="en-US" b="1" dirty="0"/>
              <a:t>Thinking Is Flexible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567C2-CA3E-1716-FC52-A737080168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6219"/>
            <a:ext cx="16859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624A81-9B14-482B-7295-CD7F8BE48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65346"/>
            <a:ext cx="3258111" cy="457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84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1100"/>
    </mc:Choice>
    <mc:Fallback>
      <p:transition spd="slow" advTm="11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10077</TotalTime>
  <Words>1062</Words>
  <Application>Microsoft Office PowerPoint</Application>
  <PresentationFormat>On-screen Show (4:3)</PresentationFormat>
  <Paragraphs>148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Tahoma</vt:lpstr>
      <vt:lpstr>Wingdings</vt:lpstr>
      <vt:lpstr>Blends</vt:lpstr>
      <vt:lpstr>Computational Thinking</vt:lpstr>
      <vt:lpstr>Why is it useful?</vt:lpstr>
      <vt:lpstr>Key Elements of  Computational Thinking</vt:lpstr>
      <vt:lpstr>Decomposition</vt:lpstr>
      <vt:lpstr>Pattern Matching</vt:lpstr>
      <vt:lpstr>Abstraction</vt:lpstr>
      <vt:lpstr>Algorithm</vt:lpstr>
      <vt:lpstr>Computational Thinking</vt:lpstr>
      <vt:lpstr>Computational  Thinking Is Flexible</vt:lpstr>
      <vt:lpstr>Problem</vt:lpstr>
      <vt:lpstr>Decompose</vt:lpstr>
      <vt:lpstr>Pattern Matching</vt:lpstr>
      <vt:lpstr>Abstraction</vt:lpstr>
      <vt:lpstr>Algorithm</vt:lpstr>
      <vt:lpstr>Problems</vt:lpstr>
      <vt:lpstr>Arithmetic Problem</vt:lpstr>
      <vt:lpstr>Arithmetic Problem</vt:lpstr>
      <vt:lpstr>Decompose</vt:lpstr>
      <vt:lpstr>Let's Try It with the Years</vt:lpstr>
      <vt:lpstr>Pattern Matching</vt:lpstr>
      <vt:lpstr>Leap Year Rule</vt:lpstr>
      <vt:lpstr>Pattern Matching</vt:lpstr>
      <vt:lpstr>Abstraction – ❌ NO (optional)</vt:lpstr>
      <vt:lpstr>Algorithm</vt:lpstr>
      <vt:lpstr>Let's Try It with the Years</vt:lpstr>
      <vt:lpstr>Step-by-Step Instructions</vt:lpstr>
      <vt:lpstr>Sequence</vt:lpstr>
      <vt:lpstr>Selection</vt:lpstr>
      <vt:lpstr>Iteration/Repeat/Loop</vt:lpstr>
      <vt:lpstr>Algorithm</vt:lpstr>
      <vt:lpstr>Basic Operations</vt:lpstr>
    </vt:vector>
  </TitlesOfParts>
  <Company>Abacus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of Software Development</dc:title>
  <dc:creator>Mosharraf Hossain</dc:creator>
  <cp:lastModifiedBy>Mosharraf Hossain</cp:lastModifiedBy>
  <cp:revision>542</cp:revision>
  <dcterms:created xsi:type="dcterms:W3CDTF">2008-02-01T09:21:30Z</dcterms:created>
  <dcterms:modified xsi:type="dcterms:W3CDTF">2025-04-30T06:18:41Z</dcterms:modified>
</cp:coreProperties>
</file>