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8470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76822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67548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BFE8D-5E6A-48F3-9053-84F649114FCA}"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248671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BFE8D-5E6A-48F3-9053-84F649114FCA}"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87119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BFE8D-5E6A-48F3-9053-84F649114FCA}"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258164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BFE8D-5E6A-48F3-9053-84F649114FCA}"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43240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BFE8D-5E6A-48F3-9053-84F649114FCA}"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85066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BFE8D-5E6A-48F3-9053-84F649114FCA}"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4704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BFE8D-5E6A-48F3-9053-84F649114FCA}"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190217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BFE8D-5E6A-48F3-9053-84F649114FCA}"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D2F5D-2036-4C49-9858-B4B8DC35CCC4}" type="slidenum">
              <a:rPr lang="en-US" smtClean="0"/>
              <a:t>‹#›</a:t>
            </a:fld>
            <a:endParaRPr lang="en-US"/>
          </a:p>
        </p:txBody>
      </p:sp>
    </p:spTree>
    <p:extLst>
      <p:ext uri="{BB962C8B-B14F-4D97-AF65-F5344CB8AC3E}">
        <p14:creationId xmlns:p14="http://schemas.microsoft.com/office/powerpoint/2010/main" val="33960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BFE8D-5E6A-48F3-9053-84F649114FCA}"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D2F5D-2036-4C49-9858-B4B8DC35CCC4}" type="slidenum">
              <a:rPr lang="en-US" smtClean="0"/>
              <a:t>‹#›</a:t>
            </a:fld>
            <a:endParaRPr lang="en-US"/>
          </a:p>
        </p:txBody>
      </p:sp>
    </p:spTree>
    <p:extLst>
      <p:ext uri="{BB962C8B-B14F-4D97-AF65-F5344CB8AC3E}">
        <p14:creationId xmlns:p14="http://schemas.microsoft.com/office/powerpoint/2010/main" val="96139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054" y="2086682"/>
            <a:ext cx="9225106" cy="2421464"/>
          </a:xfrm>
        </p:spPr>
        <p:txBody>
          <a:bodyPr>
            <a:normAutofit fontScale="90000"/>
          </a:bodyPr>
          <a:lstStyle/>
          <a:p>
            <a:r>
              <a:rPr lang="en-GB" sz="6600" b="1" i="1" dirty="0" smtClean="0">
                <a:solidFill>
                  <a:schemeClr val="dk1"/>
                </a:solidFill>
              </a:rPr>
              <a:t>STUDY AND ANALYSES OF TRANSPORTATION POLLUTION ACROSS THE US</a:t>
            </a:r>
            <a:endParaRPr lang="en-US" sz="6600" b="1" i="1" spc="300" dirty="0"/>
          </a:p>
        </p:txBody>
      </p:sp>
      <p:sp>
        <p:nvSpPr>
          <p:cNvPr id="3" name="Subtitle 2"/>
          <p:cNvSpPr>
            <a:spLocks noGrp="1"/>
          </p:cNvSpPr>
          <p:nvPr>
            <p:ph type="subTitle" idx="1"/>
          </p:nvPr>
        </p:nvSpPr>
        <p:spPr>
          <a:xfrm>
            <a:off x="8507265" y="4866770"/>
            <a:ext cx="3303445" cy="504774"/>
          </a:xfrm>
        </p:spPr>
        <p:txBody>
          <a:bodyPr>
            <a:noAutofit/>
          </a:bodyPr>
          <a:lstStyle/>
          <a:p>
            <a:r>
              <a:rPr lang="en-US" sz="2800" dirty="0" smtClean="0">
                <a:solidFill>
                  <a:srgbClr val="FF0000"/>
                </a:solidFill>
              </a:rPr>
              <a:t>ABILASH SIVAKUMAR</a:t>
            </a:r>
          </a:p>
        </p:txBody>
      </p:sp>
      <p:sp>
        <p:nvSpPr>
          <p:cNvPr id="7" name="Rectangle 6"/>
          <p:cNvSpPr/>
          <p:nvPr/>
        </p:nvSpPr>
        <p:spPr>
          <a:xfrm>
            <a:off x="0" y="6419850"/>
            <a:ext cx="12192000" cy="438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12192000" y="6488669"/>
            <a:ext cx="12915900" cy="461665"/>
          </a:xfrm>
          <a:prstGeom prst="rect">
            <a:avLst/>
          </a:prstGeom>
          <a:noFill/>
        </p:spPr>
        <p:txBody>
          <a:bodyPr wrap="square" rtlCol="0">
            <a:spAutoFit/>
          </a:bodyPr>
          <a:lstStyle/>
          <a:p>
            <a:r>
              <a:rPr lang="en-US" sz="2400" b="1" dirty="0" smtClean="0">
                <a:solidFill>
                  <a:srgbClr val="FF0000"/>
                </a:solidFill>
              </a:rPr>
              <a:t>IE6200 SEC 06 - ENG. PROBABLITY &amp; </a:t>
            </a:r>
            <a:r>
              <a:rPr lang="en-US" sz="2400" b="1" dirty="0" smtClean="0">
                <a:solidFill>
                  <a:srgbClr val="FF0000"/>
                </a:solidFill>
              </a:rPr>
              <a:t>STATISTICS</a:t>
            </a:r>
            <a:endParaRPr lang="en-US" sz="2400" b="1" dirty="0">
              <a:solidFill>
                <a:srgbClr val="FF0000"/>
              </a:solidFill>
            </a:endParaRPr>
          </a:p>
        </p:txBody>
      </p:sp>
    </p:spTree>
    <p:extLst>
      <p:ext uri="{BB962C8B-B14F-4D97-AF65-F5344CB8AC3E}">
        <p14:creationId xmlns:p14="http://schemas.microsoft.com/office/powerpoint/2010/main" val="2547253645"/>
      </p:ext>
    </p:extLst>
  </p:cSld>
  <p:clrMapOvr>
    <a:masterClrMapping/>
  </p:clrMapOvr>
  <mc:AlternateContent xmlns:mc="http://schemas.openxmlformats.org/markup-compatibility/2006" xmlns:p14="http://schemas.microsoft.com/office/powerpoint/2010/main">
    <mc:Choice Requires="p14">
      <p:transition spd="slow" p14:dur="2000" advClick="0">
        <p:strips dir="rd"/>
      </p:transition>
    </mc:Choice>
    <mc:Fallback xmlns="">
      <p:transition spd="slow" advClick="0">
        <p:strips dir="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35" presetClass="path" presetSubtype="0" decel="29000" fill="remove" grpId="0" nodeType="withEffect">
                                  <p:stCondLst>
                                    <p:cond delay="0"/>
                                  </p:stCondLst>
                                  <p:childTnLst>
                                    <p:animMotion origin="layout" path="M 0.42669 -0.0125 L -2.05469 -0.0125 " pathEditMode="fixed" rAng="0" ptsTypes="AA">
                                      <p:cBhvr>
                                        <p:cTn id="13" dur="17000" fill="hold"/>
                                        <p:tgtEl>
                                          <p:spTgt spid="4"/>
                                        </p:tgtEl>
                                        <p:attrNameLst>
                                          <p:attrName>ppt_x</p:attrName>
                                          <p:attrName>ppt_y</p:attrName>
                                        </p:attrNameLst>
                                      </p:cBhvr>
                                      <p:rCtr x="-124076" y="0"/>
                                    </p:animMotion>
                                  </p:childTnLst>
                                </p:cTn>
                              </p:par>
                              <p:par>
                                <p:cTn id="14" presetID="2" presetClass="entr" presetSubtype="4" fill="hold" grpId="0" nodeType="withEffect">
                                  <p:stCondLst>
                                    <p:cond delay="1600"/>
                                  </p:stCondLst>
                                  <p:iterate type="lt">
                                    <p:tmPct val="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16" presetClass="emph" presetSubtype="0" fill="hold" grpId="2" nodeType="withEffect">
                                  <p:stCondLst>
                                    <p:cond delay="2300"/>
                                  </p:stCondLst>
                                  <p:iterate type="lt">
                                    <p:tmPct val="4000"/>
                                  </p:iterate>
                                  <p:childTnLst>
                                    <p:set>
                                      <p:cBhvr override="childStyle">
                                        <p:cTn id="19" dur="500" fill="hold"/>
                                        <p:tgtEl>
                                          <p:spTgt spid="3">
                                            <p:txEl>
                                              <p:pRg st="0" end="0"/>
                                            </p:txEl>
                                          </p:spTgt>
                                        </p:tgtEl>
                                        <p:attrNameLst>
                                          <p:attrName>style.color</p:attrName>
                                        </p:attrNameLst>
                                      </p:cBhvr>
                                      <p:to>
                                        <p:clrVal>
                                          <a:srgbClr val="262626"/>
                                        </p:clrVal>
                                      </p:to>
                                    </p:set>
                                    <p:set>
                                      <p:cBhvr>
                                        <p:cTn id="20" dur="500" fill="hold"/>
                                        <p:tgtEl>
                                          <p:spTgt spid="3">
                                            <p:txEl>
                                              <p:pRg st="0" end="0"/>
                                            </p:txEl>
                                          </p:spTgt>
                                        </p:tgtEl>
                                        <p:attrNameLst>
                                          <p:attrName>fillcolor</p:attrName>
                                        </p:attrNameLst>
                                      </p:cBhvr>
                                      <p:to>
                                        <p:clrVal>
                                          <a:srgbClr val="262626"/>
                                        </p:clrVal>
                                      </p:to>
                                    </p:set>
                                    <p:set>
                                      <p:cBhvr>
                                        <p:cTn id="21" dur="500" fill="hold"/>
                                        <p:tgtEl>
                                          <p:spTgt spid="3">
                                            <p:txEl>
                                              <p:pRg st="0" end="0"/>
                                            </p:txEl>
                                          </p:spTgt>
                                        </p:tgtEl>
                                        <p:attrNameLst>
                                          <p:attrName>fill.type</p:attrName>
                                        </p:attrNameLst>
                                      </p:cBhvr>
                                      <p:to>
                                        <p:strVal val="solid"/>
                                      </p:to>
                                    </p:set>
                                  </p:childTnLst>
                                </p:cTn>
                              </p:par>
                              <p:par>
                                <p:cTn id="22" presetID="2" presetClass="exit" presetSubtype="4" fill="hold" grpId="1" nodeType="withEffect">
                                  <p:stCondLst>
                                    <p:cond delay="7200"/>
                                  </p:stCondLst>
                                  <p:iterate type="lt">
                                    <p:tmPct val="0"/>
                                  </p:iterate>
                                  <p:childTnLst>
                                    <p:anim calcmode="lin" valueType="num">
                                      <p:cBhvr additive="base">
                                        <p:cTn id="23"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p:tgtEl>
                                          <p:spTgt spid="3">
                                            <p:txEl>
                                              <p:pRg st="0" end="0"/>
                                            </p:txEl>
                                          </p:spTgt>
                                        </p:tgtEl>
                                        <p:attrNameLst>
                                          <p:attrName>ppt_y</p:attrName>
                                        </p:attrNameLst>
                                      </p:cBhvr>
                                      <p:tavLst>
                                        <p:tav tm="0">
                                          <p:val>
                                            <p:strVal val="ppt_y"/>
                                          </p:val>
                                        </p:tav>
                                        <p:tav tm="100000">
                                          <p:val>
                                            <p:strVal val="1+ppt_h/2"/>
                                          </p:val>
                                        </p:tav>
                                      </p:tavLst>
                                    </p:anim>
                                    <p:set>
                                      <p:cBhvr>
                                        <p:cTn id="2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3" grpId="2" build="p"/>
      <p:bldP spid="7"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 y="101889"/>
            <a:ext cx="3553691" cy="1325563"/>
          </a:xfrm>
        </p:spPr>
        <p:txBody>
          <a:bodyPr/>
          <a:lstStyle/>
          <a:p>
            <a:r>
              <a:rPr lang="en-US" dirty="0" smtClean="0"/>
              <a:t>CONCLUSION</a:t>
            </a:r>
            <a:endParaRPr lang="en-US" dirty="0"/>
          </a:p>
        </p:txBody>
      </p:sp>
      <p:sp>
        <p:nvSpPr>
          <p:cNvPr id="3" name="Content Placeholder 2"/>
          <p:cNvSpPr>
            <a:spLocks noGrp="1"/>
          </p:cNvSpPr>
          <p:nvPr>
            <p:ph idx="1"/>
          </p:nvPr>
        </p:nvSpPr>
        <p:spPr>
          <a:xfrm>
            <a:off x="148935" y="1105189"/>
            <a:ext cx="7155873" cy="3577648"/>
          </a:xfrm>
        </p:spPr>
        <p:txBody>
          <a:bodyPr/>
          <a:lstStyle/>
          <a:p>
            <a:r>
              <a:rPr lang="en-GB" dirty="0"/>
              <a:t>In order to reduce the carbon foot print, and to observe the current trend in automotive emissions, the pollution data for the years 2018,19 and 20 has been taken into consideration with specific focus to </a:t>
            </a:r>
            <a:r>
              <a:rPr lang="en-US" dirty="0"/>
              <a:t>light duty vehicles and medium and heavy-duty trucks</a:t>
            </a:r>
            <a:r>
              <a:rPr lang="en-GB" dirty="0"/>
              <a:t> across the states of US. The following tests have been conducted to observe the trends and correlation among the data.</a:t>
            </a:r>
            <a:endParaRPr lang="en-US" dirty="0"/>
          </a:p>
        </p:txBody>
      </p:sp>
    </p:spTree>
    <p:extLst>
      <p:ext uri="{BB962C8B-B14F-4D97-AF65-F5344CB8AC3E}">
        <p14:creationId xmlns:p14="http://schemas.microsoft.com/office/powerpoint/2010/main" val="1107550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818907" y="3437492"/>
            <a:ext cx="4973783" cy="2743199"/>
          </a:xfrm>
          <a:prstGeom prst="rect">
            <a:avLst/>
          </a:prstGeom>
        </p:spPr>
      </p:pic>
      <p:pic>
        <p:nvPicPr>
          <p:cNvPr id="4" name="Picture 3"/>
          <p:cNvPicPr/>
          <p:nvPr/>
        </p:nvPicPr>
        <p:blipFill>
          <a:blip r:embed="rId3"/>
          <a:stretch>
            <a:fillRect/>
          </a:stretch>
        </p:blipFill>
        <p:spPr>
          <a:xfrm>
            <a:off x="308263" y="3354364"/>
            <a:ext cx="4887192" cy="2826327"/>
          </a:xfrm>
          <a:prstGeom prst="rect">
            <a:avLst/>
          </a:prstGeom>
        </p:spPr>
      </p:pic>
      <p:sp>
        <p:nvSpPr>
          <p:cNvPr id="2" name="Title 1"/>
          <p:cNvSpPr>
            <a:spLocks noGrp="1"/>
          </p:cNvSpPr>
          <p:nvPr>
            <p:ph type="title"/>
          </p:nvPr>
        </p:nvSpPr>
        <p:spPr>
          <a:xfrm>
            <a:off x="838200" y="365126"/>
            <a:ext cx="3927764" cy="313748"/>
          </a:xfrm>
        </p:spPr>
        <p:txBody>
          <a:bodyPr>
            <a:normAutofit fontScale="90000"/>
          </a:bodyPr>
          <a:lstStyle/>
          <a:p>
            <a:r>
              <a:rPr lang="en-US" b="1" i="1" dirty="0" smtClean="0"/>
              <a:t>INTRODUCTION:</a:t>
            </a:r>
            <a:endParaRPr lang="en-US" b="1" i="1" dirty="0"/>
          </a:p>
        </p:txBody>
      </p:sp>
      <p:sp>
        <p:nvSpPr>
          <p:cNvPr id="3" name="Content Placeholder 2"/>
          <p:cNvSpPr>
            <a:spLocks noGrp="1"/>
          </p:cNvSpPr>
          <p:nvPr>
            <p:ph idx="1"/>
          </p:nvPr>
        </p:nvSpPr>
        <p:spPr>
          <a:xfrm>
            <a:off x="682334" y="869662"/>
            <a:ext cx="9639302" cy="2746374"/>
          </a:xfrm>
        </p:spPr>
        <p:txBody>
          <a:bodyPr>
            <a:normAutofit fontScale="92500" lnSpcReduction="10000"/>
          </a:bodyPr>
          <a:lstStyle/>
          <a:p>
            <a:pPr algn="just"/>
            <a:r>
              <a:rPr lang="en-US" dirty="0"/>
              <a:t>Pollution is taken as a main objective because it is the common problem for all not limited to human beings but to </a:t>
            </a:r>
            <a:r>
              <a:rPr lang="en-US" dirty="0" smtClean="0"/>
              <a:t>entire </a:t>
            </a:r>
            <a:r>
              <a:rPr lang="en-US" dirty="0"/>
              <a:t>planet. </a:t>
            </a:r>
          </a:p>
          <a:p>
            <a:pPr algn="just"/>
            <a:r>
              <a:rPr lang="en-US" dirty="0"/>
              <a:t>To monitor and control pollution, the US government is spending </a:t>
            </a:r>
            <a:r>
              <a:rPr lang="en-US" u="sng" dirty="0"/>
              <a:t>1000 billion Dollars/annum </a:t>
            </a:r>
            <a:r>
              <a:rPr lang="en-US" dirty="0"/>
              <a:t>in average. And the country’s ultimate agenda is to reduce carbon emissions</a:t>
            </a:r>
            <a:r>
              <a:rPr lang="en-US" dirty="0" smtClean="0"/>
              <a:t>.</a:t>
            </a:r>
          </a:p>
          <a:p>
            <a:pPr algn="just"/>
            <a:r>
              <a:rPr lang="en-US" dirty="0"/>
              <a:t>Considering only Transport </a:t>
            </a:r>
            <a:r>
              <a:rPr lang="en-US" dirty="0" smtClean="0"/>
              <a:t>pollution(27%), </a:t>
            </a:r>
            <a:r>
              <a:rPr lang="en-US" dirty="0"/>
              <a:t>since it is the largest contributor among others</a:t>
            </a:r>
            <a:r>
              <a:rPr lang="en-US" dirty="0" smtClean="0"/>
              <a:t>.</a:t>
            </a:r>
            <a:endParaRPr lang="en-US" dirty="0"/>
          </a:p>
        </p:txBody>
      </p:sp>
      <p:sp>
        <p:nvSpPr>
          <p:cNvPr id="6" name="Rectangle 5"/>
          <p:cNvSpPr/>
          <p:nvPr/>
        </p:nvSpPr>
        <p:spPr>
          <a:xfrm>
            <a:off x="1194015" y="6180691"/>
            <a:ext cx="2801473" cy="369332"/>
          </a:xfrm>
          <a:prstGeom prst="rect">
            <a:avLst/>
          </a:prstGeom>
        </p:spPr>
        <p:txBody>
          <a:bodyPr wrap="none">
            <a:spAutoFit/>
          </a:bodyPr>
          <a:lstStyle/>
          <a:p>
            <a:r>
              <a:rPr lang="en-IN" b="1" i="1" dirty="0" smtClean="0">
                <a:latin typeface="Segoe UI" panose="020B0502040204020203" pitchFamily="34" charset="0"/>
                <a:ea typeface="Calibri" panose="020F0502020204030204" pitchFamily="34" charset="0"/>
              </a:rPr>
              <a:t>U.S</a:t>
            </a:r>
            <a:r>
              <a:rPr lang="en-IN" b="1" i="1" dirty="0">
                <a:latin typeface="Segoe UI" panose="020B0502040204020203" pitchFamily="34" charset="0"/>
                <a:ea typeface="Calibri" panose="020F0502020204030204" pitchFamily="34" charset="0"/>
              </a:rPr>
              <a:t>. Emissions by Sector</a:t>
            </a:r>
            <a:endParaRPr lang="en-US" b="1" i="1" dirty="0"/>
          </a:p>
        </p:txBody>
      </p:sp>
      <p:sp>
        <p:nvSpPr>
          <p:cNvPr id="7" name="Rectangle 6"/>
          <p:cNvSpPr/>
          <p:nvPr/>
        </p:nvSpPr>
        <p:spPr>
          <a:xfrm>
            <a:off x="5818907" y="6191369"/>
            <a:ext cx="5269712" cy="369332"/>
          </a:xfrm>
          <a:prstGeom prst="rect">
            <a:avLst/>
          </a:prstGeom>
        </p:spPr>
        <p:txBody>
          <a:bodyPr wrap="none">
            <a:spAutoFit/>
          </a:bodyPr>
          <a:lstStyle/>
          <a:p>
            <a:r>
              <a:rPr lang="en-IN" b="1" i="1" dirty="0">
                <a:latin typeface="Segoe UI" panose="020B0502040204020203" pitchFamily="34" charset="0"/>
                <a:ea typeface="Calibri" panose="020F0502020204030204" pitchFamily="34" charset="0"/>
              </a:rPr>
              <a:t>U.S. Transportation Sector Emissions by Source</a:t>
            </a:r>
            <a:endParaRPr lang="en-US" b="1" i="1" dirty="0"/>
          </a:p>
        </p:txBody>
      </p:sp>
    </p:spTree>
    <p:extLst>
      <p:ext uri="{BB962C8B-B14F-4D97-AF65-F5344CB8AC3E}">
        <p14:creationId xmlns:p14="http://schemas.microsoft.com/office/powerpoint/2010/main" val="51857948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268144"/>
            <a:ext cx="4038600" cy="452292"/>
          </a:xfrm>
        </p:spPr>
        <p:txBody>
          <a:bodyPr>
            <a:normAutofit fontScale="90000"/>
          </a:bodyPr>
          <a:lstStyle/>
          <a:p>
            <a:r>
              <a:rPr lang="en-IN" b="1" i="1" dirty="0"/>
              <a:t>Data-Description:</a:t>
            </a:r>
            <a:r>
              <a:rPr lang="en-IN" b="1" dirty="0"/>
              <a:t> </a:t>
            </a:r>
            <a:endParaRPr lang="en-US" dirty="0"/>
          </a:p>
        </p:txBody>
      </p:sp>
      <p:sp>
        <p:nvSpPr>
          <p:cNvPr id="3" name="Content Placeholder 2"/>
          <p:cNvSpPr>
            <a:spLocks noGrp="1"/>
          </p:cNvSpPr>
          <p:nvPr>
            <p:ph idx="1"/>
          </p:nvPr>
        </p:nvSpPr>
        <p:spPr>
          <a:xfrm>
            <a:off x="311726" y="831273"/>
            <a:ext cx="11520056" cy="3103418"/>
          </a:xfrm>
        </p:spPr>
        <p:txBody>
          <a:bodyPr>
            <a:normAutofit fontScale="47500" lnSpcReduction="20000"/>
          </a:bodyPr>
          <a:lstStyle/>
          <a:p>
            <a:r>
              <a:rPr lang="en-IN" dirty="0"/>
              <a:t>Data of 5 different categories of US states for the </a:t>
            </a:r>
            <a:r>
              <a:rPr lang="en-IN" dirty="0" smtClean="0"/>
              <a:t>years 2018</a:t>
            </a:r>
            <a:r>
              <a:rPr lang="en-IN" dirty="0"/>
              <a:t>, 2019, </a:t>
            </a:r>
            <a:r>
              <a:rPr lang="en-IN" dirty="0" smtClean="0"/>
              <a:t>2020.</a:t>
            </a:r>
            <a:endParaRPr lang="en-US" dirty="0"/>
          </a:p>
          <a:p>
            <a:pPr marL="342900" marR="0" lvl="0" indent="-342900" algn="just">
              <a:spcBef>
                <a:spcPts val="1200"/>
              </a:spcBef>
              <a:spcAft>
                <a:spcPts val="1200"/>
              </a:spcAft>
              <a:buFont typeface="+mj-lt"/>
              <a:buAutoNum type="arabicPeriod"/>
            </a:pPr>
            <a:r>
              <a:rPr lang="en-US" sz="3300" b="1" dirty="0" smtClean="0">
                <a:latin typeface="Segoe UI" panose="020B0502040204020203" pitchFamily="34" charset="0"/>
                <a:cs typeface="Segoe UI" panose="020B0502040204020203" pitchFamily="34" charset="0"/>
              </a:rPr>
              <a:t>Pollution data</a:t>
            </a:r>
            <a:r>
              <a:rPr lang="en-US" sz="3300" b="1" dirty="0">
                <a:latin typeface="Segoe UI" panose="020B0502040204020203" pitchFamily="34" charset="0"/>
                <a:cs typeface="Segoe UI" panose="020B0502040204020203" pitchFamily="34" charset="0"/>
              </a:rPr>
              <a:t>:</a:t>
            </a:r>
            <a:r>
              <a:rPr lang="en-US" sz="3300" dirty="0" smtClean="0">
                <a:solidFill>
                  <a:srgbClr val="000000"/>
                </a:solidFill>
                <a:latin typeface="Segoe UI" panose="020B0502040204020203" pitchFamily="34" charset="0"/>
                <a:ea typeface="Times New Roman" panose="02020603050405020304" pitchFamily="18" charset="0"/>
              </a:rPr>
              <a:t> </a:t>
            </a:r>
            <a:r>
              <a:rPr lang="en-US" sz="3300" spc="-150" dirty="0">
                <a:solidFill>
                  <a:srgbClr val="000000"/>
                </a:solidFill>
                <a:latin typeface="Segoe UI" panose="020B0502040204020203" pitchFamily="34" charset="0"/>
                <a:ea typeface="Times New Roman" panose="02020603050405020304" pitchFamily="18" charset="0"/>
              </a:rPr>
              <a:t>Among transportation pollution only </a:t>
            </a:r>
            <a:r>
              <a:rPr lang="en-US" sz="3300" spc="-150" dirty="0" smtClean="0">
                <a:solidFill>
                  <a:srgbClr val="000000"/>
                </a:solidFill>
                <a:latin typeface="Segoe UI" panose="020B0502040204020203" pitchFamily="34" charset="0"/>
                <a:ea typeface="Times New Roman" panose="02020603050405020304" pitchFamily="18" charset="0"/>
              </a:rPr>
              <a:t>light-duty </a:t>
            </a:r>
            <a:r>
              <a:rPr lang="en-US" sz="3300" spc="-150" dirty="0">
                <a:solidFill>
                  <a:srgbClr val="000000"/>
                </a:solidFill>
                <a:latin typeface="Segoe UI" panose="020B0502040204020203" pitchFamily="34" charset="0"/>
                <a:ea typeface="Times New Roman" panose="02020603050405020304" pitchFamily="18" charset="0"/>
              </a:rPr>
              <a:t>vehicles and medium and heavy-duty trucks are considered for its major </a:t>
            </a:r>
            <a:r>
              <a:rPr lang="en-US" sz="3300" spc="-150" dirty="0" smtClean="0">
                <a:solidFill>
                  <a:srgbClr val="000000"/>
                </a:solidFill>
                <a:latin typeface="Segoe UI" panose="020B0502040204020203" pitchFamily="34" charset="0"/>
                <a:ea typeface="Times New Roman" panose="02020603050405020304" pitchFamily="18" charset="0"/>
              </a:rPr>
              <a:t>			contributors.</a:t>
            </a:r>
            <a:endParaRPr lang="en-US" sz="3300" b="1" spc="-150" dirty="0" smtClean="0">
              <a:latin typeface="Segoe UI" panose="020B0502040204020203" pitchFamily="34" charset="0"/>
              <a:cs typeface="Segoe UI" panose="020B0502040204020203" pitchFamily="34" charset="0"/>
            </a:endParaRPr>
          </a:p>
          <a:p>
            <a:pPr marL="342900" marR="0" lvl="0" indent="-342900" algn="just">
              <a:spcBef>
                <a:spcPts val="1200"/>
              </a:spcBef>
              <a:spcAft>
                <a:spcPts val="1200"/>
              </a:spcAft>
              <a:buFont typeface="+mj-lt"/>
              <a:buAutoNum type="arabicPeriod"/>
            </a:pPr>
            <a:r>
              <a:rPr lang="en-IN" sz="3300" b="1" dirty="0" smtClean="0">
                <a:latin typeface="Segoe UI" panose="020B0502040204020203" pitchFamily="34" charset="0"/>
                <a:ea typeface="Times New Roman" panose="02020603050405020304" pitchFamily="18" charset="0"/>
              </a:rPr>
              <a:t>Transportation data: </a:t>
            </a:r>
            <a:r>
              <a:rPr lang="en-IN" sz="3300" spc="-150" dirty="0" smtClean="0">
                <a:latin typeface="Segoe UI" panose="020B0502040204020203" pitchFamily="34" charset="0"/>
                <a:ea typeface="Times New Roman" panose="02020603050405020304" pitchFamily="18" charset="0"/>
              </a:rPr>
              <a:t>Both </a:t>
            </a:r>
            <a:r>
              <a:rPr lang="en-IN" sz="3300" spc="-150" dirty="0">
                <a:latin typeface="Segoe UI" panose="020B0502040204020203" pitchFamily="34" charset="0"/>
                <a:ea typeface="Times New Roman" panose="02020603050405020304" pitchFamily="18" charset="0"/>
              </a:rPr>
              <a:t>Private and Public Vehicle registrations are </a:t>
            </a:r>
            <a:r>
              <a:rPr lang="en-IN" sz="3300" spc="-150" dirty="0" smtClean="0">
                <a:latin typeface="Segoe UI" panose="020B0502040204020203" pitchFamily="34" charset="0"/>
                <a:ea typeface="Times New Roman" panose="02020603050405020304" pitchFamily="18" charset="0"/>
              </a:rPr>
              <a:t>considered</a:t>
            </a:r>
            <a:r>
              <a:rPr lang="en-IN" sz="3300" spc="-150" dirty="0">
                <a:latin typeface="Segoe UI" panose="020B0502040204020203" pitchFamily="34" charset="0"/>
                <a:ea typeface="Times New Roman" panose="02020603050405020304" pitchFamily="18" charset="0"/>
              </a:rPr>
              <a:t>.</a:t>
            </a:r>
            <a:endParaRPr lang="en-US" sz="44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smtClean="0">
                <a:latin typeface="Segoe UI" panose="020B0502040204020203" pitchFamily="34" charset="0"/>
                <a:ea typeface="Times New Roman" panose="02020603050405020304" pitchFamily="18" charset="0"/>
              </a:rPr>
              <a:t>Population: </a:t>
            </a:r>
            <a:r>
              <a:rPr lang="en-IN" sz="3800" spc="-150" dirty="0" smtClean="0">
                <a:latin typeface="Segoe UI" panose="020B0502040204020203" pitchFamily="34" charset="0"/>
                <a:ea typeface="Times New Roman" panose="02020603050405020304" pitchFamily="18" charset="0"/>
              </a:rPr>
              <a:t>From </a:t>
            </a:r>
            <a:r>
              <a:rPr lang="en-IN" sz="3800" spc="-150" dirty="0">
                <a:latin typeface="Segoe UI" panose="020B0502040204020203" pitchFamily="34" charset="0"/>
                <a:ea typeface="Times New Roman" panose="02020603050405020304" pitchFamily="18" charset="0"/>
              </a:rPr>
              <a:t>the total population, only people above the age </a:t>
            </a:r>
            <a:r>
              <a:rPr lang="en-IN" sz="3800" spc="-150" dirty="0" smtClean="0">
                <a:latin typeface="Segoe UI" panose="020B0502040204020203" pitchFamily="34" charset="0"/>
                <a:ea typeface="Times New Roman" panose="02020603050405020304" pitchFamily="18" charset="0"/>
              </a:rPr>
              <a:t>of 18 are filtered, since they are officially eligible </a:t>
            </a:r>
            <a:r>
              <a:rPr lang="en-IN" sz="3800" spc="-150" dirty="0">
                <a:latin typeface="Segoe UI" panose="020B0502040204020203" pitchFamily="34" charset="0"/>
                <a:ea typeface="Times New Roman" panose="02020603050405020304" pitchFamily="18" charset="0"/>
              </a:rPr>
              <a:t>to </a:t>
            </a:r>
            <a:r>
              <a:rPr lang="en-IN" sz="3800" spc="-150" dirty="0" smtClean="0">
                <a:latin typeface="Segoe UI" panose="020B0502040204020203" pitchFamily="34" charset="0"/>
                <a:ea typeface="Times New Roman" panose="02020603050405020304" pitchFamily="18" charset="0"/>
              </a:rPr>
              <a:t>	    		              buy/register/drive </a:t>
            </a:r>
            <a:r>
              <a:rPr lang="en-IN" sz="3800" spc="-150" dirty="0">
                <a:latin typeface="Segoe UI" panose="020B0502040204020203" pitchFamily="34" charset="0"/>
                <a:ea typeface="Times New Roman" panose="02020603050405020304" pitchFamily="18" charset="0"/>
              </a:rPr>
              <a:t>a vehicle. </a:t>
            </a:r>
            <a:endParaRPr lang="en-US" sz="51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a:latin typeface="Segoe UI" panose="020B0502040204020203" pitchFamily="34" charset="0"/>
                <a:ea typeface="Times New Roman" panose="02020603050405020304" pitchFamily="18" charset="0"/>
              </a:rPr>
              <a:t>Land </a:t>
            </a:r>
            <a:r>
              <a:rPr lang="en-IN" sz="3300" b="1" dirty="0" smtClean="0">
                <a:latin typeface="Segoe UI" panose="020B0502040204020203" pitchFamily="34" charset="0"/>
                <a:ea typeface="Times New Roman" panose="02020603050405020304" pitchFamily="18" charset="0"/>
              </a:rPr>
              <a:t>Area: </a:t>
            </a:r>
            <a:r>
              <a:rPr lang="en-IN" sz="3800" spc="-150" dirty="0" smtClean="0">
                <a:latin typeface="Segoe UI" panose="020B0502040204020203" pitchFamily="34" charset="0"/>
                <a:ea typeface="Times New Roman" panose="02020603050405020304" pitchFamily="18" charset="0"/>
              </a:rPr>
              <a:t>Total </a:t>
            </a:r>
            <a:r>
              <a:rPr lang="en-IN" sz="3800" spc="-150" dirty="0">
                <a:latin typeface="Segoe UI" panose="020B0502040204020203" pitchFamily="34" charset="0"/>
                <a:ea typeface="Times New Roman" panose="02020603050405020304" pitchFamily="18" charset="0"/>
              </a:rPr>
              <a:t>land area in Square Kilometres is taken into consideration for this analysis.</a:t>
            </a:r>
            <a:endParaRPr lang="en-US" sz="4200" spc="-150" dirty="0" smtClean="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mj-lt"/>
              <a:buAutoNum type="arabicPeriod"/>
            </a:pPr>
            <a:r>
              <a:rPr lang="en-IN" sz="3300" b="1" dirty="0">
                <a:latin typeface="Segoe UI" panose="020B0502040204020203" pitchFamily="34" charset="0"/>
                <a:ea typeface="Times New Roman" panose="02020603050405020304" pitchFamily="18" charset="0"/>
              </a:rPr>
              <a:t>Per Capita </a:t>
            </a:r>
            <a:r>
              <a:rPr lang="en-IN" sz="3300" b="1" dirty="0" smtClean="0">
                <a:latin typeface="Segoe UI" panose="020B0502040204020203" pitchFamily="34" charset="0"/>
                <a:ea typeface="Times New Roman" panose="02020603050405020304" pitchFamily="18" charset="0"/>
              </a:rPr>
              <a:t>Income: </a:t>
            </a:r>
            <a:r>
              <a:rPr lang="en-IN" sz="3800" spc="-150" dirty="0" smtClean="0">
                <a:latin typeface="Segoe UI" panose="020B0502040204020203" pitchFamily="34" charset="0"/>
                <a:ea typeface="Times New Roman" panose="02020603050405020304" pitchFamily="18" charset="0"/>
              </a:rPr>
              <a:t>The </a:t>
            </a:r>
            <a:r>
              <a:rPr lang="en-IN" sz="3800" spc="-150" dirty="0">
                <a:latin typeface="Segoe UI" panose="020B0502040204020203" pitchFamily="34" charset="0"/>
                <a:ea typeface="Times New Roman" panose="02020603050405020304" pitchFamily="18" charset="0"/>
              </a:rPr>
              <a:t>Per Capita Income of each state is collected from the US Economic data.</a:t>
            </a:r>
            <a:endParaRPr lang="en-US" sz="4200" spc="-150" dirty="0" smtClean="0">
              <a:effectLst/>
              <a:latin typeface="Times New Roman" panose="02020603050405020304" pitchFamily="18" charset="0"/>
              <a:ea typeface="Times New Roman" panose="02020603050405020304" pitchFamily="18" charset="0"/>
            </a:endParaRPr>
          </a:p>
          <a:p>
            <a:pPr marL="514350" indent="-514350">
              <a:buFont typeface="+mj-lt"/>
              <a:buAutoNum type="arabicPeriod"/>
            </a:pPr>
            <a:endParaRPr lang="en-US" dirty="0"/>
          </a:p>
        </p:txBody>
      </p:sp>
      <p:pic>
        <p:nvPicPr>
          <p:cNvPr id="7" name="Picture 6"/>
          <p:cNvPicPr>
            <a:picLocks noChangeAspect="1"/>
          </p:cNvPicPr>
          <p:nvPr/>
        </p:nvPicPr>
        <p:blipFill>
          <a:blip r:embed="rId2"/>
          <a:stretch>
            <a:fillRect/>
          </a:stretch>
        </p:blipFill>
        <p:spPr>
          <a:xfrm>
            <a:off x="6702452" y="4044496"/>
            <a:ext cx="1688091" cy="1688091"/>
          </a:xfrm>
          <a:prstGeom prst="rect">
            <a:avLst/>
          </a:prstGeom>
        </p:spPr>
      </p:pic>
      <p:pic>
        <p:nvPicPr>
          <p:cNvPr id="9" name="Picture 8"/>
          <p:cNvPicPr>
            <a:picLocks noChangeAspect="1"/>
          </p:cNvPicPr>
          <p:nvPr/>
        </p:nvPicPr>
        <p:blipFill>
          <a:blip r:embed="rId3"/>
          <a:stretch>
            <a:fillRect/>
          </a:stretch>
        </p:blipFill>
        <p:spPr>
          <a:xfrm>
            <a:off x="2339249" y="3821743"/>
            <a:ext cx="2133600" cy="2133600"/>
          </a:xfrm>
          <a:prstGeom prst="rect">
            <a:avLst/>
          </a:prstGeom>
        </p:spPr>
      </p:pic>
      <p:pic>
        <p:nvPicPr>
          <p:cNvPr id="11" name="Picture 10"/>
          <p:cNvPicPr>
            <a:picLocks noChangeAspect="1"/>
          </p:cNvPicPr>
          <p:nvPr/>
        </p:nvPicPr>
        <p:blipFill>
          <a:blip r:embed="rId4"/>
          <a:stretch>
            <a:fillRect/>
          </a:stretch>
        </p:blipFill>
        <p:spPr>
          <a:xfrm>
            <a:off x="4680102" y="4039302"/>
            <a:ext cx="1698481" cy="1698481"/>
          </a:xfrm>
          <a:prstGeom prst="rect">
            <a:avLst/>
          </a:prstGeom>
        </p:spPr>
      </p:pic>
      <p:pic>
        <p:nvPicPr>
          <p:cNvPr id="16" name="Picture 15"/>
          <p:cNvPicPr>
            <a:picLocks noChangeAspect="1"/>
          </p:cNvPicPr>
          <p:nvPr/>
        </p:nvPicPr>
        <p:blipFill>
          <a:blip r:embed="rId5"/>
          <a:stretch>
            <a:fillRect/>
          </a:stretch>
        </p:blipFill>
        <p:spPr>
          <a:xfrm>
            <a:off x="8725113" y="4448106"/>
            <a:ext cx="3106669" cy="993821"/>
          </a:xfrm>
          <a:prstGeom prst="rect">
            <a:avLst/>
          </a:prstGeom>
        </p:spPr>
      </p:pic>
      <p:pic>
        <p:nvPicPr>
          <p:cNvPr id="18" name="Picture 17"/>
          <p:cNvPicPr>
            <a:picLocks noChangeAspect="1"/>
          </p:cNvPicPr>
          <p:nvPr/>
        </p:nvPicPr>
        <p:blipFill>
          <a:blip r:embed="rId6"/>
          <a:stretch>
            <a:fillRect/>
          </a:stretch>
        </p:blipFill>
        <p:spPr>
          <a:xfrm>
            <a:off x="262249" y="3710906"/>
            <a:ext cx="2143125" cy="2133600"/>
          </a:xfrm>
          <a:prstGeom prst="rect">
            <a:avLst/>
          </a:prstGeom>
        </p:spPr>
      </p:pic>
    </p:spTree>
    <p:extLst>
      <p:ext uri="{BB962C8B-B14F-4D97-AF65-F5344CB8AC3E}">
        <p14:creationId xmlns:p14="http://schemas.microsoft.com/office/powerpoint/2010/main" val="245511028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8" y="157308"/>
            <a:ext cx="5285508" cy="895637"/>
          </a:xfrm>
        </p:spPr>
        <p:txBody>
          <a:bodyPr>
            <a:normAutofit/>
          </a:bodyPr>
          <a:lstStyle/>
          <a:p>
            <a:r>
              <a:rPr lang="en-US" dirty="0" smtClean="0"/>
              <a:t>DATASET SUMMARY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037" y="3046750"/>
            <a:ext cx="5728856" cy="164938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87037" y="1177012"/>
            <a:ext cx="5728856" cy="1870364"/>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915893" y="1177012"/>
            <a:ext cx="5728856" cy="1869738"/>
          </a:xfrm>
          <a:prstGeom prst="rect">
            <a:avLst/>
          </a:prstGeom>
          <a:noFill/>
          <a:ln>
            <a:noFill/>
          </a:ln>
        </p:spPr>
      </p:pic>
      <p:pic>
        <p:nvPicPr>
          <p:cNvPr id="7" name="Picture 6"/>
          <p:cNvPicPr/>
          <p:nvPr/>
        </p:nvPicPr>
        <p:blipFill>
          <a:blip r:embed="rId5"/>
          <a:stretch>
            <a:fillRect/>
          </a:stretch>
        </p:blipFill>
        <p:spPr>
          <a:xfrm>
            <a:off x="1302325" y="914400"/>
            <a:ext cx="9795165" cy="5943600"/>
          </a:xfrm>
          <a:prstGeom prst="rect">
            <a:avLst/>
          </a:prstGeom>
        </p:spPr>
      </p:pic>
    </p:spTree>
    <p:extLst>
      <p:ext uri="{BB962C8B-B14F-4D97-AF65-F5344CB8AC3E}">
        <p14:creationId xmlns:p14="http://schemas.microsoft.com/office/powerpoint/2010/main" val="19559135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75" y="226580"/>
            <a:ext cx="5112497" cy="576984"/>
          </a:xfrm>
        </p:spPr>
        <p:txBody>
          <a:bodyPr>
            <a:noAutofit/>
          </a:bodyPr>
          <a:lstStyle/>
          <a:p>
            <a:r>
              <a:rPr lang="en-US" sz="3600" dirty="0" smtClean="0"/>
              <a:t>POLLUTION IN EACH STATE</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2227" y="997528"/>
            <a:ext cx="3761846" cy="331123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4308763" y="1009274"/>
            <a:ext cx="3685309" cy="3299490"/>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bwMode="auto">
          <a:xfrm>
            <a:off x="8118762" y="1009274"/>
            <a:ext cx="3768438" cy="3299490"/>
          </a:xfrm>
          <a:prstGeom prst="rect">
            <a:avLst/>
          </a:prstGeom>
          <a:noFill/>
          <a:ln>
            <a:noFill/>
          </a:ln>
        </p:spPr>
      </p:pic>
      <p:pic>
        <p:nvPicPr>
          <p:cNvPr id="7" name="Picture 6">
            <a:extLst>
              <a:ext uri="{FF2B5EF4-FFF2-40B4-BE49-F238E27FC236}">
                <a16:creationId xmlns:a16="http://schemas.microsoft.com/office/drawing/2014/main" id="{61B7C18F-B597-0C5C-A42E-10A1F635B4B2}"/>
              </a:ext>
            </a:extLst>
          </p:cNvPr>
          <p:cNvPicPr>
            <a:picLocks noChangeAspect="1"/>
          </p:cNvPicPr>
          <p:nvPr/>
        </p:nvPicPr>
        <p:blipFill>
          <a:blip r:embed="rId5"/>
          <a:stretch>
            <a:fillRect/>
          </a:stretch>
        </p:blipFill>
        <p:spPr>
          <a:xfrm>
            <a:off x="424155" y="1480537"/>
            <a:ext cx="3626138" cy="3800392"/>
          </a:xfrm>
          <a:prstGeom prst="rect">
            <a:avLst/>
          </a:prstGeom>
        </p:spPr>
      </p:pic>
      <p:pic>
        <p:nvPicPr>
          <p:cNvPr id="8" name="Picture 7">
            <a:extLst>
              <a:ext uri="{FF2B5EF4-FFF2-40B4-BE49-F238E27FC236}">
                <a16:creationId xmlns:a16="http://schemas.microsoft.com/office/drawing/2014/main" id="{E68F7814-1A6E-A298-04C6-6999250DF63F}"/>
              </a:ext>
            </a:extLst>
          </p:cNvPr>
          <p:cNvPicPr>
            <a:picLocks noChangeAspect="1"/>
          </p:cNvPicPr>
          <p:nvPr/>
        </p:nvPicPr>
        <p:blipFill>
          <a:blip r:embed="rId6"/>
          <a:stretch>
            <a:fillRect/>
          </a:stretch>
        </p:blipFill>
        <p:spPr>
          <a:xfrm>
            <a:off x="4297525" y="1480537"/>
            <a:ext cx="3626139" cy="3800393"/>
          </a:xfrm>
          <a:prstGeom prst="rect">
            <a:avLst/>
          </a:prstGeom>
        </p:spPr>
      </p:pic>
      <p:pic>
        <p:nvPicPr>
          <p:cNvPr id="9" name="Picture 8">
            <a:extLst>
              <a:ext uri="{FF2B5EF4-FFF2-40B4-BE49-F238E27FC236}">
                <a16:creationId xmlns:a16="http://schemas.microsoft.com/office/drawing/2014/main" id="{0B5BCAF1-52AA-1D2C-1FE5-F460CB0B0AFB}"/>
              </a:ext>
            </a:extLst>
          </p:cNvPr>
          <p:cNvPicPr>
            <a:picLocks noChangeAspect="1"/>
          </p:cNvPicPr>
          <p:nvPr/>
        </p:nvPicPr>
        <p:blipFill>
          <a:blip r:embed="rId7"/>
          <a:stretch>
            <a:fillRect/>
          </a:stretch>
        </p:blipFill>
        <p:spPr>
          <a:xfrm>
            <a:off x="8049599" y="1480537"/>
            <a:ext cx="3718246" cy="3896926"/>
          </a:xfrm>
          <a:prstGeom prst="rect">
            <a:avLst/>
          </a:prstGeom>
        </p:spPr>
      </p:pic>
    </p:spTree>
    <p:extLst>
      <p:ext uri="{BB962C8B-B14F-4D97-AF65-F5344CB8AC3E}">
        <p14:creationId xmlns:p14="http://schemas.microsoft.com/office/powerpoint/2010/main" val="296519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 y="212725"/>
            <a:ext cx="6393873" cy="757093"/>
          </a:xfrm>
        </p:spPr>
        <p:txBody>
          <a:bodyPr/>
          <a:lstStyle/>
          <a:p>
            <a:r>
              <a:rPr lang="en-US" dirty="0" smtClean="0"/>
              <a:t>POLLUTANTS IN EACH YEAR</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9327" y="1046018"/>
            <a:ext cx="4107873" cy="3311237"/>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bwMode="auto">
          <a:xfrm>
            <a:off x="4267200" y="1046017"/>
            <a:ext cx="3671455" cy="3387437"/>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bwMode="auto">
          <a:xfrm>
            <a:off x="8181746" y="1046018"/>
            <a:ext cx="3864782" cy="3311237"/>
          </a:xfrm>
          <a:prstGeom prst="rect">
            <a:avLst/>
          </a:prstGeom>
          <a:noFill/>
          <a:ln>
            <a:noFill/>
          </a:ln>
        </p:spPr>
      </p:pic>
      <p:grpSp>
        <p:nvGrpSpPr>
          <p:cNvPr id="11" name="Group 10"/>
          <p:cNvGrpSpPr/>
          <p:nvPr/>
        </p:nvGrpSpPr>
        <p:grpSpPr>
          <a:xfrm>
            <a:off x="1612220" y="887800"/>
            <a:ext cx="9163152" cy="5725059"/>
            <a:chOff x="1612220" y="887800"/>
            <a:chExt cx="9163152" cy="5725059"/>
          </a:xfrm>
        </p:grpSpPr>
        <p:pic>
          <p:nvPicPr>
            <p:cNvPr id="8" name="Picture 7"/>
            <p:cNvPicPr/>
            <p:nvPr/>
          </p:nvPicPr>
          <p:blipFill>
            <a:blip r:embed="rId5"/>
            <a:stretch>
              <a:fillRect/>
            </a:stretch>
          </p:blipFill>
          <p:spPr>
            <a:xfrm>
              <a:off x="1612220" y="887800"/>
              <a:ext cx="8981413" cy="5049984"/>
            </a:xfrm>
            <a:prstGeom prst="rect">
              <a:avLst/>
            </a:prstGeom>
          </p:spPr>
        </p:pic>
        <p:sp>
          <p:nvSpPr>
            <p:cNvPr id="9" name="Rectangle 8"/>
            <p:cNvSpPr/>
            <p:nvPr/>
          </p:nvSpPr>
          <p:spPr>
            <a:xfrm>
              <a:off x="1690253" y="5927800"/>
              <a:ext cx="9085119" cy="685059"/>
            </a:xfrm>
            <a:prstGeom prst="rect">
              <a:avLst/>
            </a:prstGeom>
          </p:spPr>
          <p:txBody>
            <a:bodyPr wrap="square">
              <a:spAutoFit/>
            </a:bodyPr>
            <a:lstStyle/>
            <a:p>
              <a:pPr algn="just">
                <a:lnSpc>
                  <a:spcPct val="107000"/>
                </a:lnSpc>
                <a:spcAft>
                  <a:spcPts val="800"/>
                </a:spcAft>
              </a:pPr>
              <a:r>
                <a:rPr lang="en-GB" b="1" i="1" dirty="0">
                  <a:latin typeface="Segoe UI" panose="020B0502040204020203" pitchFamily="34" charset="0"/>
                  <a:ea typeface="Calibri" panose="020F0502020204030204" pitchFamily="34" charset="0"/>
                  <a:cs typeface="Times New Roman" panose="02020603050405020304" pitchFamily="18" charset="0"/>
                </a:rPr>
                <a:t>On considering the average of pollutants in each year, PM10 shows an upward trend in all three years and NO2 shows a downward trend in the respective years. </a:t>
              </a:r>
              <a:endParaRPr lang="en-US" b="1" i="1" dirty="0">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372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par>
                                <p:cTn id="11" presetID="6" presetClass="entr" presetSubtype="3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xit" presetSubtype="32" fill="hold" nodeType="clickEffect">
                                  <p:stCondLst>
                                    <p:cond delay="0"/>
                                  </p:stCondLst>
                                  <p:childTnLst>
                                    <p:animEffect transition="out" filter="circle(out)">
                                      <p:cBhvr>
                                        <p:cTn id="17" dur="2000"/>
                                        <p:tgtEl>
                                          <p:spTgt spid="4"/>
                                        </p:tgtEl>
                                      </p:cBhvr>
                                    </p:animEffect>
                                    <p:set>
                                      <p:cBhvr>
                                        <p:cTn id="18" dur="1" fill="hold">
                                          <p:stCondLst>
                                            <p:cond delay="1999"/>
                                          </p:stCondLst>
                                        </p:cTn>
                                        <p:tgtEl>
                                          <p:spTgt spid="4"/>
                                        </p:tgtEl>
                                        <p:attrNameLst>
                                          <p:attrName>style.visibility</p:attrName>
                                        </p:attrNameLst>
                                      </p:cBhvr>
                                      <p:to>
                                        <p:strVal val="hidden"/>
                                      </p:to>
                                    </p:set>
                                  </p:childTnLst>
                                </p:cTn>
                              </p:par>
                              <p:par>
                                <p:cTn id="19" presetID="6" presetClass="exit" presetSubtype="32" fill="hold" nodeType="withEffect">
                                  <p:stCondLst>
                                    <p:cond delay="0"/>
                                  </p:stCondLst>
                                  <p:childTnLst>
                                    <p:animEffect transition="out" filter="circle(out)">
                                      <p:cBhvr>
                                        <p:cTn id="20" dur="2000"/>
                                        <p:tgtEl>
                                          <p:spTgt spid="5"/>
                                        </p:tgtEl>
                                      </p:cBhvr>
                                    </p:animEffect>
                                    <p:set>
                                      <p:cBhvr>
                                        <p:cTn id="21" dur="1" fill="hold">
                                          <p:stCondLst>
                                            <p:cond delay="1999"/>
                                          </p:stCondLst>
                                        </p:cTn>
                                        <p:tgtEl>
                                          <p:spTgt spid="5"/>
                                        </p:tgtEl>
                                        <p:attrNameLst>
                                          <p:attrName>style.visibility</p:attrName>
                                        </p:attrNameLst>
                                      </p:cBhvr>
                                      <p:to>
                                        <p:strVal val="hidden"/>
                                      </p:to>
                                    </p:set>
                                  </p:childTnLst>
                                </p:cTn>
                              </p:par>
                              <p:par>
                                <p:cTn id="22" presetID="6" presetClass="exit" presetSubtype="32" fill="hold" nodeType="withEffect">
                                  <p:stCondLst>
                                    <p:cond delay="0"/>
                                  </p:stCondLst>
                                  <p:childTnLst>
                                    <p:animEffect transition="out" filter="circle(out)">
                                      <p:cBhvr>
                                        <p:cTn id="23" dur="2000"/>
                                        <p:tgtEl>
                                          <p:spTgt spid="6"/>
                                        </p:tgtEl>
                                      </p:cBhvr>
                                    </p:animEffect>
                                    <p:set>
                                      <p:cBhvr>
                                        <p:cTn id="24" dur="1" fill="hold">
                                          <p:stCondLst>
                                            <p:cond delay="19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7527" y="845127"/>
            <a:ext cx="11194473" cy="6012873"/>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26" y="879763"/>
            <a:ext cx="11194473" cy="6012873"/>
          </a:xfrm>
          <a:prstGeom prst="rect">
            <a:avLst/>
          </a:prstGeom>
          <a:noFill/>
          <a:ln>
            <a:noFill/>
          </a:ln>
        </p:spPr>
      </p:pic>
      <p:sp>
        <p:nvSpPr>
          <p:cNvPr id="2" name="Title 1"/>
          <p:cNvSpPr>
            <a:spLocks noGrp="1"/>
          </p:cNvSpPr>
          <p:nvPr>
            <p:ph type="title"/>
          </p:nvPr>
        </p:nvSpPr>
        <p:spPr>
          <a:xfrm>
            <a:off x="187035" y="0"/>
            <a:ext cx="4038601" cy="1325563"/>
          </a:xfrm>
        </p:spPr>
        <p:txBody>
          <a:bodyPr>
            <a:noAutofit/>
          </a:bodyPr>
          <a:lstStyle/>
          <a:p>
            <a:r>
              <a:rPr lang="en-US" sz="2400" b="1" i="1" dirty="0" smtClean="0"/>
              <a:t>POLLUTION DIFFERENCE BETWEEN THE SUCCESSIVE YEARS</a:t>
            </a:r>
            <a:endParaRPr lang="en-US" sz="2400" b="1" i="1" dirty="0"/>
          </a:p>
        </p:txBody>
      </p:sp>
      <p:sp>
        <p:nvSpPr>
          <p:cNvPr id="5" name="Rectangle 4"/>
          <p:cNvSpPr/>
          <p:nvPr/>
        </p:nvSpPr>
        <p:spPr>
          <a:xfrm>
            <a:off x="7159615" y="1567934"/>
            <a:ext cx="4578369" cy="369332"/>
          </a:xfrm>
          <a:prstGeom prst="rect">
            <a:avLst/>
          </a:prstGeom>
        </p:spPr>
        <p:txBody>
          <a:bodyPr wrap="none">
            <a:spAutoFit/>
          </a:bodyPr>
          <a:lstStyle/>
          <a:p>
            <a:r>
              <a:rPr lang="en-GB" i="1" dirty="0">
                <a:solidFill>
                  <a:srgbClr val="FF0000"/>
                </a:solidFill>
                <a:latin typeface="Segoe UI" panose="020B0502040204020203" pitchFamily="34" charset="0"/>
                <a:ea typeface="Calibri" panose="020F0502020204030204" pitchFamily="34" charset="0"/>
              </a:rPr>
              <a:t>Pollution difference between 2018 and 2019</a:t>
            </a:r>
            <a:endParaRPr lang="en-US" dirty="0">
              <a:solidFill>
                <a:srgbClr val="FF0000"/>
              </a:solidFill>
            </a:endParaRPr>
          </a:p>
        </p:txBody>
      </p:sp>
      <p:sp>
        <p:nvSpPr>
          <p:cNvPr id="7" name="Rectangle 6"/>
          <p:cNvSpPr/>
          <p:nvPr/>
        </p:nvSpPr>
        <p:spPr>
          <a:xfrm>
            <a:off x="7159615" y="2130863"/>
            <a:ext cx="4578369" cy="369332"/>
          </a:xfrm>
          <a:prstGeom prst="rect">
            <a:avLst/>
          </a:prstGeom>
        </p:spPr>
        <p:txBody>
          <a:bodyPr wrap="none">
            <a:spAutoFit/>
          </a:bodyPr>
          <a:lstStyle/>
          <a:p>
            <a:r>
              <a:rPr lang="en-GB" i="1" dirty="0">
                <a:solidFill>
                  <a:srgbClr val="FF0000"/>
                </a:solidFill>
                <a:latin typeface="Segoe UI" panose="020B0502040204020203" pitchFamily="34" charset="0"/>
                <a:ea typeface="Calibri" panose="020F0502020204030204" pitchFamily="34" charset="0"/>
              </a:rPr>
              <a:t>Pollution difference between 2019 and 2020</a:t>
            </a:r>
            <a:endParaRPr lang="en-US" dirty="0">
              <a:solidFill>
                <a:srgbClr val="FF0000"/>
              </a:solidFill>
            </a:endParaRPr>
          </a:p>
        </p:txBody>
      </p:sp>
    </p:spTree>
    <p:extLst>
      <p:ext uri="{BB962C8B-B14F-4D97-AF65-F5344CB8AC3E}">
        <p14:creationId xmlns:p14="http://schemas.microsoft.com/office/powerpoint/2010/main" val="38214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736836" y="886691"/>
            <a:ext cx="11455164" cy="5971309"/>
          </a:xfrm>
          <a:prstGeom prst="rect">
            <a:avLst/>
          </a:prstGeom>
        </p:spPr>
      </p:pic>
      <p:sp>
        <p:nvSpPr>
          <p:cNvPr id="2" name="Title 1"/>
          <p:cNvSpPr>
            <a:spLocks noGrp="1"/>
          </p:cNvSpPr>
          <p:nvPr>
            <p:ph type="title"/>
          </p:nvPr>
        </p:nvSpPr>
        <p:spPr>
          <a:xfrm>
            <a:off x="187035" y="0"/>
            <a:ext cx="4038601" cy="1325563"/>
          </a:xfrm>
        </p:spPr>
        <p:txBody>
          <a:bodyPr>
            <a:noAutofit/>
          </a:bodyPr>
          <a:lstStyle/>
          <a:p>
            <a:r>
              <a:rPr lang="en-GB" sz="2400" b="1" i="1" dirty="0"/>
              <a:t>VEHICLE REGISTRATION BETWEEN THE SUCCESSIVE YEARS</a:t>
            </a:r>
            <a:endParaRPr lang="en-US" sz="2400" b="1" i="1" dirty="0"/>
          </a:p>
        </p:txBody>
      </p:sp>
      <p:sp>
        <p:nvSpPr>
          <p:cNvPr id="5" name="Rectangle 4"/>
          <p:cNvSpPr/>
          <p:nvPr/>
        </p:nvSpPr>
        <p:spPr>
          <a:xfrm>
            <a:off x="7353579" y="601625"/>
            <a:ext cx="4627485" cy="369332"/>
          </a:xfrm>
          <a:prstGeom prst="rect">
            <a:avLst/>
          </a:prstGeom>
        </p:spPr>
        <p:txBody>
          <a:bodyPr wrap="none">
            <a:spAutoFit/>
          </a:bodyPr>
          <a:lstStyle/>
          <a:p>
            <a:r>
              <a:rPr lang="en-GB" i="1" dirty="0" smtClean="0">
                <a:solidFill>
                  <a:srgbClr val="FF0000"/>
                </a:solidFill>
                <a:latin typeface="Segoe UI" panose="020B0502040204020203" pitchFamily="34" charset="0"/>
                <a:ea typeface="Calibri" panose="020F0502020204030204" pitchFamily="34" charset="0"/>
              </a:rPr>
              <a:t>Vehicle registration  </a:t>
            </a:r>
            <a:r>
              <a:rPr lang="en-GB" i="1" dirty="0">
                <a:solidFill>
                  <a:srgbClr val="FF0000"/>
                </a:solidFill>
                <a:latin typeface="Segoe UI" panose="020B0502040204020203" pitchFamily="34" charset="0"/>
                <a:ea typeface="Calibri" panose="020F0502020204030204" pitchFamily="34" charset="0"/>
              </a:rPr>
              <a:t>between 2018 and 2019</a:t>
            </a:r>
            <a:endParaRPr lang="en-US" dirty="0">
              <a:solidFill>
                <a:srgbClr val="FF0000"/>
              </a:solidFill>
            </a:endParaRPr>
          </a:p>
        </p:txBody>
      </p:sp>
      <p:pic>
        <p:nvPicPr>
          <p:cNvPr id="19" name="Picture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55" y="915539"/>
            <a:ext cx="11055926" cy="5971308"/>
          </a:xfrm>
          <a:prstGeom prst="rect">
            <a:avLst/>
          </a:prstGeom>
          <a:noFill/>
          <a:ln>
            <a:noFill/>
          </a:ln>
        </p:spPr>
      </p:pic>
      <p:sp>
        <p:nvSpPr>
          <p:cNvPr id="7" name="Rectangle 6"/>
          <p:cNvSpPr/>
          <p:nvPr/>
        </p:nvSpPr>
        <p:spPr>
          <a:xfrm>
            <a:off x="7342262" y="630473"/>
            <a:ext cx="4578369" cy="369332"/>
          </a:xfrm>
          <a:prstGeom prst="rect">
            <a:avLst/>
          </a:prstGeom>
        </p:spPr>
        <p:txBody>
          <a:bodyPr wrap="none">
            <a:spAutoFit/>
          </a:bodyPr>
          <a:lstStyle/>
          <a:p>
            <a:r>
              <a:rPr lang="en-GB" i="1" dirty="0" smtClean="0">
                <a:solidFill>
                  <a:srgbClr val="FF0000"/>
                </a:solidFill>
                <a:latin typeface="Segoe UI" panose="020B0502040204020203" pitchFamily="34" charset="0"/>
                <a:ea typeface="Calibri" panose="020F0502020204030204" pitchFamily="34" charset="0"/>
              </a:rPr>
              <a:t>Vehicle registration between </a:t>
            </a:r>
            <a:r>
              <a:rPr lang="en-GB" i="1" dirty="0">
                <a:solidFill>
                  <a:srgbClr val="FF0000"/>
                </a:solidFill>
                <a:latin typeface="Segoe UI" panose="020B0502040204020203" pitchFamily="34" charset="0"/>
                <a:ea typeface="Calibri" panose="020F0502020204030204" pitchFamily="34" charset="0"/>
              </a:rPr>
              <a:t>2019 and 2020</a:t>
            </a:r>
            <a:endParaRPr lang="en-US" dirty="0">
              <a:solidFill>
                <a:srgbClr val="FF0000"/>
              </a:solidFill>
            </a:endParaRPr>
          </a:p>
        </p:txBody>
      </p:sp>
    </p:spTree>
    <p:extLst>
      <p:ext uri="{BB962C8B-B14F-4D97-AF65-F5344CB8AC3E}">
        <p14:creationId xmlns:p14="http://schemas.microsoft.com/office/powerpoint/2010/main" val="175266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CORRELATION BETWEEN POPULATION AND POLLUTION</a:t>
            </a:r>
            <a:endParaRPr lang="en-US" dirty="0"/>
          </a:p>
        </p:txBody>
      </p:sp>
      <p:pic>
        <p:nvPicPr>
          <p:cNvPr id="5" name="Content Placeholder 4"/>
          <p:cNvPicPr>
            <a:picLocks noGrp="1" noChangeAspect="1"/>
          </p:cNvPicPr>
          <p:nvPr>
            <p:ph idx="1"/>
          </p:nvPr>
        </p:nvPicPr>
        <p:blipFill>
          <a:blip r:embed="rId2"/>
          <a:stretch>
            <a:fillRect/>
          </a:stretch>
        </p:blipFill>
        <p:spPr>
          <a:xfrm>
            <a:off x="422495" y="1722658"/>
            <a:ext cx="5251010" cy="4146487"/>
          </a:xfrm>
          <a:prstGeom prst="rect">
            <a:avLst/>
          </a:prstGeom>
        </p:spPr>
      </p:pic>
      <p:pic>
        <p:nvPicPr>
          <p:cNvPr id="4" name="Picture 3"/>
          <p:cNvPicPr>
            <a:picLocks noChangeAspect="1"/>
          </p:cNvPicPr>
          <p:nvPr/>
        </p:nvPicPr>
        <p:blipFill>
          <a:blip r:embed="rId3"/>
          <a:stretch>
            <a:fillRect/>
          </a:stretch>
        </p:blipFill>
        <p:spPr>
          <a:xfrm>
            <a:off x="5874945" y="1690688"/>
            <a:ext cx="4003345" cy="2289967"/>
          </a:xfrm>
          <a:prstGeom prst="rect">
            <a:avLst/>
          </a:prstGeom>
        </p:spPr>
      </p:pic>
      <p:sp>
        <p:nvSpPr>
          <p:cNvPr id="6" name="Rectangle 5"/>
          <p:cNvSpPr/>
          <p:nvPr/>
        </p:nvSpPr>
        <p:spPr>
          <a:xfrm>
            <a:off x="5548814" y="3934181"/>
            <a:ext cx="6643186" cy="2862322"/>
          </a:xfrm>
          <a:prstGeom prst="rect">
            <a:avLst/>
          </a:prstGeom>
        </p:spPr>
        <p:txBody>
          <a:bodyPr wrap="square">
            <a:spAutoFit/>
          </a:bodyPr>
          <a:lstStyle/>
          <a:p>
            <a:r>
              <a:rPr lang="en-US" dirty="0">
                <a:solidFill>
                  <a:srgbClr val="000000"/>
                </a:solidFill>
                <a:latin typeface="Segoe UI" panose="020B0502040204020203" pitchFamily="34" charset="0"/>
              </a:rPr>
              <a:t>On running a correlation test between the population and pollution for the years 2018-20. The following are the obtained results.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2018 - r=0.17, p=0.25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2019 - r=0.25, p=0.078 </a:t>
            </a:r>
            <a:endParaRPr lang="en-US"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Year </a:t>
            </a:r>
            <a:r>
              <a:rPr lang="en-US" dirty="0">
                <a:solidFill>
                  <a:srgbClr val="000000"/>
                </a:solidFill>
                <a:latin typeface="Segoe UI" panose="020B0502040204020203" pitchFamily="34" charset="0"/>
              </a:rPr>
              <a:t>2020 - r=0.25, </a:t>
            </a:r>
            <a:r>
              <a:rPr lang="en-US" dirty="0" smtClean="0">
                <a:solidFill>
                  <a:srgbClr val="000000"/>
                </a:solidFill>
                <a:latin typeface="Segoe UI" panose="020B0502040204020203" pitchFamily="34" charset="0"/>
              </a:rPr>
              <a:t>p=0.074</a:t>
            </a:r>
          </a:p>
          <a:p>
            <a:r>
              <a:rPr lang="en-US" dirty="0" smtClean="0">
                <a:solidFill>
                  <a:srgbClr val="000000"/>
                </a:solidFill>
                <a:latin typeface="Segoe UI" panose="020B0502040204020203" pitchFamily="34" charset="0"/>
              </a:rPr>
              <a:t> </a:t>
            </a:r>
            <a:r>
              <a:rPr lang="en-US" dirty="0">
                <a:solidFill>
                  <a:srgbClr val="000000"/>
                </a:solidFill>
                <a:latin typeface="Segoe UI" panose="020B0502040204020203" pitchFamily="34" charset="0"/>
              </a:rPr>
              <a:t>The result obtained is negligible or weak correlation between population and pollution. So, the common ideology that if the population increases, the pollution also increases does not satisfy here. </a:t>
            </a:r>
            <a:endParaRPr lang="en-US" dirty="0"/>
          </a:p>
        </p:txBody>
      </p:sp>
    </p:spTree>
    <p:extLst>
      <p:ext uri="{BB962C8B-B14F-4D97-AF65-F5344CB8AC3E}">
        <p14:creationId xmlns:p14="http://schemas.microsoft.com/office/powerpoint/2010/main" val="4114010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447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Times New Roman</vt:lpstr>
      <vt:lpstr>Office Theme</vt:lpstr>
      <vt:lpstr>STUDY AND ANALYSES OF TRANSPORTATION POLLUTION ACROSS THE US</vt:lpstr>
      <vt:lpstr>INTRODUCTION:</vt:lpstr>
      <vt:lpstr>Data-Description: </vt:lpstr>
      <vt:lpstr>DATASET SUMMARY</vt:lpstr>
      <vt:lpstr>POLLUTION IN EACH STATE</vt:lpstr>
      <vt:lpstr>POLLUTANTS IN EACH YEAR</vt:lpstr>
      <vt:lpstr>POLLUTION DIFFERENCE BETWEEN THE SUCCESSIVE YEARS</vt:lpstr>
      <vt:lpstr>VEHICLE REGISTRATION BETWEEN THE SUCCESSIVE YEARS</vt:lpstr>
      <vt:lpstr>CORRELATION BETWEEN POPULATION AND POLLUTION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ANALYSES OF TRANSPORTATION POLLUTION ACROSS THE US</dc:title>
  <dc:creator>Windows User</dc:creator>
  <cp:lastModifiedBy>Windows User</cp:lastModifiedBy>
  <cp:revision>18</cp:revision>
  <dcterms:created xsi:type="dcterms:W3CDTF">2022-12-05T05:25:43Z</dcterms:created>
  <dcterms:modified xsi:type="dcterms:W3CDTF">2023-06-15T19:04:40Z</dcterms:modified>
</cp:coreProperties>
</file>