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00"/>
    <a:srgbClr val="FFFF99"/>
    <a:srgbClr val="66CCFF"/>
    <a:srgbClr val="DDDDDD"/>
    <a:srgbClr val="3399FF"/>
    <a:srgbClr val="00FF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415" autoAdjust="0"/>
    <p:restoredTop sz="94693" autoAdjust="0"/>
  </p:normalViewPr>
  <p:slideViewPr>
    <p:cSldViewPr snapToGrid="0">
      <p:cViewPr>
        <p:scale>
          <a:sx n="125" d="100"/>
          <a:sy n="125" d="100"/>
        </p:scale>
        <p:origin x="-294" y="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FDD62E9-6AF1-4CDA-8B9E-4962540FD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F3E92-7A61-4226-8AEF-2DFCE5B98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F4F49-BC45-4173-8611-A958FC0DB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3D4F5-09B7-4165-A941-B25CE4D4B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FD512-746B-4FE8-B8D9-5F981D8DE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7E27A-EE72-48A7-821A-419B40E5F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24B80-B7CA-4DF3-95EC-770BB859D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6C29E-5323-4E57-BB9C-B3E59CB35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085AF-05A7-4463-A878-44267EAF1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8CB64-BF03-4ABC-BCAB-E4C2E2C8B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A848B-0008-4451-9EDA-F691A100E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31E20-B85B-4FC8-ACE6-992D614C0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3A04C03-C389-4F05-8674-3B45ADF4D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477000" y="-7938"/>
            <a:ext cx="2667000" cy="403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900" b="1" dirty="0" smtClean="0"/>
              <a:t>Completed </a:t>
            </a:r>
            <a:r>
              <a:rPr lang="en-US" sz="900" b="1" dirty="0"/>
              <a:t>By</a:t>
            </a:r>
            <a:r>
              <a:rPr lang="en-US" sz="900" dirty="0" smtClean="0"/>
              <a:t>:</a:t>
            </a:r>
          </a:p>
          <a:p>
            <a:pPr>
              <a:spcBef>
                <a:spcPct val="20000"/>
              </a:spcBef>
            </a:pPr>
            <a:r>
              <a:rPr lang="en-US" sz="900" dirty="0" smtClean="0"/>
              <a:t>Adam Kendell</a:t>
            </a:r>
            <a:r>
              <a:rPr lang="en-US" sz="900" dirty="0"/>
              <a:t>	        </a:t>
            </a:r>
            <a:r>
              <a:rPr lang="en-US" sz="900" b="1" dirty="0"/>
              <a:t>Incident Date</a:t>
            </a:r>
            <a:r>
              <a:rPr lang="en-US" sz="900" b="1" dirty="0" smtClean="0"/>
              <a:t>: </a:t>
            </a:r>
            <a:r>
              <a:rPr lang="en-US" sz="800" b="1" dirty="0" smtClean="0"/>
              <a:t>11/28/2011</a:t>
            </a:r>
            <a:endParaRPr lang="en-US" sz="800" b="1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100263" y="-7938"/>
            <a:ext cx="4379912" cy="3968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90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046163" y="-9525"/>
            <a:ext cx="1054100" cy="404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900"/>
              <a:t>       </a:t>
            </a:r>
            <a:r>
              <a:rPr lang="en-US" sz="900" b="1"/>
              <a:t>IR</a:t>
            </a:r>
            <a:r>
              <a:rPr lang="en-US" sz="900"/>
              <a:t> #</a:t>
            </a:r>
          </a:p>
          <a:p>
            <a:pPr>
              <a:spcBef>
                <a:spcPct val="20000"/>
              </a:spcBef>
            </a:pPr>
            <a:endParaRPr lang="en-US" sz="9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-9525"/>
            <a:ext cx="1046163" cy="404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900" dirty="0"/>
              <a:t>      </a:t>
            </a:r>
            <a:r>
              <a:rPr lang="en-US" sz="900" b="1" dirty="0" smtClean="0"/>
              <a:t>Dept</a:t>
            </a:r>
          </a:p>
          <a:p>
            <a:pPr>
              <a:spcBef>
                <a:spcPct val="20000"/>
              </a:spcBef>
            </a:pPr>
            <a:r>
              <a:rPr lang="en-US" sz="900" b="1" dirty="0" smtClean="0"/>
              <a:t>MAP Stamping</a:t>
            </a:r>
            <a:endParaRPr lang="en-US" sz="900" b="1" dirty="0"/>
          </a:p>
          <a:p>
            <a:pPr>
              <a:spcBef>
                <a:spcPct val="20000"/>
              </a:spcBef>
            </a:pPr>
            <a:endParaRPr lang="en-US" sz="900" dirty="0"/>
          </a:p>
          <a:p>
            <a:pPr>
              <a:spcBef>
                <a:spcPct val="20000"/>
              </a:spcBef>
            </a:pPr>
            <a:r>
              <a:rPr lang="en-US" sz="900" dirty="0"/>
              <a:t>  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2309813"/>
            <a:ext cx="2362200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000" b="1" u="sng" dirty="0"/>
              <a:t>Management Viewpoint</a:t>
            </a:r>
            <a:r>
              <a:rPr lang="en-US" sz="1000" u="sng" dirty="0">
                <a:sym typeface="Wingdings" pitchFamily="2" charset="2"/>
              </a:rPr>
              <a:t>: </a:t>
            </a:r>
            <a:endParaRPr lang="en-US" sz="800" b="1" dirty="0" smtClean="0">
              <a:solidFill>
                <a:srgbClr val="3333CC"/>
              </a:solidFill>
              <a:sym typeface="Wingdings" pitchFamily="2" charset="2"/>
            </a:endParaRPr>
          </a:p>
          <a:p>
            <a:pPr>
              <a:spcBef>
                <a:spcPct val="20000"/>
              </a:spcBef>
            </a:pP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Knew this was isolated to the </a:t>
            </a:r>
            <a:r>
              <a:rPr lang="en-US" sz="800" b="1" dirty="0" err="1" smtClean="0">
                <a:solidFill>
                  <a:srgbClr val="3333CC"/>
                </a:solidFill>
                <a:sym typeface="Wingdings" pitchFamily="2" charset="2"/>
              </a:rPr>
              <a:t>Stampstorage</a:t>
            </a: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 application.</a:t>
            </a:r>
            <a:endParaRPr lang="en-US" sz="800" b="1" dirty="0">
              <a:solidFill>
                <a:srgbClr val="3333CC"/>
              </a:solidFill>
              <a:sym typeface="Wingdings" pitchFamily="2" charset="2"/>
            </a:endParaRPr>
          </a:p>
          <a:p>
            <a:pPr>
              <a:spcBef>
                <a:spcPct val="20000"/>
              </a:spcBef>
            </a:pPr>
            <a:endParaRPr lang="en-US" sz="1000" dirty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1579563"/>
            <a:ext cx="2362200" cy="72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000" b="1" u="sng" dirty="0"/>
              <a:t>Root Cause</a:t>
            </a:r>
            <a:r>
              <a:rPr lang="en-US" sz="1000" u="sng" dirty="0"/>
              <a:t>:</a:t>
            </a:r>
            <a:r>
              <a:rPr lang="en-US" sz="1000" dirty="0"/>
              <a:t> </a:t>
            </a:r>
            <a:r>
              <a:rPr lang="en-US" sz="800" b="1" dirty="0" smtClean="0">
                <a:solidFill>
                  <a:srgbClr val="3333CC"/>
                </a:solidFill>
              </a:rPr>
              <a:t>While </a:t>
            </a:r>
            <a:r>
              <a:rPr lang="en-US" sz="800" b="1" dirty="0" smtClean="0">
                <a:solidFill>
                  <a:srgbClr val="3333CC"/>
                </a:solidFill>
              </a:rPr>
              <a:t>the latest builds had the </a:t>
            </a:r>
            <a:r>
              <a:rPr lang="en-US" sz="800" b="1" dirty="0" smtClean="0">
                <a:solidFill>
                  <a:srgbClr val="3333CC"/>
                </a:solidFill>
              </a:rPr>
              <a:t>correct QPC </a:t>
            </a:r>
            <a:r>
              <a:rPr lang="en-US" sz="800" b="1" dirty="0" smtClean="0">
                <a:solidFill>
                  <a:srgbClr val="3333CC"/>
                </a:solidFill>
              </a:rPr>
              <a:t>configuration, the build on QA did not</a:t>
            </a:r>
            <a:r>
              <a:rPr lang="en-US" sz="800" b="1" dirty="0" smtClean="0">
                <a:solidFill>
                  <a:srgbClr val="3333CC"/>
                </a:solidFill>
              </a:rPr>
              <a:t>. No process existed to verify configuration before deployment.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984250"/>
            <a:ext cx="23622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000" b="1" u="sng" dirty="0"/>
              <a:t>Background</a:t>
            </a:r>
            <a:r>
              <a:rPr lang="en-US" sz="1000" u="sng" dirty="0" smtClean="0"/>
              <a:t>: </a:t>
            </a:r>
            <a:r>
              <a:rPr lang="en-US" sz="800" b="1" dirty="0" smtClean="0">
                <a:solidFill>
                  <a:srgbClr val="3333CC"/>
                </a:solidFill>
              </a:rPr>
              <a:t>We knew that QA instance had been started up and that QA </a:t>
            </a:r>
            <a:r>
              <a:rPr lang="en-US" sz="800" b="1" dirty="0" smtClean="0">
                <a:solidFill>
                  <a:srgbClr val="3333CC"/>
                </a:solidFill>
              </a:rPr>
              <a:t>instance was </a:t>
            </a:r>
            <a:r>
              <a:rPr lang="en-US" sz="800" b="1" dirty="0" smtClean="0">
                <a:solidFill>
                  <a:srgbClr val="3333CC"/>
                </a:solidFill>
              </a:rPr>
              <a:t>pointed </a:t>
            </a:r>
            <a:r>
              <a:rPr lang="en-US" sz="800" b="1" dirty="0" smtClean="0">
                <a:solidFill>
                  <a:srgbClr val="3333CC"/>
                </a:solidFill>
              </a:rPr>
              <a:t>at the production PLC/QPC module </a:t>
            </a:r>
            <a:r>
              <a:rPr lang="en-US" sz="800" b="1" dirty="0" smtClean="0">
                <a:solidFill>
                  <a:srgbClr val="3333CC"/>
                </a:solidFill>
              </a:rPr>
              <a:t>and caused issues on 11/18</a:t>
            </a:r>
            <a:r>
              <a:rPr lang="en-US" sz="800" b="1" dirty="0" smtClean="0">
                <a:solidFill>
                  <a:srgbClr val="3333CC"/>
                </a:solidFill>
              </a:rPr>
              <a:t>.</a:t>
            </a:r>
            <a:endParaRPr lang="en-US" sz="1000" i="1" u="sng" dirty="0">
              <a:solidFill>
                <a:srgbClr val="3333CC"/>
              </a:solidFill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-4763" y="396875"/>
            <a:ext cx="2370138" cy="58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000" b="1" u="sng" dirty="0"/>
              <a:t>Problem</a:t>
            </a:r>
            <a:r>
              <a:rPr lang="en-US" sz="1000" u="sng" dirty="0"/>
              <a:t>:</a:t>
            </a:r>
          </a:p>
          <a:p>
            <a:pPr>
              <a:spcBef>
                <a:spcPct val="20000"/>
              </a:spcBef>
            </a:pPr>
            <a:r>
              <a:rPr lang="en-US" sz="800" b="1" dirty="0" smtClean="0">
                <a:solidFill>
                  <a:srgbClr val="3333CC"/>
                </a:solidFill>
              </a:rPr>
              <a:t>Stamping called over the radio to report an issue with c</a:t>
            </a:r>
            <a:r>
              <a:rPr lang="en-US" sz="800" b="1" dirty="0" smtClean="0">
                <a:solidFill>
                  <a:srgbClr val="3333CC"/>
                </a:solidFill>
              </a:rPr>
              <a:t>arriers being </a:t>
            </a:r>
            <a:r>
              <a:rPr lang="en-US" sz="800" b="1" dirty="0" smtClean="0">
                <a:solidFill>
                  <a:srgbClr val="3333CC"/>
                </a:solidFill>
              </a:rPr>
              <a:t>re-routed to incorrect rows.</a:t>
            </a:r>
            <a:endParaRPr lang="en-US" sz="800" b="1" u="sng" dirty="0">
              <a:solidFill>
                <a:srgbClr val="3333CC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3057525"/>
            <a:ext cx="6864350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000" b="1" u="sng" dirty="0"/>
              <a:t>Detailed</a:t>
            </a:r>
            <a:r>
              <a:rPr lang="en-US" sz="1000" u="sng" dirty="0"/>
              <a:t> </a:t>
            </a:r>
            <a:r>
              <a:rPr lang="en-US" sz="1000" u="sng" dirty="0" smtClean="0"/>
              <a:t>Impact</a:t>
            </a:r>
            <a:r>
              <a:rPr lang="en-US" sz="800" dirty="0" smtClean="0">
                <a:solidFill>
                  <a:srgbClr val="3333CC"/>
                </a:solidFill>
              </a:rPr>
              <a:t> </a:t>
            </a:r>
            <a:r>
              <a:rPr lang="en-US" sz="800" b="1" dirty="0" smtClean="0">
                <a:solidFill>
                  <a:srgbClr val="3333CC"/>
                </a:solidFill>
              </a:rPr>
              <a:t>For 90 minutes, carriers could have been re-routed </a:t>
            </a:r>
            <a:r>
              <a:rPr lang="en-US" sz="800" b="1" dirty="0" smtClean="0">
                <a:solidFill>
                  <a:srgbClr val="3333CC"/>
                </a:solidFill>
              </a:rPr>
              <a:t>to inappropriate rows. </a:t>
            </a:r>
            <a:r>
              <a:rPr lang="en-US" sz="800" b="1" dirty="0" smtClean="0">
                <a:solidFill>
                  <a:srgbClr val="3333CC"/>
                </a:solidFill>
              </a:rPr>
              <a:t> To fix this either a manually move the carrier or to reset the destination and reprocess.  Unfortunately, there was confusion and carriers already in rows were modified that caused row inventories to be off.</a:t>
            </a:r>
            <a:endParaRPr lang="en-US" sz="1000" u="sng" dirty="0"/>
          </a:p>
          <a:p>
            <a:pPr>
              <a:spcBef>
                <a:spcPct val="20000"/>
              </a:spcBef>
            </a:pPr>
            <a:endParaRPr lang="en-US" sz="1000" dirty="0"/>
          </a:p>
        </p:txBody>
      </p:sp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8297863" y="3057525"/>
            <a:ext cx="868362" cy="41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000" dirty="0"/>
              <a:t>    </a:t>
            </a:r>
            <a:r>
              <a:rPr lang="en-US" sz="1000" b="1" dirty="0"/>
              <a:t>Plant</a:t>
            </a:r>
            <a:r>
              <a:rPr lang="en-US" sz="1000" dirty="0"/>
              <a:t>:</a:t>
            </a:r>
          </a:p>
          <a:p>
            <a:pPr>
              <a:spcBef>
                <a:spcPct val="20000"/>
              </a:spcBef>
            </a:pPr>
            <a:r>
              <a:rPr lang="en-US" sz="1000" dirty="0" smtClean="0"/>
              <a:t>MAP</a:t>
            </a:r>
            <a:endParaRPr lang="en-US" sz="1000" dirty="0"/>
          </a:p>
          <a:p>
            <a:pPr>
              <a:spcBef>
                <a:spcPct val="20000"/>
              </a:spcBef>
            </a:pPr>
            <a:endParaRPr lang="en-US" sz="1000" b="1" dirty="0"/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7535863" y="3057525"/>
            <a:ext cx="762000" cy="41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000" dirty="0"/>
              <a:t>    </a:t>
            </a:r>
            <a:r>
              <a:rPr lang="en-US" sz="1000" b="1" dirty="0"/>
              <a:t>Shift</a:t>
            </a:r>
          </a:p>
          <a:p>
            <a:pPr>
              <a:spcBef>
                <a:spcPct val="20000"/>
              </a:spcBef>
            </a:pPr>
            <a:r>
              <a:rPr lang="en-US" sz="1000" b="1" dirty="0" smtClean="0"/>
              <a:t>B</a:t>
            </a:r>
            <a:endParaRPr lang="en-US" sz="1000" b="1" dirty="0"/>
          </a:p>
        </p:txBody>
      </p:sp>
      <p:sp>
        <p:nvSpPr>
          <p:cNvPr id="2061" name="Rectangle 14"/>
          <p:cNvSpPr>
            <a:spLocks noChangeArrowheads="1"/>
          </p:cNvSpPr>
          <p:nvPr/>
        </p:nvSpPr>
        <p:spPr bwMode="auto">
          <a:xfrm>
            <a:off x="6858000" y="3057525"/>
            <a:ext cx="677863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000" dirty="0"/>
              <a:t>   </a:t>
            </a:r>
            <a:r>
              <a:rPr lang="en-US" sz="1000" b="1" dirty="0"/>
              <a:t>Line #</a:t>
            </a:r>
          </a:p>
          <a:p>
            <a:pPr>
              <a:spcBef>
                <a:spcPct val="20000"/>
              </a:spcBef>
            </a:pPr>
            <a:r>
              <a:rPr lang="en-US" sz="1000" b="1" dirty="0" smtClean="0"/>
              <a:t>N/A</a:t>
            </a:r>
            <a:endParaRPr lang="en-US" sz="1000" b="1" dirty="0"/>
          </a:p>
        </p:txBody>
      </p:sp>
      <p:graphicFrame>
        <p:nvGraphicFramePr>
          <p:cNvPr id="22615" name="Group 87"/>
          <p:cNvGraphicFramePr>
            <a:graphicFrameLocks noGrp="1"/>
          </p:cNvGraphicFramePr>
          <p:nvPr/>
        </p:nvGraphicFramePr>
        <p:xfrm>
          <a:off x="0" y="3470275"/>
          <a:ext cx="9144000" cy="2719388"/>
        </p:xfrm>
        <a:graphic>
          <a:graphicData uri="http://schemas.openxmlformats.org/drawingml/2006/table">
            <a:tbl>
              <a:tblPr/>
              <a:tblGrid>
                <a:gridCol w="666750"/>
                <a:gridCol w="3905250"/>
                <a:gridCol w="2286000"/>
                <a:gridCol w="22860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Measure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Countermeasure Description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Schedule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(when is the task scheduled to be completed or was completed)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(is responsible for the fix? Team or person)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Quick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Fix</a:t>
                      </a:r>
                      <a:endParaRPr kumimoji="0" lang="en-US" sz="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Completed 11/28/2011 12:48 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Adam Kendell /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Mayank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Deopa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TCM</a:t>
                      </a:r>
                      <a:r>
                        <a:rPr kumimoji="0" lang="en-US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Re-Deploy Completed 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11/29/2011 11:45 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Edits Completed 11/29/2011 8:00 AM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   Adam Kendell / Chuck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Correll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PCM</a:t>
                      </a:r>
                      <a:r>
                        <a:rPr kumimoji="0" lang="en-US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Process: 12/1/2011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Firewall 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: 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TBD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Process: Adam Kendell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Firewall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: Mark 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Jeffers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Identified Themes</a:t>
                      </a:r>
                      <a:endParaRPr kumimoji="0" lang="en-US" sz="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94" name="Text Box 42"/>
          <p:cNvSpPr txBox="1">
            <a:spLocks noChangeArrowheads="1"/>
          </p:cNvSpPr>
          <p:nvPr/>
        </p:nvSpPr>
        <p:spPr bwMode="auto">
          <a:xfrm>
            <a:off x="2105026" y="-7938"/>
            <a:ext cx="35718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OHCV QA issue</a:t>
            </a:r>
            <a:endParaRPr lang="en-US" sz="2000" b="1" dirty="0"/>
          </a:p>
        </p:txBody>
      </p:sp>
      <p:sp>
        <p:nvSpPr>
          <p:cNvPr id="2095" name="Rectangle 43"/>
          <p:cNvSpPr>
            <a:spLocks noChangeArrowheads="1"/>
          </p:cNvSpPr>
          <p:nvPr/>
        </p:nvSpPr>
        <p:spPr bwMode="auto">
          <a:xfrm>
            <a:off x="6327775" y="82550"/>
            <a:ext cx="95250" cy="10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096" name="Text Box 44"/>
          <p:cNvSpPr txBox="1">
            <a:spLocks noChangeArrowheads="1"/>
          </p:cNvSpPr>
          <p:nvPr/>
        </p:nvSpPr>
        <p:spPr bwMode="auto">
          <a:xfrm>
            <a:off x="5735638" y="12700"/>
            <a:ext cx="603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Phase 1</a:t>
            </a:r>
          </a:p>
        </p:txBody>
      </p:sp>
      <p:sp>
        <p:nvSpPr>
          <p:cNvPr id="2097" name="Text Box 45"/>
          <p:cNvSpPr txBox="1">
            <a:spLocks noChangeArrowheads="1"/>
          </p:cNvSpPr>
          <p:nvPr/>
        </p:nvSpPr>
        <p:spPr bwMode="auto">
          <a:xfrm>
            <a:off x="5735638" y="161925"/>
            <a:ext cx="603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Phase 2</a:t>
            </a:r>
          </a:p>
        </p:txBody>
      </p:sp>
      <p:sp>
        <p:nvSpPr>
          <p:cNvPr id="2098" name="Rectangle 46"/>
          <p:cNvSpPr>
            <a:spLocks noChangeArrowheads="1"/>
          </p:cNvSpPr>
          <p:nvPr/>
        </p:nvSpPr>
        <p:spPr bwMode="auto">
          <a:xfrm>
            <a:off x="6324600" y="212725"/>
            <a:ext cx="95250" cy="10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9" name="Rectangle 47"/>
          <p:cNvSpPr>
            <a:spLocks noChangeArrowheads="1"/>
          </p:cNvSpPr>
          <p:nvPr/>
        </p:nvSpPr>
        <p:spPr bwMode="auto">
          <a:xfrm>
            <a:off x="4708525" y="1412875"/>
            <a:ext cx="23622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800" b="1" dirty="0">
                <a:solidFill>
                  <a:srgbClr val="3333CC"/>
                </a:solidFill>
                <a:sym typeface="Wingdings" pitchFamily="2" charset="2"/>
              </a:rPr>
              <a:t>Place in this area a drawing / sketch of the problem area.  Add details so the reader can understand what is supposed to happen, verses what actually happened. </a:t>
            </a:r>
            <a:r>
              <a:rPr lang="en-US" sz="800" b="1" i="1" dirty="0">
                <a:solidFill>
                  <a:srgbClr val="3333CC"/>
                </a:solidFill>
                <a:sym typeface="Wingdings" pitchFamily="2" charset="2"/>
              </a:rPr>
              <a:t>( Be sure and add a timeline on another page. )</a:t>
            </a:r>
            <a:endParaRPr lang="en-US" sz="1000" i="1" dirty="0"/>
          </a:p>
        </p:txBody>
      </p:sp>
      <p:sp>
        <p:nvSpPr>
          <p:cNvPr id="2100" name="Rectangle 48"/>
          <p:cNvSpPr>
            <a:spLocks noChangeArrowheads="1"/>
          </p:cNvSpPr>
          <p:nvPr/>
        </p:nvSpPr>
        <p:spPr bwMode="auto">
          <a:xfrm>
            <a:off x="1603375" y="4048125"/>
            <a:ext cx="2362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Shut down the QA application instance.</a:t>
            </a:r>
            <a:endParaRPr lang="en-US" sz="1000" i="1" dirty="0"/>
          </a:p>
        </p:txBody>
      </p:sp>
      <p:sp>
        <p:nvSpPr>
          <p:cNvPr id="2101" name="AutoShape 5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920163" y="6643688"/>
            <a:ext cx="223837" cy="176212"/>
          </a:xfrm>
          <a:prstGeom prst="actionButtonHom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2" name="Rectangle 66"/>
          <p:cNvSpPr>
            <a:spLocks noChangeArrowheads="1"/>
          </p:cNvSpPr>
          <p:nvPr/>
        </p:nvSpPr>
        <p:spPr bwMode="auto">
          <a:xfrm>
            <a:off x="809625" y="4498975"/>
            <a:ext cx="3657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algn="ctr">
              <a:spcBef>
                <a:spcPct val="20000"/>
              </a:spcBef>
            </a:pP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Edited the QA build configuration file and re-deployed</a:t>
            </a: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.</a:t>
            </a:r>
          </a:p>
          <a:p>
            <a:pPr algn="ctr">
              <a:spcBef>
                <a:spcPct val="20000"/>
              </a:spcBef>
            </a:pP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Edited the configuration file for every build since our go-live </a:t>
            </a: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date to significantly reduce the likelihood of a reoccurrence.</a:t>
            </a:r>
            <a:endParaRPr lang="en-US" sz="800" i="1" dirty="0"/>
          </a:p>
        </p:txBody>
      </p:sp>
      <p:sp>
        <p:nvSpPr>
          <p:cNvPr id="2104" name="Rectangle 81"/>
          <p:cNvSpPr>
            <a:spLocks noChangeArrowheads="1"/>
          </p:cNvSpPr>
          <p:nvPr/>
        </p:nvSpPr>
        <p:spPr bwMode="auto">
          <a:xfrm>
            <a:off x="714375" y="5067300"/>
            <a:ext cx="38481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Implement verification process to ensure the proper </a:t>
            </a: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configuration </a:t>
            </a: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before deploying any build.</a:t>
            </a:r>
          </a:p>
          <a:p>
            <a:pPr>
              <a:spcBef>
                <a:spcPct val="20000"/>
              </a:spcBef>
            </a:pP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The Stamping </a:t>
            </a: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firewall </a:t>
            </a: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will prevent the </a:t>
            </a: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QA </a:t>
            </a: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instance </a:t>
            </a: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from connecting </a:t>
            </a: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to the production </a:t>
            </a: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QPC at all.</a:t>
            </a:r>
          </a:p>
          <a:p>
            <a:pPr>
              <a:spcBef>
                <a:spcPct val="20000"/>
              </a:spcBef>
            </a:pPr>
            <a:endParaRPr lang="en-US" sz="800" b="1" dirty="0" smtClean="0">
              <a:solidFill>
                <a:srgbClr val="3333CC"/>
              </a:solidFill>
              <a:sym typeface="Wingdings" pitchFamily="2" charset="2"/>
            </a:endParaRPr>
          </a:p>
        </p:txBody>
      </p:sp>
      <p:sp>
        <p:nvSpPr>
          <p:cNvPr id="2105" name="Text Box 88"/>
          <p:cNvSpPr txBox="1">
            <a:spLocks noChangeArrowheads="1"/>
          </p:cNvSpPr>
          <p:nvPr/>
        </p:nvSpPr>
        <p:spPr bwMode="auto">
          <a:xfrm>
            <a:off x="8101013" y="-44450"/>
            <a:ext cx="104298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/>
              <a:t>Rev. 1 8/09 JS/DC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416493" y="418148"/>
            <a:ext cx="65817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25" y="1738313"/>
            <a:ext cx="55435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4897</TotalTime>
  <Words>367</Words>
  <Application>Microsoft Office PowerPoint</Application>
  <PresentationFormat>On-screen Show 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Slide 1</vt:lpstr>
      <vt:lpstr>Slide 2</vt:lpstr>
    </vt:vector>
  </TitlesOfParts>
  <Company>Honda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PC Flow</dc:title>
  <dc:creator>mm00647</dc:creator>
  <cp:lastModifiedBy>VC029195</cp:lastModifiedBy>
  <cp:revision>173</cp:revision>
  <dcterms:created xsi:type="dcterms:W3CDTF">2006-05-05T17:03:26Z</dcterms:created>
  <dcterms:modified xsi:type="dcterms:W3CDTF">2011-11-30T18:57:05Z</dcterms:modified>
</cp:coreProperties>
</file>