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7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6600"/>
    <a:srgbClr val="FFFF99"/>
    <a:srgbClr val="66CCFF"/>
    <a:srgbClr val="DDDDDD"/>
    <a:srgbClr val="3399FF"/>
    <a:srgbClr val="00FF00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1415" autoAdjust="0"/>
    <p:restoredTop sz="94693" autoAdjust="0"/>
  </p:normalViewPr>
  <p:slideViewPr>
    <p:cSldViewPr snapToGrid="0">
      <p:cViewPr varScale="1">
        <p:scale>
          <a:sx n="114" d="100"/>
          <a:sy n="114" d="100"/>
        </p:scale>
        <p:origin x="-3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FDD62E9-6AF1-4CDA-8B9E-4962540FDF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F3E92-7A61-4226-8AEF-2DFCE5B988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F4F49-BC45-4173-8611-A958FC0DB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3D4F5-09B7-4165-A941-B25CE4D4BB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FD512-746B-4FE8-B8D9-5F981D8DE4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7E27A-EE72-48A7-821A-419B40E5FF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24B80-B7CA-4DF3-95EC-770BB859DB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96C29E-5323-4E57-BB9C-B3E59CB354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085AF-05A7-4463-A878-44267EAF13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8CB64-BF03-4ABC-BCAB-E4C2E2C8B7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A848B-0008-4451-9EDA-F691A100E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31E20-B85B-4FC8-ACE6-992D614C01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B3A04C03-C389-4F05-8674-3B45ADF4D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6477000" y="-7938"/>
            <a:ext cx="2667000" cy="4032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900" b="1" dirty="0" smtClean="0"/>
              <a:t>Completed </a:t>
            </a:r>
            <a:r>
              <a:rPr lang="en-US" sz="900" b="1" dirty="0"/>
              <a:t>By</a:t>
            </a:r>
            <a:r>
              <a:rPr lang="en-US" sz="900" dirty="0" smtClean="0"/>
              <a:t>:</a:t>
            </a:r>
          </a:p>
          <a:p>
            <a:pPr>
              <a:spcBef>
                <a:spcPct val="20000"/>
              </a:spcBef>
            </a:pPr>
            <a:r>
              <a:rPr lang="en-US" sz="900" dirty="0" smtClean="0"/>
              <a:t>Adam Kendell</a:t>
            </a:r>
            <a:r>
              <a:rPr lang="en-US" sz="900" dirty="0"/>
              <a:t>	        </a:t>
            </a:r>
            <a:r>
              <a:rPr lang="en-US" sz="900" b="1" dirty="0"/>
              <a:t>Incident Date</a:t>
            </a:r>
            <a:r>
              <a:rPr lang="en-US" sz="900" b="1" dirty="0" smtClean="0"/>
              <a:t>: </a:t>
            </a:r>
            <a:r>
              <a:rPr lang="en-US" sz="800" b="1" dirty="0" smtClean="0"/>
              <a:t>12/21/2011</a:t>
            </a:r>
            <a:endParaRPr lang="en-US" sz="800" b="1"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100263" y="-7938"/>
            <a:ext cx="4379912" cy="3968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 sz="90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046163" y="-9525"/>
            <a:ext cx="1054100" cy="404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900" dirty="0"/>
              <a:t>       </a:t>
            </a:r>
            <a:r>
              <a:rPr lang="en-US" sz="900" b="1" dirty="0"/>
              <a:t>IR</a:t>
            </a:r>
            <a:r>
              <a:rPr lang="en-US" sz="900" dirty="0"/>
              <a:t> </a:t>
            </a:r>
            <a:r>
              <a:rPr lang="en-US" sz="900" dirty="0" smtClean="0"/>
              <a:t>#</a:t>
            </a:r>
          </a:p>
          <a:p>
            <a:pPr>
              <a:spcBef>
                <a:spcPct val="20000"/>
              </a:spcBef>
            </a:pPr>
            <a:r>
              <a:rPr lang="en-US" sz="900" dirty="0" smtClean="0"/>
              <a:t>1423857</a:t>
            </a:r>
            <a:endParaRPr lang="en-US" sz="900" dirty="0"/>
          </a:p>
          <a:p>
            <a:pPr>
              <a:spcBef>
                <a:spcPct val="20000"/>
              </a:spcBef>
            </a:pPr>
            <a:endParaRPr lang="en-US" sz="900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-9525"/>
            <a:ext cx="1046163" cy="404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900" dirty="0"/>
              <a:t>      </a:t>
            </a:r>
            <a:r>
              <a:rPr lang="en-US" sz="900" b="1" dirty="0" smtClean="0"/>
              <a:t>Dept</a:t>
            </a:r>
          </a:p>
          <a:p>
            <a:pPr>
              <a:spcBef>
                <a:spcPct val="20000"/>
              </a:spcBef>
            </a:pPr>
            <a:r>
              <a:rPr lang="en-US" sz="900" b="1" dirty="0" smtClean="0"/>
              <a:t>MAP Stamping</a:t>
            </a:r>
            <a:endParaRPr lang="en-US" sz="900" b="1" dirty="0"/>
          </a:p>
          <a:p>
            <a:pPr>
              <a:spcBef>
                <a:spcPct val="20000"/>
              </a:spcBef>
            </a:pPr>
            <a:endParaRPr lang="en-US" sz="900" dirty="0"/>
          </a:p>
          <a:p>
            <a:pPr>
              <a:spcBef>
                <a:spcPct val="20000"/>
              </a:spcBef>
            </a:pPr>
            <a:r>
              <a:rPr lang="en-US" sz="900" dirty="0"/>
              <a:t>  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2309813"/>
            <a:ext cx="2362200" cy="749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1000" b="1" u="sng" dirty="0"/>
              <a:t>Management Viewpoint</a:t>
            </a:r>
            <a:r>
              <a:rPr lang="en-US" sz="1000" u="sng" dirty="0">
                <a:sym typeface="Wingdings" pitchFamily="2" charset="2"/>
              </a:rPr>
              <a:t>: </a:t>
            </a:r>
            <a:endParaRPr lang="en-US" sz="800" b="1" dirty="0" smtClean="0">
              <a:solidFill>
                <a:srgbClr val="3333CC"/>
              </a:solidFill>
              <a:sym typeface="Wingdings" pitchFamily="2" charset="2"/>
            </a:endParaRPr>
          </a:p>
          <a:p>
            <a:pPr>
              <a:spcBef>
                <a:spcPct val="20000"/>
              </a:spcBef>
            </a:pPr>
            <a:r>
              <a:rPr lang="en-US" sz="800" b="1" dirty="0" smtClean="0">
                <a:solidFill>
                  <a:srgbClr val="3333CC"/>
                </a:solidFill>
                <a:sym typeface="Wingdings" pitchFamily="2" charset="2"/>
              </a:rPr>
              <a:t>Knew this was isolated to the </a:t>
            </a:r>
            <a:r>
              <a:rPr lang="en-US" sz="800" b="1" dirty="0" err="1" smtClean="0">
                <a:solidFill>
                  <a:srgbClr val="3333CC"/>
                </a:solidFill>
                <a:sym typeface="Wingdings" pitchFamily="2" charset="2"/>
              </a:rPr>
              <a:t>Stampstorage</a:t>
            </a:r>
            <a:r>
              <a:rPr lang="en-US" sz="800" b="1" dirty="0" smtClean="0">
                <a:solidFill>
                  <a:srgbClr val="3333CC"/>
                </a:solidFill>
                <a:sym typeface="Wingdings" pitchFamily="2" charset="2"/>
              </a:rPr>
              <a:t> application.</a:t>
            </a:r>
            <a:endParaRPr lang="en-US" sz="800" b="1" dirty="0">
              <a:solidFill>
                <a:srgbClr val="3333CC"/>
              </a:solidFill>
              <a:sym typeface="Wingdings" pitchFamily="2" charset="2"/>
            </a:endParaRPr>
          </a:p>
          <a:p>
            <a:pPr>
              <a:spcBef>
                <a:spcPct val="20000"/>
              </a:spcBef>
            </a:pPr>
            <a:endParaRPr lang="en-US" sz="1000" dirty="0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1579563"/>
            <a:ext cx="2362200" cy="727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1000" b="1" u="sng" dirty="0"/>
              <a:t>Root </a:t>
            </a:r>
            <a:r>
              <a:rPr lang="en-US" sz="1000" b="1" u="sng" dirty="0" smtClean="0"/>
              <a:t>Cause</a:t>
            </a:r>
            <a:r>
              <a:rPr lang="en-US" sz="1000" u="sng" dirty="0" smtClean="0"/>
              <a:t>:</a:t>
            </a:r>
            <a:r>
              <a:rPr lang="en-US" sz="1000" b="1" dirty="0" smtClean="0">
                <a:solidFill>
                  <a:srgbClr val="3333CC"/>
                </a:solidFill>
              </a:rPr>
              <a:t> </a:t>
            </a:r>
            <a:r>
              <a:rPr lang="en-US" sz="800" b="1" dirty="0" smtClean="0">
                <a:solidFill>
                  <a:srgbClr val="3333CC"/>
                </a:solidFill>
              </a:rPr>
              <a:t>Unknown at this time</a:t>
            </a:r>
            <a:endParaRPr lang="en-US" sz="800" b="1" dirty="0"/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984250"/>
            <a:ext cx="2362200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1000" b="1" u="sng" dirty="0" smtClean="0"/>
              <a:t>Background</a:t>
            </a:r>
            <a:r>
              <a:rPr lang="en-US" sz="1000" u="sng" dirty="0" smtClean="0"/>
              <a:t>:</a:t>
            </a:r>
            <a:r>
              <a:rPr lang="en-US" sz="800" b="1" dirty="0" smtClean="0">
                <a:solidFill>
                  <a:srgbClr val="3333CC"/>
                </a:solidFill>
              </a:rPr>
              <a:t> </a:t>
            </a:r>
            <a:r>
              <a:rPr lang="en-US" sz="800" b="1" dirty="0" smtClean="0">
                <a:solidFill>
                  <a:srgbClr val="3333CC"/>
                </a:solidFill>
              </a:rPr>
              <a:t>We just recently moved the application to another database server to lessen the impact of our daily maintenance window.</a:t>
            </a:r>
            <a:endParaRPr lang="en-US" sz="1000" i="1" u="sng" dirty="0">
              <a:solidFill>
                <a:srgbClr val="3333CC"/>
              </a:solidFill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-4763" y="396875"/>
            <a:ext cx="2370138" cy="582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1000" b="1" u="sng" dirty="0"/>
              <a:t>Problem</a:t>
            </a:r>
            <a:r>
              <a:rPr lang="en-US" sz="1000" u="sng" dirty="0"/>
              <a:t>:</a:t>
            </a:r>
          </a:p>
          <a:p>
            <a:pPr>
              <a:spcBef>
                <a:spcPct val="20000"/>
              </a:spcBef>
            </a:pPr>
            <a:r>
              <a:rPr lang="en-US" sz="800" b="1" dirty="0" smtClean="0">
                <a:solidFill>
                  <a:srgbClr val="3333CC"/>
                </a:solidFill>
              </a:rPr>
              <a:t>From 2:46AM to 4:11AM, pings from the application to the QPC were taking longer than 5 seconds to make the round trip. </a:t>
            </a:r>
            <a:endParaRPr lang="en-US" sz="800" b="1" u="sng" dirty="0">
              <a:solidFill>
                <a:srgbClr val="3333CC"/>
              </a:solidFill>
            </a:endParaRPr>
          </a:p>
        </p:txBody>
      </p:sp>
      <p:sp>
        <p:nvSpPr>
          <p:cNvPr id="2058" name="Rectangle 11"/>
          <p:cNvSpPr>
            <a:spLocks noChangeArrowheads="1"/>
          </p:cNvSpPr>
          <p:nvPr/>
        </p:nvSpPr>
        <p:spPr bwMode="auto">
          <a:xfrm>
            <a:off x="0" y="3057525"/>
            <a:ext cx="6864350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1000" b="1" u="sng" dirty="0"/>
              <a:t>Detailed</a:t>
            </a:r>
            <a:r>
              <a:rPr lang="en-US" sz="1000" u="sng" dirty="0"/>
              <a:t> </a:t>
            </a:r>
            <a:r>
              <a:rPr lang="en-US" sz="1000" b="1" u="sng" dirty="0" smtClean="0"/>
              <a:t>Impact:</a:t>
            </a:r>
            <a:r>
              <a:rPr lang="en-US" sz="800" dirty="0" smtClean="0">
                <a:solidFill>
                  <a:srgbClr val="3333CC"/>
                </a:solidFill>
              </a:rPr>
              <a:t> </a:t>
            </a:r>
            <a:r>
              <a:rPr lang="en-US" sz="800" b="1" dirty="0" smtClean="0">
                <a:solidFill>
                  <a:srgbClr val="3333CC"/>
                </a:solidFill>
              </a:rPr>
              <a:t>Stamping department reported 64 minutes of downtime.</a:t>
            </a:r>
            <a:endParaRPr lang="en-US" sz="1000" dirty="0"/>
          </a:p>
        </p:txBody>
      </p:sp>
      <p:sp>
        <p:nvSpPr>
          <p:cNvPr id="2059" name="Rectangle 12"/>
          <p:cNvSpPr>
            <a:spLocks noChangeArrowheads="1"/>
          </p:cNvSpPr>
          <p:nvPr/>
        </p:nvSpPr>
        <p:spPr bwMode="auto">
          <a:xfrm>
            <a:off x="8297863" y="3057525"/>
            <a:ext cx="868362" cy="411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1000" dirty="0"/>
              <a:t>    </a:t>
            </a:r>
            <a:r>
              <a:rPr lang="en-US" sz="1000" b="1" dirty="0"/>
              <a:t>Plant</a:t>
            </a:r>
            <a:r>
              <a:rPr lang="en-US" sz="1000" dirty="0"/>
              <a:t>:</a:t>
            </a:r>
          </a:p>
          <a:p>
            <a:pPr>
              <a:spcBef>
                <a:spcPct val="20000"/>
              </a:spcBef>
            </a:pPr>
            <a:r>
              <a:rPr lang="en-US" sz="1000" dirty="0" smtClean="0"/>
              <a:t>MAP</a:t>
            </a:r>
            <a:endParaRPr lang="en-US" sz="1000" dirty="0"/>
          </a:p>
          <a:p>
            <a:pPr>
              <a:spcBef>
                <a:spcPct val="20000"/>
              </a:spcBef>
            </a:pPr>
            <a:endParaRPr lang="en-US" sz="1000" b="1" dirty="0"/>
          </a:p>
        </p:txBody>
      </p:sp>
      <p:sp>
        <p:nvSpPr>
          <p:cNvPr id="2060" name="Rectangle 13"/>
          <p:cNvSpPr>
            <a:spLocks noChangeArrowheads="1"/>
          </p:cNvSpPr>
          <p:nvPr/>
        </p:nvSpPr>
        <p:spPr bwMode="auto">
          <a:xfrm>
            <a:off x="7535863" y="3057525"/>
            <a:ext cx="762000" cy="411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1000" dirty="0"/>
              <a:t>    </a:t>
            </a:r>
            <a:r>
              <a:rPr lang="en-US" sz="1000" b="1" dirty="0"/>
              <a:t>Shift</a:t>
            </a:r>
          </a:p>
          <a:p>
            <a:pPr>
              <a:spcBef>
                <a:spcPct val="20000"/>
              </a:spcBef>
            </a:pPr>
            <a:r>
              <a:rPr lang="en-US" sz="1000" b="1" dirty="0" smtClean="0"/>
              <a:t>B</a:t>
            </a:r>
            <a:endParaRPr lang="en-US" sz="1000" b="1" dirty="0"/>
          </a:p>
        </p:txBody>
      </p:sp>
      <p:sp>
        <p:nvSpPr>
          <p:cNvPr id="2061" name="Rectangle 14"/>
          <p:cNvSpPr>
            <a:spLocks noChangeArrowheads="1"/>
          </p:cNvSpPr>
          <p:nvPr/>
        </p:nvSpPr>
        <p:spPr bwMode="auto">
          <a:xfrm>
            <a:off x="6858000" y="3057525"/>
            <a:ext cx="677863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1000" dirty="0"/>
              <a:t>   </a:t>
            </a:r>
            <a:r>
              <a:rPr lang="en-US" sz="1000" b="1" dirty="0"/>
              <a:t>Line #</a:t>
            </a:r>
          </a:p>
          <a:p>
            <a:pPr>
              <a:spcBef>
                <a:spcPct val="20000"/>
              </a:spcBef>
            </a:pPr>
            <a:r>
              <a:rPr lang="en-US" sz="1000" b="1" dirty="0" smtClean="0"/>
              <a:t>N/A</a:t>
            </a:r>
            <a:endParaRPr lang="en-US" sz="1000" b="1" dirty="0"/>
          </a:p>
        </p:txBody>
      </p:sp>
      <p:graphicFrame>
        <p:nvGraphicFramePr>
          <p:cNvPr id="22615" name="Group 87"/>
          <p:cNvGraphicFramePr>
            <a:graphicFrameLocks noGrp="1"/>
          </p:cNvGraphicFramePr>
          <p:nvPr/>
        </p:nvGraphicFramePr>
        <p:xfrm>
          <a:off x="0" y="3470275"/>
          <a:ext cx="9144000" cy="2719388"/>
        </p:xfrm>
        <a:graphic>
          <a:graphicData uri="http://schemas.openxmlformats.org/drawingml/2006/table">
            <a:tbl>
              <a:tblPr/>
              <a:tblGrid>
                <a:gridCol w="666750"/>
                <a:gridCol w="3905250"/>
                <a:gridCol w="2286000"/>
                <a:gridCol w="2286000"/>
              </a:tblGrid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Counter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Measure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Category</a:t>
                      </a: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Countermeasure Description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Schedule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(when is the task scheduled to be completed or was completed)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(is responsible for the fix? Team or person)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Quick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Fix</a:t>
                      </a:r>
                      <a:endParaRPr kumimoji="0" lang="en-US" sz="8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TCM</a:t>
                      </a:r>
                      <a:r>
                        <a:rPr kumimoji="0" lang="en-US" sz="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Arial" charset="0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PCM</a:t>
                      </a:r>
                      <a:r>
                        <a:rPr kumimoji="0" lang="en-US" sz="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Identified Themes</a:t>
                      </a:r>
                      <a:endParaRPr kumimoji="0" lang="en-US" sz="800" b="0" i="0" u="sng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94" name="Text Box 42"/>
          <p:cNvSpPr txBox="1">
            <a:spLocks noChangeArrowheads="1"/>
          </p:cNvSpPr>
          <p:nvPr/>
        </p:nvSpPr>
        <p:spPr bwMode="auto">
          <a:xfrm>
            <a:off x="2105026" y="-7938"/>
            <a:ext cx="35718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/>
              <a:t>OHCV </a:t>
            </a:r>
            <a:r>
              <a:rPr lang="en-US" sz="2000" b="1" dirty="0" smtClean="0"/>
              <a:t>QPC Unhealthy</a:t>
            </a:r>
            <a:endParaRPr lang="en-US" sz="2000" b="1" dirty="0"/>
          </a:p>
        </p:txBody>
      </p:sp>
      <p:sp>
        <p:nvSpPr>
          <p:cNvPr id="2095" name="Rectangle 43"/>
          <p:cNvSpPr>
            <a:spLocks noChangeArrowheads="1"/>
          </p:cNvSpPr>
          <p:nvPr/>
        </p:nvSpPr>
        <p:spPr bwMode="auto">
          <a:xfrm>
            <a:off x="6327775" y="82550"/>
            <a:ext cx="95250" cy="10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800" dirty="0" smtClean="0"/>
              <a:t>X</a:t>
            </a:r>
            <a:endParaRPr lang="en-US" sz="800" dirty="0"/>
          </a:p>
        </p:txBody>
      </p:sp>
      <p:sp>
        <p:nvSpPr>
          <p:cNvPr id="2096" name="Text Box 44"/>
          <p:cNvSpPr txBox="1">
            <a:spLocks noChangeArrowheads="1"/>
          </p:cNvSpPr>
          <p:nvPr/>
        </p:nvSpPr>
        <p:spPr bwMode="auto">
          <a:xfrm>
            <a:off x="5735638" y="12700"/>
            <a:ext cx="6032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Phase 1</a:t>
            </a:r>
          </a:p>
        </p:txBody>
      </p:sp>
      <p:sp>
        <p:nvSpPr>
          <p:cNvPr id="2097" name="Text Box 45"/>
          <p:cNvSpPr txBox="1">
            <a:spLocks noChangeArrowheads="1"/>
          </p:cNvSpPr>
          <p:nvPr/>
        </p:nvSpPr>
        <p:spPr bwMode="auto">
          <a:xfrm>
            <a:off x="5735638" y="161925"/>
            <a:ext cx="6032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Phase 2</a:t>
            </a:r>
          </a:p>
        </p:txBody>
      </p:sp>
      <p:sp>
        <p:nvSpPr>
          <p:cNvPr id="2098" name="Rectangle 46"/>
          <p:cNvSpPr>
            <a:spLocks noChangeArrowheads="1"/>
          </p:cNvSpPr>
          <p:nvPr/>
        </p:nvSpPr>
        <p:spPr bwMode="auto">
          <a:xfrm>
            <a:off x="6324600" y="212725"/>
            <a:ext cx="95250" cy="104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0" name="Rectangle 48"/>
          <p:cNvSpPr>
            <a:spLocks noChangeArrowheads="1"/>
          </p:cNvSpPr>
          <p:nvPr/>
        </p:nvSpPr>
        <p:spPr bwMode="auto">
          <a:xfrm>
            <a:off x="1603375" y="4048125"/>
            <a:ext cx="23622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 sz="1000" i="1" dirty="0"/>
          </a:p>
        </p:txBody>
      </p:sp>
      <p:sp>
        <p:nvSpPr>
          <p:cNvPr id="2101" name="AutoShape 5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920163" y="6643688"/>
            <a:ext cx="223837" cy="176212"/>
          </a:xfrm>
          <a:prstGeom prst="actionButtonHome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02" name="Rectangle 66"/>
          <p:cNvSpPr>
            <a:spLocks noChangeArrowheads="1"/>
          </p:cNvSpPr>
          <p:nvPr/>
        </p:nvSpPr>
        <p:spPr bwMode="auto">
          <a:xfrm>
            <a:off x="809625" y="4498975"/>
            <a:ext cx="3657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algn="ctr">
              <a:spcBef>
                <a:spcPct val="20000"/>
              </a:spcBef>
            </a:pPr>
            <a:endParaRPr lang="en-US" sz="800" i="1" dirty="0"/>
          </a:p>
        </p:txBody>
      </p:sp>
      <p:sp>
        <p:nvSpPr>
          <p:cNvPr id="2104" name="Rectangle 81"/>
          <p:cNvSpPr>
            <a:spLocks noChangeArrowheads="1"/>
          </p:cNvSpPr>
          <p:nvPr/>
        </p:nvSpPr>
        <p:spPr bwMode="auto">
          <a:xfrm>
            <a:off x="714375" y="5067300"/>
            <a:ext cx="38481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 sz="800" b="1" dirty="0" smtClean="0">
              <a:solidFill>
                <a:srgbClr val="3333CC"/>
              </a:solidFill>
              <a:sym typeface="Wingdings" pitchFamily="2" charset="2"/>
            </a:endParaRPr>
          </a:p>
        </p:txBody>
      </p:sp>
      <p:sp>
        <p:nvSpPr>
          <p:cNvPr id="2105" name="Text Box 88"/>
          <p:cNvSpPr txBox="1">
            <a:spLocks noChangeArrowheads="1"/>
          </p:cNvSpPr>
          <p:nvPr/>
        </p:nvSpPr>
        <p:spPr bwMode="auto">
          <a:xfrm>
            <a:off x="8101013" y="-44450"/>
            <a:ext cx="1042987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800" b="1"/>
              <a:t>Rev. 1 8/09 JS/DC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5863" y="746577"/>
            <a:ext cx="42005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0225" y="1738313"/>
            <a:ext cx="55435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4916</TotalTime>
  <Words>159</Words>
  <Application>Microsoft Office PowerPoint</Application>
  <PresentationFormat>On-screen Show (4:3)</PresentationFormat>
  <Paragraphs>42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Design</vt:lpstr>
      <vt:lpstr>Slide 1</vt:lpstr>
      <vt:lpstr>Slide 2</vt:lpstr>
    </vt:vector>
  </TitlesOfParts>
  <Company>Honda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PC Flow</dc:title>
  <dc:creator>mm00647</dc:creator>
  <cp:lastModifiedBy>VC029195</cp:lastModifiedBy>
  <cp:revision>176</cp:revision>
  <dcterms:created xsi:type="dcterms:W3CDTF">2006-05-05T17:03:26Z</dcterms:created>
  <dcterms:modified xsi:type="dcterms:W3CDTF">2011-12-21T21:47:43Z</dcterms:modified>
</cp:coreProperties>
</file>