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09T12:16:32.597"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dirty="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dirty="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dirty="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dirty="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dirty="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dirty="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dirty="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dirty="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dirty="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dirty="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dirty="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3/9/2018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3D6391-2813-9B46-ABB6-2781A1896687}"/>
              </a:ext>
            </a:extLst>
          </p:cNvPr>
          <p:cNvSpPr>
            <a:spLocks noGrp="1"/>
          </p:cNvSpPr>
          <p:nvPr>
            <p:ph type="ctrTitle"/>
          </p:nvPr>
        </p:nvSpPr>
        <p:spPr/>
        <p:txBody>
          <a:bodyPr/>
          <a:lstStyle/>
          <a:p>
            <a:r>
              <a:rPr lang="en-GB">
                <a:solidFill>
                  <a:schemeClr val="bg1"/>
                </a:solidFill>
              </a:rPr>
              <a:t>Obstacle Avoidance Robot</a:t>
            </a:r>
            <a:endParaRPr lang="en-US">
              <a:solidFill>
                <a:schemeClr val="bg1"/>
              </a:solidFill>
            </a:endParaRPr>
          </a:p>
        </p:txBody>
      </p:sp>
      <p:sp>
        <p:nvSpPr>
          <p:cNvPr id="3" name="Subtitle 2">
            <a:extLst>
              <a:ext uri="{FF2B5EF4-FFF2-40B4-BE49-F238E27FC236}">
                <a16:creationId xmlns:a16="http://schemas.microsoft.com/office/drawing/2014/main" xmlns="" id="{67423016-5336-A34C-B0A2-31C2570751DD}"/>
              </a:ext>
            </a:extLst>
          </p:cNvPr>
          <p:cNvSpPr>
            <a:spLocks noGrp="1"/>
          </p:cNvSpPr>
          <p:nvPr>
            <p:ph type="subTitle" idx="1"/>
          </p:nvPr>
        </p:nvSpPr>
        <p:spPr/>
        <p:txBody>
          <a:bodyPr/>
          <a:lstStyle/>
          <a:p>
            <a:pPr algn="r"/>
            <a:r>
              <a:rPr lang="en-GB"/>
              <a:t>Rishi Kumar. S</a:t>
            </a:r>
          </a:p>
          <a:p>
            <a:pPr algn="r"/>
            <a:r>
              <a:rPr lang="en-GB"/>
              <a:t>Prakash.A</a:t>
            </a:r>
          </a:p>
          <a:p>
            <a:pPr algn="r"/>
            <a:r>
              <a:rPr lang="en-GB"/>
              <a:t>Nayeemur Rahman.M</a:t>
            </a:r>
            <a:endParaRPr lang="en-US"/>
          </a:p>
        </p:txBody>
      </p:sp>
    </p:spTree>
    <p:extLst>
      <p:ext uri="{BB962C8B-B14F-4D97-AF65-F5344CB8AC3E}">
        <p14:creationId xmlns:p14="http://schemas.microsoft.com/office/powerpoint/2010/main" val="152861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3424" y="3218478"/>
            <a:ext cx="9905999" cy="3541714"/>
          </a:xfrm>
        </p:spPr>
        <p:txBody>
          <a:bodyPr>
            <a:normAutofit/>
          </a:bodyPr>
          <a:lstStyle/>
          <a:p>
            <a:pPr marL="0" indent="0">
              <a:buNone/>
            </a:pPr>
            <a:r>
              <a:rPr lang="en-US" sz="4800" dirty="0" smtClean="0">
                <a:solidFill>
                  <a:schemeClr val="bg1"/>
                </a:solidFill>
                <a:latin typeface="Monotype Corsiva" panose="03010101010201010101" pitchFamily="66" charset="0"/>
              </a:rPr>
              <a:t>                   </a:t>
            </a:r>
          </a:p>
          <a:p>
            <a:pPr marL="0" indent="0">
              <a:buNone/>
            </a:pPr>
            <a:r>
              <a:rPr lang="en-US" sz="4800" dirty="0" smtClean="0">
                <a:solidFill>
                  <a:schemeClr val="bg1"/>
                </a:solidFill>
                <a:latin typeface="Monotype Corsiva" panose="03010101010201010101" pitchFamily="66" charset="0"/>
              </a:rPr>
              <a:t>                                                THE END</a:t>
            </a:r>
            <a:endParaRPr lang="en-US" sz="48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84260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0B5DC5-DB76-124C-95A1-5AAD310755C9}"/>
              </a:ext>
            </a:extLst>
          </p:cNvPr>
          <p:cNvSpPr>
            <a:spLocks noGrp="1"/>
          </p:cNvSpPr>
          <p:nvPr>
            <p:ph idx="1"/>
          </p:nvPr>
        </p:nvSpPr>
        <p:spPr/>
        <p:txBody>
          <a:bodyPr>
            <a:normAutofit/>
          </a:bodyPr>
          <a:lstStyle/>
          <a:p>
            <a:r>
              <a:rPr lang="en-US" dirty="0" smtClean="0"/>
              <a:t>Robotics is an interesting and fast growing field. Being a branch of engineering, the applications of robotics are increasing with the advancement of technology… </a:t>
            </a:r>
          </a:p>
          <a:p>
            <a:r>
              <a:rPr lang="en-US" dirty="0" smtClean="0"/>
              <a:t>Our project consists of an </a:t>
            </a:r>
            <a:r>
              <a:rPr lang="en-US" dirty="0"/>
              <a:t>Arduino based robot that uses Ultrasonic </a:t>
            </a:r>
            <a:r>
              <a:rPr lang="en-US" dirty="0" smtClean="0"/>
              <a:t>Sensors to detect obstacles and avoid collisions automatically ,</a:t>
            </a:r>
          </a:p>
          <a:p>
            <a:pPr marL="0" indent="0">
              <a:buNone/>
            </a:pPr>
            <a:endParaRPr lang="en-US" dirty="0"/>
          </a:p>
          <a:p>
            <a:endParaRPr lang="en-US" dirty="0"/>
          </a:p>
        </p:txBody>
      </p:sp>
      <p:sp>
        <p:nvSpPr>
          <p:cNvPr id="4" name="TextBox 3"/>
          <p:cNvSpPr txBox="1"/>
          <p:nvPr/>
        </p:nvSpPr>
        <p:spPr>
          <a:xfrm>
            <a:off x="1236946" y="1323833"/>
            <a:ext cx="6864824" cy="584775"/>
          </a:xfrm>
          <a:prstGeom prst="rect">
            <a:avLst/>
          </a:prstGeom>
          <a:noFill/>
        </p:spPr>
        <p:txBody>
          <a:bodyPr wrap="square" rtlCol="0">
            <a:spAutoFit/>
          </a:bodyPr>
          <a:lstStyle/>
          <a:p>
            <a:r>
              <a:rPr lang="en-US" sz="3200" dirty="0" smtClean="0">
                <a:solidFill>
                  <a:schemeClr val="bg1"/>
                </a:solidFill>
              </a:rPr>
              <a:t>INTRODUCTION</a:t>
            </a:r>
            <a:endParaRPr lang="en-US" sz="3200" dirty="0">
              <a:solidFill>
                <a:schemeClr val="bg1"/>
              </a:solidFill>
            </a:endParaRPr>
          </a:p>
        </p:txBody>
      </p:sp>
    </p:spTree>
    <p:extLst>
      <p:ext uri="{BB962C8B-B14F-4D97-AF65-F5344CB8AC3E}">
        <p14:creationId xmlns:p14="http://schemas.microsoft.com/office/powerpoint/2010/main" val="4186135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C2F9C-1A20-434E-8D03-78045872C6DA}"/>
              </a:ext>
            </a:extLst>
          </p:cNvPr>
          <p:cNvSpPr>
            <a:spLocks noGrp="1"/>
          </p:cNvSpPr>
          <p:nvPr>
            <p:ph type="title"/>
          </p:nvPr>
        </p:nvSpPr>
        <p:spPr>
          <a:xfrm>
            <a:off x="1141412" y="1255594"/>
            <a:ext cx="9905999" cy="627797"/>
          </a:xfrm>
        </p:spPr>
        <p:txBody>
          <a:bodyPr>
            <a:normAutofit/>
          </a:bodyPr>
          <a:lstStyle/>
          <a:p>
            <a:r>
              <a:rPr lang="en-US" sz="3200" dirty="0" smtClean="0">
                <a:solidFill>
                  <a:schemeClr val="bg1"/>
                </a:solidFill>
              </a:rPr>
              <a:t>Objectives</a:t>
            </a:r>
            <a:endParaRPr lang="en-US" sz="3200" dirty="0">
              <a:solidFill>
                <a:schemeClr val="bg1"/>
              </a:solidFill>
            </a:endParaRPr>
          </a:p>
        </p:txBody>
      </p:sp>
      <p:sp>
        <p:nvSpPr>
          <p:cNvPr id="3" name="Content Placeholder 2">
            <a:extLst>
              <a:ext uri="{FF2B5EF4-FFF2-40B4-BE49-F238E27FC236}">
                <a16:creationId xmlns:a16="http://schemas.microsoft.com/office/drawing/2014/main" xmlns="" id="{52AF4F10-1171-A943-B55B-6A51B96B3C43}"/>
              </a:ext>
            </a:extLst>
          </p:cNvPr>
          <p:cNvSpPr>
            <a:spLocks noGrp="1"/>
          </p:cNvSpPr>
          <p:nvPr>
            <p:ph idx="1"/>
          </p:nvPr>
        </p:nvSpPr>
        <p:spPr/>
        <p:txBody>
          <a:bodyPr/>
          <a:lstStyle/>
          <a:p>
            <a:r>
              <a:rPr lang="en-US" dirty="0"/>
              <a:t>Navigate safely by avoiding obstacles comes ahead.</a:t>
            </a:r>
          </a:p>
          <a:p>
            <a:r>
              <a:rPr lang="en-US" dirty="0"/>
              <a:t>Detecting the exact path by checking the sensor readings in different angles.</a:t>
            </a:r>
          </a:p>
          <a:p>
            <a:r>
              <a:rPr lang="en-US" dirty="0"/>
              <a:t>Send status of the robot movement (using Bluetooth module) to the nearby android phone when the robot is in automatic mode.</a:t>
            </a:r>
          </a:p>
          <a:p>
            <a:r>
              <a:rPr lang="en-US" dirty="0"/>
              <a:t>Navigate in manual mode by receiving signals from the phone.</a:t>
            </a:r>
            <a:endParaRPr lang="en-US" dirty="0"/>
          </a:p>
        </p:txBody>
      </p:sp>
    </p:spTree>
    <p:extLst>
      <p:ext uri="{BB962C8B-B14F-4D97-AF65-F5344CB8AC3E}">
        <p14:creationId xmlns:p14="http://schemas.microsoft.com/office/powerpoint/2010/main" val="2200842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9F202-FEF2-5540-B23F-52F7536D0E2F}"/>
              </a:ext>
            </a:extLst>
          </p:cNvPr>
          <p:cNvSpPr>
            <a:spLocks noGrp="1"/>
          </p:cNvSpPr>
          <p:nvPr>
            <p:ph type="title"/>
          </p:nvPr>
        </p:nvSpPr>
        <p:spPr/>
        <p:txBody>
          <a:bodyPr>
            <a:normAutofit/>
          </a:bodyPr>
          <a:lstStyle/>
          <a:p>
            <a:r>
              <a:rPr lang="en-US" sz="3200" dirty="0" smtClean="0">
                <a:solidFill>
                  <a:schemeClr val="bg1"/>
                </a:solidFill>
              </a:rPr>
              <a:t>Components</a:t>
            </a:r>
            <a:endParaRPr lang="en-US" sz="3200" dirty="0">
              <a:solidFill>
                <a:schemeClr val="bg1"/>
              </a:solidFill>
            </a:endParaRPr>
          </a:p>
        </p:txBody>
      </p:sp>
      <p:sp>
        <p:nvSpPr>
          <p:cNvPr id="3" name="Content Placeholder 2">
            <a:extLst>
              <a:ext uri="{FF2B5EF4-FFF2-40B4-BE49-F238E27FC236}">
                <a16:creationId xmlns:a16="http://schemas.microsoft.com/office/drawing/2014/main" xmlns="" id="{99AB14F4-12A6-154F-B4CB-990CCEE7EE8A}"/>
              </a:ext>
            </a:extLst>
          </p:cNvPr>
          <p:cNvSpPr>
            <a:spLocks noGrp="1"/>
          </p:cNvSpPr>
          <p:nvPr>
            <p:ph idx="1"/>
          </p:nvPr>
        </p:nvSpPr>
        <p:spPr>
          <a:xfrm>
            <a:off x="1141412" y="1787857"/>
            <a:ext cx="9905999" cy="4003344"/>
          </a:xfrm>
        </p:spPr>
        <p:txBody>
          <a:bodyPr>
            <a:normAutofit/>
          </a:bodyPr>
          <a:lstStyle/>
          <a:p>
            <a:r>
              <a:rPr lang="en-US" dirty="0" smtClean="0"/>
              <a:t>An </a:t>
            </a:r>
            <a:r>
              <a:rPr lang="en-US" dirty="0">
                <a:solidFill>
                  <a:schemeClr val="bg2"/>
                </a:solidFill>
              </a:rPr>
              <a:t>Arduino UNO </a:t>
            </a:r>
            <a:r>
              <a:rPr lang="en-US" dirty="0" smtClean="0"/>
              <a:t>board</a:t>
            </a:r>
            <a:r>
              <a:rPr lang="en-US" dirty="0"/>
              <a:t> </a:t>
            </a:r>
            <a:r>
              <a:rPr lang="en-US" dirty="0" smtClean="0"/>
              <a:t>is used to build this robot</a:t>
            </a:r>
          </a:p>
          <a:p>
            <a:r>
              <a:rPr lang="en-US" dirty="0" smtClean="0"/>
              <a:t> </a:t>
            </a:r>
            <a:r>
              <a:rPr lang="en-US" dirty="0"/>
              <a:t>An </a:t>
            </a:r>
            <a:r>
              <a:rPr lang="en-US" dirty="0">
                <a:solidFill>
                  <a:schemeClr val="bg2"/>
                </a:solidFill>
              </a:rPr>
              <a:t>U</a:t>
            </a:r>
            <a:r>
              <a:rPr lang="en-US" dirty="0" smtClean="0">
                <a:solidFill>
                  <a:schemeClr val="bg2"/>
                </a:solidFill>
              </a:rPr>
              <a:t>ltrasonic </a:t>
            </a:r>
            <a:r>
              <a:rPr lang="en-US" dirty="0">
                <a:solidFill>
                  <a:schemeClr val="bg2"/>
                </a:solidFill>
              </a:rPr>
              <a:t>sensor </a:t>
            </a:r>
            <a:r>
              <a:rPr lang="en-US" dirty="0"/>
              <a:t>is used to detect any obstacle ahead of it. </a:t>
            </a:r>
            <a:endParaRPr lang="en-US" dirty="0" smtClean="0"/>
          </a:p>
          <a:p>
            <a:r>
              <a:rPr lang="en-US" dirty="0" smtClean="0"/>
              <a:t>A </a:t>
            </a:r>
            <a:r>
              <a:rPr lang="en-US" dirty="0" smtClean="0">
                <a:solidFill>
                  <a:schemeClr val="bg2"/>
                </a:solidFill>
              </a:rPr>
              <a:t>Motor </a:t>
            </a:r>
            <a:r>
              <a:rPr lang="en-US" dirty="0">
                <a:solidFill>
                  <a:schemeClr val="bg2"/>
                </a:solidFill>
              </a:rPr>
              <a:t>driver </a:t>
            </a:r>
            <a:r>
              <a:rPr lang="en-US" dirty="0"/>
              <a:t>IC and 2 </a:t>
            </a:r>
            <a:r>
              <a:rPr lang="en-US" dirty="0" smtClean="0"/>
              <a:t>motors </a:t>
            </a:r>
            <a:r>
              <a:rPr lang="en-US" dirty="0"/>
              <a:t>are used for controlling the movement of the robot. </a:t>
            </a:r>
            <a:endParaRPr lang="en-US" dirty="0" smtClean="0"/>
          </a:p>
          <a:p>
            <a:r>
              <a:rPr lang="en-US" dirty="0" smtClean="0"/>
              <a:t>A </a:t>
            </a:r>
            <a:r>
              <a:rPr lang="en-US" dirty="0" smtClean="0">
                <a:solidFill>
                  <a:schemeClr val="bg2"/>
                </a:solidFill>
              </a:rPr>
              <a:t>Servo </a:t>
            </a:r>
            <a:r>
              <a:rPr lang="en-US" dirty="0">
                <a:solidFill>
                  <a:schemeClr val="bg2"/>
                </a:solidFill>
              </a:rPr>
              <a:t>motor </a:t>
            </a:r>
            <a:r>
              <a:rPr lang="en-US" dirty="0"/>
              <a:t>is also used in this project</a:t>
            </a:r>
            <a:r>
              <a:rPr lang="en-US" dirty="0" smtClean="0"/>
              <a:t>.</a:t>
            </a:r>
          </a:p>
          <a:p>
            <a:r>
              <a:rPr lang="en-US" dirty="0" smtClean="0"/>
              <a:t> </a:t>
            </a:r>
            <a:r>
              <a:rPr lang="en-US" dirty="0"/>
              <a:t>The </a:t>
            </a:r>
            <a:r>
              <a:rPr lang="en-US" dirty="0" smtClean="0">
                <a:solidFill>
                  <a:schemeClr val="bg2"/>
                </a:solidFill>
              </a:rPr>
              <a:t>Ultrasonic </a:t>
            </a:r>
            <a:r>
              <a:rPr lang="en-US" dirty="0">
                <a:solidFill>
                  <a:schemeClr val="bg2"/>
                </a:solidFill>
              </a:rPr>
              <a:t>sensor </a:t>
            </a:r>
            <a:r>
              <a:rPr lang="en-US" dirty="0"/>
              <a:t>is then mounted on the servo </a:t>
            </a:r>
          </a:p>
          <a:p>
            <a:r>
              <a:rPr lang="en-US" dirty="0" smtClean="0"/>
              <a:t>A </a:t>
            </a:r>
            <a:r>
              <a:rPr lang="en-US" dirty="0" smtClean="0">
                <a:solidFill>
                  <a:schemeClr val="bg2"/>
                </a:solidFill>
              </a:rPr>
              <a:t>Bluetooth</a:t>
            </a:r>
            <a:r>
              <a:rPr lang="en-US" dirty="0" smtClean="0"/>
              <a:t> module is also used in this project</a:t>
            </a:r>
            <a:endParaRPr lang="en-US" dirty="0"/>
          </a:p>
        </p:txBody>
      </p:sp>
    </p:spTree>
    <p:extLst>
      <p:ext uri="{BB962C8B-B14F-4D97-AF65-F5344CB8AC3E}">
        <p14:creationId xmlns:p14="http://schemas.microsoft.com/office/powerpoint/2010/main" val="709509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Assembling</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678675"/>
            <a:ext cx="9905998" cy="4667534"/>
          </a:xfrm>
        </p:spPr>
      </p:pic>
      <p:sp>
        <p:nvSpPr>
          <p:cNvPr id="5" name="TextBox 4"/>
          <p:cNvSpPr txBox="1"/>
          <p:nvPr/>
        </p:nvSpPr>
        <p:spPr>
          <a:xfrm>
            <a:off x="5254389" y="4244455"/>
            <a:ext cx="1596788" cy="163772"/>
          </a:xfrm>
          <a:prstGeom prst="rect">
            <a:avLst/>
          </a:prstGeom>
          <a:solidFill>
            <a:schemeClr val="tx1"/>
          </a:solidFill>
        </p:spPr>
        <p:txBody>
          <a:bodyPr wrap="square" rtlCol="0">
            <a:spAutoFit/>
          </a:bodyPr>
          <a:lstStyle/>
          <a:p>
            <a:endParaRPr lang="en-US" dirty="0"/>
          </a:p>
        </p:txBody>
      </p:sp>
    </p:spTree>
    <p:extLst>
      <p:ext uri="{BB962C8B-B14F-4D97-AF65-F5344CB8AC3E}">
        <p14:creationId xmlns:p14="http://schemas.microsoft.com/office/powerpoint/2010/main" val="1899579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73457"/>
            <a:ext cx="9905999" cy="4917744"/>
          </a:xfrm>
        </p:spPr>
        <p:txBody>
          <a:bodyPr>
            <a:normAutofit lnSpcReduction="10000"/>
          </a:bodyPr>
          <a:lstStyle/>
          <a:p>
            <a:r>
              <a:rPr lang="en-US" dirty="0" smtClean="0"/>
              <a:t> </a:t>
            </a:r>
            <a:r>
              <a:rPr lang="en-US" dirty="0"/>
              <a:t>The </a:t>
            </a:r>
            <a:r>
              <a:rPr lang="en-US" dirty="0" smtClean="0">
                <a:solidFill>
                  <a:schemeClr val="bg2"/>
                </a:solidFill>
              </a:rPr>
              <a:t>Ultrasonic </a:t>
            </a:r>
            <a:r>
              <a:rPr lang="en-US" dirty="0">
                <a:solidFill>
                  <a:schemeClr val="bg2"/>
                </a:solidFill>
              </a:rPr>
              <a:t>sensor </a:t>
            </a:r>
            <a:r>
              <a:rPr lang="en-US" dirty="0"/>
              <a:t>has 4 pins: </a:t>
            </a:r>
            <a:r>
              <a:rPr lang="en-US" dirty="0" err="1"/>
              <a:t>Vcc</a:t>
            </a:r>
            <a:r>
              <a:rPr lang="en-US" dirty="0"/>
              <a:t>, Trig, Echo and Gnd. </a:t>
            </a:r>
            <a:r>
              <a:rPr lang="en-US" dirty="0" err="1"/>
              <a:t>Vcc</a:t>
            </a:r>
            <a:r>
              <a:rPr lang="en-US" dirty="0"/>
              <a:t> and </a:t>
            </a:r>
            <a:r>
              <a:rPr lang="en-US" dirty="0" err="1"/>
              <a:t>Gnd</a:t>
            </a:r>
            <a:r>
              <a:rPr lang="en-US" dirty="0"/>
              <a:t> are connected to the supply pins of the Arduino. Trig is connected to the 11th pin and Echo is connected to 10th pin of the Arduino.</a:t>
            </a:r>
          </a:p>
          <a:p>
            <a:r>
              <a:rPr lang="en-US" dirty="0" smtClean="0">
                <a:solidFill>
                  <a:schemeClr val="bg2"/>
                </a:solidFill>
              </a:rPr>
              <a:t>Motor driver </a:t>
            </a:r>
            <a:r>
              <a:rPr lang="en-US" dirty="0"/>
              <a:t>is a 16 pin IC which can drive two motors simultaneously.  1st and 9th pin are the enable pins, which are connected to the 5th and 6th pins of the Arduino board. Pins 2 and 7 are control inputs from microcontroller for first motor. They are connected to pins A0 and A1 of Arduino respectively. Similarly, pins 10 and 15 are control inputs from microcontroller for second motor. They are connected to pins A2 and A3 of Arduino</a:t>
            </a:r>
            <a:r>
              <a:rPr lang="en-US" dirty="0" smtClean="0"/>
              <a:t>.</a:t>
            </a:r>
          </a:p>
          <a:p>
            <a:r>
              <a:rPr lang="en-US" dirty="0" smtClean="0">
                <a:solidFill>
                  <a:schemeClr val="bg2"/>
                </a:solidFill>
              </a:rPr>
              <a:t>Bluetooth module</a:t>
            </a:r>
            <a:r>
              <a:rPr lang="en-US" dirty="0" smtClean="0"/>
              <a:t> </a:t>
            </a:r>
            <a:r>
              <a:rPr lang="en-US" dirty="0"/>
              <a:t>is connected to the RX and TX pins of Arduino. It is used here for controlling the robot with your android phone.</a:t>
            </a:r>
            <a:endParaRPr lang="en-US" dirty="0"/>
          </a:p>
        </p:txBody>
      </p:sp>
    </p:spTree>
    <p:extLst>
      <p:ext uri="{BB962C8B-B14F-4D97-AF65-F5344CB8AC3E}">
        <p14:creationId xmlns:p14="http://schemas.microsoft.com/office/powerpoint/2010/main" val="1490527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working</a:t>
            </a:r>
            <a:endParaRPr lang="en-US" dirty="0">
              <a:solidFill>
                <a:schemeClr val="bg1"/>
              </a:solidFill>
            </a:endParaRPr>
          </a:p>
        </p:txBody>
      </p:sp>
      <p:sp>
        <p:nvSpPr>
          <p:cNvPr id="3" name="Content Placeholder 2"/>
          <p:cNvSpPr>
            <a:spLocks noGrp="1"/>
          </p:cNvSpPr>
          <p:nvPr>
            <p:ph idx="1"/>
          </p:nvPr>
        </p:nvSpPr>
        <p:spPr>
          <a:xfrm>
            <a:off x="1141412" y="1624084"/>
            <a:ext cx="9905999" cy="4167117"/>
          </a:xfrm>
        </p:spPr>
        <p:txBody>
          <a:bodyPr>
            <a:normAutofit/>
          </a:bodyPr>
          <a:lstStyle/>
          <a:p>
            <a:pPr marL="0" indent="0">
              <a:buNone/>
            </a:pPr>
            <a:endParaRPr lang="en-US" dirty="0"/>
          </a:p>
          <a:p>
            <a:r>
              <a:rPr lang="en-US" dirty="0"/>
              <a:t>When the robot is powered on, both the motors of the robot will run normally and the robot moves forward. During this time, the ultrasonic sensor continuously calculate the </a:t>
            </a:r>
            <a:r>
              <a:rPr lang="en-US" dirty="0">
                <a:solidFill>
                  <a:schemeClr val="accent6">
                    <a:lumMod val="50000"/>
                  </a:schemeClr>
                </a:solidFill>
              </a:rPr>
              <a:t>distance between the robot and the reflective </a:t>
            </a:r>
            <a:r>
              <a:rPr lang="en-US" dirty="0" smtClean="0">
                <a:solidFill>
                  <a:schemeClr val="accent6">
                    <a:lumMod val="50000"/>
                  </a:schemeClr>
                </a:solidFill>
              </a:rPr>
              <a:t>surface.</a:t>
            </a:r>
            <a:endParaRPr lang="en-US" dirty="0">
              <a:solidFill>
                <a:schemeClr val="accent6">
                  <a:lumMod val="50000"/>
                </a:schemeClr>
              </a:solidFill>
            </a:endParaRPr>
          </a:p>
          <a:p>
            <a:r>
              <a:rPr lang="en-US" dirty="0" smtClean="0"/>
              <a:t>This </a:t>
            </a:r>
            <a:r>
              <a:rPr lang="en-US" dirty="0"/>
              <a:t>information is processed by the Arduino. If the distance between the robot and the obstacle is less than </a:t>
            </a:r>
            <a:r>
              <a:rPr lang="en-US" dirty="0">
                <a:solidFill>
                  <a:schemeClr val="accent6">
                    <a:lumMod val="50000"/>
                  </a:schemeClr>
                </a:solidFill>
              </a:rPr>
              <a:t>30 cm</a:t>
            </a:r>
            <a:r>
              <a:rPr lang="en-US" dirty="0"/>
              <a:t>, the Robot stops </a:t>
            </a:r>
            <a:r>
              <a:rPr lang="en-US" dirty="0" smtClean="0"/>
              <a:t> and </a:t>
            </a:r>
            <a:r>
              <a:rPr lang="en-US" dirty="0"/>
              <a:t>scans in left and right directions for new distance using Servo Motor and Ultrasonic Sensor</a:t>
            </a:r>
            <a:r>
              <a:rPr lang="en-US" dirty="0" smtClean="0"/>
              <a:t>.</a:t>
            </a:r>
          </a:p>
        </p:txBody>
      </p:sp>
    </p:spTree>
    <p:extLst>
      <p:ext uri="{BB962C8B-B14F-4D97-AF65-F5344CB8AC3E}">
        <p14:creationId xmlns:p14="http://schemas.microsoft.com/office/powerpoint/2010/main" val="3109206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650" y="1007541"/>
            <a:ext cx="9905999" cy="4860996"/>
          </a:xfrm>
        </p:spPr>
        <p:txBody>
          <a:bodyPr>
            <a:normAutofit/>
          </a:bodyPr>
          <a:lstStyle/>
          <a:p>
            <a:r>
              <a:rPr lang="en-US" dirty="0"/>
              <a:t> If the distance towards the </a:t>
            </a:r>
            <a:r>
              <a:rPr lang="en-US" dirty="0">
                <a:solidFill>
                  <a:schemeClr val="accent6">
                    <a:lumMod val="50000"/>
                  </a:schemeClr>
                </a:solidFill>
              </a:rPr>
              <a:t>left side is more </a:t>
            </a:r>
            <a:r>
              <a:rPr lang="en-US" dirty="0"/>
              <a:t>than that of the right side, the robot will prepare for a </a:t>
            </a:r>
            <a:r>
              <a:rPr lang="en-US" dirty="0">
                <a:solidFill>
                  <a:schemeClr val="accent6">
                    <a:lumMod val="50000"/>
                  </a:schemeClr>
                </a:solidFill>
              </a:rPr>
              <a:t>left turn</a:t>
            </a:r>
            <a:r>
              <a:rPr lang="en-US" dirty="0"/>
              <a:t>. But </a:t>
            </a:r>
            <a:r>
              <a:rPr lang="en-US" dirty="0">
                <a:solidFill>
                  <a:schemeClr val="accent6">
                    <a:lumMod val="50000"/>
                  </a:schemeClr>
                </a:solidFill>
              </a:rPr>
              <a:t>first, it backs up a little bit </a:t>
            </a:r>
            <a:r>
              <a:rPr lang="en-US" dirty="0"/>
              <a:t>and then </a:t>
            </a:r>
            <a:r>
              <a:rPr lang="en-US" dirty="0" smtClean="0"/>
              <a:t>moves in the desired direction. </a:t>
            </a:r>
            <a:r>
              <a:rPr lang="en-US" dirty="0"/>
              <a:t/>
            </a:r>
            <a:br>
              <a:rPr lang="en-US" dirty="0"/>
            </a:br>
            <a:r>
              <a:rPr lang="en-US" dirty="0"/>
              <a:t/>
            </a:r>
            <a:br>
              <a:rPr lang="en-US" dirty="0"/>
            </a:br>
            <a:r>
              <a:rPr lang="en-US" dirty="0"/>
              <a:t>Similarly, if the right distance is more than that of the left distance, the Robot prepares right rotation.  This process continues forever and the robot keeps on moving without hitting any obstacle</a:t>
            </a:r>
            <a:r>
              <a:rPr lang="en-US" dirty="0" smtClean="0"/>
              <a:t>.</a:t>
            </a:r>
          </a:p>
          <a:p>
            <a:r>
              <a:rPr lang="en-US" dirty="0" smtClean="0"/>
              <a:t>Whilst  in manual mode the robot is controlled using the Bluetooth signals coming from an android device using the application path finder</a:t>
            </a:r>
            <a:endParaRPr lang="en-US" dirty="0"/>
          </a:p>
          <a:p>
            <a:endParaRPr lang="en-US" dirty="0"/>
          </a:p>
        </p:txBody>
      </p:sp>
    </p:spTree>
    <p:extLst>
      <p:ext uri="{BB962C8B-B14F-4D97-AF65-F5344CB8AC3E}">
        <p14:creationId xmlns:p14="http://schemas.microsoft.com/office/powerpoint/2010/main" val="194263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Wall-e</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128" y="1569493"/>
            <a:ext cx="6332561" cy="4221707"/>
          </a:xfrm>
        </p:spPr>
      </p:pic>
    </p:spTree>
    <p:extLst>
      <p:ext uri="{BB962C8B-B14F-4D97-AF65-F5344CB8AC3E}">
        <p14:creationId xmlns:p14="http://schemas.microsoft.com/office/powerpoint/2010/main" val="17884420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70</TotalTime>
  <Words>481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Monotype Corsiva</vt:lpstr>
      <vt:lpstr>Trebuchet MS</vt:lpstr>
      <vt:lpstr>Tw Cen MT</vt:lpstr>
      <vt:lpstr>Circuit</vt:lpstr>
      <vt:lpstr>Obstacle Avoidance Robot</vt:lpstr>
      <vt:lpstr>PowerPoint Presentation</vt:lpstr>
      <vt:lpstr>Objectives</vt:lpstr>
      <vt:lpstr>Components</vt:lpstr>
      <vt:lpstr>Assembling</vt:lpstr>
      <vt:lpstr>PowerPoint Presentation</vt:lpstr>
      <vt:lpstr>working</vt:lpstr>
      <vt:lpstr>PowerPoint Presentation</vt:lpstr>
      <vt:lpstr>Wall-e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 Robot</dc:title>
  <cp:lastModifiedBy>Nayeemur Rahman</cp:lastModifiedBy>
  <cp:revision>10</cp:revision>
  <dcterms:modified xsi:type="dcterms:W3CDTF">2018-03-09T17:52:07Z</dcterms:modified>
</cp:coreProperties>
</file>