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A03B88-CB84-4AE2-A3FA-FBE947FDEF50}"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03B88-CB84-4AE2-A3FA-FBE947FDEF50}"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03B88-CB84-4AE2-A3FA-FBE947FDEF50}"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03B88-CB84-4AE2-A3FA-FBE947FDEF50}"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A03B88-CB84-4AE2-A3FA-FBE947FDEF50}"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A03B88-CB84-4AE2-A3FA-FBE947FDEF50}" type="datetimeFigureOut">
              <a:rPr lang="en-US" smtClean="0"/>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A03B88-CB84-4AE2-A3FA-FBE947FDEF50}" type="datetimeFigureOut">
              <a:rPr lang="en-US" smtClean="0"/>
              <a:t>6/22/2015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A03B88-CB84-4AE2-A3FA-FBE947FDEF50}" type="datetimeFigureOut">
              <a:rPr lang="en-US" smtClean="0"/>
              <a:t>6/22/2015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03B88-CB84-4AE2-A3FA-FBE947FDEF50}" type="datetimeFigureOut">
              <a:rPr lang="en-US" smtClean="0"/>
              <a:t>6/22/2015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03B88-CB84-4AE2-A3FA-FBE947FDEF50}" type="datetimeFigureOut">
              <a:rPr lang="en-US" smtClean="0"/>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03B88-CB84-4AE2-A3FA-FBE947FDEF50}" type="datetimeFigureOut">
              <a:rPr lang="en-US" smtClean="0"/>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A3589-DAB5-4012-86A1-B604C939F1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03B88-CB84-4AE2-A3FA-FBE947FDEF50}" type="datetimeFigureOut">
              <a:rPr lang="en-US" smtClean="0"/>
              <a:t>6/22/2015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A3589-DAB5-4012-86A1-B604C939F1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Firewall_%28networking%2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DMZ_%28computing%2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DeMilitarized</a:t>
            </a:r>
            <a:r>
              <a:rPr lang="en-US" dirty="0" smtClean="0"/>
              <a:t> Zone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2357422" y="1571612"/>
            <a:ext cx="3929090" cy="2076456"/>
          </a:xfrm>
          <a:prstGeom prst="rect">
            <a:avLst/>
          </a:prstGeom>
          <a:noFill/>
          <a:ln w="9525">
            <a:noFill/>
            <a:miter lim="800000"/>
            <a:headEnd/>
            <a:tailEnd/>
          </a:ln>
          <a:effectLst/>
        </p:spPr>
      </p:pic>
      <p:sp>
        <p:nvSpPr>
          <p:cNvPr id="5" name="Rectangle 4"/>
          <p:cNvSpPr/>
          <p:nvPr/>
        </p:nvSpPr>
        <p:spPr>
          <a:xfrm>
            <a:off x="2143108" y="4786322"/>
            <a:ext cx="4572000" cy="646331"/>
          </a:xfrm>
          <a:prstGeom prst="rect">
            <a:avLst/>
          </a:prstGeom>
        </p:spPr>
        <p:txBody>
          <a:bodyPr>
            <a:spAutoFit/>
          </a:bodyPr>
          <a:lstStyle/>
          <a:p>
            <a:r>
              <a:rPr lang="en-US" dirty="0" smtClean="0"/>
              <a:t>Diagram of a typical network employing DMZ using dual firewalls.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Stateful</a:t>
            </a:r>
            <a:r>
              <a:rPr lang="en-US" dirty="0" smtClean="0"/>
              <a:t> Inspection Firewall</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computing, a </a:t>
            </a:r>
            <a:r>
              <a:rPr lang="en-US" b="1" dirty="0" err="1" smtClean="0"/>
              <a:t>stateful</a:t>
            </a:r>
            <a:r>
              <a:rPr lang="en-US" b="1" dirty="0" smtClean="0"/>
              <a:t> firewall</a:t>
            </a:r>
            <a:r>
              <a:rPr lang="en-US" dirty="0" smtClean="0"/>
              <a:t> (any firewall that performs </a:t>
            </a:r>
            <a:r>
              <a:rPr lang="en-US" b="1" dirty="0" err="1" smtClean="0"/>
              <a:t>stateful</a:t>
            </a:r>
            <a:r>
              <a:rPr lang="en-US" b="1" dirty="0" smtClean="0"/>
              <a:t> packet inspection</a:t>
            </a:r>
            <a:r>
              <a:rPr lang="en-US" dirty="0" smtClean="0"/>
              <a:t> (</a:t>
            </a:r>
            <a:r>
              <a:rPr lang="en-US" b="1" dirty="0" smtClean="0"/>
              <a:t>SPI</a:t>
            </a:r>
            <a:r>
              <a:rPr lang="en-US" dirty="0" smtClean="0"/>
              <a:t>) or </a:t>
            </a:r>
            <a:r>
              <a:rPr lang="en-US" b="1" dirty="0" err="1" smtClean="0"/>
              <a:t>stateful</a:t>
            </a:r>
            <a:r>
              <a:rPr lang="en-US" b="1" dirty="0" smtClean="0"/>
              <a:t> inspection</a:t>
            </a:r>
            <a:r>
              <a:rPr lang="en-US" dirty="0" smtClean="0"/>
              <a:t>) is a firewall that keeps track of the state of network connections (such as TCP streams, UDP communication) traveling across it. The firewall is programmed to distinguish legitimate packets for different types of connections. Only packets matching a known active connection will be allowed by the firewall; others will be rejected.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Description</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err="1"/>
              <a:t>S</a:t>
            </a:r>
            <a:r>
              <a:rPr lang="en-US" dirty="0" err="1" smtClean="0"/>
              <a:t>tateful</a:t>
            </a:r>
            <a:r>
              <a:rPr lang="en-US" dirty="0" smtClean="0"/>
              <a:t> firewall keeps track of the state of network connections (such as TCP streams or UDP communication) and is able to hold significant attributes of each connection in memory. These attributes are collectively known as the state of the connection, and may include such details as the IP addresses and ports involved in the connection and the sequence numbers of the packets traversing the connection.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Stateful</a:t>
            </a:r>
            <a:r>
              <a:rPr lang="en-US" dirty="0" smtClean="0"/>
              <a:t> inspection monitors incoming and outgoing packets over time, as well as the state of the connection, and stores the data in dynamic state tables. This cumulative data is evaluated, so that filtering decisions would not only be based on administrator-defined rules, but also on context that has been built by previous connections as well as previous packets belonging to the same </a:t>
            </a:r>
            <a:r>
              <a:rPr lang="en-US" dirty="0" err="1" smtClean="0"/>
              <a:t>connectio</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most CPU intensive checking is performed at the time of setup of the connection. Entries are created only for TCP connections or UDP streams that satisfy a defined security policy. After that, all packets (for that session) are processed rapidly because it is simple and fast to determine whether it belongs to an existing, pre-screened session.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Packets associated with these sessions are permitted to pass through the firewall. Sessions that do not match any policy are denied, as packets that do not match an existing table entry.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Application-level filters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Packet filtering alone is not regarded as providing enough protection. In order to effectively block peer-to-peer-related network traffic, what is needed is a firewall that does </a:t>
            </a:r>
            <a:r>
              <a:rPr lang="en-US" i="1" dirty="0" smtClean="0"/>
              <a:t>application filtering</a:t>
            </a:r>
            <a:r>
              <a:rPr lang="en-US" dirty="0" smtClean="0"/>
              <a:t>, which can be regarded as an extension to </a:t>
            </a:r>
            <a:r>
              <a:rPr lang="en-US" dirty="0" err="1" smtClean="0"/>
              <a:t>stateful</a:t>
            </a:r>
            <a:r>
              <a:rPr lang="en-US" dirty="0" smtClean="0"/>
              <a:t> packet inspection. </a:t>
            </a:r>
            <a:r>
              <a:rPr lang="en-US" dirty="0" err="1" smtClean="0"/>
              <a:t>Stateful</a:t>
            </a:r>
            <a:r>
              <a:rPr lang="en-US" dirty="0" smtClean="0"/>
              <a:t> packet inspection can determine what type of protocol is being sent over each port, but application-level filters look at what a protocol is being used for. For example, an application-level filter might be able to tell the difference between HTTP traffic used to access a Web page and HTTP traffic used for file sharing, whereas a firewall that is only performing packet filtering would treat all HTTP traffic equally.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In computer security, a </a:t>
            </a:r>
            <a:r>
              <a:rPr lang="en-US" b="1" dirty="0" smtClean="0"/>
              <a:t>DMZ</a:t>
            </a:r>
            <a:r>
              <a:rPr lang="en-US" dirty="0" smtClean="0"/>
              <a:t> or </a:t>
            </a:r>
            <a:r>
              <a:rPr lang="en-US" b="1" dirty="0" smtClean="0"/>
              <a:t>demilitarized zone</a:t>
            </a:r>
            <a:r>
              <a:rPr lang="en-US" dirty="0" smtClean="0"/>
              <a:t> (sometimes referred to as a </a:t>
            </a:r>
            <a:r>
              <a:rPr lang="en-US" b="1" dirty="0" smtClean="0"/>
              <a:t>perimeter network</a:t>
            </a:r>
            <a:r>
              <a:rPr lang="en-US" dirty="0" smtClean="0"/>
              <a:t>) is a physical or logical </a:t>
            </a:r>
            <a:r>
              <a:rPr lang="en-US" dirty="0" err="1" smtClean="0"/>
              <a:t>subnetwork</a:t>
            </a:r>
            <a:r>
              <a:rPr lang="en-US" dirty="0" smtClean="0"/>
              <a:t> that contains and exposes an organization's external-facing services to a larger and </a:t>
            </a:r>
            <a:r>
              <a:rPr lang="en-US" dirty="0" err="1" smtClean="0"/>
              <a:t>untrusted</a:t>
            </a:r>
            <a:r>
              <a:rPr lang="en-US" dirty="0" smtClean="0"/>
              <a:t> network, usually the Internet.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The purpose of a DMZ is to add an additional layer of security to an organization's local area network(LAN); an external network node only has direct access to equipment in the DMZ, rather than any other part of the network. The name is derived from the term "demilitarized zone", an area between nation states in which military operation is not permitted.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case, the hosts most vulnerable to attack are those that provide services to users outside of the local area network, such as e-mail, Web and Domain Name System (DNS) servers. Because of the increased potential of these hosts suffering an attack, they are placed into this specific </a:t>
            </a:r>
            <a:r>
              <a:rPr lang="en-US" dirty="0" err="1" smtClean="0"/>
              <a:t>subnetwork</a:t>
            </a:r>
            <a:r>
              <a:rPr lang="en-US" dirty="0" smtClean="0"/>
              <a:t> in order to protect the rest of the network if an intruder were to compromise any of them successfully.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Services in the DMZ</a:t>
            </a:r>
            <a:br>
              <a:rPr lang="en-US" b="1" dirty="0" smtClean="0"/>
            </a:br>
            <a:endParaRPr lang="en-US" dirty="0"/>
          </a:p>
        </p:txBody>
      </p:sp>
      <p:sp>
        <p:nvSpPr>
          <p:cNvPr id="3" name="Content Placeholder 2"/>
          <p:cNvSpPr>
            <a:spLocks noGrp="1"/>
          </p:cNvSpPr>
          <p:nvPr>
            <p:ph idx="1"/>
          </p:nvPr>
        </p:nvSpPr>
        <p:spPr/>
        <p:txBody>
          <a:bodyPr/>
          <a:lstStyle/>
          <a:p>
            <a:r>
              <a:rPr lang="en-US" dirty="0" smtClean="0"/>
              <a:t>Any service that is being provided to users on the external network can be placed in the DMZ. The most common of these services are:</a:t>
            </a:r>
          </a:p>
          <a:p>
            <a:r>
              <a:rPr lang="en-US" dirty="0" smtClean="0"/>
              <a:t>Web servers</a:t>
            </a:r>
          </a:p>
          <a:p>
            <a:r>
              <a:rPr lang="en-US" dirty="0" smtClean="0"/>
              <a:t>Mail servers</a:t>
            </a:r>
          </a:p>
          <a:p>
            <a:r>
              <a:rPr lang="en-US" dirty="0" smtClean="0"/>
              <a:t>FTP servers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Architecture</a:t>
            </a:r>
            <a:br>
              <a:rPr lang="en-US" b="1" dirty="0" smtClean="0"/>
            </a:br>
            <a:endParaRPr lang="en-US" dirty="0"/>
          </a:p>
        </p:txBody>
      </p:sp>
      <p:sp>
        <p:nvSpPr>
          <p:cNvPr id="3" name="Content Placeholder 2"/>
          <p:cNvSpPr>
            <a:spLocks noGrp="1"/>
          </p:cNvSpPr>
          <p:nvPr>
            <p:ph idx="1"/>
          </p:nvPr>
        </p:nvSpPr>
        <p:spPr/>
        <p:txBody>
          <a:bodyPr/>
          <a:lstStyle/>
          <a:p>
            <a:r>
              <a:rPr lang="en-US" dirty="0" smtClean="0"/>
              <a:t>There are many different ways to design a network with a DMZ. Two of the most basic methods are with a single </a:t>
            </a:r>
            <a:r>
              <a:rPr lang="en-US" dirty="0" smtClean="0">
                <a:hlinkClick r:id="rId2" tooltip="Firewall (networking)"/>
              </a:rPr>
              <a:t>firewall</a:t>
            </a:r>
            <a:r>
              <a:rPr lang="en-US" dirty="0" smtClean="0"/>
              <a:t>, also known as the three legged model, and with dual firewalls.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Single firewall</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single firewall with at least 3 network interfaces can be used to create a network architecture containing a DMZ. The external network is formed from the ISP to the firewall on the first network interface, the internal network is formed from the second network interface, and the DMZ is formed from the third network interface. The firewall becomes a single point of failure for the network and must be able to handle all of the traffic going to the DMZ as well as the internal network.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upload.wikimedia.org/wikipedia/commons/thumb/6/6f/DMZ_network_diagram_1_firewall.svg/200px-DMZ_network_diagram_1_firewall.svg.png"/>
          <p:cNvSpPr>
            <a:spLocks noChangeAspect="1" noChangeArrowheads="1"/>
          </p:cNvSpPr>
          <p:nvPr/>
        </p:nvSpPr>
        <p:spPr bwMode="auto">
          <a:xfrm>
            <a:off x="155575" y="-579438"/>
            <a:ext cx="1905000" cy="12192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upload.wikimedia.org/wikipedia/commons/thumb/6/6f/DMZ_network_diagram_1_firewall.svg/200px-DMZ_network_diagram_1_firewall.svg.png"/>
          <p:cNvSpPr>
            <a:spLocks noChangeAspect="1" noChangeArrowheads="1"/>
          </p:cNvSpPr>
          <p:nvPr/>
        </p:nvSpPr>
        <p:spPr bwMode="auto">
          <a:xfrm>
            <a:off x="155575" y="-579438"/>
            <a:ext cx="1905000" cy="12192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2285984" y="1142984"/>
            <a:ext cx="4071966" cy="2857520"/>
          </a:xfrm>
          <a:prstGeom prst="rect">
            <a:avLst/>
          </a:prstGeom>
          <a:noFill/>
          <a:ln w="9525">
            <a:noFill/>
            <a:miter lim="800000"/>
            <a:headEnd/>
            <a:tailEnd/>
          </a:ln>
          <a:effectLst/>
        </p:spPr>
      </p:pic>
      <p:sp>
        <p:nvSpPr>
          <p:cNvPr id="9" name="Rectangle 8"/>
          <p:cNvSpPr/>
          <p:nvPr/>
        </p:nvSpPr>
        <p:spPr>
          <a:xfrm>
            <a:off x="2000232" y="4643446"/>
            <a:ext cx="4572000" cy="646331"/>
          </a:xfrm>
          <a:prstGeom prst="rect">
            <a:avLst/>
          </a:prstGeom>
        </p:spPr>
        <p:txBody>
          <a:bodyPr wrap="square">
            <a:spAutoFit/>
          </a:bodyPr>
          <a:lstStyle/>
          <a:p>
            <a:r>
              <a:rPr lang="en-US" dirty="0" smtClean="0"/>
              <a:t>Diagram of a typical three-legged network model employing a DMZ using a single firewall.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Dual firewall</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more secure approach is to use two firewalls to create a DMZ. The first firewall (also called the "front-end" or "perimeter" </a:t>
            </a:r>
            <a:r>
              <a:rPr lang="en-US" baseline="30000" dirty="0" smtClean="0">
                <a:hlinkClick r:id="rId2"/>
              </a:rPr>
              <a:t>[1]</a:t>
            </a:r>
            <a:r>
              <a:rPr lang="en-US" dirty="0" smtClean="0"/>
              <a:t> firewall) must be configured to allow traffic destined to the DMZ only. The second firewall (also called "back-end" or "internal" firewall) only allows traffic from the DMZ to the internal network.</a:t>
            </a:r>
          </a:p>
          <a:p>
            <a:pPr>
              <a:buNone/>
            </a:pPr>
            <a:r>
              <a:rPr lang="en-US" dirty="0" smtClean="0"/>
              <a:t> This setup is considered more secure since two devices would need to be compromised.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916</Words>
  <Application>Microsoft Office PowerPoint</Application>
  <PresentationFormat>On-screen Show (4:3)</PresentationFormat>
  <Paragraphs>30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DeMilitarized Zone</vt:lpstr>
      <vt:lpstr>Definition</vt:lpstr>
      <vt:lpstr>Purpose</vt:lpstr>
      <vt:lpstr>Purpose</vt:lpstr>
      <vt:lpstr>Services in the DMZ </vt:lpstr>
      <vt:lpstr>Architecture </vt:lpstr>
      <vt:lpstr>Single firewall </vt:lpstr>
      <vt:lpstr>Slide 8</vt:lpstr>
      <vt:lpstr>Dual firewall </vt:lpstr>
      <vt:lpstr>Slide 10</vt:lpstr>
      <vt:lpstr>Stateful Inspection Firewall</vt:lpstr>
      <vt:lpstr>Slide 12</vt:lpstr>
      <vt:lpstr>Description </vt:lpstr>
      <vt:lpstr>Slide 14</vt:lpstr>
      <vt:lpstr>Slide 15</vt:lpstr>
      <vt:lpstr>Slide 16</vt:lpstr>
      <vt:lpstr>Application-level filters </vt:lpstr>
    </vt:vector>
  </TitlesOfParts>
  <Company>cdac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DeMilitarized Zone</dc:title>
  <dc:creator>dikshanagpal</dc:creator>
  <cp:lastModifiedBy>dikshanagpal</cp:lastModifiedBy>
  <cp:revision>16</cp:revision>
  <dcterms:created xsi:type="dcterms:W3CDTF">2015-06-22T07:00:57Z</dcterms:created>
  <dcterms:modified xsi:type="dcterms:W3CDTF">2015-06-22T07:55:29Z</dcterms:modified>
</cp:coreProperties>
</file>